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a8986c60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a8986c60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b62962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b62962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d7a0245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d7a0245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a8986c6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a8986c6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a8986c60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a8986c60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a8986c60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a8986c60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98d46a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98d46a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a8986c60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a8986c60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a8986c6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a8986c6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a8986c60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1a8986c60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af752d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af752d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RSATree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Distribution-Aware Data Representation of Large-Scale Tabular Datasets for Flexible Visual Query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 (</a:t>
            </a:r>
            <a:r>
              <a:rPr lang="it"/>
              <a:t>1/2</a:t>
            </a:r>
            <a:r>
              <a:rPr lang="it"/>
              <a:t>)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>
                <a:solidFill>
                  <a:srgbClr val="000000"/>
                </a:solidFill>
              </a:rPr>
              <a:t>Limitations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t" sz="1400">
                <a:solidFill>
                  <a:srgbClr val="000000"/>
                </a:solidFill>
              </a:rPr>
              <a:t>Performs bad on high-dimensional data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it" sz="1400">
                <a:solidFill>
                  <a:srgbClr val="000000"/>
                </a:solidFill>
              </a:rPr>
              <a:t>at most 5 dimensions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t" sz="1400">
                <a:solidFill>
                  <a:srgbClr val="000000"/>
                </a:solidFill>
              </a:rPr>
              <a:t>R-tree is not perfect for all data and situations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it" sz="1400">
                <a:solidFill>
                  <a:srgbClr val="000000"/>
                </a:solidFill>
              </a:rPr>
              <a:t>Several complex data distributions cannot be captured because R-tree divides the space into orthogonal subspaces.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 (2/2)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8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>
                <a:solidFill>
                  <a:srgbClr val="000000"/>
                </a:solidFill>
              </a:rPr>
              <a:t>Beyond this study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t" sz="1400">
                <a:solidFill>
                  <a:srgbClr val="000000"/>
                </a:solidFill>
              </a:rPr>
              <a:t>Change the Space Partitioning Algorithm (to feed the R Tree)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it" sz="1400">
                <a:solidFill>
                  <a:srgbClr val="000000"/>
                </a:solidFill>
              </a:rPr>
              <a:t>deep learning models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t" sz="1400">
                <a:solidFill>
                  <a:srgbClr val="000000"/>
                </a:solidFill>
              </a:rPr>
              <a:t>Support Categorical Dimensions (partially supported)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t" sz="1400">
                <a:solidFill>
                  <a:srgbClr val="000000"/>
                </a:solidFill>
              </a:rPr>
              <a:t>Change Sampling Algorithm for Progressive Construction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t" sz="1400">
                <a:solidFill>
                  <a:srgbClr val="000000"/>
                </a:solidFill>
              </a:rPr>
              <a:t>Adopt a Mixed Storage model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t" sz="1400">
                <a:solidFill>
                  <a:srgbClr val="000000"/>
                </a:solidFill>
              </a:rPr>
              <a:t>Improve through parallelism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it" sz="1400">
                <a:solidFill>
                  <a:srgbClr val="000000"/>
                </a:solidFill>
              </a:rPr>
              <a:t>implement on a GPU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 (1/2)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</a:rPr>
              <a:t>Exploratory data analysis (</a:t>
            </a:r>
            <a:r>
              <a:rPr b="1" lang="it" sz="1400">
                <a:solidFill>
                  <a:srgbClr val="000000"/>
                </a:solidFill>
              </a:rPr>
              <a:t>EDA</a:t>
            </a:r>
            <a:r>
              <a:rPr lang="it" sz="1400">
                <a:solidFill>
                  <a:srgbClr val="000000"/>
                </a:solidFill>
              </a:rPr>
              <a:t>) involves huge size of datasets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</a:rPr>
              <a:t>Data items space needs to be reduced (by filtering and aggregation techniques) </a:t>
            </a:r>
            <a:r>
              <a:rPr lang="it" sz="1400" u="sng">
                <a:solidFill>
                  <a:srgbClr val="000000"/>
                </a:solidFill>
              </a:rPr>
              <a:t>before</a:t>
            </a:r>
            <a:r>
              <a:rPr lang="it" sz="1400">
                <a:solidFill>
                  <a:srgbClr val="000000"/>
                </a:solidFill>
              </a:rPr>
              <a:t> encoding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it" sz="1400">
                <a:solidFill>
                  <a:srgbClr val="000000"/>
                </a:solidFill>
              </a:rPr>
              <a:t>limited number of screen pixels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it" sz="1400">
                <a:solidFill>
                  <a:srgbClr val="000000"/>
                </a:solidFill>
              </a:rPr>
              <a:t>high dimensional dataset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 (2/2)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</a:rPr>
              <a:t>Two main challenges when answering aggregate queries: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it" sz="1400">
                <a:solidFill>
                  <a:srgbClr val="000000"/>
                </a:solidFill>
              </a:rPr>
              <a:t>low response time</a:t>
            </a:r>
            <a:endParaRPr b="1" sz="1400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it" sz="1400">
                <a:solidFill>
                  <a:srgbClr val="000000"/>
                </a:solidFill>
              </a:rPr>
              <a:t>mitigated with data cubes -&gt; no flexibility !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it" sz="1400">
                <a:solidFill>
                  <a:srgbClr val="000000"/>
                </a:solidFill>
              </a:rPr>
              <a:t>arbitrary queries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it" sz="1400">
                <a:solidFill>
                  <a:srgbClr val="000000"/>
                </a:solidFill>
              </a:rPr>
              <a:t>flexible approach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it" sz="1400">
                <a:solidFill>
                  <a:srgbClr val="000000"/>
                </a:solidFill>
              </a:rPr>
              <a:t>user-defined binning strategies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solidFill>
                  <a:srgbClr val="000000"/>
                </a:solidFill>
              </a:rPr>
              <a:t>Q1: can we guarantee both?</a:t>
            </a:r>
            <a:r>
              <a:rPr lang="it" sz="1400">
                <a:solidFill>
                  <a:srgbClr val="000000"/>
                </a:solidFill>
              </a:rPr>
              <a:t>   </a:t>
            </a:r>
            <a:r>
              <a:rPr lang="it" sz="1400">
                <a:solidFill>
                  <a:schemeClr val="dk1"/>
                </a:solidFill>
              </a:rPr>
              <a:t>Yes! Use </a:t>
            </a:r>
            <a:r>
              <a:rPr b="1" lang="it" sz="1400">
                <a:solidFill>
                  <a:schemeClr val="dk1"/>
                </a:solidFill>
              </a:rPr>
              <a:t>approximate</a:t>
            </a:r>
            <a:r>
              <a:rPr lang="it" sz="1400">
                <a:solidFill>
                  <a:schemeClr val="dk1"/>
                </a:solidFill>
              </a:rPr>
              <a:t> query answering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RSATree (1/3)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</a:rPr>
              <a:t>RSATree enables </a:t>
            </a:r>
            <a:r>
              <a:rPr b="1" lang="it" sz="1400">
                <a:solidFill>
                  <a:srgbClr val="000000"/>
                </a:solidFill>
              </a:rPr>
              <a:t>arbitrary queries</a:t>
            </a:r>
            <a:r>
              <a:rPr lang="it" sz="1400">
                <a:solidFill>
                  <a:srgbClr val="000000"/>
                </a:solidFill>
              </a:rPr>
              <a:t> and </a:t>
            </a:r>
            <a:r>
              <a:rPr b="1" lang="it" sz="1400">
                <a:solidFill>
                  <a:srgbClr val="000000"/>
                </a:solidFill>
              </a:rPr>
              <a:t>flexible binning</a:t>
            </a:r>
            <a:r>
              <a:rPr lang="it" sz="1400">
                <a:solidFill>
                  <a:srgbClr val="000000"/>
                </a:solidFill>
              </a:rPr>
              <a:t> strategies by leveraging three schemes: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it" sz="1400">
                <a:solidFill>
                  <a:srgbClr val="000000"/>
                </a:solidFill>
              </a:rPr>
              <a:t>a </a:t>
            </a:r>
            <a:r>
              <a:rPr b="1" lang="it" sz="1400">
                <a:solidFill>
                  <a:srgbClr val="000000"/>
                </a:solidFill>
              </a:rPr>
              <a:t>R-tree</a:t>
            </a:r>
            <a:r>
              <a:rPr lang="it" sz="1400">
                <a:solidFill>
                  <a:srgbClr val="000000"/>
                </a:solidFill>
              </a:rPr>
              <a:t>-based space partitioning scheme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it" sz="1400">
                <a:solidFill>
                  <a:srgbClr val="000000"/>
                </a:solidFill>
              </a:rPr>
              <a:t>catch the </a:t>
            </a:r>
            <a:r>
              <a:rPr b="1" lang="it" sz="1400">
                <a:solidFill>
                  <a:srgbClr val="000000"/>
                </a:solidFill>
              </a:rPr>
              <a:t>data distribution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it" sz="1400">
                <a:solidFill>
                  <a:srgbClr val="000000"/>
                </a:solidFill>
              </a:rPr>
              <a:t>a locality-sensitive hashing (</a:t>
            </a:r>
            <a:r>
              <a:rPr b="1" lang="it" sz="1400">
                <a:solidFill>
                  <a:srgbClr val="000000"/>
                </a:solidFill>
              </a:rPr>
              <a:t>LSH</a:t>
            </a:r>
            <a:r>
              <a:rPr lang="it" sz="1400">
                <a:solidFill>
                  <a:srgbClr val="000000"/>
                </a:solidFill>
              </a:rPr>
              <a:t>) technique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it" sz="1400">
                <a:solidFill>
                  <a:srgbClr val="000000"/>
                </a:solidFill>
              </a:rPr>
              <a:t>locality-preserving random access to data items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it" sz="1400">
                <a:solidFill>
                  <a:srgbClr val="000000"/>
                </a:solidFill>
              </a:rPr>
              <a:t>a summed area table (</a:t>
            </a:r>
            <a:r>
              <a:rPr b="1" lang="it" sz="1400">
                <a:solidFill>
                  <a:srgbClr val="000000"/>
                </a:solidFill>
              </a:rPr>
              <a:t>SAT</a:t>
            </a:r>
            <a:r>
              <a:rPr lang="it" sz="1400">
                <a:solidFill>
                  <a:srgbClr val="000000"/>
                </a:solidFill>
              </a:rPr>
              <a:t>) scheme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it" sz="1400">
                <a:solidFill>
                  <a:srgbClr val="000000"/>
                </a:solidFill>
              </a:rPr>
              <a:t>support </a:t>
            </a:r>
            <a:r>
              <a:rPr b="1" lang="it" sz="1400">
                <a:solidFill>
                  <a:srgbClr val="000000"/>
                </a:solidFill>
              </a:rPr>
              <a:t>interactive query</a:t>
            </a:r>
            <a:r>
              <a:rPr lang="it" sz="1400">
                <a:solidFill>
                  <a:srgbClr val="000000"/>
                </a:solidFill>
              </a:rPr>
              <a:t> of aggregated values with a linear computational complexity.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RSATree (2/3)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>
                <a:solidFill>
                  <a:schemeClr val="dk2"/>
                </a:solidFill>
              </a:rPr>
              <a:t>Goal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it" sz="1400">
                <a:solidFill>
                  <a:schemeClr val="dk2"/>
                </a:solidFill>
              </a:rPr>
              <a:t>support  fast approximate query answering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400">
                <a:solidFill>
                  <a:schemeClr val="dk2"/>
                </a:solidFill>
              </a:rPr>
              <a:t>Requirements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it" sz="1400">
                <a:solidFill>
                  <a:schemeClr val="dk2"/>
                </a:solidFill>
              </a:rPr>
              <a:t>constant time, independent from the specified range!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it" sz="1400">
                <a:solidFill>
                  <a:schemeClr val="dk2"/>
                </a:solidFill>
              </a:rPr>
              <a:t>flexible binning strategy rather than equi-width binning only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it" sz="1400">
                <a:solidFill>
                  <a:schemeClr val="dk2"/>
                </a:solidFill>
              </a:rPr>
              <a:t>error rate at an overall low rate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RSATree (3/3)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>
                <a:solidFill>
                  <a:srgbClr val="000000"/>
                </a:solidFill>
              </a:rPr>
              <a:t>Distribution awareness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t" sz="1400">
                <a:solidFill>
                  <a:srgbClr val="000000"/>
                </a:solidFill>
              </a:rPr>
              <a:t>Reduce storage consumption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it" sz="1400">
                <a:solidFill>
                  <a:srgbClr val="000000"/>
                </a:solidFill>
              </a:rPr>
              <a:t>exploiting </a:t>
            </a:r>
            <a:r>
              <a:rPr lang="it" sz="1400">
                <a:solidFill>
                  <a:schemeClr val="dk2"/>
                </a:solidFill>
              </a:rPr>
              <a:t>adaptive granularity in preprocessing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t" sz="1400">
                <a:solidFill>
                  <a:srgbClr val="000000"/>
                </a:solidFill>
              </a:rPr>
              <a:t>improve accuracy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Design methodology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81084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>
                <a:solidFill>
                  <a:schemeClr val="dk2"/>
                </a:solidFill>
              </a:rPr>
              <a:t>Challenges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t" sz="1400">
                <a:solidFill>
                  <a:schemeClr val="dk2"/>
                </a:solidFill>
              </a:rPr>
              <a:t>flexible binning strategy                                        3.    low accuracy error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it" sz="1400">
                <a:solidFill>
                  <a:srgbClr val="000000"/>
                </a:solidFill>
              </a:rPr>
              <a:t>data cubes are static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t" sz="1400">
                <a:solidFill>
                  <a:srgbClr val="000000"/>
                </a:solidFill>
              </a:rPr>
              <a:t>arbitrary ranges                                                      4.    low response time and storage consumption 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it" sz="1400">
                <a:solidFill>
                  <a:srgbClr val="000000"/>
                </a:solidFill>
              </a:rPr>
              <a:t>considerable preprocessing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it" sz="1400">
                <a:solidFill>
                  <a:srgbClr val="000000"/>
                </a:solidFill>
              </a:rPr>
              <a:t>high storage consumption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solidFill>
                  <a:srgbClr val="000000"/>
                </a:solidFill>
              </a:rPr>
              <a:t>Q2: can we reduce the storage consumption ?</a:t>
            </a:r>
            <a:r>
              <a:rPr lang="it" sz="1400">
                <a:solidFill>
                  <a:srgbClr val="000000"/>
                </a:solidFill>
              </a:rPr>
              <a:t>   </a:t>
            </a:r>
            <a:r>
              <a:rPr lang="it" sz="1400">
                <a:solidFill>
                  <a:schemeClr val="dk1"/>
                </a:solidFill>
              </a:rPr>
              <a:t>Optimize the preprocessing phase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RSATree: data structure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438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2"/>
                </a:solidFill>
              </a:rPr>
              <a:t>RSATree is basically a nested three-level representation that flattens the input dataset : 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it" sz="1400">
                <a:solidFill>
                  <a:schemeClr val="dk2"/>
                </a:solidFill>
              </a:rPr>
              <a:t>it’s the index of partitioned spaces by </a:t>
            </a:r>
            <a:r>
              <a:rPr b="1" lang="it" sz="1400">
                <a:solidFill>
                  <a:schemeClr val="dk2"/>
                </a:solidFill>
              </a:rPr>
              <a:t>LSH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it" sz="1400">
                <a:solidFill>
                  <a:schemeClr val="dk2"/>
                </a:solidFill>
              </a:rPr>
              <a:t>the next level is the </a:t>
            </a:r>
            <a:r>
              <a:rPr b="1" lang="it" sz="1400">
                <a:solidFill>
                  <a:schemeClr val="dk2"/>
                </a:solidFill>
              </a:rPr>
              <a:t>IH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it" sz="1400">
                <a:solidFill>
                  <a:schemeClr val="dk2"/>
                </a:solidFill>
              </a:rPr>
              <a:t>features descriptor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575" y="2182450"/>
            <a:ext cx="3781425" cy="18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RSATree: construction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719" y="1962138"/>
            <a:ext cx="6974561" cy="23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638200" y="4458300"/>
            <a:ext cx="8397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u="sng">
                <a:latin typeface="Lato"/>
                <a:ea typeface="Lato"/>
                <a:cs typeface="Lato"/>
                <a:sym typeface="Lato"/>
              </a:rPr>
              <a:t>Progressive construction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: once constructed the R-tree based on the sampled input data points, just update the structure in presence of a new point.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