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Raleway"/>
      <p:regular r:id="rId25"/>
      <p:bold r:id="rId26"/>
      <p:italic r:id="rId27"/>
      <p:boldItalic r:id="rId28"/>
    </p:embeddedFont>
    <p:embeddedFont>
      <p:font typeface="Lat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-bold.fntdata"/><Relationship Id="rId25" Type="http://schemas.openxmlformats.org/officeDocument/2006/relationships/font" Target="fonts/Raleway-regular.fntdata"/><Relationship Id="rId28" Type="http://schemas.openxmlformats.org/officeDocument/2006/relationships/font" Target="fonts/Raleway-boldItalic.fntdata"/><Relationship Id="rId27" Type="http://schemas.openxmlformats.org/officeDocument/2006/relationships/font" Target="fonts/Raleway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italic.fntdata"/><Relationship Id="rId30" Type="http://schemas.openxmlformats.org/officeDocument/2006/relationships/font" Target="fonts/Lat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84f4dd7f43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84f4dd7f43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84f4dd7f43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84f4dd7f43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84f4dd7f43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84f4dd7f43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84f4dd7f43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84f4dd7f43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84f4dd7f43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84f4dd7f43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84f4dd7f43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84f4dd7f43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84f5611e61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84f5611e61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84f4dd7f43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84f4dd7f43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84f5611e61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84f5611e61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84f5611e61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84f5611e61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4f4dd7f43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84f4dd7f43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84f5611e61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84f5611e61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84f4dd7f43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84f4dd7f43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84f4dd7f43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84f4dd7f43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4f5611e61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84f5611e61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84f4dd7f43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84f4dd7f43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84f4dd7f43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84f4dd7f43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8c055ee35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8c055ee35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VA - Roman Empire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 tool for </a:t>
            </a:r>
            <a:r>
              <a:rPr lang="it"/>
              <a:t>educational purposes, mainly to give a visual representation of ancient Roman battles and wars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Line Chart</a:t>
            </a:r>
            <a:endParaRPr/>
          </a:p>
        </p:txBody>
      </p:sp>
      <p:sp>
        <p:nvSpPr>
          <p:cNvPr id="153" name="Google Shape;153;p22"/>
          <p:cNvSpPr txBox="1"/>
          <p:nvPr>
            <p:ph idx="1" type="body"/>
          </p:nvPr>
        </p:nvSpPr>
        <p:spPr>
          <a:xfrm>
            <a:off x="729450" y="2078875"/>
            <a:ext cx="3703200" cy="27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it" sz="2200"/>
              <a:t>battles outcome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it" sz="2200"/>
              <a:t>by century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it" sz="2200"/>
              <a:t>cumulative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it" sz="2200"/>
              <a:t>brushing + zoom</a:t>
            </a:r>
            <a:endParaRPr sz="2200"/>
          </a:p>
        </p:txBody>
      </p:sp>
      <p:pic>
        <p:nvPicPr>
          <p:cNvPr id="154" name="Google Shape;154;p22"/>
          <p:cNvPicPr preferRelativeResize="0"/>
          <p:nvPr/>
        </p:nvPicPr>
        <p:blipFill rotWithShape="1">
          <a:blip r:embed="rId3">
            <a:alphaModFix/>
          </a:blip>
          <a:srcRect b="3271" l="3122" r="3402" t="1635"/>
          <a:stretch/>
        </p:blipFill>
        <p:spPr>
          <a:xfrm>
            <a:off x="4432650" y="2054988"/>
            <a:ext cx="4003274" cy="27777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Stacked Bar Chart</a:t>
            </a:r>
            <a:endParaRPr/>
          </a:p>
        </p:txBody>
      </p:sp>
      <p:sp>
        <p:nvSpPr>
          <p:cNvPr id="160" name="Google Shape;160;p23"/>
          <p:cNvSpPr txBox="1"/>
          <p:nvPr>
            <p:ph idx="1" type="body"/>
          </p:nvPr>
        </p:nvSpPr>
        <p:spPr>
          <a:xfrm>
            <a:off x="729450" y="2078875"/>
            <a:ext cx="3842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it" sz="2200"/>
              <a:t>battles type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it" sz="2200"/>
              <a:t>color encoding for outcome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it" sz="2200"/>
              <a:t>tooltip for fast and error-prone results</a:t>
            </a:r>
            <a:endParaRPr/>
          </a:p>
        </p:txBody>
      </p:sp>
      <p:pic>
        <p:nvPicPr>
          <p:cNvPr id="161" name="Google Shape;16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9600" y="1853850"/>
            <a:ext cx="4267200" cy="2850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Box Plot</a:t>
            </a:r>
            <a:endParaRPr/>
          </a:p>
        </p:txBody>
      </p:sp>
      <p:sp>
        <p:nvSpPr>
          <p:cNvPr id="167" name="Google Shape;167;p24"/>
          <p:cNvSpPr txBox="1"/>
          <p:nvPr>
            <p:ph idx="1" type="body"/>
          </p:nvPr>
        </p:nvSpPr>
        <p:spPr>
          <a:xfrm>
            <a:off x="729450" y="2078875"/>
            <a:ext cx="3842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it" sz="2200"/>
              <a:t>wars duration</a:t>
            </a:r>
            <a:endParaRPr sz="2200"/>
          </a:p>
        </p:txBody>
      </p:sp>
      <p:pic>
        <p:nvPicPr>
          <p:cNvPr id="168" name="Google Shape;168;p24"/>
          <p:cNvPicPr preferRelativeResize="0"/>
          <p:nvPr/>
        </p:nvPicPr>
        <p:blipFill rotWithShape="1">
          <a:blip r:embed="rId3">
            <a:alphaModFix/>
          </a:blip>
          <a:srcRect b="4972" l="3147" r="36202" t="7637"/>
          <a:stretch/>
        </p:blipFill>
        <p:spPr>
          <a:xfrm>
            <a:off x="5803000" y="2078875"/>
            <a:ext cx="2615150" cy="2478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Scatter Plot</a:t>
            </a:r>
            <a:endParaRPr/>
          </a:p>
        </p:txBody>
      </p:sp>
      <p:sp>
        <p:nvSpPr>
          <p:cNvPr id="174" name="Google Shape;174;p25"/>
          <p:cNvSpPr txBox="1"/>
          <p:nvPr>
            <p:ph idx="1" type="body"/>
          </p:nvPr>
        </p:nvSpPr>
        <p:spPr>
          <a:xfrm>
            <a:off x="729450" y="2078875"/>
            <a:ext cx="3842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it" sz="2200"/>
              <a:t>MCA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it" sz="2200"/>
              <a:t>homogenous color encoding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it" sz="2200"/>
              <a:t>brushing</a:t>
            </a:r>
            <a:endParaRPr sz="2200"/>
          </a:p>
        </p:txBody>
      </p:sp>
      <p:pic>
        <p:nvPicPr>
          <p:cNvPr id="175" name="Google Shape;175;p25"/>
          <p:cNvPicPr preferRelativeResize="0"/>
          <p:nvPr/>
        </p:nvPicPr>
        <p:blipFill rotWithShape="1">
          <a:blip r:embed="rId3">
            <a:alphaModFix/>
          </a:blip>
          <a:srcRect b="3696" l="3214" r="5718" t="2959"/>
          <a:stretch/>
        </p:blipFill>
        <p:spPr>
          <a:xfrm>
            <a:off x="4935450" y="2011075"/>
            <a:ext cx="3482700" cy="2396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Header</a:t>
            </a:r>
            <a:endParaRPr/>
          </a:p>
        </p:txBody>
      </p:sp>
      <p:sp>
        <p:nvSpPr>
          <p:cNvPr id="181" name="Google Shape;181;p26"/>
          <p:cNvSpPr txBox="1"/>
          <p:nvPr>
            <p:ph idx="1" type="body"/>
          </p:nvPr>
        </p:nvSpPr>
        <p:spPr>
          <a:xfrm>
            <a:off x="805650" y="2136175"/>
            <a:ext cx="7532700" cy="13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it" sz="2200"/>
              <a:t>simple filters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it" sz="2200"/>
              <a:t>dark mode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it" sz="2200"/>
              <a:t>blind-safeness</a:t>
            </a:r>
            <a:endParaRPr sz="2200"/>
          </a:p>
        </p:txBody>
      </p:sp>
      <p:pic>
        <p:nvPicPr>
          <p:cNvPr id="182" name="Google Shape;18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8288" y="3843850"/>
            <a:ext cx="6067425" cy="495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Coordinated Interactions</a:t>
            </a:r>
            <a:endParaRPr/>
          </a:p>
        </p:txBody>
      </p:sp>
      <p:sp>
        <p:nvSpPr>
          <p:cNvPr id="188" name="Google Shape;188;p27"/>
          <p:cNvSpPr txBox="1"/>
          <p:nvPr>
            <p:ph idx="1" type="body"/>
          </p:nvPr>
        </p:nvSpPr>
        <p:spPr>
          <a:xfrm>
            <a:off x="729450" y="1967325"/>
            <a:ext cx="7688700" cy="294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600"/>
              <a:t>Geographic Map → *</a:t>
            </a:r>
            <a:endParaRPr b="1"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-"/>
            </a:pPr>
            <a:r>
              <a:rPr lang="it" sz="1600"/>
              <a:t>brushing triggers an update, filtering the underlying dataset of all the other views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it" sz="1600"/>
              <a:t>Line Chart → *</a:t>
            </a:r>
            <a:endParaRPr b="1"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-"/>
            </a:pPr>
            <a:r>
              <a:rPr lang="it" sz="1600"/>
              <a:t>brushing + zoom triggers an update and filters the dataset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it" sz="1600"/>
              <a:t>Scatter Plot → Geographic Map</a:t>
            </a:r>
            <a:endParaRPr b="1"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-"/>
            </a:pPr>
            <a:r>
              <a:rPr lang="it" sz="1600"/>
              <a:t>brushing changes the style of the points on the map</a:t>
            </a:r>
            <a:endParaRPr sz="16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8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Conclusions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Main benefits</a:t>
            </a:r>
            <a:endParaRPr/>
          </a:p>
        </p:txBody>
      </p:sp>
      <p:sp>
        <p:nvSpPr>
          <p:cNvPr id="199" name="Google Shape;199;p29"/>
          <p:cNvSpPr txBox="1"/>
          <p:nvPr>
            <p:ph idx="1" type="body"/>
          </p:nvPr>
        </p:nvSpPr>
        <p:spPr>
          <a:xfrm>
            <a:off x="729450" y="2078875"/>
            <a:ext cx="7688700" cy="13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it" sz="1700"/>
              <a:t>the possibility to select and filter data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it" sz="1700"/>
              <a:t>an instant visual information of the selected events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it" sz="1700"/>
              <a:t>some basic analytics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it" sz="1700"/>
              <a:t>hyperlinks for further details  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The next future</a:t>
            </a:r>
            <a:endParaRPr/>
          </a:p>
        </p:txBody>
      </p:sp>
      <p:sp>
        <p:nvSpPr>
          <p:cNvPr id="205" name="Google Shape;205;p3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it" sz="1700"/>
              <a:t>dataset extension</a:t>
            </a:r>
            <a:endParaRPr sz="1700"/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it" sz="1700"/>
              <a:t>predefined filters</a:t>
            </a:r>
            <a:endParaRPr sz="1700"/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it" sz="1700"/>
              <a:t>dynamic boundaries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1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/>
        </p:nvSpPr>
        <p:spPr>
          <a:xfrm>
            <a:off x="727650" y="4226350"/>
            <a:ext cx="7688700" cy="6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Idea:</a:t>
            </a:r>
            <a:r>
              <a:rPr lang="it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develop a visual analytics tool to learn about Roman wars and battles</a:t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7650" y="16079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it" sz="2000"/>
              <a:t>“So great is the military glory of the Roman People that when they profess that their Father [...] was none other than Mars, the nations of the earth may well submit to this also with as good a grace as they submit to Rome’s dominion.</a:t>
            </a:r>
            <a:r>
              <a:rPr lang="it" sz="2000"/>
              <a:t>“</a:t>
            </a:r>
            <a:endParaRPr sz="2000"/>
          </a:p>
          <a:p>
            <a:pPr indent="0" lvl="0" marL="0" rtl="0" algn="r">
              <a:spcBef>
                <a:spcPts val="1600"/>
              </a:spcBef>
              <a:spcAft>
                <a:spcPts val="0"/>
              </a:spcAft>
              <a:buNone/>
            </a:pPr>
            <a:r>
              <a:rPr i="1" lang="it" sz="2000"/>
              <a:t>~ Titus Livius</a:t>
            </a:r>
            <a:endParaRPr i="1" sz="2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Dataset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Mining</a:t>
            </a:r>
            <a:endParaRPr/>
          </a:p>
        </p:txBody>
      </p:sp>
      <p:pic>
        <p:nvPicPr>
          <p:cNvPr id="104" name="Google Shape;10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7175" y="2821500"/>
            <a:ext cx="1285875" cy="128587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6"/>
          <p:cNvSpPr/>
          <p:nvPr/>
        </p:nvSpPr>
        <p:spPr>
          <a:xfrm>
            <a:off x="3837625" y="1928825"/>
            <a:ext cx="1945800" cy="6198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commanders</a:t>
            </a:r>
            <a:endParaRPr/>
          </a:p>
        </p:txBody>
      </p:sp>
      <p:sp>
        <p:nvSpPr>
          <p:cNvPr id="106" name="Google Shape;106;p16"/>
          <p:cNvSpPr/>
          <p:nvPr/>
        </p:nvSpPr>
        <p:spPr>
          <a:xfrm>
            <a:off x="3837625" y="2742750"/>
            <a:ext cx="1945800" cy="6198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outcome</a:t>
            </a:r>
            <a:endParaRPr/>
          </a:p>
        </p:txBody>
      </p:sp>
      <p:sp>
        <p:nvSpPr>
          <p:cNvPr id="107" name="Google Shape;107;p16"/>
          <p:cNvSpPr/>
          <p:nvPr/>
        </p:nvSpPr>
        <p:spPr>
          <a:xfrm>
            <a:off x="6113075" y="1928825"/>
            <a:ext cx="1945800" cy="6198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places</a:t>
            </a:r>
            <a:endParaRPr/>
          </a:p>
        </p:txBody>
      </p:sp>
      <p:sp>
        <p:nvSpPr>
          <p:cNvPr id="108" name="Google Shape;108;p16"/>
          <p:cNvSpPr/>
          <p:nvPr/>
        </p:nvSpPr>
        <p:spPr>
          <a:xfrm>
            <a:off x="6113075" y="2742750"/>
            <a:ext cx="1945800" cy="6198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allies</a:t>
            </a:r>
            <a:endParaRPr/>
          </a:p>
        </p:txBody>
      </p:sp>
      <p:sp>
        <p:nvSpPr>
          <p:cNvPr id="109" name="Google Shape;109;p16"/>
          <p:cNvSpPr/>
          <p:nvPr/>
        </p:nvSpPr>
        <p:spPr>
          <a:xfrm>
            <a:off x="6113063" y="3940350"/>
            <a:ext cx="1945800" cy="6198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info</a:t>
            </a:r>
            <a:endParaRPr/>
          </a:p>
        </p:txBody>
      </p:sp>
      <p:sp>
        <p:nvSpPr>
          <p:cNvPr id="110" name="Google Shape;110;p16"/>
          <p:cNvSpPr/>
          <p:nvPr/>
        </p:nvSpPr>
        <p:spPr>
          <a:xfrm>
            <a:off x="3837625" y="3940350"/>
            <a:ext cx="1945800" cy="6198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sources</a:t>
            </a:r>
            <a:endParaRPr/>
          </a:p>
        </p:txBody>
      </p:sp>
      <p:sp>
        <p:nvSpPr>
          <p:cNvPr id="111" name="Google Shape;111;p16"/>
          <p:cNvSpPr txBox="1"/>
          <p:nvPr/>
        </p:nvSpPr>
        <p:spPr>
          <a:xfrm>
            <a:off x="3874825" y="3214700"/>
            <a:ext cx="18714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800">
                <a:latin typeface="Lato"/>
                <a:ea typeface="Lato"/>
                <a:cs typeface="Lato"/>
                <a:sym typeface="Lato"/>
              </a:rPr>
              <a:t>...</a:t>
            </a:r>
            <a:endParaRPr sz="2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2" name="Google Shape;112;p16"/>
          <p:cNvSpPr txBox="1"/>
          <p:nvPr/>
        </p:nvSpPr>
        <p:spPr>
          <a:xfrm>
            <a:off x="6150275" y="3214700"/>
            <a:ext cx="18714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800">
                <a:latin typeface="Lato"/>
                <a:ea typeface="Lato"/>
                <a:cs typeface="Lato"/>
                <a:sym typeface="Lato"/>
              </a:rPr>
              <a:t>...</a:t>
            </a:r>
            <a:endParaRPr sz="2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3" name="Google Shape;113;p16"/>
          <p:cNvSpPr/>
          <p:nvPr/>
        </p:nvSpPr>
        <p:spPr>
          <a:xfrm>
            <a:off x="2655313" y="3214700"/>
            <a:ext cx="981600" cy="499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6"/>
          <p:cNvSpPr/>
          <p:nvPr/>
        </p:nvSpPr>
        <p:spPr>
          <a:xfrm>
            <a:off x="3837650" y="1928825"/>
            <a:ext cx="4221300" cy="14409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/>
              <a:t>Battles</a:t>
            </a:r>
            <a:endParaRPr sz="2400"/>
          </a:p>
        </p:txBody>
      </p:sp>
      <p:sp>
        <p:nvSpPr>
          <p:cNvPr id="115" name="Google Shape;115;p16"/>
          <p:cNvSpPr/>
          <p:nvPr/>
        </p:nvSpPr>
        <p:spPr>
          <a:xfrm>
            <a:off x="3837650" y="3556675"/>
            <a:ext cx="4221300" cy="14409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/>
              <a:t>Wars</a:t>
            </a:r>
            <a:endParaRPr sz="2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1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Preprocessing</a:t>
            </a:r>
            <a:endParaRPr/>
          </a:p>
        </p:txBody>
      </p:sp>
      <p:sp>
        <p:nvSpPr>
          <p:cNvPr id="121" name="Google Shape;121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it" sz="2100"/>
              <a:t>Pleiades identifier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it" sz="2100"/>
              <a:t>static MCA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it" sz="2100"/>
              <a:t>Wikidata binding</a:t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8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Visualization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Overview</a:t>
            </a:r>
            <a:endParaRPr/>
          </a:p>
        </p:txBody>
      </p:sp>
      <p:sp>
        <p:nvSpPr>
          <p:cNvPr id="132" name="Google Shape;132;p19"/>
          <p:cNvSpPr txBox="1"/>
          <p:nvPr>
            <p:ph idx="1" type="body"/>
          </p:nvPr>
        </p:nvSpPr>
        <p:spPr>
          <a:xfrm>
            <a:off x="466475" y="2078875"/>
            <a:ext cx="3234900" cy="266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it" sz="2200"/>
              <a:t>5 graphs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it" sz="2200"/>
              <a:t>simple filters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it" sz="2200"/>
              <a:t>dark mode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it" sz="2200"/>
              <a:t>blind-safeness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it" sz="2200"/>
              <a:t>...</a:t>
            </a:r>
            <a:endParaRPr sz="2200"/>
          </a:p>
        </p:txBody>
      </p:sp>
      <p:pic>
        <p:nvPicPr>
          <p:cNvPr id="133" name="Google Shape;133;p19"/>
          <p:cNvPicPr preferRelativeResize="0"/>
          <p:nvPr/>
        </p:nvPicPr>
        <p:blipFill rotWithShape="1">
          <a:blip r:embed="rId3">
            <a:alphaModFix/>
          </a:blip>
          <a:srcRect b="0" l="149" r="149" t="0"/>
          <a:stretch/>
        </p:blipFill>
        <p:spPr>
          <a:xfrm>
            <a:off x="3350375" y="1383425"/>
            <a:ext cx="5609897" cy="3363351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Geographic Map</a:t>
            </a:r>
            <a:endParaRPr/>
          </a:p>
        </p:txBody>
      </p:sp>
      <p:sp>
        <p:nvSpPr>
          <p:cNvPr id="139" name="Google Shape;139;p20"/>
          <p:cNvSpPr txBox="1"/>
          <p:nvPr>
            <p:ph idx="1" type="body"/>
          </p:nvPr>
        </p:nvSpPr>
        <p:spPr>
          <a:xfrm>
            <a:off x="441675" y="2078875"/>
            <a:ext cx="3990900" cy="274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it" sz="2200"/>
              <a:t>clear event visualization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it" sz="2200"/>
              <a:t>color encoding for outcome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it" sz="2200"/>
              <a:t>brushing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it" sz="2200"/>
              <a:t>simple analytics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it" sz="2200"/>
              <a:t>battle details</a:t>
            </a:r>
            <a:endParaRPr sz="22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it" sz="2000"/>
              <a:t>Wikidata link</a:t>
            </a:r>
            <a:endParaRPr sz="2000"/>
          </a:p>
        </p:txBody>
      </p:sp>
      <p:pic>
        <p:nvPicPr>
          <p:cNvPr id="140" name="Google Shape;140;p20"/>
          <p:cNvPicPr preferRelativeResize="0"/>
          <p:nvPr/>
        </p:nvPicPr>
        <p:blipFill rotWithShape="1">
          <a:blip r:embed="rId3">
            <a:alphaModFix/>
          </a:blip>
          <a:srcRect b="5477" l="3108" r="3249" t="5308"/>
          <a:stretch/>
        </p:blipFill>
        <p:spPr>
          <a:xfrm>
            <a:off x="4572000" y="2078875"/>
            <a:ext cx="4198425" cy="2742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Modal</a:t>
            </a:r>
            <a:endParaRPr/>
          </a:p>
        </p:txBody>
      </p:sp>
      <p:sp>
        <p:nvSpPr>
          <p:cNvPr id="146" name="Google Shape;146;p21"/>
          <p:cNvSpPr txBox="1"/>
          <p:nvPr>
            <p:ph idx="1" type="body"/>
          </p:nvPr>
        </p:nvSpPr>
        <p:spPr>
          <a:xfrm>
            <a:off x="729450" y="2078875"/>
            <a:ext cx="4464900" cy="282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it" sz="2200"/>
              <a:t>Event details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it" sz="2200"/>
              <a:t>Date, Location, Outcome, ...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it" sz="2200"/>
              <a:t>Commanders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it" sz="2200"/>
              <a:t>Allies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it" sz="2200"/>
              <a:t>Strength and losses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it" sz="2200"/>
              <a:t>Wikidata link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it" sz="2200"/>
              <a:t>Pleiades link</a:t>
            </a:r>
            <a:endParaRPr sz="2200"/>
          </a:p>
        </p:txBody>
      </p:sp>
      <p:pic>
        <p:nvPicPr>
          <p:cNvPr id="147" name="Google Shape;147;p21"/>
          <p:cNvPicPr preferRelativeResize="0"/>
          <p:nvPr/>
        </p:nvPicPr>
        <p:blipFill rotWithShape="1">
          <a:blip r:embed="rId3">
            <a:alphaModFix/>
          </a:blip>
          <a:srcRect b="0" l="3756" r="6170" t="1864"/>
          <a:stretch/>
        </p:blipFill>
        <p:spPr>
          <a:xfrm>
            <a:off x="5469500" y="1063650"/>
            <a:ext cx="2948650" cy="3842424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