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png" ContentType="image/png"/>
  <Override PartName="/ppt/media/image19.jpeg" ContentType="image/jpeg"/>
  <Override PartName="/ppt/media/image20.jpeg" ContentType="image/jpeg"/>
  <Override PartName="/ppt/media/image2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jpeg"/><Relationship Id="rId1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4098600"/>
            <a:ext cx="856692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Progetto Internet of Things</a:t>
            </a:r>
            <a:br/>
            <a:r>
              <a:rPr b="1" lang="it-IT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Smart Home – Smart Lights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920" cy="9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Matteo Spaggiari (matricola 134742)</a:t>
            </a:r>
            <a:endParaRPr b="0" lang="it-I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it-IT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Application Use Case</a:t>
            </a:r>
            <a:br/>
            <a:r>
              <a:rPr b="1" lang="it-IT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Smart Home | Smart Lights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81" name="Immagine 86" descr=""/>
          <p:cNvPicPr/>
          <p:nvPr/>
        </p:nvPicPr>
        <p:blipFill>
          <a:blip r:embed="rId1"/>
          <a:stretch/>
        </p:blipFill>
        <p:spPr>
          <a:xfrm>
            <a:off x="1584000" y="2952000"/>
            <a:ext cx="6811920" cy="42656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288000" y="1512000"/>
            <a:ext cx="9574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target application scenario is associated to a Smart Home with the following sensors, actuators and components:</a:t>
            </a:r>
            <a:endParaRPr b="0" lang="it-IT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Presence Monitoring Smart Object</a:t>
            </a:r>
            <a:endParaRPr b="0" lang="it-IT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Light Controller Smart Object</a:t>
            </a:r>
            <a:endParaRPr b="0" lang="it-IT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Collector &amp; Policy Manager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564000" y="3024000"/>
            <a:ext cx="2878920" cy="862920"/>
          </a:xfrm>
          <a:custGeom>
            <a:avLst/>
            <a:gdLst/>
            <a:ahLst/>
            <a:rect l="l" t="t" r="r" b="b"/>
            <a:pathLst>
              <a:path w="8001" h="24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000"/>
                </a:lnTo>
                <a:cubicBezTo>
                  <a:pt x="0" y="2200"/>
                  <a:pt x="200" y="2401"/>
                  <a:pt x="400" y="2401"/>
                </a:cubicBezTo>
                <a:lnTo>
                  <a:pt x="7600" y="2401"/>
                </a:lnTo>
                <a:cubicBezTo>
                  <a:pt x="7800" y="2401"/>
                  <a:pt x="8000" y="2200"/>
                  <a:pt x="8000" y="2000"/>
                </a:cubicBezTo>
                <a:lnTo>
                  <a:pt x="8000" y="400"/>
                </a:lnTo>
                <a:cubicBezTo>
                  <a:pt x="8000" y="200"/>
                  <a:pt x="7800" y="0"/>
                  <a:pt x="7600" y="0"/>
                </a:cubicBezTo>
                <a:lnTo>
                  <a:pt x="400" y="0"/>
                </a:lnTo>
              </a:path>
            </a:pathLst>
          </a:custGeom>
          <a:solidFill>
            <a:srgbClr val="ffffff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Collector &amp;</a:t>
            </a:r>
            <a:endParaRPr b="0" lang="it-I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Policy Manager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4" name="Immagine 89" descr=""/>
          <p:cNvPicPr/>
          <p:nvPr/>
        </p:nvPicPr>
        <p:blipFill>
          <a:blip r:embed="rId2"/>
          <a:stretch/>
        </p:blipFill>
        <p:spPr>
          <a:xfrm>
            <a:off x="3794400" y="3159360"/>
            <a:ext cx="668520" cy="655560"/>
          </a:xfrm>
          <a:prstGeom prst="rect">
            <a:avLst/>
          </a:prstGeom>
          <a:ln>
            <a:noFill/>
          </a:ln>
        </p:spPr>
      </p:pic>
      <p:pic>
        <p:nvPicPr>
          <p:cNvPr id="85" name="Immagine 90" descr=""/>
          <p:cNvPicPr/>
          <p:nvPr/>
        </p:nvPicPr>
        <p:blipFill>
          <a:blip r:embed="rId3"/>
          <a:stretch/>
        </p:blipFill>
        <p:spPr>
          <a:xfrm flipH="1" rot="10800000">
            <a:off x="3168000" y="4678920"/>
            <a:ext cx="430920" cy="430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6" name="Immagine 91" descr=""/>
          <p:cNvPicPr/>
          <p:nvPr/>
        </p:nvPicPr>
        <p:blipFill>
          <a:blip r:embed="rId4"/>
          <a:stretch/>
        </p:blipFill>
        <p:spPr>
          <a:xfrm flipH="1" rot="10800000">
            <a:off x="4822920" y="4678920"/>
            <a:ext cx="430920" cy="430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7" name="Immagine 92" descr=""/>
          <p:cNvPicPr/>
          <p:nvPr/>
        </p:nvPicPr>
        <p:blipFill>
          <a:blip r:embed="rId5"/>
          <a:stretch/>
        </p:blipFill>
        <p:spPr>
          <a:xfrm flipH="1" rot="10800000">
            <a:off x="6624000" y="5974920"/>
            <a:ext cx="430920" cy="430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8" name="Immagine 93" descr=""/>
          <p:cNvPicPr/>
          <p:nvPr/>
        </p:nvPicPr>
        <p:blipFill>
          <a:blip r:embed="rId6"/>
          <a:stretch/>
        </p:blipFill>
        <p:spPr>
          <a:xfrm flipH="1" rot="10800000">
            <a:off x="3168000" y="5974920"/>
            <a:ext cx="430920" cy="430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9" name="Immagine 94" descr=""/>
          <p:cNvPicPr/>
          <p:nvPr/>
        </p:nvPicPr>
        <p:blipFill>
          <a:blip r:embed="rId7"/>
          <a:stretch/>
        </p:blipFill>
        <p:spPr>
          <a:xfrm flipH="1" rot="10800000">
            <a:off x="5110920" y="5974920"/>
            <a:ext cx="430920" cy="430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0" name="Immagine 95" descr=""/>
          <p:cNvPicPr/>
          <p:nvPr/>
        </p:nvPicPr>
        <p:blipFill>
          <a:blip r:embed="rId8"/>
          <a:stretch/>
        </p:blipFill>
        <p:spPr>
          <a:xfrm flipH="1" rot="10800000">
            <a:off x="6480000" y="4680000"/>
            <a:ext cx="430920" cy="430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1" name="Immagine 96" descr=""/>
          <p:cNvPicPr/>
          <p:nvPr/>
        </p:nvPicPr>
        <p:blipFill>
          <a:blip r:embed="rId9"/>
          <a:stretch/>
        </p:blipFill>
        <p:spPr>
          <a:xfrm>
            <a:off x="5112000" y="4248000"/>
            <a:ext cx="414360" cy="358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2" name="Immagine 97" descr=""/>
          <p:cNvPicPr/>
          <p:nvPr/>
        </p:nvPicPr>
        <p:blipFill>
          <a:blip r:embed="rId10"/>
          <a:stretch/>
        </p:blipFill>
        <p:spPr>
          <a:xfrm>
            <a:off x="5273640" y="5545080"/>
            <a:ext cx="414360" cy="358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3" name="Immagine 98" descr=""/>
          <p:cNvPicPr/>
          <p:nvPr/>
        </p:nvPicPr>
        <p:blipFill>
          <a:blip r:embed="rId11"/>
          <a:stretch/>
        </p:blipFill>
        <p:spPr>
          <a:xfrm>
            <a:off x="6903000" y="5544000"/>
            <a:ext cx="414360" cy="358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4" name="Immagine 99" descr=""/>
          <p:cNvPicPr/>
          <p:nvPr/>
        </p:nvPicPr>
        <p:blipFill>
          <a:blip r:embed="rId12"/>
          <a:stretch/>
        </p:blipFill>
        <p:spPr>
          <a:xfrm>
            <a:off x="3904560" y="5544000"/>
            <a:ext cx="414360" cy="358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5" name="Immagine 100" descr=""/>
          <p:cNvPicPr/>
          <p:nvPr/>
        </p:nvPicPr>
        <p:blipFill>
          <a:blip r:embed="rId13"/>
          <a:stretch/>
        </p:blipFill>
        <p:spPr>
          <a:xfrm>
            <a:off x="6569640" y="4248000"/>
            <a:ext cx="414360" cy="358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6" name="Immagine 101" descr=""/>
          <p:cNvPicPr/>
          <p:nvPr/>
        </p:nvPicPr>
        <p:blipFill>
          <a:blip r:embed="rId14"/>
          <a:stretch/>
        </p:blipFill>
        <p:spPr>
          <a:xfrm>
            <a:off x="3312000" y="4248000"/>
            <a:ext cx="414360" cy="3589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7" name="Line 4"/>
          <p:cNvSpPr/>
          <p:nvPr/>
        </p:nvSpPr>
        <p:spPr>
          <a:xfrm flipV="1">
            <a:off x="4608000" y="3888000"/>
            <a:ext cx="360" cy="36000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"/>
          <p:cNvSpPr/>
          <p:nvPr/>
        </p:nvSpPr>
        <p:spPr>
          <a:xfrm flipH="1" flipV="1">
            <a:off x="5904000" y="3888000"/>
            <a:ext cx="360000" cy="36000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7"/>
          <p:cNvSpPr/>
          <p:nvPr/>
        </p:nvSpPr>
        <p:spPr>
          <a:xfrm flipV="1">
            <a:off x="5040000" y="3888000"/>
            <a:ext cx="360" cy="165600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8"/>
          <p:cNvSpPr/>
          <p:nvPr/>
        </p:nvSpPr>
        <p:spPr>
          <a:xfrm flipH="1" flipV="1">
            <a:off x="5688000" y="3888000"/>
            <a:ext cx="720000" cy="165600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9"/>
          <p:cNvSpPr/>
          <p:nvPr/>
        </p:nvSpPr>
        <p:spPr>
          <a:xfrm flipV="1">
            <a:off x="4176000" y="3888000"/>
            <a:ext cx="360" cy="16560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0"/>
          <p:cNvSpPr/>
          <p:nvPr/>
        </p:nvSpPr>
        <p:spPr>
          <a:xfrm flipV="1">
            <a:off x="3564000" y="3888000"/>
            <a:ext cx="324000" cy="3600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1"/>
          <p:cNvSpPr/>
          <p:nvPr/>
        </p:nvSpPr>
        <p:spPr>
          <a:xfrm flipV="1">
            <a:off x="5184000" y="3888000"/>
            <a:ext cx="360" cy="3600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8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</p:cxnSp>
      <p:sp>
        <p:nvSpPr>
          <p:cNvPr id="109" name="Line 16"/>
          <p:cNvSpPr/>
          <p:nvPr/>
        </p:nvSpPr>
        <p:spPr>
          <a:xfrm flipV="1">
            <a:off x="5616000" y="3886920"/>
            <a:ext cx="0" cy="16581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10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</p:cxnSp>
      <p:sp>
        <p:nvSpPr>
          <p:cNvPr id="111" name="Line 18"/>
          <p:cNvSpPr/>
          <p:nvPr/>
        </p:nvSpPr>
        <p:spPr>
          <a:xfrm flipV="1">
            <a:off x="2952000" y="3744000"/>
            <a:ext cx="612000" cy="504000"/>
          </a:xfrm>
          <a:prstGeom prst="line">
            <a:avLst/>
          </a:prstGeom>
          <a:ln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9"/>
          <p:cNvSpPr/>
          <p:nvPr/>
        </p:nvSpPr>
        <p:spPr>
          <a:xfrm flipH="1" flipV="1">
            <a:off x="6336000" y="3886920"/>
            <a:ext cx="360000" cy="3610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it-IT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 Hierarchy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114" name="Immagine 115" descr=""/>
          <p:cNvPicPr/>
          <p:nvPr/>
        </p:nvPicPr>
        <p:blipFill>
          <a:blip r:embed="rId1"/>
          <a:stretch/>
        </p:blipFill>
        <p:spPr>
          <a:xfrm>
            <a:off x="2664000" y="3260520"/>
            <a:ext cx="856800" cy="720720"/>
          </a:xfrm>
          <a:prstGeom prst="rect">
            <a:avLst/>
          </a:prstGeom>
          <a:ln w="12600"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508120" y="2034000"/>
            <a:ext cx="36036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Presence Monitoring Smart Object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Associated with a zone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 produces a datum if it detects the presence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415640" y="3302280"/>
            <a:ext cx="215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Value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(true - false)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7216560" y="3675240"/>
            <a:ext cx="546120" cy="36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Immagine 120" descr=""/>
          <p:cNvPicPr/>
          <p:nvPr/>
        </p:nvPicPr>
        <p:blipFill>
          <a:blip r:embed="rId2"/>
          <a:stretch/>
        </p:blipFill>
        <p:spPr>
          <a:xfrm>
            <a:off x="2467080" y="4607640"/>
            <a:ext cx="1266480" cy="1266480"/>
          </a:xfrm>
          <a:prstGeom prst="rect">
            <a:avLst/>
          </a:prstGeom>
          <a:ln w="12600"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5294520" y="4342680"/>
            <a:ext cx="165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Light Actuator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4315320" y="3466080"/>
            <a:ext cx="29005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PIR (Passive Infrared) Sensor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2508120" y="5978520"/>
            <a:ext cx="16527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Light Controller Smart Object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Associated with a zone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600" spc="-1" strike="noStrike">
              <a:latin typeface="Arial"/>
            </a:endParaRPr>
          </a:p>
        </p:txBody>
      </p:sp>
      <p:sp>
        <p:nvSpPr>
          <p:cNvPr id="122" name="Line 8"/>
          <p:cNvSpPr/>
          <p:nvPr/>
        </p:nvSpPr>
        <p:spPr>
          <a:xfrm flipV="1">
            <a:off x="3734280" y="4539240"/>
            <a:ext cx="1559880" cy="50004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>
            <a:off x="7228080" y="4320360"/>
            <a:ext cx="2594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on/off (Default off)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5326200" y="5085000"/>
            <a:ext cx="151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Intensity Parameter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5" name="Line 11"/>
          <p:cNvSpPr/>
          <p:nvPr/>
        </p:nvSpPr>
        <p:spPr>
          <a:xfrm>
            <a:off x="3734280" y="5254200"/>
            <a:ext cx="1559880" cy="180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"/>
          <p:cNvSpPr/>
          <p:nvPr/>
        </p:nvSpPr>
        <p:spPr>
          <a:xfrm>
            <a:off x="7440840" y="5082120"/>
            <a:ext cx="21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Percentage value from 0 to 100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5287320" y="5873040"/>
            <a:ext cx="151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Color (RGB) Parameter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128" name="Line 14"/>
          <p:cNvSpPr/>
          <p:nvPr/>
        </p:nvSpPr>
        <p:spPr>
          <a:xfrm>
            <a:off x="3744000" y="5472000"/>
            <a:ext cx="1512000" cy="57600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>
            <a:off x="7536960" y="5873040"/>
            <a:ext cx="191664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 Value, 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Green Value, 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Blue Value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  <a:ea typeface="DejaVu Sans"/>
              </a:rPr>
              <a:t>(0-255) 8 bit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130" name="Immagine 5" descr=""/>
          <p:cNvPicPr/>
          <p:nvPr/>
        </p:nvPicPr>
        <p:blipFill>
          <a:blip r:embed="rId3"/>
          <a:stretch/>
        </p:blipFill>
        <p:spPr>
          <a:xfrm>
            <a:off x="828000" y="1656000"/>
            <a:ext cx="1100880" cy="1100880"/>
          </a:xfrm>
          <a:prstGeom prst="rect">
            <a:avLst/>
          </a:prstGeom>
          <a:ln>
            <a:noFill/>
          </a:ln>
        </p:spPr>
      </p:pic>
      <p:sp>
        <p:nvSpPr>
          <p:cNvPr id="131" name="Line 16"/>
          <p:cNvSpPr/>
          <p:nvPr/>
        </p:nvSpPr>
        <p:spPr>
          <a:xfrm>
            <a:off x="3672000" y="3671640"/>
            <a:ext cx="545760" cy="36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7"/>
          <p:cNvSpPr/>
          <p:nvPr/>
        </p:nvSpPr>
        <p:spPr>
          <a:xfrm>
            <a:off x="6869520" y="4518720"/>
            <a:ext cx="546120" cy="36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8"/>
          <p:cNvSpPr/>
          <p:nvPr/>
        </p:nvSpPr>
        <p:spPr>
          <a:xfrm>
            <a:off x="6837840" y="5376240"/>
            <a:ext cx="546120" cy="36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9"/>
          <p:cNvSpPr/>
          <p:nvPr/>
        </p:nvSpPr>
        <p:spPr>
          <a:xfrm>
            <a:off x="6869520" y="6184080"/>
            <a:ext cx="545760" cy="360"/>
          </a:xfrm>
          <a:prstGeom prst="line">
            <a:avLst/>
          </a:prstGeom>
          <a:ln w="29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0"/>
          <p:cNvSpPr/>
          <p:nvPr/>
        </p:nvSpPr>
        <p:spPr>
          <a:xfrm>
            <a:off x="1368000" y="2880000"/>
            <a:ext cx="360" cy="2376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1"/>
          <p:cNvSpPr/>
          <p:nvPr/>
        </p:nvSpPr>
        <p:spPr>
          <a:xfrm>
            <a:off x="1368000" y="3672000"/>
            <a:ext cx="1080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2"/>
          <p:cNvSpPr/>
          <p:nvPr/>
        </p:nvSpPr>
        <p:spPr>
          <a:xfrm>
            <a:off x="1368000" y="5256000"/>
            <a:ext cx="109908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3"/>
          <p:cNvSpPr/>
          <p:nvPr/>
        </p:nvSpPr>
        <p:spPr>
          <a:xfrm>
            <a:off x="864000" y="1368000"/>
            <a:ext cx="179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Location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9" name="TextShape 24"/>
          <p:cNvSpPr txBox="1"/>
          <p:nvPr/>
        </p:nvSpPr>
        <p:spPr>
          <a:xfrm>
            <a:off x="1944000" y="4869720"/>
            <a:ext cx="576000" cy="38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it-IT" sz="1800" spc="-1" strike="noStrike">
                <a:latin typeface="Arial"/>
              </a:rPr>
              <a:t>1:n</a:t>
            </a:r>
            <a:endParaRPr b="0" i="1" lang="it-IT" sz="1800" spc="-1" strike="noStrike">
              <a:latin typeface="Arial"/>
            </a:endParaRPr>
          </a:p>
        </p:txBody>
      </p:sp>
      <p:sp>
        <p:nvSpPr>
          <p:cNvPr id="140" name="Line 25"/>
          <p:cNvSpPr/>
          <p:nvPr/>
        </p:nvSpPr>
        <p:spPr>
          <a:xfrm>
            <a:off x="3744000" y="3671640"/>
            <a:ext cx="571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26"/>
          <p:cNvSpPr/>
          <p:nvPr/>
        </p:nvSpPr>
        <p:spPr>
          <a:xfrm>
            <a:off x="7215840" y="3671640"/>
            <a:ext cx="571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7"/>
          <p:cNvSpPr/>
          <p:nvPr/>
        </p:nvSpPr>
        <p:spPr>
          <a:xfrm>
            <a:off x="6869520" y="4518360"/>
            <a:ext cx="571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8"/>
          <p:cNvSpPr/>
          <p:nvPr/>
        </p:nvSpPr>
        <p:spPr>
          <a:xfrm>
            <a:off x="6869520" y="5400360"/>
            <a:ext cx="571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9"/>
          <p:cNvSpPr/>
          <p:nvPr/>
        </p:nvSpPr>
        <p:spPr>
          <a:xfrm>
            <a:off x="6876000" y="6119640"/>
            <a:ext cx="571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0"/>
          <p:cNvSpPr/>
          <p:nvPr/>
        </p:nvSpPr>
        <p:spPr>
          <a:xfrm flipV="1">
            <a:off x="3816000" y="4539240"/>
            <a:ext cx="1440000" cy="644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1"/>
          <p:cNvSpPr/>
          <p:nvPr/>
        </p:nvSpPr>
        <p:spPr>
          <a:xfrm>
            <a:off x="3816000" y="5328000"/>
            <a:ext cx="14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2"/>
          <p:cNvSpPr/>
          <p:nvPr/>
        </p:nvSpPr>
        <p:spPr>
          <a:xfrm>
            <a:off x="3816000" y="5544000"/>
            <a:ext cx="1440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it-IT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Smart Edge Node (IoT Hub/Gateway)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It was decided to insert an IoT Hub / Gateway in order to make the system work even in the absence of connectivity (Internet), and therefore not entirely depend on the Cloud, and also to have </a:t>
            </a:r>
            <a:r>
              <a:rPr b="0" lang="it-IT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Service</a:t>
            </a:r>
            <a:r>
              <a:rPr b="0" lang="it-IT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Resource Discovery and </a:t>
            </a:r>
            <a:r>
              <a:rPr b="0" lang="it-IT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 Directory</a:t>
            </a:r>
            <a:r>
              <a:rPr b="0" lang="it-IT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it-IT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Behavior (Example)</a:t>
            </a:r>
            <a:endParaRPr b="0" lang="it-IT" sz="3200" spc="-1" strike="noStrike">
              <a:latin typeface="Arial"/>
            </a:endParaRPr>
          </a:p>
        </p:txBody>
      </p:sp>
      <p:pic>
        <p:nvPicPr>
          <p:cNvPr id="151" name="Immagine 138" descr=""/>
          <p:cNvPicPr/>
          <p:nvPr/>
        </p:nvPicPr>
        <p:blipFill>
          <a:blip r:embed="rId1"/>
          <a:stretch/>
        </p:blipFill>
        <p:spPr>
          <a:xfrm>
            <a:off x="792000" y="1800000"/>
            <a:ext cx="790920" cy="790920"/>
          </a:xfrm>
          <a:prstGeom prst="rect">
            <a:avLst/>
          </a:prstGeom>
          <a:ln>
            <a:noFill/>
          </a:ln>
        </p:spPr>
      </p:pic>
      <p:pic>
        <p:nvPicPr>
          <p:cNvPr id="152" name="Immagine 139" descr=""/>
          <p:cNvPicPr/>
          <p:nvPr/>
        </p:nvPicPr>
        <p:blipFill>
          <a:blip r:embed="rId2"/>
          <a:stretch/>
        </p:blipFill>
        <p:spPr>
          <a:xfrm flipH="1" rot="10800000">
            <a:off x="6468840" y="5101560"/>
            <a:ext cx="835920" cy="835920"/>
          </a:xfrm>
          <a:prstGeom prst="rect">
            <a:avLst/>
          </a:prstGeom>
          <a:ln>
            <a:noFill/>
          </a:ln>
        </p:spPr>
      </p:pic>
      <p:pic>
        <p:nvPicPr>
          <p:cNvPr id="153" name="Immagine 140" descr=""/>
          <p:cNvPicPr/>
          <p:nvPr/>
        </p:nvPicPr>
        <p:blipFill>
          <a:blip r:embed="rId3"/>
          <a:stretch/>
        </p:blipFill>
        <p:spPr>
          <a:xfrm>
            <a:off x="5760000" y="1823760"/>
            <a:ext cx="718920" cy="623160"/>
          </a:xfrm>
          <a:prstGeom prst="rect">
            <a:avLst/>
          </a:prstGeom>
          <a:ln>
            <a:noFill/>
          </a:ln>
        </p:spPr>
      </p:pic>
      <p:pic>
        <p:nvPicPr>
          <p:cNvPr id="154" name="Immagine 141" descr=""/>
          <p:cNvPicPr/>
          <p:nvPr/>
        </p:nvPicPr>
        <p:blipFill>
          <a:blip r:embed="rId4"/>
          <a:stretch/>
        </p:blipFill>
        <p:spPr>
          <a:xfrm>
            <a:off x="8136000" y="1815120"/>
            <a:ext cx="718920" cy="7052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684000" y="1440000"/>
            <a:ext cx="10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808000" y="1417680"/>
            <a:ext cx="143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Light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004000" y="1440000"/>
            <a:ext cx="215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Presence Sensor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7524000" y="1152000"/>
            <a:ext cx="179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Collector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Policy Manager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LibreOffice/6.1.2.1$Windows_X86_64 LibreOffice_project/65905a128db06ba48db947242809d14d3f9a93fe</Application>
  <Words>206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2021-02-24T15:20:23Z</dcterms:created>
  <dc:creator/>
  <dc:description/>
  <dc:language>it-IT</dc:language>
  <cp:lastModifiedBy/>
  <dcterms:modified xsi:type="dcterms:W3CDTF">2021-03-01T16:51:53Z</dcterms:modified>
  <cp:revision>14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