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21"/>
  </p:notesMasterIdLst>
  <p:sldIdLst>
    <p:sldId id="256" r:id="rId2"/>
    <p:sldId id="257" r:id="rId3"/>
    <p:sldId id="276" r:id="rId4"/>
    <p:sldId id="277" r:id="rId5"/>
    <p:sldId id="263" r:id="rId6"/>
    <p:sldId id="259" r:id="rId7"/>
    <p:sldId id="258" r:id="rId8"/>
    <p:sldId id="271" r:id="rId9"/>
    <p:sldId id="272" r:id="rId10"/>
    <p:sldId id="262" r:id="rId11"/>
    <p:sldId id="260" r:id="rId12"/>
    <p:sldId id="270" r:id="rId13"/>
    <p:sldId id="261" r:id="rId14"/>
    <p:sldId id="265" r:id="rId15"/>
    <p:sldId id="266" r:id="rId16"/>
    <p:sldId id="269" r:id="rId17"/>
    <p:sldId id="264" r:id="rId18"/>
    <p:sldId id="275" r:id="rId19"/>
    <p:sldId id="273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79"/>
    <p:restoredTop sz="86349"/>
  </p:normalViewPr>
  <p:slideViewPr>
    <p:cSldViewPr snapToGrid="0" snapToObjects="1">
      <p:cViewPr>
        <p:scale>
          <a:sx n="105" d="100"/>
          <a:sy n="105" d="100"/>
        </p:scale>
        <p:origin x="101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29C1F-F312-F542-8449-013B5027C1F0}" type="datetimeFigureOut">
              <a:rPr lang="de-DE" smtClean="0"/>
              <a:t>05.05.21</a:t>
            </a:fld>
            <a:endParaRPr lang="de-DE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51371-8BDA-354B-A4A2-4CF15746CA18}" type="slidenum">
              <a:rPr lang="de-DE" smtClean="0"/>
              <a:t>‹n.›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875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presentation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changes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carnival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will </a:t>
            </a:r>
            <a:r>
              <a:rPr lang="de-DE" baseline="0" dirty="0" err="1" smtClean="0"/>
              <a:t>come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release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next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version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includes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changes</a:t>
            </a:r>
            <a:r>
              <a:rPr lang="de-DE" baseline="0" dirty="0" smtClean="0"/>
              <a:t> relevant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developers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easier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underdtand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modify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improvements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easier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implement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flexible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users</a:t>
            </a:r>
            <a:r>
              <a:rPr lang="de-DE" baseline="0" dirty="0" smtClean="0"/>
              <a:t>. </a:t>
            </a:r>
            <a:endParaRPr lang="de-DE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51371-8BDA-354B-A4A2-4CF15746CA1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979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51371-8BDA-354B-A4A2-4CF15746CA1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2345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51371-8BDA-354B-A4A2-4CF15746CA1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164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51371-8BDA-354B-A4A2-4CF15746CA1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121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51371-8BDA-354B-A4A2-4CF15746CA1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46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51371-8BDA-354B-A4A2-4CF15746CA1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840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51371-8BDA-354B-A4A2-4CF15746CA1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885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51371-8BDA-354B-A4A2-4CF15746CA1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389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Here</a:t>
            </a:r>
            <a:r>
              <a:rPr lang="de-DE" dirty="0" smtClean="0"/>
              <a:t>‘ s a </a:t>
            </a:r>
            <a:r>
              <a:rPr lang="de-DE" dirty="0" err="1" smtClean="0"/>
              <a:t>brief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overview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topic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covered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presentation</a:t>
            </a:r>
            <a:r>
              <a:rPr lang="de-DE" baseline="0" dirty="0" smtClean="0"/>
              <a:t>. This </a:t>
            </a:r>
            <a:r>
              <a:rPr lang="de-DE" baseline="0" dirty="0" err="1" smtClean="0"/>
              <a:t>does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reflect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changes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brought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carnival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51371-8BDA-354B-A4A2-4CF15746CA1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883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51371-8BDA-354B-A4A2-4CF15746CA1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146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51371-8BDA-354B-A4A2-4CF15746CA1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0034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51371-8BDA-354B-A4A2-4CF15746CA1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3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51371-8BDA-354B-A4A2-4CF15746CA1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8825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51371-8BDA-354B-A4A2-4CF15746CA1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279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51371-8BDA-354B-A4A2-4CF15746CA1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506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51371-8BDA-354B-A4A2-4CF15746CA1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943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stile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11A4-51EB-6D45-9F74-97F456E60694}" type="datetime1">
              <a:rPr lang="it-IT" smtClean="0"/>
              <a:t>05/05/21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7715-FE83-4942-9F9A-FE2733E966BC}" type="slidenum">
              <a:rPr lang="de-DE" smtClean="0"/>
              <a:t>‹n.›</a:t>
            </a:fld>
            <a:endParaRPr lang="de-DE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1E1C-3737-AF48-9E66-53F9A1F4DF5E}" type="datetime1">
              <a:rPr lang="it-IT" smtClean="0"/>
              <a:t>05/05/21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7715-FE83-4942-9F9A-FE2733E966BC}" type="slidenum">
              <a:rPr lang="de-DE" smtClean="0"/>
              <a:t>‹n.›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D1DA-41BC-D846-9CC7-2AAB6502E66E}" type="datetime1">
              <a:rPr lang="it-IT" smtClean="0"/>
              <a:t>05/05/21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7715-FE83-4942-9F9A-FE2733E966BC}" type="slidenum">
              <a:rPr lang="de-DE" smtClean="0"/>
              <a:t>‹n.›</a:t>
            </a:fld>
            <a:endParaRPr lang="de-DE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E5B7-685F-BA41-8DEB-96BA35F140D0}" type="datetime1">
              <a:rPr lang="it-IT" smtClean="0"/>
              <a:t>05/05/21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7715-FE83-4942-9F9A-FE2733E966BC}" type="slidenum">
              <a:rPr lang="de-DE" smtClean="0"/>
              <a:t>‹n.›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stile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421C-3499-AB41-B5AC-E8E5000103EB}" type="datetime1">
              <a:rPr lang="it-IT" smtClean="0"/>
              <a:t>05/05/21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7715-FE83-4942-9F9A-FE2733E966BC}" type="slidenum">
              <a:rPr lang="de-DE" smtClean="0"/>
              <a:t>‹n.›</a:t>
            </a:fld>
            <a:endParaRPr lang="de-DE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427-6C67-724B-83D1-8B37C4DAFAC5}" type="datetime1">
              <a:rPr lang="it-IT" smtClean="0"/>
              <a:t>05/05/21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7715-FE83-4942-9F9A-FE2733E966BC}" type="slidenum">
              <a:rPr lang="de-DE" smtClean="0"/>
              <a:t>‹n.›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1C4E-4BF0-CA4B-BFA5-329014276E68}" type="datetime1">
              <a:rPr lang="it-IT" smtClean="0"/>
              <a:t>05/05/21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7715-FE83-4942-9F9A-FE2733E966BC}" type="slidenum">
              <a:rPr lang="de-DE" smtClean="0"/>
              <a:t>‹n.›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0B9B-3AFB-A043-A02D-2A5A1DF9E1E4}" type="datetime1">
              <a:rPr lang="it-IT" smtClean="0"/>
              <a:t>05/05/21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7715-FE83-4942-9F9A-FE2733E966BC}" type="slidenum">
              <a:rPr lang="de-DE" smtClean="0"/>
              <a:t>‹n.›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C388-ABB9-6F4F-A6A6-861F993C4F4F}" type="datetime1">
              <a:rPr lang="it-IT" smtClean="0"/>
              <a:t>05/05/21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7715-FE83-4942-9F9A-FE2733E966BC}" type="slidenum">
              <a:rPr lang="de-DE" smtClean="0"/>
              <a:t>‹n.›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DB8E-E5C4-F34F-85F7-F91E2FE12A44}" type="datetime1">
              <a:rPr lang="it-IT" smtClean="0"/>
              <a:t>05/05/21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7715-FE83-4942-9F9A-FE2733E966BC}" type="slidenum">
              <a:rPr lang="de-DE" smtClean="0"/>
              <a:t>‹n.›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EDA6-CB88-B347-8213-87F995C590F2}" type="datetime1">
              <a:rPr lang="it-IT" smtClean="0"/>
              <a:t>05/05/21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7715-FE83-4942-9F9A-FE2733E966BC}" type="slidenum">
              <a:rPr lang="de-DE" smtClean="0"/>
              <a:t>‹n.›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458FB-DFCF-0C4B-87CF-0AB5D2365DC3}" type="datetime1">
              <a:rPr lang="it-IT" smtClean="0"/>
              <a:t>05/05/21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C7715-FE83-4942-9F9A-FE2733E966BC}" type="slidenum">
              <a:rPr lang="de-DE" smtClean="0"/>
              <a:t>‹n.›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6000">
              <a:schemeClr val="bg1">
                <a:lumMod val="95000"/>
              </a:schemeClr>
            </a:gs>
            <a:gs pos="81000">
              <a:schemeClr val="accent1">
                <a:lumMod val="40000"/>
                <a:lumOff val="60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893014" y="1173245"/>
            <a:ext cx="9144000" cy="2387600"/>
          </a:xfrm>
        </p:spPr>
        <p:txBody>
          <a:bodyPr/>
          <a:lstStyle/>
          <a:p>
            <a:pPr algn="l"/>
            <a:r>
              <a:rPr lang="de-DE" b="1" u="sng" dirty="0" err="1" smtClean="0">
                <a:solidFill>
                  <a:schemeClr val="accent1">
                    <a:lumMod val="50000"/>
                  </a:schemeClr>
                </a:solidFill>
                <a:latin typeface="Apple Symbols" charset="0"/>
                <a:ea typeface="Apple Symbols" charset="0"/>
                <a:cs typeface="Apple Symbols" charset="0"/>
              </a:rPr>
              <a:t>Changes</a:t>
            </a:r>
            <a:r>
              <a:rPr lang="de-DE" b="1" u="sng" dirty="0" smtClean="0">
                <a:solidFill>
                  <a:schemeClr val="accent1">
                    <a:lumMod val="50000"/>
                  </a:schemeClr>
                </a:solidFill>
                <a:latin typeface="Apple Symbols" charset="0"/>
                <a:ea typeface="Apple Symbols" charset="0"/>
                <a:cs typeface="Apple Symbols" charset="0"/>
              </a:rPr>
              <a:t> in </a:t>
            </a:r>
            <a:r>
              <a:rPr lang="de-DE" b="1" u="sng" dirty="0" err="1" smtClean="0">
                <a:solidFill>
                  <a:schemeClr val="accent1">
                    <a:lumMod val="50000"/>
                  </a:schemeClr>
                </a:solidFill>
                <a:latin typeface="Apple Symbols" charset="0"/>
                <a:ea typeface="Apple Symbols" charset="0"/>
                <a:cs typeface="Apple Symbols" charset="0"/>
              </a:rPr>
              <a:t>the</a:t>
            </a:r>
            <a:r>
              <a:rPr lang="de-DE" b="1" u="sng" dirty="0" smtClean="0">
                <a:solidFill>
                  <a:schemeClr val="accent1">
                    <a:lumMod val="50000"/>
                  </a:schemeClr>
                </a:solidFill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b="1" u="sng" dirty="0" err="1" smtClean="0">
                <a:solidFill>
                  <a:schemeClr val="accent1">
                    <a:lumMod val="50000"/>
                  </a:schemeClr>
                </a:solidFill>
                <a:latin typeface="Apple Symbols" charset="0"/>
                <a:ea typeface="Apple Symbols" charset="0"/>
                <a:cs typeface="Apple Symbols" charset="0"/>
              </a:rPr>
              <a:t>new</a:t>
            </a:r>
            <a:r>
              <a:rPr lang="de-DE" b="1" u="sng" dirty="0" smtClean="0">
                <a:solidFill>
                  <a:schemeClr val="accent1">
                    <a:lumMod val="50000"/>
                  </a:schemeClr>
                </a:solidFill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b="1" u="sng" dirty="0" err="1" smtClean="0">
                <a:solidFill>
                  <a:schemeClr val="accent1">
                    <a:lumMod val="50000"/>
                  </a:schemeClr>
                </a:solidFill>
                <a:latin typeface="Apple Symbols" charset="0"/>
                <a:ea typeface="Apple Symbols" charset="0"/>
                <a:cs typeface="Apple Symbols" charset="0"/>
              </a:rPr>
              <a:t>release</a:t>
            </a:r>
            <a:r>
              <a:rPr lang="de-DE" b="1" u="sng" dirty="0" smtClean="0">
                <a:solidFill>
                  <a:schemeClr val="accent1">
                    <a:lumMod val="50000"/>
                  </a:schemeClr>
                </a:solidFill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b="1" u="sng" dirty="0" err="1" smtClean="0">
                <a:solidFill>
                  <a:schemeClr val="accent1">
                    <a:lumMod val="50000"/>
                  </a:schemeClr>
                </a:solidFill>
                <a:latin typeface="Apple Symbols" charset="0"/>
                <a:ea typeface="Apple Symbols" charset="0"/>
                <a:cs typeface="Apple Symbols" charset="0"/>
              </a:rPr>
              <a:t>of</a:t>
            </a:r>
            <a:r>
              <a:rPr lang="de-DE" b="1" u="sng" dirty="0" smtClean="0">
                <a:solidFill>
                  <a:schemeClr val="accent1">
                    <a:lumMod val="50000"/>
                  </a:schemeClr>
                </a:solidFill>
                <a:latin typeface="Apple Symbols" charset="0"/>
                <a:ea typeface="Apple Symbols" charset="0"/>
                <a:cs typeface="Apple Symbols" charset="0"/>
              </a:rPr>
              <a:t> CARNIVAL</a:t>
            </a:r>
            <a:endParaRPr lang="de-DE" b="1" u="sng" dirty="0">
              <a:solidFill>
                <a:schemeClr val="accent1">
                  <a:lumMod val="50000"/>
                </a:schemeClr>
              </a:solidFill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65582" y="3569597"/>
            <a:ext cx="9144000" cy="1655762"/>
          </a:xfrm>
        </p:spPr>
        <p:txBody>
          <a:bodyPr>
            <a:normAutofit/>
          </a:bodyPr>
          <a:lstStyle/>
          <a:p>
            <a:r>
              <a:rPr lang="de-DE" sz="3200" dirty="0" err="1" smtClean="0">
                <a:solidFill>
                  <a:schemeClr val="accent1">
                    <a:lumMod val="75000"/>
                  </a:schemeClr>
                </a:solidFill>
                <a:latin typeface="Apple Symbols" charset="0"/>
                <a:ea typeface="Apple Symbols" charset="0"/>
                <a:cs typeface="Apple Symbols" charset="0"/>
              </a:rPr>
              <a:t>Improvements</a:t>
            </a:r>
            <a:r>
              <a:rPr lang="de-DE" sz="3200" dirty="0" smtClean="0">
                <a:solidFill>
                  <a:schemeClr val="accent1">
                    <a:lumMod val="75000"/>
                  </a:schemeClr>
                </a:solidFill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sz="3200" dirty="0" err="1" smtClean="0">
                <a:solidFill>
                  <a:schemeClr val="accent1">
                    <a:lumMod val="75000"/>
                  </a:schemeClr>
                </a:solidFill>
                <a:latin typeface="Apple Symbols" charset="0"/>
                <a:ea typeface="Apple Symbols" charset="0"/>
                <a:cs typeface="Apple Symbols" charset="0"/>
              </a:rPr>
              <a:t>for</a:t>
            </a:r>
            <a:r>
              <a:rPr lang="de-DE" sz="3200" dirty="0" smtClean="0">
                <a:solidFill>
                  <a:schemeClr val="accent1">
                    <a:lumMod val="75000"/>
                  </a:schemeClr>
                </a:solidFill>
                <a:latin typeface="Apple Symbols" charset="0"/>
                <a:ea typeface="Apple Symbols" charset="0"/>
                <a:cs typeface="Apple Symbols" charset="0"/>
              </a:rPr>
              <a:t> Developers </a:t>
            </a:r>
            <a:r>
              <a:rPr lang="de-DE" sz="3200" dirty="0" err="1" smtClean="0">
                <a:solidFill>
                  <a:schemeClr val="accent1">
                    <a:lumMod val="75000"/>
                  </a:schemeClr>
                </a:solidFill>
                <a:latin typeface="Apple Symbols" charset="0"/>
                <a:ea typeface="Apple Symbols" charset="0"/>
                <a:cs typeface="Apple Symbols" charset="0"/>
              </a:rPr>
              <a:t>and</a:t>
            </a:r>
            <a:r>
              <a:rPr lang="de-DE" sz="3200" dirty="0" smtClean="0">
                <a:solidFill>
                  <a:schemeClr val="accent1">
                    <a:lumMod val="75000"/>
                  </a:schemeClr>
                </a:solidFill>
                <a:latin typeface="Apple Symbols" charset="0"/>
                <a:ea typeface="Apple Symbols" charset="0"/>
                <a:cs typeface="Apple Symbols" charset="0"/>
              </a:rPr>
              <a:t> Users</a:t>
            </a:r>
            <a:endParaRPr lang="de-DE" sz="3200" dirty="0">
              <a:solidFill>
                <a:schemeClr val="accent1">
                  <a:lumMod val="75000"/>
                </a:schemeClr>
              </a:solidFill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37323" y="5794515"/>
            <a:ext cx="11317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Based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on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the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work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of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the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group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of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Prof. Julio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Saez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-Rodriguez at </a:t>
            </a:r>
          </a:p>
          <a:p>
            <a:pPr algn="ctr"/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Heidelberg University - </a:t>
            </a:r>
            <a:r>
              <a:rPr lang="de-DE" dirty="0" err="1">
                <a:latin typeface="Apple Symbols" charset="0"/>
                <a:ea typeface="Apple Symbols" charset="0"/>
                <a:cs typeface="Apple Symbols" charset="0"/>
              </a:rPr>
              <a:t>Instutitute</a:t>
            </a:r>
            <a:r>
              <a:rPr lang="de-DE" dirty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>
                <a:latin typeface="Apple Symbols" charset="0"/>
                <a:ea typeface="Apple Symbols" charset="0"/>
                <a:cs typeface="Apple Symbols" charset="0"/>
              </a:rPr>
              <a:t>of</a:t>
            </a:r>
            <a:r>
              <a:rPr lang="de-DE" dirty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>
                <a:latin typeface="Apple Symbols" charset="0"/>
                <a:ea typeface="Apple Symbols" charset="0"/>
                <a:cs typeface="Apple Symbols" charset="0"/>
              </a:rPr>
              <a:t>Computational</a:t>
            </a:r>
            <a:r>
              <a:rPr lang="de-DE" dirty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>
                <a:latin typeface="Apple Symbols" charset="0"/>
                <a:ea typeface="Apple Symbols" charset="0"/>
                <a:cs typeface="Apple Symbols" charset="0"/>
              </a:rPr>
              <a:t>Biomedicine</a:t>
            </a:r>
            <a:r>
              <a:rPr lang="de-DE" dirty="0">
                <a:latin typeface="Apple Symbols" charset="0"/>
                <a:ea typeface="Apple Symbols" charset="0"/>
                <a:cs typeface="Apple Symbols" charset="0"/>
              </a:rPr>
              <a:t> in Heidelberg </a:t>
            </a:r>
          </a:p>
          <a:p>
            <a:pPr algn="ctr"/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Module: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Bioinfromatik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II – 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Supervisor: 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Dr. Attila 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Gabor – Tutor: Dr. Olga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Ivanova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– Speaker: Matteo Spatuzzi</a:t>
            </a:r>
            <a:endParaRPr lang="de-DE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4" b="100000" l="0" r="9839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1" y="2002607"/>
            <a:ext cx="2285003" cy="2281324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987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6000">
              <a:schemeClr val="bg1">
                <a:lumMod val="95000"/>
              </a:schemeClr>
            </a:gs>
            <a:gs pos="81000">
              <a:schemeClr val="accent1">
                <a:lumMod val="40000"/>
                <a:lumOff val="60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>
                <a:latin typeface="Apple Symbols" charset="0"/>
                <a:ea typeface="Apple Symbols" charset="0"/>
                <a:cs typeface="Apple Symbols" charset="0"/>
              </a:rPr>
              <a:t>New Arguments: Input Arguments</a:t>
            </a:r>
            <a:endParaRPr lang="de-DE" u="sng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175171" cy="4351338"/>
          </a:xfrm>
        </p:spPr>
        <p:txBody>
          <a:bodyPr/>
          <a:lstStyle/>
          <a:p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New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set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of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arguments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for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more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intuitive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and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practical</a:t>
            </a:r>
            <a:r>
              <a:rPr lang="de-DE" dirty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usage</a:t>
            </a:r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Input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arguments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renamed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for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clarification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:</a:t>
            </a:r>
          </a:p>
          <a:p>
            <a:pPr lvl="1"/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measObj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-&gt;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measurements</a:t>
            </a:r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pPr lvl="1"/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netObj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-&gt;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priorKnowledgeNetwork</a:t>
            </a:r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pPr lvl="1"/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inputObj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-&gt;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perturbations</a:t>
            </a:r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pPr lvl="1"/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weightObj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-&gt;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weights</a:t>
            </a:r>
            <a:endParaRPr lang="de-DE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7715-FE83-4942-9F9A-FE2733E966BC}" type="slidenum">
              <a:rPr lang="de-DE" smtClean="0">
                <a:latin typeface="Apple Symbols" charset="0"/>
                <a:ea typeface="Apple Symbols" charset="0"/>
                <a:cs typeface="Apple Symbols" charset="0"/>
              </a:rPr>
              <a:t>10</a:t>
            </a:fld>
            <a:endParaRPr lang="de-DE">
              <a:latin typeface="Apple Symbols" charset="0"/>
              <a:ea typeface="Apple Symbols" charset="0"/>
              <a:cs typeface="Apple Symbols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" b="24162"/>
          <a:stretch/>
        </p:blipFill>
        <p:spPr>
          <a:xfrm>
            <a:off x="5462016" y="3032919"/>
            <a:ext cx="6418834" cy="150250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CasellaDiTesto 8"/>
          <p:cNvSpPr txBox="1"/>
          <p:nvPr/>
        </p:nvSpPr>
        <p:spPr>
          <a:xfrm>
            <a:off x="5462016" y="4560922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 smtClean="0">
                <a:latin typeface="Apple Symbols" charset="0"/>
                <a:ea typeface="Apple Symbols" charset="0"/>
                <a:cs typeface="Apple Symbols" charset="0"/>
              </a:rPr>
              <a:t>Figure</a:t>
            </a:r>
            <a:r>
              <a:rPr lang="de-DE" sz="1400" b="1" dirty="0" smtClean="0">
                <a:latin typeface="Apple Symbols" charset="0"/>
                <a:ea typeface="Apple Symbols" charset="0"/>
                <a:cs typeface="Apple Symbols" charset="0"/>
              </a:rPr>
              <a:t> 10: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Running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stdCarnival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with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the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new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set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or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arguments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. </a:t>
            </a:r>
            <a:endParaRPr lang="de-DE" sz="1400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11283442" y="2663587"/>
            <a:ext cx="59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Apple Symbols" charset="0"/>
                <a:ea typeface="Apple Symbols" charset="0"/>
                <a:cs typeface="Apple Symbols" charset="0"/>
              </a:rPr>
              <a:t>(10)</a:t>
            </a:r>
            <a:endParaRPr lang="de-DE" dirty="0">
              <a:latin typeface="Apple Symbols" charset="0"/>
              <a:ea typeface="Apple Symbols" charset="0"/>
              <a:cs typeface="Apple Symbol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9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6000">
              <a:schemeClr val="bg1">
                <a:lumMod val="95000"/>
              </a:schemeClr>
            </a:gs>
            <a:gs pos="81000">
              <a:schemeClr val="accent1">
                <a:lumMod val="40000"/>
                <a:lumOff val="60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>
                <a:latin typeface="Apple Symbols" charset="0"/>
                <a:ea typeface="Apple Symbols" charset="0"/>
                <a:cs typeface="Apple Symbols" charset="0"/>
              </a:rPr>
              <a:t>New Arguments: </a:t>
            </a:r>
            <a:r>
              <a:rPr lang="de-DE" u="sng" dirty="0" err="1" smtClean="0">
                <a:latin typeface="Apple Symbols" charset="0"/>
                <a:ea typeface="Apple Symbols" charset="0"/>
                <a:cs typeface="Apple Symbols" charset="0"/>
              </a:rPr>
              <a:t>carnivalOptions</a:t>
            </a:r>
            <a:endParaRPr lang="de-DE" u="sng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030686" cy="4351338"/>
          </a:xfrm>
        </p:spPr>
        <p:txBody>
          <a:bodyPr/>
          <a:lstStyle/>
          <a:p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API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functions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have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fewer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arguments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than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runCARNIVAL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()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from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the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previous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branch</a:t>
            </a:r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Most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old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arguments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are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subsumed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under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the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argument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carnivalOptions</a:t>
            </a:r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takes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a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list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of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settings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,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can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be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generated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with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the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following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functions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:</a:t>
            </a:r>
          </a:p>
          <a:p>
            <a:pPr lvl="1"/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defaultCplexCarnivalOptions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()</a:t>
            </a:r>
          </a:p>
          <a:p>
            <a:pPr lvl="1"/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defaultCbcCarnivalOptions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()</a:t>
            </a:r>
          </a:p>
          <a:p>
            <a:pPr lvl="1"/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defaultLpSolveCarnivalOptions</a:t>
            </a:r>
            <a:r>
              <a:rPr lang="de-DE" dirty="0">
                <a:latin typeface="Apple Symbols" charset="0"/>
                <a:ea typeface="Apple Symbols" charset="0"/>
                <a:cs typeface="Apple Symbols" charset="0"/>
              </a:rPr>
              <a:t>()</a:t>
            </a:r>
          </a:p>
          <a:p>
            <a:pPr lvl="1"/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pPr lvl="1"/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endParaRPr lang="de-DE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369" y="1251776"/>
            <a:ext cx="3447431" cy="469701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7715-FE83-4942-9F9A-FE2733E966BC}" type="slidenum">
              <a:rPr lang="de-DE" smtClean="0">
                <a:latin typeface="Apple Symbols" charset="0"/>
                <a:ea typeface="Apple Symbols" charset="0"/>
                <a:cs typeface="Apple Symbols" charset="0"/>
              </a:rPr>
              <a:t>11</a:t>
            </a:fld>
            <a:endParaRPr lang="de-DE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7906368" y="5955340"/>
            <a:ext cx="3447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 smtClean="0">
                <a:latin typeface="Apple Symbols" charset="0"/>
                <a:ea typeface="Apple Symbols" charset="0"/>
                <a:cs typeface="Apple Symbols" charset="0"/>
              </a:rPr>
              <a:t>Figure</a:t>
            </a:r>
            <a:r>
              <a:rPr lang="de-DE" sz="1400" b="1" dirty="0" smtClean="0">
                <a:latin typeface="Apple Symbols" charset="0"/>
                <a:ea typeface="Apple Symbols" charset="0"/>
                <a:cs typeface="Apple Symbols" charset="0"/>
              </a:rPr>
              <a:t> 11: 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The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first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8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elements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of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defaultCplexCarnivalOptions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().</a:t>
            </a:r>
            <a:endParaRPr lang="de-DE" sz="1400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10756391" y="882444"/>
            <a:ext cx="59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(11)</a:t>
            </a:r>
            <a:endParaRPr lang="de-DE" dirty="0">
              <a:latin typeface="Apple Symbols" charset="0"/>
              <a:ea typeface="Apple Symbols" charset="0"/>
              <a:cs typeface="Apple Symbol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63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6000">
              <a:schemeClr val="bg1">
                <a:lumMod val="95000"/>
              </a:schemeClr>
            </a:gs>
            <a:gs pos="81000">
              <a:schemeClr val="accent1">
                <a:lumMod val="40000"/>
                <a:lumOff val="60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 smtClean="0">
                <a:latin typeface="Apple Symbols" charset="0"/>
                <a:ea typeface="Apple Symbols" charset="0"/>
                <a:cs typeface="Apple Symbols" charset="0"/>
              </a:rPr>
              <a:t>Adding</a:t>
            </a:r>
            <a:r>
              <a:rPr lang="de-DE" u="sng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u="sng" dirty="0" err="1" smtClean="0">
                <a:latin typeface="Apple Symbols" charset="0"/>
                <a:ea typeface="Apple Symbols" charset="0"/>
                <a:cs typeface="Apple Symbols" charset="0"/>
              </a:rPr>
              <a:t>solvers</a:t>
            </a:r>
            <a:endParaRPr lang="de-DE" u="sng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The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various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solvers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and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the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function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to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run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them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are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stored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in a modular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way</a:t>
            </a:r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Supported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so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far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:</a:t>
            </a:r>
          </a:p>
          <a:p>
            <a:pPr lvl="1"/>
            <a:r>
              <a:rPr lang="de-DE" dirty="0" err="1">
                <a:latin typeface="Apple Symbols" charset="0"/>
                <a:ea typeface="Apple Symbols" charset="0"/>
                <a:cs typeface="Apple Symbols" charset="0"/>
              </a:rPr>
              <a:t>c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plex</a:t>
            </a:r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pPr lvl="1"/>
            <a:r>
              <a:rPr lang="de-DE" dirty="0" err="1">
                <a:latin typeface="Apple Symbols" charset="0"/>
                <a:ea typeface="Apple Symbols" charset="0"/>
                <a:cs typeface="Apple Symbols" charset="0"/>
              </a:rPr>
              <a:t>c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bc</a:t>
            </a:r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pPr lvl="1"/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lpSolve</a:t>
            </a:r>
            <a:endParaRPr lang="de-DE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7715-FE83-4942-9F9A-FE2733E966BC}" type="slidenum">
              <a:rPr lang="de-DE" smtClean="0">
                <a:latin typeface="Apple Symbols" charset="0"/>
                <a:ea typeface="Apple Symbols" charset="0"/>
                <a:cs typeface="Apple Symbols" charset="0"/>
              </a:rPr>
              <a:t>12</a:t>
            </a:fld>
            <a:endParaRPr lang="de-DE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11" name="Rettangolo con angoli ritagliati in diagonale 10"/>
          <p:cNvSpPr/>
          <p:nvPr/>
        </p:nvSpPr>
        <p:spPr>
          <a:xfrm>
            <a:off x="6275263" y="2152817"/>
            <a:ext cx="2335337" cy="666469"/>
          </a:xfrm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checkSolverInputs</a:t>
            </a:r>
            <a:r>
              <a:rPr lang="de-DE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()</a:t>
            </a:r>
            <a:endParaRPr lang="de-DE" dirty="0">
              <a:solidFill>
                <a:schemeClr val="tx1"/>
              </a:solidFill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13" name="Rettangolo con angoli ritagliati in diagonale 12"/>
          <p:cNvSpPr/>
          <p:nvPr/>
        </p:nvSpPr>
        <p:spPr>
          <a:xfrm>
            <a:off x="6275263" y="3330547"/>
            <a:ext cx="2335337" cy="659459"/>
          </a:xfrm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prepareforCarnivalRun</a:t>
            </a:r>
            <a:r>
              <a:rPr lang="de-DE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()</a:t>
            </a:r>
            <a:endParaRPr lang="de-DE" dirty="0">
              <a:solidFill>
                <a:schemeClr val="tx1"/>
              </a:solidFill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14" name="Rettangolo con angoli ritagliati in diagonale 13"/>
          <p:cNvSpPr/>
          <p:nvPr/>
        </p:nvSpPr>
        <p:spPr>
          <a:xfrm>
            <a:off x="6275263" y="4459145"/>
            <a:ext cx="2335337" cy="659459"/>
          </a:xfrm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sendTaskToSolver</a:t>
            </a:r>
            <a:r>
              <a:rPr lang="de-DE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()</a:t>
            </a:r>
            <a:endParaRPr lang="de-DE" dirty="0">
              <a:solidFill>
                <a:schemeClr val="tx1"/>
              </a:solidFill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15" name="Rettangolo con angoli ritagliati in diagonale 14"/>
          <p:cNvSpPr/>
          <p:nvPr/>
        </p:nvSpPr>
        <p:spPr>
          <a:xfrm>
            <a:off x="9459861" y="2152817"/>
            <a:ext cx="2066913" cy="666469"/>
          </a:xfrm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supportedSolvers</a:t>
            </a:r>
            <a:r>
              <a:rPr lang="de-DE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()</a:t>
            </a:r>
            <a:endParaRPr lang="de-DE" dirty="0">
              <a:solidFill>
                <a:schemeClr val="tx1"/>
              </a:solidFill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10" name="Rettangolo con angoli ritagliati in diagonale 9"/>
          <p:cNvSpPr/>
          <p:nvPr/>
        </p:nvSpPr>
        <p:spPr>
          <a:xfrm>
            <a:off x="9459861" y="4459144"/>
            <a:ext cx="1974710" cy="659459"/>
          </a:xfrm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getSupportedSolversFunctions</a:t>
            </a:r>
            <a:r>
              <a:rPr lang="de-DE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()</a:t>
            </a:r>
            <a:endParaRPr lang="de-DE" dirty="0">
              <a:solidFill>
                <a:schemeClr val="tx1"/>
              </a:solidFill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17" name="Rettangolo con angoli ritagliati in diagonale 16"/>
          <p:cNvSpPr/>
          <p:nvPr/>
        </p:nvSpPr>
        <p:spPr>
          <a:xfrm>
            <a:off x="9459861" y="3330547"/>
            <a:ext cx="1974710" cy="659459"/>
          </a:xfrm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processSolution</a:t>
            </a:r>
            <a:r>
              <a:rPr lang="de-DE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()</a:t>
            </a:r>
            <a:endParaRPr lang="de-DE" dirty="0">
              <a:solidFill>
                <a:schemeClr val="tx1"/>
              </a:solidFill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6275263" y="5151348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 smtClean="0">
                <a:latin typeface="Apple Symbols" charset="0"/>
                <a:ea typeface="Apple Symbols" charset="0"/>
                <a:cs typeface="Apple Symbols" charset="0"/>
              </a:rPr>
              <a:t>Figure</a:t>
            </a:r>
            <a:r>
              <a:rPr lang="de-DE" sz="1400" b="1" dirty="0" smtClean="0">
                <a:latin typeface="Apple Symbols" charset="0"/>
                <a:ea typeface="Apple Symbols" charset="0"/>
                <a:cs typeface="Apple Symbols" charset="0"/>
              </a:rPr>
              <a:t> 12: 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Functions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to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modify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to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add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a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solver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endParaRPr lang="de-DE" sz="1400" dirty="0">
              <a:latin typeface="Apple Symbols" charset="0"/>
              <a:ea typeface="Apple Symbols" charset="0"/>
              <a:cs typeface="Apple Symbol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2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6000">
              <a:schemeClr val="bg1">
                <a:lumMod val="95000"/>
              </a:schemeClr>
            </a:gs>
            <a:gs pos="81000">
              <a:schemeClr val="accent1">
                <a:lumMod val="40000"/>
                <a:lumOff val="60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 smtClean="0">
                <a:latin typeface="Apple Symbols" charset="0"/>
                <a:ea typeface="Apple Symbols" charset="0"/>
                <a:cs typeface="Apple Symbols" charset="0"/>
              </a:rPr>
              <a:t>Api</a:t>
            </a:r>
            <a:r>
              <a:rPr lang="de-DE" u="sng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u="sng" dirty="0" err="1" smtClean="0">
                <a:latin typeface="Apple Symbols" charset="0"/>
                <a:ea typeface="Apple Symbols" charset="0"/>
                <a:cs typeface="Apple Symbols" charset="0"/>
              </a:rPr>
              <a:t>functions</a:t>
            </a:r>
            <a:endParaRPr lang="de-DE" u="sng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endParaRPr lang="de-DE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788242"/>
              </p:ext>
            </p:extLst>
          </p:nvPr>
        </p:nvGraphicFramePr>
        <p:xfrm>
          <a:off x="838200" y="1446874"/>
          <a:ext cx="11049000" cy="4817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505"/>
                <a:gridCol w="3991726"/>
                <a:gridCol w="2900769"/>
              </a:tblGrid>
              <a:tr h="362328">
                <a:tc>
                  <a:txBody>
                    <a:bodyPr/>
                    <a:lstStyle/>
                    <a:p>
                      <a:r>
                        <a:rPr lang="de-DE" sz="2000" dirty="0" err="1" smtClean="0"/>
                        <a:t>Function</a:t>
                      </a:r>
                      <a:endParaRPr lang="de-DE" sz="2000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 marL="95779" marR="95779" marT="47889" marB="47889"/>
                </a:tc>
                <a:tc>
                  <a:txBody>
                    <a:bodyPr/>
                    <a:lstStyle/>
                    <a:p>
                      <a:r>
                        <a:rPr lang="de-DE" sz="2000" dirty="0" err="1" smtClean="0"/>
                        <a:t>Usage</a:t>
                      </a:r>
                      <a:endParaRPr lang="de-DE" sz="2000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 marL="95779" marR="95779" marT="47889" marB="47889"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Notes</a:t>
                      </a:r>
                      <a:endParaRPr lang="de-DE" sz="2000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 marL="95779" marR="95779" marT="47889" marB="47889"/>
                </a:tc>
              </a:tr>
              <a:tr h="362328">
                <a:tc>
                  <a:txBody>
                    <a:bodyPr/>
                    <a:lstStyle/>
                    <a:p>
                      <a:endParaRPr lang="de-DE" sz="2000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 marL="95779" marR="95779" marT="47889" marB="47889"/>
                </a:tc>
                <a:tc>
                  <a:txBody>
                    <a:bodyPr/>
                    <a:lstStyle/>
                    <a:p>
                      <a:endParaRPr lang="de-DE" sz="2000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 marL="95779" marR="95779" marT="47889" marB="47889"/>
                </a:tc>
                <a:tc>
                  <a:txBody>
                    <a:bodyPr/>
                    <a:lstStyle/>
                    <a:p>
                      <a:endParaRPr lang="de-DE" sz="2000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 marL="95779" marR="95779" marT="47889" marB="47889"/>
                </a:tc>
              </a:tr>
              <a:tr h="913720">
                <a:tc>
                  <a:txBody>
                    <a:bodyPr/>
                    <a:lstStyle/>
                    <a:p>
                      <a:r>
                        <a:rPr lang="de-DE" sz="2000" dirty="0" err="1" smtClean="0"/>
                        <a:t>runVanillaCarnival</a:t>
                      </a:r>
                      <a:r>
                        <a:rPr lang="de-DE" sz="2000" dirty="0" smtClean="0"/>
                        <a:t>()</a:t>
                      </a:r>
                      <a:endParaRPr lang="de-DE" sz="2000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 marL="95779" marR="95779" marT="47889" marB="47889"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Runs </a:t>
                      </a:r>
                      <a:r>
                        <a:rPr lang="de-DE" sz="2000" dirty="0" err="1" smtClean="0"/>
                        <a:t>the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stdCARNIVAL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pipeline</a:t>
                      </a:r>
                      <a:endParaRPr lang="de-DE" sz="2000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 marL="95779" marR="95779" marT="47889" marB="47889"/>
                </a:tc>
                <a:tc>
                  <a:txBody>
                    <a:bodyPr/>
                    <a:lstStyle/>
                    <a:p>
                      <a:r>
                        <a:rPr lang="de-DE" sz="2000" dirty="0" err="1" smtClean="0"/>
                        <a:t>Equivalent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to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runCarnival</a:t>
                      </a:r>
                      <a:r>
                        <a:rPr lang="de-DE" sz="2000" dirty="0" smtClean="0"/>
                        <a:t>() in original CARNIVAL</a:t>
                      </a:r>
                      <a:endParaRPr lang="de-DE" sz="2000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 marL="95779" marR="95779" marT="47889" marB="47889"/>
                </a:tc>
              </a:tr>
              <a:tr h="989276">
                <a:tc>
                  <a:txBody>
                    <a:bodyPr/>
                    <a:lstStyle/>
                    <a:p>
                      <a:r>
                        <a:rPr lang="de-DE" sz="2000" dirty="0" err="1" smtClean="0"/>
                        <a:t>runInverseCarnival</a:t>
                      </a:r>
                      <a:r>
                        <a:rPr lang="de-DE" sz="2000" dirty="0" smtClean="0"/>
                        <a:t>()</a:t>
                      </a:r>
                      <a:endParaRPr lang="de-DE" sz="2000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 marL="95779" marR="95779" marT="47889" marB="47889"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Runs </a:t>
                      </a:r>
                      <a:r>
                        <a:rPr lang="de-DE" sz="2000" dirty="0" err="1" smtClean="0"/>
                        <a:t>the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invCARNIVAL</a:t>
                      </a:r>
                      <a:r>
                        <a:rPr lang="de-DE" sz="2000" baseline="0" dirty="0" smtClean="0"/>
                        <a:t> </a:t>
                      </a:r>
                      <a:r>
                        <a:rPr lang="de-DE" sz="2000" baseline="0" dirty="0" err="1" smtClean="0"/>
                        <a:t>pipeline</a:t>
                      </a:r>
                      <a:endParaRPr lang="de-DE" sz="2000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 marL="95779" marR="95779" marT="47889" marB="47889"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All </a:t>
                      </a:r>
                      <a:r>
                        <a:rPr lang="de-DE" sz="2000" dirty="0" err="1" smtClean="0"/>
                        <a:t>parents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node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as</a:t>
                      </a:r>
                      <a:r>
                        <a:rPr lang="de-DE" sz="2000" dirty="0" smtClean="0"/>
                        <a:t> potential </a:t>
                      </a:r>
                      <a:r>
                        <a:rPr lang="de-DE" sz="2000" dirty="0" err="1" smtClean="0"/>
                        <a:t>perturbations</a:t>
                      </a:r>
                      <a:r>
                        <a:rPr lang="de-DE" sz="2000" dirty="0" smtClean="0"/>
                        <a:t>, </a:t>
                      </a:r>
                      <a:r>
                        <a:rPr lang="de-DE" sz="2000" dirty="0" err="1" smtClean="0"/>
                        <a:t>biologically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inaccurate</a:t>
                      </a:r>
                      <a:endParaRPr lang="de-DE" sz="2000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 marL="95779" marR="95779" marT="47889" marB="47889"/>
                </a:tc>
              </a:tr>
              <a:tr h="638024">
                <a:tc>
                  <a:txBody>
                    <a:bodyPr/>
                    <a:lstStyle/>
                    <a:p>
                      <a:r>
                        <a:rPr lang="de-DE" sz="2000" dirty="0" err="1" smtClean="0"/>
                        <a:t>generateLpFile</a:t>
                      </a:r>
                      <a:r>
                        <a:rPr lang="de-DE" sz="2000" dirty="0" smtClean="0"/>
                        <a:t>()</a:t>
                      </a:r>
                      <a:endParaRPr lang="de-DE" sz="2000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 marL="95779" marR="95779" marT="47889" marB="47889"/>
                </a:tc>
                <a:tc>
                  <a:txBody>
                    <a:bodyPr/>
                    <a:lstStyle/>
                    <a:p>
                      <a:r>
                        <a:rPr lang="de-DE" sz="2000" dirty="0" err="1" smtClean="0"/>
                        <a:t>Only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generates</a:t>
                      </a:r>
                      <a:r>
                        <a:rPr lang="de-DE" sz="2000" dirty="0" smtClean="0"/>
                        <a:t> internal Data</a:t>
                      </a:r>
                      <a:r>
                        <a:rPr lang="de-DE" sz="2000" baseline="0" dirty="0" smtClean="0"/>
                        <a:t> </a:t>
                      </a:r>
                      <a:r>
                        <a:rPr lang="de-DE" sz="2000" baseline="0" dirty="0" err="1" smtClean="0"/>
                        <a:t>representation</a:t>
                      </a:r>
                      <a:r>
                        <a:rPr lang="de-DE" sz="2000" baseline="0" dirty="0" smtClean="0"/>
                        <a:t> </a:t>
                      </a:r>
                      <a:r>
                        <a:rPr lang="de-DE" sz="2000" baseline="0" dirty="0" err="1" smtClean="0"/>
                        <a:t>and</a:t>
                      </a:r>
                      <a:r>
                        <a:rPr lang="de-DE" sz="2000" baseline="0" dirty="0" smtClean="0"/>
                        <a:t> </a:t>
                      </a:r>
                      <a:r>
                        <a:rPr lang="de-DE" sz="2000" baseline="0" dirty="0" err="1" smtClean="0"/>
                        <a:t>lp</a:t>
                      </a:r>
                      <a:r>
                        <a:rPr lang="de-DE" sz="2000" baseline="0" dirty="0" smtClean="0"/>
                        <a:t> </a:t>
                      </a:r>
                      <a:r>
                        <a:rPr lang="de-DE" sz="2000" baseline="0" dirty="0" err="1" smtClean="0"/>
                        <a:t>file</a:t>
                      </a:r>
                      <a:endParaRPr lang="de-DE" sz="2000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 marL="95779" marR="95779" marT="47889" marB="47889"/>
                </a:tc>
                <a:tc>
                  <a:txBody>
                    <a:bodyPr/>
                    <a:lstStyle/>
                    <a:p>
                      <a:endParaRPr lang="de-DE" sz="2000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 marL="95779" marR="95779" marT="47889" marB="47889"/>
                </a:tc>
              </a:tr>
              <a:tr h="1290748">
                <a:tc>
                  <a:txBody>
                    <a:bodyPr/>
                    <a:lstStyle/>
                    <a:p>
                      <a:r>
                        <a:rPr lang="de-DE" sz="2000" dirty="0" err="1" smtClean="0"/>
                        <a:t>runFromLpCarnival</a:t>
                      </a:r>
                      <a:r>
                        <a:rPr lang="de-DE" sz="2000" dirty="0" smtClean="0"/>
                        <a:t>()</a:t>
                      </a:r>
                      <a:endParaRPr lang="de-DE" sz="2000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 marL="95779" marR="95779" marT="47889" marB="47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smtClean="0"/>
                        <a:t>Takes </a:t>
                      </a:r>
                      <a:r>
                        <a:rPr lang="de-DE" sz="2000" dirty="0" err="1" smtClean="0"/>
                        <a:t>position</a:t>
                      </a:r>
                      <a:r>
                        <a:rPr lang="de-DE" sz="2000" baseline="0" dirty="0" smtClean="0"/>
                        <a:t> </a:t>
                      </a:r>
                      <a:r>
                        <a:rPr lang="de-DE" sz="2000" baseline="0" dirty="0" err="1" smtClean="0"/>
                        <a:t>of</a:t>
                      </a:r>
                      <a:r>
                        <a:rPr lang="de-DE" sz="2000" baseline="0" dirty="0" smtClean="0"/>
                        <a:t> </a:t>
                      </a:r>
                      <a:r>
                        <a:rPr lang="de-DE" sz="2000" dirty="0" smtClean="0"/>
                        <a:t>internal Data</a:t>
                      </a:r>
                      <a:r>
                        <a:rPr lang="de-DE" sz="2000" baseline="0" dirty="0" smtClean="0"/>
                        <a:t> </a:t>
                      </a:r>
                      <a:r>
                        <a:rPr lang="de-DE" sz="2000" baseline="0" dirty="0" err="1" smtClean="0"/>
                        <a:t>representation</a:t>
                      </a:r>
                      <a:r>
                        <a:rPr lang="de-DE" sz="2000" baseline="0" dirty="0" smtClean="0"/>
                        <a:t> </a:t>
                      </a:r>
                      <a:r>
                        <a:rPr lang="de-DE" sz="2000" baseline="0" dirty="0" err="1" smtClean="0"/>
                        <a:t>and</a:t>
                      </a:r>
                      <a:r>
                        <a:rPr lang="de-DE" sz="2000" baseline="0" dirty="0" smtClean="0"/>
                        <a:t> </a:t>
                      </a:r>
                      <a:r>
                        <a:rPr lang="de-DE" sz="2000" baseline="0" dirty="0" err="1" smtClean="0"/>
                        <a:t>lp</a:t>
                      </a:r>
                      <a:r>
                        <a:rPr lang="de-DE" sz="2000" baseline="0" dirty="0" smtClean="0"/>
                        <a:t> </a:t>
                      </a:r>
                      <a:r>
                        <a:rPr lang="de-DE" sz="2000" baseline="0" dirty="0" err="1" smtClean="0"/>
                        <a:t>file</a:t>
                      </a:r>
                      <a:r>
                        <a:rPr lang="de-DE" sz="2000" baseline="0" dirty="0" smtClean="0"/>
                        <a:t> </a:t>
                      </a:r>
                      <a:r>
                        <a:rPr lang="de-DE" sz="2000" baseline="0" dirty="0" err="1" smtClean="0"/>
                        <a:t>as</a:t>
                      </a:r>
                      <a:r>
                        <a:rPr lang="de-DE" sz="2000" baseline="0" dirty="0" smtClean="0"/>
                        <a:t> </a:t>
                      </a:r>
                      <a:r>
                        <a:rPr lang="de-DE" sz="2000" baseline="0" dirty="0" err="1" smtClean="0"/>
                        <a:t>input</a:t>
                      </a:r>
                      <a:r>
                        <a:rPr lang="de-DE" sz="2000" baseline="0" dirty="0" smtClean="0"/>
                        <a:t>, </a:t>
                      </a:r>
                      <a:r>
                        <a:rPr lang="de-DE" sz="2000" baseline="0" dirty="0" err="1" smtClean="0"/>
                        <a:t>runs</a:t>
                      </a:r>
                      <a:r>
                        <a:rPr lang="de-DE" sz="2000" baseline="0" dirty="0" smtClean="0"/>
                        <a:t> </a:t>
                      </a:r>
                      <a:r>
                        <a:rPr lang="de-DE" sz="2000" baseline="0" dirty="0" err="1" smtClean="0"/>
                        <a:t>stCARNIVAL</a:t>
                      </a:r>
                      <a:r>
                        <a:rPr lang="de-DE" sz="2000" baseline="0" dirty="0" smtClean="0"/>
                        <a:t> </a:t>
                      </a:r>
                      <a:r>
                        <a:rPr lang="de-DE" sz="2000" baseline="0" dirty="0" err="1" smtClean="0"/>
                        <a:t>pipeline</a:t>
                      </a:r>
                      <a:r>
                        <a:rPr lang="de-DE" sz="2000" baseline="0" dirty="0" smtClean="0"/>
                        <a:t> </a:t>
                      </a:r>
                      <a:r>
                        <a:rPr lang="de-DE" sz="2000" baseline="0" dirty="0" err="1" smtClean="0"/>
                        <a:t>otherwise</a:t>
                      </a:r>
                      <a:endParaRPr lang="de-DE" sz="2000" dirty="0" smtClean="0"/>
                    </a:p>
                  </a:txBody>
                  <a:tcPr marL="95779" marR="95779" marT="47889" marB="47889"/>
                </a:tc>
                <a:tc>
                  <a:txBody>
                    <a:bodyPr/>
                    <a:lstStyle/>
                    <a:p>
                      <a:endParaRPr lang="de-DE" sz="2000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 marL="95779" marR="95779" marT="47889" marB="47889"/>
                </a:tc>
              </a:tr>
            </a:tbl>
          </a:graphicData>
        </a:graphic>
      </p:graphicFrame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7715-FE83-4942-9F9A-FE2733E966BC}" type="slidenum">
              <a:rPr lang="de-DE" smtClean="0">
                <a:latin typeface="Apple Symbols" charset="0"/>
                <a:ea typeface="Apple Symbols" charset="0"/>
                <a:cs typeface="Apple Symbols" charset="0"/>
              </a:rPr>
              <a:t>13</a:t>
            </a:fld>
            <a:endParaRPr lang="de-DE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838200" y="6360639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pple Symbols" charset="0"/>
                <a:ea typeface="Apple Symbols" charset="0"/>
                <a:cs typeface="Apple Symbols" charset="0"/>
              </a:rPr>
              <a:t>Table 1: 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Api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functions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and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their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usage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endParaRPr lang="de-DE" sz="1400" dirty="0">
              <a:latin typeface="Apple Symbols" charset="0"/>
              <a:ea typeface="Apple Symbols" charset="0"/>
              <a:cs typeface="Apple Symbol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8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6000">
              <a:schemeClr val="bg1">
                <a:lumMod val="95000"/>
              </a:schemeClr>
            </a:gs>
            <a:gs pos="81000">
              <a:schemeClr val="accent1">
                <a:lumMod val="40000"/>
                <a:lumOff val="60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 smtClean="0">
                <a:latin typeface="Apple Symbols" charset="0"/>
                <a:ea typeface="Apple Symbols" charset="0"/>
                <a:cs typeface="Apple Symbols" charset="0"/>
              </a:rPr>
              <a:t>runInverseCarnival</a:t>
            </a:r>
            <a:r>
              <a:rPr lang="de-DE" u="sng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u="sng" dirty="0" err="1" smtClean="0">
                <a:latin typeface="Apple Symbols" charset="0"/>
                <a:ea typeface="Apple Symbols" charset="0"/>
                <a:cs typeface="Apple Symbols" charset="0"/>
              </a:rPr>
              <a:t>Overview</a:t>
            </a:r>
            <a:endParaRPr lang="de-DE" u="sng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6" name="Rettangolo con angoli ritagliati in diagonale 5"/>
          <p:cNvSpPr/>
          <p:nvPr/>
        </p:nvSpPr>
        <p:spPr>
          <a:xfrm>
            <a:off x="798569" y="2390090"/>
            <a:ext cx="1103454" cy="811737"/>
          </a:xfrm>
          <a:prstGeom prst="snip2DiagRect">
            <a:avLst>
              <a:gd name="adj1" fmla="val 0"/>
              <a:gd name="adj2" fmla="val 2760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Api</a:t>
            </a:r>
            <a:endParaRPr lang="de-DE" dirty="0" smtClean="0">
              <a:solidFill>
                <a:schemeClr val="tx1"/>
              </a:solidFill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7" name="Rettangolo con angoli ritagliati in diagonale 6"/>
          <p:cNvSpPr/>
          <p:nvPr/>
        </p:nvSpPr>
        <p:spPr>
          <a:xfrm>
            <a:off x="6954396" y="2373186"/>
            <a:ext cx="1126434" cy="828641"/>
          </a:xfrm>
          <a:prstGeom prst="snip2DiagRect">
            <a:avLst>
              <a:gd name="adj1" fmla="val 0"/>
              <a:gd name="adj2" fmla="val 2760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Solve</a:t>
            </a:r>
            <a:r>
              <a:rPr lang="de-DE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Carnival</a:t>
            </a:r>
            <a:endParaRPr lang="de-DE" dirty="0" smtClean="0">
              <a:solidFill>
                <a:schemeClr val="tx1"/>
              </a:solidFill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8" name="Rettangolo con angoli ritagliati in diagonale 7"/>
          <p:cNvSpPr/>
          <p:nvPr/>
        </p:nvSpPr>
        <p:spPr>
          <a:xfrm>
            <a:off x="9437523" y="2390090"/>
            <a:ext cx="1133132" cy="833568"/>
          </a:xfrm>
          <a:prstGeom prst="snip2DiagRect">
            <a:avLst>
              <a:gd name="adj1" fmla="val 0"/>
              <a:gd name="adj2" fmla="val 2760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Result</a:t>
            </a:r>
            <a:endParaRPr lang="de-DE" dirty="0" smtClean="0">
              <a:solidFill>
                <a:schemeClr val="tx1"/>
              </a:solidFill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9" name="Rettangolo con angoli ritagliati in diagonale 8"/>
          <p:cNvSpPr/>
          <p:nvPr/>
        </p:nvSpPr>
        <p:spPr>
          <a:xfrm>
            <a:off x="2898712" y="2395017"/>
            <a:ext cx="1126433" cy="828641"/>
          </a:xfrm>
          <a:prstGeom prst="snip2DiagRect">
            <a:avLst>
              <a:gd name="adj1" fmla="val 0"/>
              <a:gd name="adj2" fmla="val 2760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Check </a:t>
            </a:r>
            <a:r>
              <a:rPr lang="de-DE" dirty="0" err="1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data</a:t>
            </a:r>
            <a:endParaRPr lang="de-DE" dirty="0" smtClean="0">
              <a:solidFill>
                <a:schemeClr val="tx1"/>
              </a:solidFill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10" name="Rettangolo con angoli ritagliati in diagonale 9"/>
          <p:cNvSpPr/>
          <p:nvPr/>
        </p:nvSpPr>
        <p:spPr>
          <a:xfrm>
            <a:off x="1305151" y="4171595"/>
            <a:ext cx="1126433" cy="828641"/>
          </a:xfrm>
          <a:prstGeom prst="snip2DiagRect">
            <a:avLst>
              <a:gd name="adj1" fmla="val 0"/>
              <a:gd name="adj2" fmla="val 2760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Check PKN </a:t>
            </a:r>
          </a:p>
        </p:txBody>
      </p:sp>
      <p:sp>
        <p:nvSpPr>
          <p:cNvPr id="12" name="Rettangolo con angoli ritagliati in diagonale 11"/>
          <p:cNvSpPr/>
          <p:nvPr/>
        </p:nvSpPr>
        <p:spPr>
          <a:xfrm>
            <a:off x="3721925" y="5395509"/>
            <a:ext cx="1126433" cy="828641"/>
          </a:xfrm>
          <a:prstGeom prst="snip2DiagRect">
            <a:avLst>
              <a:gd name="adj1" fmla="val 0"/>
              <a:gd name="adj2" fmla="val 2760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Check </a:t>
            </a:r>
            <a:r>
              <a:rPr lang="de-DE" dirty="0" err="1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m</a:t>
            </a:r>
            <a:r>
              <a:rPr lang="de-DE" dirty="0" err="1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easurements</a:t>
            </a:r>
            <a:r>
              <a:rPr lang="de-DE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 </a:t>
            </a:r>
          </a:p>
        </p:txBody>
      </p:sp>
      <p:sp>
        <p:nvSpPr>
          <p:cNvPr id="13" name="Rettangolo con angoli ritagliati in diagonale 12"/>
          <p:cNvSpPr/>
          <p:nvPr/>
        </p:nvSpPr>
        <p:spPr>
          <a:xfrm>
            <a:off x="4275452" y="4222482"/>
            <a:ext cx="1126433" cy="828641"/>
          </a:xfrm>
          <a:prstGeom prst="snip2DiagRect">
            <a:avLst>
              <a:gd name="adj1" fmla="val 0"/>
              <a:gd name="adj2" fmla="val 2760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Check </a:t>
            </a:r>
            <a:r>
              <a:rPr lang="de-DE" dirty="0" err="1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weights</a:t>
            </a:r>
            <a:endParaRPr lang="de-DE" dirty="0" smtClean="0">
              <a:solidFill>
                <a:schemeClr val="tx1"/>
              </a:solidFill>
              <a:latin typeface="Apple Symbols" charset="0"/>
              <a:ea typeface="Apple Symbols" charset="0"/>
              <a:cs typeface="Apple Symbols" charset="0"/>
            </a:endParaRPr>
          </a:p>
        </p:txBody>
      </p:sp>
      <p:cxnSp>
        <p:nvCxnSpPr>
          <p:cNvPr id="15" name="Connettore 2 14"/>
          <p:cNvCxnSpPr>
            <a:stCxn id="9" idx="1"/>
            <a:endCxn id="10" idx="0"/>
          </p:cNvCxnSpPr>
          <p:nvPr/>
        </p:nvCxnSpPr>
        <p:spPr>
          <a:xfrm flipH="1">
            <a:off x="2431584" y="3223658"/>
            <a:ext cx="1030345" cy="136225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9" idx="1"/>
            <a:endCxn id="12" idx="3"/>
          </p:cNvCxnSpPr>
          <p:nvPr/>
        </p:nvCxnSpPr>
        <p:spPr>
          <a:xfrm>
            <a:off x="3461929" y="3223658"/>
            <a:ext cx="823213" cy="21718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9" idx="1"/>
            <a:endCxn id="13" idx="2"/>
          </p:cNvCxnSpPr>
          <p:nvPr/>
        </p:nvCxnSpPr>
        <p:spPr>
          <a:xfrm>
            <a:off x="3461929" y="3223658"/>
            <a:ext cx="813523" cy="141314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6" idx="0"/>
            <a:endCxn id="9" idx="2"/>
          </p:cNvCxnSpPr>
          <p:nvPr/>
        </p:nvCxnSpPr>
        <p:spPr>
          <a:xfrm>
            <a:off x="1902023" y="2795959"/>
            <a:ext cx="996689" cy="1337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stCxn id="9" idx="0"/>
            <a:endCxn id="7" idx="2"/>
          </p:cNvCxnSpPr>
          <p:nvPr/>
        </p:nvCxnSpPr>
        <p:spPr>
          <a:xfrm flipV="1">
            <a:off x="4025145" y="2787507"/>
            <a:ext cx="2929251" cy="218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con angoli ritagliati in diagonale 43"/>
          <p:cNvSpPr/>
          <p:nvPr/>
        </p:nvSpPr>
        <p:spPr>
          <a:xfrm>
            <a:off x="5953158" y="3616148"/>
            <a:ext cx="1126434" cy="828641"/>
          </a:xfrm>
          <a:prstGeom prst="snip2DiagRect">
            <a:avLst>
              <a:gd name="adj1" fmla="val 0"/>
              <a:gd name="adj2" fmla="val 2760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Write </a:t>
            </a:r>
            <a:r>
              <a:rPr lang="de-DE" dirty="0" err="1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Lp</a:t>
            </a:r>
            <a:r>
              <a:rPr lang="de-DE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 File</a:t>
            </a:r>
          </a:p>
        </p:txBody>
      </p:sp>
      <p:sp>
        <p:nvSpPr>
          <p:cNvPr id="45" name="Rettangolo con angoli ritagliati in diagonale 44"/>
          <p:cNvSpPr/>
          <p:nvPr/>
        </p:nvSpPr>
        <p:spPr>
          <a:xfrm>
            <a:off x="7069922" y="4676398"/>
            <a:ext cx="1126434" cy="828641"/>
          </a:xfrm>
          <a:prstGeom prst="snip2DiagRect">
            <a:avLst>
              <a:gd name="adj1" fmla="val 0"/>
              <a:gd name="adj2" fmla="val 2760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Run ILP Solver</a:t>
            </a:r>
          </a:p>
        </p:txBody>
      </p:sp>
      <p:sp>
        <p:nvSpPr>
          <p:cNvPr id="46" name="Rettangolo con angoli ritagliati in diagonale 45"/>
          <p:cNvSpPr/>
          <p:nvPr/>
        </p:nvSpPr>
        <p:spPr>
          <a:xfrm>
            <a:off x="8080830" y="3697185"/>
            <a:ext cx="1126434" cy="828641"/>
          </a:xfrm>
          <a:prstGeom prst="snip2DiagRect">
            <a:avLst>
              <a:gd name="adj1" fmla="val 0"/>
              <a:gd name="adj2" fmla="val 2760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Process</a:t>
            </a:r>
            <a:r>
              <a:rPr lang="de-DE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 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Solution </a:t>
            </a:r>
          </a:p>
        </p:txBody>
      </p:sp>
      <p:cxnSp>
        <p:nvCxnSpPr>
          <p:cNvPr id="47" name="Connettore 2 46"/>
          <p:cNvCxnSpPr>
            <a:stCxn id="7" idx="1"/>
            <a:endCxn id="46" idx="2"/>
          </p:cNvCxnSpPr>
          <p:nvPr/>
        </p:nvCxnSpPr>
        <p:spPr>
          <a:xfrm>
            <a:off x="7517613" y="3201827"/>
            <a:ext cx="563217" cy="90967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/>
          <p:cNvCxnSpPr>
            <a:stCxn id="7" idx="1"/>
            <a:endCxn id="44" idx="0"/>
          </p:cNvCxnSpPr>
          <p:nvPr/>
        </p:nvCxnSpPr>
        <p:spPr>
          <a:xfrm flipH="1">
            <a:off x="7079592" y="3201827"/>
            <a:ext cx="438021" cy="82864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/>
          <p:cNvCxnSpPr>
            <a:stCxn id="7" idx="1"/>
            <a:endCxn id="45" idx="3"/>
          </p:cNvCxnSpPr>
          <p:nvPr/>
        </p:nvCxnSpPr>
        <p:spPr>
          <a:xfrm>
            <a:off x="7517613" y="3201827"/>
            <a:ext cx="115526" cy="147457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>
            <a:stCxn id="7" idx="0"/>
            <a:endCxn id="8" idx="2"/>
          </p:cNvCxnSpPr>
          <p:nvPr/>
        </p:nvCxnSpPr>
        <p:spPr>
          <a:xfrm>
            <a:off x="8080830" y="2787507"/>
            <a:ext cx="1356693" cy="193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Segnaposto numero diapositiva 1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7715-FE83-4942-9F9A-FE2733E966BC}" type="slidenum">
              <a:rPr lang="de-DE" smtClean="0">
                <a:latin typeface="Apple Symbols" charset="0"/>
                <a:ea typeface="Apple Symbols" charset="0"/>
                <a:cs typeface="Apple Symbols" charset="0"/>
              </a:rPr>
              <a:t>14</a:t>
            </a:fld>
            <a:endParaRPr lang="de-DE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24" name="Rettangolo con angoli ritagliati in diagonale 23"/>
          <p:cNvSpPr/>
          <p:nvPr/>
        </p:nvSpPr>
        <p:spPr>
          <a:xfrm>
            <a:off x="1831751" y="5414557"/>
            <a:ext cx="1558784" cy="828641"/>
          </a:xfrm>
          <a:prstGeom prst="snip2DiagRect">
            <a:avLst>
              <a:gd name="adj1" fmla="val 0"/>
              <a:gd name="adj2" fmla="val 2760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Add Perturbation Nodes</a:t>
            </a:r>
            <a:endParaRPr lang="de-DE" dirty="0" smtClean="0">
              <a:solidFill>
                <a:schemeClr val="tx1"/>
              </a:solidFill>
              <a:latin typeface="Apple Symbols" charset="0"/>
              <a:ea typeface="Apple Symbols" charset="0"/>
              <a:cs typeface="Apple Symbols" charset="0"/>
            </a:endParaRPr>
          </a:p>
        </p:txBody>
      </p:sp>
      <p:cxnSp>
        <p:nvCxnSpPr>
          <p:cNvPr id="28" name="Connettore 2 27"/>
          <p:cNvCxnSpPr>
            <a:stCxn id="9" idx="1"/>
            <a:endCxn id="24" idx="3"/>
          </p:cNvCxnSpPr>
          <p:nvPr/>
        </p:nvCxnSpPr>
        <p:spPr>
          <a:xfrm flipH="1">
            <a:off x="2611143" y="3223658"/>
            <a:ext cx="850786" cy="219089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/>
          <p:cNvSpPr txBox="1"/>
          <p:nvPr/>
        </p:nvSpPr>
        <p:spPr>
          <a:xfrm>
            <a:off x="596808" y="6319189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 smtClean="0">
                <a:latin typeface="Apple Symbols" charset="0"/>
                <a:ea typeface="Apple Symbols" charset="0"/>
                <a:cs typeface="Apple Symbols" charset="0"/>
              </a:rPr>
              <a:t>Figure</a:t>
            </a:r>
            <a:r>
              <a:rPr lang="de-DE" sz="1400" b="1" dirty="0" smtClean="0">
                <a:latin typeface="Apple Symbols" charset="0"/>
                <a:ea typeface="Apple Symbols" charset="0"/>
                <a:cs typeface="Apple Symbols" charset="0"/>
              </a:rPr>
              <a:t> 13: 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Overview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of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the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invCarnival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Pipeline.</a:t>
            </a:r>
            <a:endParaRPr lang="de-DE" sz="1400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35" name="CasellaDiTesto 34"/>
          <p:cNvSpPr txBox="1"/>
          <p:nvPr/>
        </p:nvSpPr>
        <p:spPr>
          <a:xfrm>
            <a:off x="10881106" y="1973311"/>
            <a:ext cx="59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(13)</a:t>
            </a:r>
            <a:endParaRPr lang="de-DE" dirty="0">
              <a:latin typeface="Apple Symbols" charset="0"/>
              <a:ea typeface="Apple Symbols" charset="0"/>
              <a:cs typeface="Apple Symbol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56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6000">
              <a:schemeClr val="bg1">
                <a:lumMod val="95000"/>
              </a:schemeClr>
            </a:gs>
            <a:gs pos="81000">
              <a:schemeClr val="accent1">
                <a:lumMod val="40000"/>
                <a:lumOff val="60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 smtClean="0">
                <a:latin typeface="Apple Symbols" charset="0"/>
                <a:ea typeface="Apple Symbols" charset="0"/>
                <a:cs typeface="Apple Symbols" charset="0"/>
              </a:rPr>
              <a:t>generateLpFile</a:t>
            </a:r>
            <a:r>
              <a:rPr lang="de-DE" u="sng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u="sng" dirty="0" err="1" smtClean="0">
                <a:latin typeface="Apple Symbols" charset="0"/>
                <a:ea typeface="Apple Symbols" charset="0"/>
                <a:cs typeface="Apple Symbols" charset="0"/>
              </a:rPr>
              <a:t>Overview</a:t>
            </a:r>
            <a:endParaRPr lang="de-DE" u="sng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125" name="Segnaposto numero diapositiva 1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7715-FE83-4942-9F9A-FE2733E966BC}" type="slidenum">
              <a:rPr lang="de-DE" smtClean="0">
                <a:latin typeface="Apple Symbols" charset="0"/>
                <a:ea typeface="Apple Symbols" charset="0"/>
                <a:cs typeface="Apple Symbols" charset="0"/>
              </a:rPr>
              <a:t>15</a:t>
            </a:fld>
            <a:endParaRPr lang="de-DE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55" name="Rettangolo con angoli ritagliati in diagonale 54"/>
          <p:cNvSpPr/>
          <p:nvPr/>
        </p:nvSpPr>
        <p:spPr>
          <a:xfrm>
            <a:off x="798569" y="2778221"/>
            <a:ext cx="1103454" cy="811737"/>
          </a:xfrm>
          <a:prstGeom prst="snip2DiagRect">
            <a:avLst>
              <a:gd name="adj1" fmla="val 0"/>
              <a:gd name="adj2" fmla="val 2760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Api</a:t>
            </a:r>
            <a:endParaRPr lang="de-DE" dirty="0" smtClean="0">
              <a:solidFill>
                <a:schemeClr val="tx1"/>
              </a:solidFill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56" name="Rettangolo con angoli ritagliati in diagonale 55"/>
          <p:cNvSpPr/>
          <p:nvPr/>
        </p:nvSpPr>
        <p:spPr>
          <a:xfrm>
            <a:off x="4063834" y="2757234"/>
            <a:ext cx="1126433" cy="828641"/>
          </a:xfrm>
          <a:prstGeom prst="snip2DiagRect">
            <a:avLst>
              <a:gd name="adj1" fmla="val 0"/>
              <a:gd name="adj2" fmla="val 2760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Check </a:t>
            </a:r>
            <a:r>
              <a:rPr lang="de-DE" dirty="0" err="1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data</a:t>
            </a:r>
            <a:endParaRPr lang="de-DE" dirty="0" smtClean="0">
              <a:solidFill>
                <a:schemeClr val="tx1"/>
              </a:solidFill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57" name="Rettangolo con angoli ritagliati in diagonale 56"/>
          <p:cNvSpPr/>
          <p:nvPr/>
        </p:nvSpPr>
        <p:spPr>
          <a:xfrm>
            <a:off x="2703792" y="4018472"/>
            <a:ext cx="1126433" cy="828641"/>
          </a:xfrm>
          <a:prstGeom prst="snip2DiagRect">
            <a:avLst>
              <a:gd name="adj1" fmla="val 0"/>
              <a:gd name="adj2" fmla="val 2760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Check PKN </a:t>
            </a:r>
          </a:p>
        </p:txBody>
      </p:sp>
      <p:sp>
        <p:nvSpPr>
          <p:cNvPr id="58" name="Rettangolo con angoli ritagliati in diagonale 57"/>
          <p:cNvSpPr/>
          <p:nvPr/>
        </p:nvSpPr>
        <p:spPr>
          <a:xfrm>
            <a:off x="3342261" y="5146888"/>
            <a:ext cx="1126433" cy="828641"/>
          </a:xfrm>
          <a:prstGeom prst="snip2DiagRect">
            <a:avLst>
              <a:gd name="adj1" fmla="val 0"/>
              <a:gd name="adj2" fmla="val 2760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Check </a:t>
            </a:r>
            <a:r>
              <a:rPr lang="de-DE" dirty="0" err="1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p</a:t>
            </a:r>
            <a:r>
              <a:rPr lang="de-DE" dirty="0" err="1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erturbations</a:t>
            </a:r>
            <a:r>
              <a:rPr lang="de-DE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 </a:t>
            </a:r>
          </a:p>
        </p:txBody>
      </p:sp>
      <p:sp>
        <p:nvSpPr>
          <p:cNvPr id="59" name="Rettangolo con angoli ritagliati in diagonale 58"/>
          <p:cNvSpPr/>
          <p:nvPr/>
        </p:nvSpPr>
        <p:spPr>
          <a:xfrm>
            <a:off x="5196341" y="5038616"/>
            <a:ext cx="1126433" cy="828641"/>
          </a:xfrm>
          <a:prstGeom prst="snip2DiagRect">
            <a:avLst>
              <a:gd name="adj1" fmla="val 0"/>
              <a:gd name="adj2" fmla="val 2760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Check </a:t>
            </a:r>
            <a:r>
              <a:rPr lang="de-DE" dirty="0" err="1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m</a:t>
            </a:r>
            <a:r>
              <a:rPr lang="de-DE" dirty="0" err="1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easurements</a:t>
            </a:r>
            <a:r>
              <a:rPr lang="de-DE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 </a:t>
            </a:r>
          </a:p>
        </p:txBody>
      </p:sp>
      <p:sp>
        <p:nvSpPr>
          <p:cNvPr id="61" name="Rettangolo con angoli ritagliati in diagonale 60"/>
          <p:cNvSpPr/>
          <p:nvPr/>
        </p:nvSpPr>
        <p:spPr>
          <a:xfrm>
            <a:off x="5321536" y="3897926"/>
            <a:ext cx="1126433" cy="828641"/>
          </a:xfrm>
          <a:prstGeom prst="snip2DiagRect">
            <a:avLst>
              <a:gd name="adj1" fmla="val 0"/>
              <a:gd name="adj2" fmla="val 2760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Check </a:t>
            </a:r>
            <a:r>
              <a:rPr lang="de-DE" dirty="0" err="1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weights</a:t>
            </a:r>
            <a:endParaRPr lang="de-DE" dirty="0" smtClean="0">
              <a:solidFill>
                <a:schemeClr val="tx1"/>
              </a:solidFill>
              <a:latin typeface="Apple Symbols" charset="0"/>
              <a:ea typeface="Apple Symbols" charset="0"/>
              <a:cs typeface="Apple Symbols" charset="0"/>
            </a:endParaRPr>
          </a:p>
        </p:txBody>
      </p:sp>
      <p:cxnSp>
        <p:nvCxnSpPr>
          <p:cNvPr id="62" name="Connettore 2 61"/>
          <p:cNvCxnSpPr/>
          <p:nvPr/>
        </p:nvCxnSpPr>
        <p:spPr>
          <a:xfrm flipH="1">
            <a:off x="3830225" y="3585875"/>
            <a:ext cx="796826" cy="84691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/>
          <p:cNvCxnSpPr/>
          <p:nvPr/>
        </p:nvCxnSpPr>
        <p:spPr>
          <a:xfrm flipH="1">
            <a:off x="3905478" y="3585875"/>
            <a:ext cx="721573" cy="15610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/>
          <p:cNvCxnSpPr/>
          <p:nvPr/>
        </p:nvCxnSpPr>
        <p:spPr>
          <a:xfrm>
            <a:off x="4627051" y="3585875"/>
            <a:ext cx="569290" cy="186706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/>
          <p:cNvCxnSpPr/>
          <p:nvPr/>
        </p:nvCxnSpPr>
        <p:spPr>
          <a:xfrm>
            <a:off x="4627051" y="3585875"/>
            <a:ext cx="694485" cy="72637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/>
          <p:cNvCxnSpPr/>
          <p:nvPr/>
        </p:nvCxnSpPr>
        <p:spPr>
          <a:xfrm flipV="1">
            <a:off x="1902023" y="3171555"/>
            <a:ext cx="2161811" cy="1253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/>
          <p:cNvCxnSpPr/>
          <p:nvPr/>
        </p:nvCxnSpPr>
        <p:spPr>
          <a:xfrm>
            <a:off x="5190267" y="3171555"/>
            <a:ext cx="1762957" cy="2591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tangolo con angoli ritagliati in diagonale 67"/>
          <p:cNvSpPr/>
          <p:nvPr/>
        </p:nvSpPr>
        <p:spPr>
          <a:xfrm>
            <a:off x="6953224" y="2783148"/>
            <a:ext cx="1126434" cy="828641"/>
          </a:xfrm>
          <a:prstGeom prst="snip2DiagRect">
            <a:avLst>
              <a:gd name="adj1" fmla="val 0"/>
              <a:gd name="adj2" fmla="val 2760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Write </a:t>
            </a:r>
            <a:r>
              <a:rPr lang="de-DE" dirty="0" err="1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Lp</a:t>
            </a:r>
            <a:r>
              <a:rPr lang="de-DE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 File</a:t>
            </a:r>
          </a:p>
        </p:txBody>
      </p:sp>
      <p:sp>
        <p:nvSpPr>
          <p:cNvPr id="69" name="Rettangolo con angoli ritagliati in diagonale 68"/>
          <p:cNvSpPr/>
          <p:nvPr/>
        </p:nvSpPr>
        <p:spPr>
          <a:xfrm>
            <a:off x="9486856" y="3534740"/>
            <a:ext cx="1126434" cy="828641"/>
          </a:xfrm>
          <a:prstGeom prst="snip2DiagRect">
            <a:avLst>
              <a:gd name="adj1" fmla="val 0"/>
              <a:gd name="adj2" fmla="val 2760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Lp</a:t>
            </a:r>
            <a:r>
              <a:rPr lang="de-DE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 File</a:t>
            </a:r>
          </a:p>
        </p:txBody>
      </p:sp>
      <p:cxnSp>
        <p:nvCxnSpPr>
          <p:cNvPr id="70" name="Connettore 2 69"/>
          <p:cNvCxnSpPr/>
          <p:nvPr/>
        </p:nvCxnSpPr>
        <p:spPr>
          <a:xfrm>
            <a:off x="8079658" y="3197469"/>
            <a:ext cx="1407198" cy="75159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ttangolo con angoli ritagliati in diagonale 70"/>
          <p:cNvSpPr/>
          <p:nvPr/>
        </p:nvSpPr>
        <p:spPr>
          <a:xfrm>
            <a:off x="9451258" y="2186169"/>
            <a:ext cx="1197630" cy="881015"/>
          </a:xfrm>
          <a:prstGeom prst="snip2DiagRect">
            <a:avLst>
              <a:gd name="adj1" fmla="val 0"/>
              <a:gd name="adj2" fmla="val 2760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  <a:latin typeface="Apple Symbols" charset="0"/>
              <a:ea typeface="Apple Symbols" charset="0"/>
              <a:cs typeface="Apple Symbols" charset="0"/>
            </a:endParaRPr>
          </a:p>
          <a:p>
            <a:pPr algn="ctr"/>
            <a:r>
              <a:rPr lang="de-DE" dirty="0" err="1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Parsed</a:t>
            </a:r>
            <a:r>
              <a:rPr lang="de-DE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 Data</a:t>
            </a:r>
          </a:p>
          <a:p>
            <a:pPr algn="ctr"/>
            <a:endParaRPr lang="de-DE" dirty="0" smtClean="0">
              <a:solidFill>
                <a:schemeClr val="tx1"/>
              </a:solidFill>
              <a:latin typeface="Apple Symbols" charset="0"/>
              <a:ea typeface="Apple Symbols" charset="0"/>
              <a:cs typeface="Apple Symbols" charset="0"/>
            </a:endParaRPr>
          </a:p>
        </p:txBody>
      </p:sp>
      <p:cxnSp>
        <p:nvCxnSpPr>
          <p:cNvPr id="72" name="Connettore 2 71"/>
          <p:cNvCxnSpPr/>
          <p:nvPr/>
        </p:nvCxnSpPr>
        <p:spPr>
          <a:xfrm flipV="1">
            <a:off x="8080830" y="2626677"/>
            <a:ext cx="1370428" cy="54896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596808" y="6319189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 smtClean="0">
                <a:latin typeface="Apple Symbols" charset="0"/>
                <a:ea typeface="Apple Symbols" charset="0"/>
                <a:cs typeface="Apple Symbols" charset="0"/>
              </a:rPr>
              <a:t>Figure</a:t>
            </a:r>
            <a:r>
              <a:rPr lang="de-DE" sz="1400" b="1" dirty="0" smtClean="0">
                <a:latin typeface="Apple Symbols" charset="0"/>
                <a:ea typeface="Apple Symbols" charset="0"/>
                <a:cs typeface="Apple Symbols" charset="0"/>
              </a:rPr>
              <a:t> 14: 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Overview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of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the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generateLpFile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function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endParaRPr lang="de-DE" sz="1400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10881106" y="1973311"/>
            <a:ext cx="59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(14)</a:t>
            </a:r>
            <a:endParaRPr lang="de-DE" dirty="0">
              <a:latin typeface="Apple Symbols" charset="0"/>
              <a:ea typeface="Apple Symbols" charset="0"/>
              <a:cs typeface="Apple Symbol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3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6000">
              <a:schemeClr val="bg1">
                <a:lumMod val="95000"/>
              </a:schemeClr>
            </a:gs>
            <a:gs pos="81000">
              <a:schemeClr val="accent1">
                <a:lumMod val="40000"/>
                <a:lumOff val="60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7715-FE83-4942-9F9A-FE2733E966BC}" type="slidenum">
              <a:rPr lang="de-DE" smtClean="0">
                <a:latin typeface="Apple Symbols" charset="0"/>
                <a:ea typeface="Apple Symbols" charset="0"/>
                <a:cs typeface="Apple Symbols" charset="0"/>
              </a:rPr>
              <a:t>16</a:t>
            </a:fld>
            <a:endParaRPr lang="de-DE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27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 smtClean="0">
                <a:latin typeface="Apple Symbols" charset="0"/>
                <a:ea typeface="Apple Symbols" charset="0"/>
                <a:cs typeface="Apple Symbols" charset="0"/>
              </a:rPr>
              <a:t>runFromLpCarnival</a:t>
            </a:r>
            <a:r>
              <a:rPr lang="de-DE" u="sng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u="sng" dirty="0" err="1" smtClean="0">
                <a:latin typeface="Apple Symbols" charset="0"/>
                <a:ea typeface="Apple Symbols" charset="0"/>
                <a:cs typeface="Apple Symbols" charset="0"/>
              </a:rPr>
              <a:t>Overview</a:t>
            </a:r>
            <a:endParaRPr lang="de-DE" u="sng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28" name="Rettangolo con angoli ritagliati in diagonale 27"/>
          <p:cNvSpPr/>
          <p:nvPr/>
        </p:nvSpPr>
        <p:spPr>
          <a:xfrm>
            <a:off x="5079599" y="3121852"/>
            <a:ext cx="1126434" cy="828641"/>
          </a:xfrm>
          <a:prstGeom prst="snip2DiagRect">
            <a:avLst>
              <a:gd name="adj1" fmla="val 0"/>
              <a:gd name="adj2" fmla="val 2760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Solve</a:t>
            </a:r>
            <a:r>
              <a:rPr lang="de-DE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Carnival</a:t>
            </a:r>
            <a:r>
              <a:rPr lang="de-DE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from</a:t>
            </a:r>
            <a:r>
              <a:rPr lang="de-DE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Lp</a:t>
            </a:r>
            <a:endParaRPr lang="de-DE" dirty="0" smtClean="0">
              <a:solidFill>
                <a:schemeClr val="tx1"/>
              </a:solidFill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29" name="Rettangolo con angoli ritagliati in diagonale 28"/>
          <p:cNvSpPr/>
          <p:nvPr/>
        </p:nvSpPr>
        <p:spPr>
          <a:xfrm>
            <a:off x="8257175" y="3121852"/>
            <a:ext cx="1126434" cy="828641"/>
          </a:xfrm>
          <a:prstGeom prst="snip2DiagRect">
            <a:avLst>
              <a:gd name="adj1" fmla="val 0"/>
              <a:gd name="adj2" fmla="val 2760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Result</a:t>
            </a:r>
            <a:endParaRPr lang="de-DE" dirty="0" smtClean="0">
              <a:solidFill>
                <a:schemeClr val="tx1"/>
              </a:solidFill>
              <a:latin typeface="Apple Symbols" charset="0"/>
              <a:ea typeface="Apple Symbols" charset="0"/>
              <a:cs typeface="Apple Symbols" charset="0"/>
            </a:endParaRPr>
          </a:p>
        </p:txBody>
      </p:sp>
      <p:cxnSp>
        <p:nvCxnSpPr>
          <p:cNvPr id="30" name="Connettore 2 29"/>
          <p:cNvCxnSpPr/>
          <p:nvPr/>
        </p:nvCxnSpPr>
        <p:spPr>
          <a:xfrm>
            <a:off x="1902023" y="2789933"/>
            <a:ext cx="3177576" cy="74624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con angoli ritagliati in diagonale 30"/>
          <p:cNvSpPr/>
          <p:nvPr/>
        </p:nvSpPr>
        <p:spPr>
          <a:xfrm>
            <a:off x="4118493" y="5137241"/>
            <a:ext cx="1126434" cy="828641"/>
          </a:xfrm>
          <a:prstGeom prst="snip2DiagRect">
            <a:avLst>
              <a:gd name="adj1" fmla="val 0"/>
              <a:gd name="adj2" fmla="val 2760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Run ILP Solver</a:t>
            </a:r>
          </a:p>
        </p:txBody>
      </p:sp>
      <p:sp>
        <p:nvSpPr>
          <p:cNvPr id="32" name="Rettangolo con angoli ritagliati in diagonale 31"/>
          <p:cNvSpPr/>
          <p:nvPr/>
        </p:nvSpPr>
        <p:spPr>
          <a:xfrm>
            <a:off x="6044916" y="5137241"/>
            <a:ext cx="1126434" cy="828641"/>
          </a:xfrm>
          <a:prstGeom prst="snip2DiagRect">
            <a:avLst>
              <a:gd name="adj1" fmla="val 0"/>
              <a:gd name="adj2" fmla="val 2760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Process</a:t>
            </a:r>
            <a:r>
              <a:rPr lang="de-DE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 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Solution </a:t>
            </a:r>
          </a:p>
        </p:txBody>
      </p:sp>
      <p:cxnSp>
        <p:nvCxnSpPr>
          <p:cNvPr id="33" name="Connettore 2 32"/>
          <p:cNvCxnSpPr/>
          <p:nvPr/>
        </p:nvCxnSpPr>
        <p:spPr>
          <a:xfrm>
            <a:off x="5642816" y="3950493"/>
            <a:ext cx="965317" cy="11867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 flipH="1">
            <a:off x="4681710" y="3950493"/>
            <a:ext cx="961106" cy="11867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stCxn id="28" idx="0"/>
            <a:endCxn id="29" idx="2"/>
          </p:cNvCxnSpPr>
          <p:nvPr/>
        </p:nvCxnSpPr>
        <p:spPr>
          <a:xfrm>
            <a:off x="6206033" y="3536173"/>
            <a:ext cx="2051142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con angoli ritagliati in diagonale 35"/>
          <p:cNvSpPr/>
          <p:nvPr/>
        </p:nvSpPr>
        <p:spPr>
          <a:xfrm>
            <a:off x="1579148" y="3715226"/>
            <a:ext cx="1126434" cy="828641"/>
          </a:xfrm>
          <a:prstGeom prst="snip2DiagRect">
            <a:avLst>
              <a:gd name="adj1" fmla="val 0"/>
              <a:gd name="adj2" fmla="val 2760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Lp</a:t>
            </a:r>
            <a:r>
              <a:rPr lang="de-DE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 File</a:t>
            </a:r>
          </a:p>
        </p:txBody>
      </p:sp>
      <p:sp>
        <p:nvSpPr>
          <p:cNvPr id="37" name="Rettangolo con angoli ritagliati in diagonale 36"/>
          <p:cNvSpPr/>
          <p:nvPr/>
        </p:nvSpPr>
        <p:spPr>
          <a:xfrm>
            <a:off x="1507952" y="2407045"/>
            <a:ext cx="1197630" cy="881015"/>
          </a:xfrm>
          <a:prstGeom prst="snip2DiagRect">
            <a:avLst>
              <a:gd name="adj1" fmla="val 0"/>
              <a:gd name="adj2" fmla="val 2760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  <a:latin typeface="Apple Symbols" charset="0"/>
              <a:ea typeface="Apple Symbols" charset="0"/>
              <a:cs typeface="Apple Symbols" charset="0"/>
            </a:endParaRPr>
          </a:p>
          <a:p>
            <a:pPr algn="ctr"/>
            <a:r>
              <a:rPr lang="de-DE" dirty="0" err="1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Parsed</a:t>
            </a:r>
            <a:r>
              <a:rPr lang="de-DE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 Data</a:t>
            </a:r>
          </a:p>
          <a:p>
            <a:pPr algn="ctr"/>
            <a:endParaRPr lang="de-DE" dirty="0" smtClean="0">
              <a:solidFill>
                <a:schemeClr val="tx1"/>
              </a:solidFill>
              <a:latin typeface="Apple Symbols" charset="0"/>
              <a:ea typeface="Apple Symbols" charset="0"/>
              <a:cs typeface="Apple Symbols" charset="0"/>
            </a:endParaRPr>
          </a:p>
        </p:txBody>
      </p:sp>
      <p:cxnSp>
        <p:nvCxnSpPr>
          <p:cNvPr id="38" name="Connettore 2 37"/>
          <p:cNvCxnSpPr>
            <a:stCxn id="36" idx="0"/>
            <a:endCxn id="28" idx="2"/>
          </p:cNvCxnSpPr>
          <p:nvPr/>
        </p:nvCxnSpPr>
        <p:spPr>
          <a:xfrm flipV="1">
            <a:off x="2705582" y="3536173"/>
            <a:ext cx="2374017" cy="59337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596808" y="6319189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 smtClean="0">
                <a:latin typeface="Apple Symbols" charset="0"/>
                <a:ea typeface="Apple Symbols" charset="0"/>
                <a:cs typeface="Apple Symbols" charset="0"/>
              </a:rPr>
              <a:t>Figure</a:t>
            </a:r>
            <a:r>
              <a:rPr lang="de-DE" sz="1400" b="1" dirty="0" smtClean="0">
                <a:latin typeface="Apple Symbols" charset="0"/>
                <a:ea typeface="Apple Symbols" charset="0"/>
                <a:cs typeface="Apple Symbols" charset="0"/>
              </a:rPr>
              <a:t> 15: 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Overview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of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the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runFromLpCarnival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function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endParaRPr lang="de-DE" sz="1400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9448800" y="2407045"/>
            <a:ext cx="59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(15)</a:t>
            </a:r>
            <a:endParaRPr lang="de-DE" dirty="0">
              <a:latin typeface="Apple Symbols" charset="0"/>
              <a:ea typeface="Apple Symbols" charset="0"/>
              <a:cs typeface="Apple Symbol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6000">
              <a:schemeClr val="bg1">
                <a:lumMod val="95000"/>
              </a:schemeClr>
            </a:gs>
            <a:gs pos="81000">
              <a:schemeClr val="accent1">
                <a:lumMod val="40000"/>
                <a:lumOff val="60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 smtClean="0">
                <a:latin typeface="Apple Symbols" charset="0"/>
                <a:ea typeface="Apple Symbols" charset="0"/>
                <a:cs typeface="Apple Symbols" charset="0"/>
              </a:rPr>
              <a:t>Upcoming</a:t>
            </a:r>
            <a:r>
              <a:rPr lang="de-DE" u="sng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u="sng" dirty="0" err="1" smtClean="0">
                <a:latin typeface="Apple Symbols" charset="0"/>
                <a:ea typeface="Apple Symbols" charset="0"/>
                <a:cs typeface="Apple Symbols" charset="0"/>
              </a:rPr>
              <a:t>Changes</a:t>
            </a:r>
            <a:endParaRPr lang="de-DE" u="sng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868508" cy="4351338"/>
          </a:xfrm>
        </p:spPr>
        <p:txBody>
          <a:bodyPr/>
          <a:lstStyle/>
          <a:p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runCarnivalWithManualConstraints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: </a:t>
            </a:r>
          </a:p>
          <a:p>
            <a:pPr lvl="1"/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Allows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to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run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Carnival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with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a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separatedly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generated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Lp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file</a:t>
            </a:r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pPr lvl="1"/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Ideally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works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in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tandem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with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support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functions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to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easily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create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LP File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correctly</a:t>
            </a:r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Matrix-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based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system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to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uniformly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create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constraints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</a:p>
          <a:p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Integration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testing</a:t>
            </a:r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pPr lvl="1"/>
            <a:endParaRPr lang="de-DE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7715-FE83-4942-9F9A-FE2733E966BC}" type="slidenum">
              <a:rPr lang="de-DE" smtClean="0">
                <a:latin typeface="Apple Symbols" charset="0"/>
                <a:ea typeface="Apple Symbols" charset="0"/>
                <a:cs typeface="Apple Symbols" charset="0"/>
              </a:rPr>
              <a:t>17</a:t>
            </a:fld>
            <a:endParaRPr lang="de-DE">
              <a:latin typeface="Apple Symbols" charset="0"/>
              <a:ea typeface="Apple Symbols" charset="0"/>
              <a:cs typeface="Apple Symbol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96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6000">
              <a:schemeClr val="bg1">
                <a:lumMod val="95000"/>
              </a:schemeClr>
            </a:gs>
            <a:gs pos="81000">
              <a:schemeClr val="accent1">
                <a:lumMod val="40000"/>
                <a:lumOff val="60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 err="1" smtClean="0">
                <a:solidFill>
                  <a:schemeClr val="accent1">
                    <a:lumMod val="50000"/>
                  </a:schemeClr>
                </a:solidFill>
                <a:latin typeface="Apple Symbols" charset="0"/>
                <a:ea typeface="Apple Symbols" charset="0"/>
                <a:cs typeface="Apple Symbols" charset="0"/>
              </a:rPr>
              <a:t>Thank</a:t>
            </a:r>
            <a:r>
              <a:rPr lang="de-DE" b="1" u="sng" dirty="0" smtClean="0">
                <a:solidFill>
                  <a:schemeClr val="accent1">
                    <a:lumMod val="50000"/>
                  </a:schemeClr>
                </a:solidFill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b="1" u="sng" dirty="0" err="1" smtClean="0">
                <a:solidFill>
                  <a:schemeClr val="accent1">
                    <a:lumMod val="50000"/>
                  </a:schemeClr>
                </a:solidFill>
                <a:latin typeface="Apple Symbols" charset="0"/>
                <a:ea typeface="Apple Symbols" charset="0"/>
                <a:cs typeface="Apple Symbols" charset="0"/>
              </a:rPr>
              <a:t>you</a:t>
            </a:r>
            <a:r>
              <a:rPr lang="de-DE" b="1" u="sng" dirty="0" smtClean="0">
                <a:solidFill>
                  <a:schemeClr val="accent1">
                    <a:lumMod val="50000"/>
                  </a:schemeClr>
                </a:solidFill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b="1" u="sng" dirty="0" err="1" smtClean="0">
                <a:solidFill>
                  <a:schemeClr val="accent1">
                    <a:lumMod val="50000"/>
                  </a:schemeClr>
                </a:solidFill>
                <a:latin typeface="Apple Symbols" charset="0"/>
                <a:ea typeface="Apple Symbols" charset="0"/>
                <a:cs typeface="Apple Symbols" charset="0"/>
              </a:rPr>
              <a:t>for</a:t>
            </a:r>
            <a:r>
              <a:rPr lang="de-DE" b="1" u="sng" dirty="0" smtClean="0">
                <a:solidFill>
                  <a:schemeClr val="accent1">
                    <a:lumMod val="50000"/>
                  </a:schemeClr>
                </a:solidFill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b="1" u="sng" dirty="0" err="1" smtClean="0">
                <a:solidFill>
                  <a:schemeClr val="accent1">
                    <a:lumMod val="50000"/>
                  </a:schemeClr>
                </a:solidFill>
                <a:latin typeface="Apple Symbols" charset="0"/>
                <a:ea typeface="Apple Symbols" charset="0"/>
                <a:cs typeface="Apple Symbols" charset="0"/>
              </a:rPr>
              <a:t>your</a:t>
            </a:r>
            <a:r>
              <a:rPr lang="de-DE" b="1" u="sng" dirty="0" smtClean="0">
                <a:solidFill>
                  <a:schemeClr val="accent1">
                    <a:lumMod val="50000"/>
                  </a:schemeClr>
                </a:solidFill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b="1" u="sng" dirty="0" err="1" smtClean="0">
                <a:solidFill>
                  <a:schemeClr val="accent1">
                    <a:lumMod val="50000"/>
                  </a:schemeClr>
                </a:solidFill>
                <a:latin typeface="Apple Symbols" charset="0"/>
                <a:ea typeface="Apple Symbols" charset="0"/>
                <a:cs typeface="Apple Symbols" charset="0"/>
              </a:rPr>
              <a:t>attention</a:t>
            </a:r>
            <a:r>
              <a:rPr lang="de-DE" b="1" u="sng" dirty="0" smtClean="0">
                <a:solidFill>
                  <a:schemeClr val="accent1">
                    <a:lumMod val="50000"/>
                  </a:schemeClr>
                </a:solidFill>
                <a:latin typeface="Apple Symbols" charset="0"/>
                <a:ea typeface="Apple Symbols" charset="0"/>
                <a:cs typeface="Apple Symbols" charset="0"/>
              </a:rPr>
              <a:t>!</a:t>
            </a:r>
            <a:endParaRPr lang="de-DE" b="1" u="sng" dirty="0">
              <a:solidFill>
                <a:schemeClr val="accent1">
                  <a:lumMod val="50000"/>
                </a:schemeClr>
              </a:solidFill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7" name="Segnaposto contenuto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dirty="0" err="1" smtClean="0">
                <a:solidFill>
                  <a:schemeClr val="accent1">
                    <a:lumMod val="75000"/>
                  </a:schemeClr>
                </a:solidFill>
                <a:latin typeface="Apple Symbols" charset="0"/>
                <a:ea typeface="Apple Symbols" charset="0"/>
                <a:cs typeface="Apple Symbols" charset="0"/>
              </a:rPr>
              <a:t>Questions</a:t>
            </a:r>
            <a:r>
              <a:rPr lang="de-DE" sz="3600" dirty="0" smtClean="0">
                <a:solidFill>
                  <a:schemeClr val="accent1">
                    <a:lumMod val="75000"/>
                  </a:schemeClr>
                </a:solidFill>
                <a:latin typeface="Apple Symbols" charset="0"/>
                <a:ea typeface="Apple Symbols" charset="0"/>
                <a:cs typeface="Apple Symbols" charset="0"/>
              </a:rPr>
              <a:t>?</a:t>
            </a:r>
          </a:p>
          <a:p>
            <a:r>
              <a:rPr lang="de-DE" sz="3600" dirty="0" smtClean="0">
                <a:solidFill>
                  <a:schemeClr val="accent1">
                    <a:lumMod val="75000"/>
                  </a:schemeClr>
                </a:solidFill>
                <a:latin typeface="Apple Symbols" charset="0"/>
                <a:ea typeface="Apple Symbols" charset="0"/>
                <a:cs typeface="Apple Symbols" charset="0"/>
              </a:rPr>
              <a:t>Feedback?</a:t>
            </a:r>
            <a:endParaRPr lang="de-DE" sz="3600" dirty="0">
              <a:solidFill>
                <a:schemeClr val="accent1">
                  <a:lumMod val="75000"/>
                </a:schemeClr>
              </a:solidFill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7715-FE83-4942-9F9A-FE2733E966BC}" type="slidenum">
              <a:rPr lang="de-DE" smtClean="0">
                <a:latin typeface="Apple Symbols" charset="0"/>
                <a:ea typeface="Apple Symbols" charset="0"/>
                <a:cs typeface="Apple Symbols" charset="0"/>
              </a:rPr>
              <a:t>18</a:t>
            </a:fld>
            <a:endParaRPr lang="de-DE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4" b="100000" l="0" r="9839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531" y="3555163"/>
            <a:ext cx="2285003" cy="2281324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738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85434"/>
              </p:ext>
            </p:extLst>
          </p:nvPr>
        </p:nvGraphicFramePr>
        <p:xfrm>
          <a:off x="838200" y="1690688"/>
          <a:ext cx="10178845" cy="4887333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tableStyleId>{073A0DAA-6AF3-43AB-8588-CEC1D06C72B9}</a:tableStyleId>
              </a:tblPr>
              <a:tblGrid>
                <a:gridCol w="2544711"/>
                <a:gridCol w="3548831"/>
                <a:gridCol w="1873045"/>
                <a:gridCol w="2212258"/>
              </a:tblGrid>
              <a:tr h="673611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Function</a:t>
                      </a:r>
                      <a:endParaRPr lang="de-DE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Usage</a:t>
                      </a:r>
                      <a:endParaRPr lang="de-DE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List</a:t>
                      </a:r>
                      <a:endParaRPr lang="de-DE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Usage</a:t>
                      </a:r>
                      <a:endParaRPr lang="de-DE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673611">
                <a:tc>
                  <a:txBody>
                    <a:bodyPr/>
                    <a:lstStyle/>
                    <a:p>
                      <a:endParaRPr lang="de-DE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</a:tr>
              <a:tr h="673611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checksolverinputs</a:t>
                      </a:r>
                      <a:endParaRPr lang="de-DE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Controls</a:t>
                      </a:r>
                      <a:r>
                        <a:rPr lang="de-DE" baseline="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baseline="0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that</a:t>
                      </a:r>
                      <a:r>
                        <a:rPr lang="de-DE" baseline="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baseline="0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the</a:t>
                      </a:r>
                      <a:r>
                        <a:rPr lang="de-DE" baseline="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baseline="0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chosen</a:t>
                      </a:r>
                      <a:r>
                        <a:rPr lang="de-DE" baseline="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baseline="0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solver</a:t>
                      </a:r>
                      <a:r>
                        <a:rPr lang="de-DE" baseline="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baseline="0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is</a:t>
                      </a:r>
                      <a:r>
                        <a:rPr lang="de-DE" baseline="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baseline="0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supported</a:t>
                      </a:r>
                      <a:r>
                        <a:rPr lang="de-DE" baseline="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, must </a:t>
                      </a:r>
                      <a:r>
                        <a:rPr lang="de-DE" baseline="0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be</a:t>
                      </a:r>
                      <a:r>
                        <a:rPr lang="de-DE" baseline="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baseline="0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extended</a:t>
                      </a:r>
                      <a:r>
                        <a:rPr lang="de-DE" baseline="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/</a:t>
                      </a:r>
                      <a:r>
                        <a:rPr lang="de-DE" baseline="0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rewritten</a:t>
                      </a:r>
                      <a:endParaRPr lang="de-DE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supportedSolvers</a:t>
                      </a:r>
                      <a:endParaRPr lang="de-DE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Generates a </a:t>
                      </a:r>
                      <a:r>
                        <a:rPr lang="de-DE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list</a:t>
                      </a:r>
                      <a:r>
                        <a:rPr lang="de-DE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of</a:t>
                      </a:r>
                      <a:r>
                        <a:rPr lang="de-DE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supported</a:t>
                      </a:r>
                      <a:r>
                        <a:rPr lang="de-DE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solvers</a:t>
                      </a:r>
                      <a:r>
                        <a:rPr lang="de-DE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, </a:t>
                      </a:r>
                      <a:r>
                        <a:rPr lang="de-DE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need</a:t>
                      </a:r>
                      <a:r>
                        <a:rPr lang="de-DE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to</a:t>
                      </a:r>
                      <a:r>
                        <a:rPr lang="de-DE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be</a:t>
                      </a:r>
                      <a:r>
                        <a:rPr lang="de-DE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extended</a:t>
                      </a:r>
                      <a:r>
                        <a:rPr lang="de-DE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with</a:t>
                      </a:r>
                      <a:r>
                        <a:rPr lang="de-DE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solver‘s</a:t>
                      </a:r>
                      <a:r>
                        <a:rPr lang="de-DE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name</a:t>
                      </a:r>
                      <a:endParaRPr lang="de-DE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</a:tr>
              <a:tr h="1162671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prepareForCarnivalRun</a:t>
                      </a:r>
                      <a:endParaRPr lang="de-DE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Prepares</a:t>
                      </a:r>
                      <a:r>
                        <a:rPr lang="de-DE" baseline="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baseline="0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data</a:t>
                      </a:r>
                      <a:r>
                        <a:rPr lang="de-DE" baseline="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baseline="0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to</a:t>
                      </a:r>
                      <a:r>
                        <a:rPr lang="de-DE" baseline="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baseline="0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be</a:t>
                      </a:r>
                      <a:r>
                        <a:rPr lang="de-DE" baseline="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baseline="0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sent</a:t>
                      </a:r>
                      <a:r>
                        <a:rPr lang="de-DE" baseline="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baseline="0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to</a:t>
                      </a:r>
                      <a:r>
                        <a:rPr lang="de-DE" baseline="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baseline="0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solvers</a:t>
                      </a:r>
                      <a:r>
                        <a:rPr lang="de-DE" baseline="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, </a:t>
                      </a:r>
                      <a:r>
                        <a:rPr lang="de-DE" baseline="0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some</a:t>
                      </a:r>
                      <a:r>
                        <a:rPr lang="de-DE" baseline="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baseline="0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solvers</a:t>
                      </a:r>
                      <a:r>
                        <a:rPr lang="de-DE" baseline="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baseline="0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may</a:t>
                      </a:r>
                      <a:r>
                        <a:rPr lang="de-DE" baseline="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baseline="0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require</a:t>
                      </a:r>
                      <a:r>
                        <a:rPr lang="de-DE" baseline="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baseline="0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specific</a:t>
                      </a:r>
                      <a:r>
                        <a:rPr lang="de-DE" baseline="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baseline="0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changes</a:t>
                      </a:r>
                      <a:r>
                        <a:rPr lang="de-DE" baseline="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(e.g. </a:t>
                      </a:r>
                      <a:r>
                        <a:rPr lang="de-DE" baseline="0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lpSolve</a:t>
                      </a:r>
                      <a:r>
                        <a:rPr lang="de-DE" baseline="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)</a:t>
                      </a:r>
                      <a:endParaRPr lang="de-DE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DE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getSupportedSolversFunctions</a:t>
                      </a:r>
                      <a:endParaRPr lang="de-DE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de-DE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Generates a </a:t>
                      </a:r>
                      <a:r>
                        <a:rPr lang="de-DE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lists</a:t>
                      </a:r>
                      <a:r>
                        <a:rPr lang="de-DE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of</a:t>
                      </a:r>
                      <a:r>
                        <a:rPr lang="de-DE" baseline="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functions</a:t>
                      </a:r>
                      <a:r>
                        <a:rPr lang="de-DE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to</a:t>
                      </a:r>
                      <a:r>
                        <a:rPr lang="de-DE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run</a:t>
                      </a:r>
                      <a:r>
                        <a:rPr lang="de-DE" baseline="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baseline="0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the</a:t>
                      </a:r>
                      <a:r>
                        <a:rPr lang="de-DE" baseline="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baseline="0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solver</a:t>
                      </a:r>
                      <a:r>
                        <a:rPr lang="de-DE" baseline="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, </a:t>
                      </a:r>
                      <a:r>
                        <a:rPr lang="de-DE" baseline="0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needs</a:t>
                      </a:r>
                      <a:r>
                        <a:rPr lang="de-DE" baseline="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baseline="0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to</a:t>
                      </a:r>
                      <a:r>
                        <a:rPr lang="de-DE" baseline="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baseline="0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be</a:t>
                      </a:r>
                      <a:r>
                        <a:rPr lang="de-DE" baseline="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baseline="0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extended</a:t>
                      </a:r>
                      <a:r>
                        <a:rPr lang="de-DE" baseline="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baseline="0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with</a:t>
                      </a:r>
                      <a:r>
                        <a:rPr lang="de-DE" baseline="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baseline="0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functions</a:t>
                      </a:r>
                      <a:endParaRPr lang="de-DE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73611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 </a:t>
                      </a:r>
                      <a:r>
                        <a:rPr lang="de-DE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sendTaskToSolvers</a:t>
                      </a:r>
                      <a:endParaRPr lang="de-DE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Sends</a:t>
                      </a:r>
                      <a:r>
                        <a:rPr lang="de-DE" baseline="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baseline="0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task</a:t>
                      </a:r>
                      <a:r>
                        <a:rPr lang="de-DE" baseline="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baseline="0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to</a:t>
                      </a:r>
                      <a:r>
                        <a:rPr lang="de-DE" baseline="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baseline="0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chosen</a:t>
                      </a:r>
                      <a:r>
                        <a:rPr lang="de-DE" baseline="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baseline="0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solver</a:t>
                      </a:r>
                      <a:r>
                        <a:rPr lang="de-DE" baseline="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, </a:t>
                      </a:r>
                      <a:r>
                        <a:rPr lang="de-DE" baseline="0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calls</a:t>
                      </a:r>
                      <a:r>
                        <a:rPr lang="de-DE" baseline="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baseline="0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output</a:t>
                      </a:r>
                      <a:r>
                        <a:rPr lang="de-DE" baseline="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baseline="0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of</a:t>
                      </a:r>
                      <a:r>
                        <a:rPr lang="de-DE" baseline="0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getSupportedSolversFunctions</a:t>
                      </a:r>
                      <a:r>
                        <a:rPr lang="de-DE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of</a:t>
                      </a:r>
                      <a:r>
                        <a:rPr lang="de-DE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chosen</a:t>
                      </a:r>
                      <a:r>
                        <a:rPr lang="de-DE" dirty="0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 </a:t>
                      </a:r>
                      <a:r>
                        <a:rPr lang="de-DE" dirty="0" err="1" smtClean="0">
                          <a:latin typeface="Apple Symbols" charset="0"/>
                          <a:ea typeface="Apple Symbols" charset="0"/>
                          <a:cs typeface="Apple Symbols" charset="0"/>
                        </a:rPr>
                        <a:t>solvers</a:t>
                      </a:r>
                      <a:endParaRPr lang="de-DE" dirty="0" smtClean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  <a:p>
                      <a:endParaRPr lang="de-DE" dirty="0">
                        <a:latin typeface="Apple Symbols" charset="0"/>
                        <a:ea typeface="Apple Symbols" charset="0"/>
                        <a:cs typeface="Apple Symbols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7715-FE83-4942-9F9A-FE2733E966BC}" type="slidenum">
              <a:rPr lang="de-DE" smtClean="0">
                <a:latin typeface="Apple Symbols" charset="0"/>
                <a:ea typeface="Apple Symbols" charset="0"/>
                <a:cs typeface="Apple Symbols" charset="0"/>
              </a:rPr>
              <a:t>19</a:t>
            </a:fld>
            <a:endParaRPr lang="de-DE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13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 smtClean="0">
                <a:latin typeface="Apple Symbols" charset="0"/>
                <a:ea typeface="Apple Symbols" charset="0"/>
                <a:cs typeface="Apple Symbols" charset="0"/>
              </a:rPr>
              <a:t>Adding</a:t>
            </a:r>
            <a:r>
              <a:rPr lang="de-DE" u="sng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u="sng" dirty="0" err="1" smtClean="0">
                <a:latin typeface="Apple Symbols" charset="0"/>
                <a:ea typeface="Apple Symbols" charset="0"/>
                <a:cs typeface="Apple Symbols" charset="0"/>
              </a:rPr>
              <a:t>solvers</a:t>
            </a:r>
            <a:endParaRPr lang="de-DE" u="sng" dirty="0">
              <a:latin typeface="Apple Symbols" charset="0"/>
              <a:ea typeface="Apple Symbols" charset="0"/>
              <a:cs typeface="Apple Symbol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28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6000">
              <a:schemeClr val="bg1">
                <a:lumMod val="95000"/>
              </a:schemeClr>
            </a:gs>
            <a:gs pos="81000">
              <a:schemeClr val="accent1">
                <a:lumMod val="40000"/>
                <a:lumOff val="60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>
                <a:latin typeface="Apple Symbols" charset="0"/>
                <a:ea typeface="Apple Symbols" charset="0"/>
                <a:cs typeface="Apple Symbols" charset="0"/>
              </a:rPr>
              <a:t>Index</a:t>
            </a:r>
            <a:endParaRPr lang="de-DE" u="sng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CARNIVAL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Introduction</a:t>
            </a:r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Constraints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writing</a:t>
            </a:r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Unit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testing</a:t>
            </a:r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New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arguments</a:t>
            </a:r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pPr lvl="1"/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Inputs</a:t>
            </a:r>
          </a:p>
          <a:p>
            <a:pPr lvl="1"/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CarnivalOptions</a:t>
            </a:r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Adding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Solvers</a:t>
            </a:r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Api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functions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:</a:t>
            </a:r>
          </a:p>
          <a:p>
            <a:pPr lvl="1"/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runVanillaCarnival</a:t>
            </a:r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pPr lvl="1"/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runInverseCarnival</a:t>
            </a:r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pPr lvl="1"/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generateLpFile</a:t>
            </a:r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pPr lvl="1"/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runFromLpCarnival</a:t>
            </a:r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Upcoming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Developments</a:t>
            </a:r>
            <a:endParaRPr lang="de-DE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7715-FE83-4942-9F9A-FE2733E966BC}" type="slidenum">
              <a:rPr lang="de-DE" sz="1400" b="1" smtClean="0"/>
              <a:t>2</a:t>
            </a:fld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195648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6000">
              <a:schemeClr val="bg1">
                <a:lumMod val="95000"/>
              </a:schemeClr>
            </a:gs>
            <a:gs pos="81000">
              <a:schemeClr val="accent1">
                <a:lumMod val="40000"/>
                <a:lumOff val="60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 smtClean="0">
                <a:latin typeface="Apple Symbols" charset="0"/>
                <a:ea typeface="Apple Symbols" charset="0"/>
                <a:cs typeface="Apple Symbols" charset="0"/>
              </a:rPr>
              <a:t>Introduction</a:t>
            </a:r>
            <a:r>
              <a:rPr lang="de-DE" u="sng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u="sng" dirty="0" err="1" smtClean="0">
                <a:latin typeface="Apple Symbols" charset="0"/>
                <a:ea typeface="Apple Symbols" charset="0"/>
                <a:cs typeface="Apple Symbols" charset="0"/>
              </a:rPr>
              <a:t>to</a:t>
            </a:r>
            <a:r>
              <a:rPr lang="de-DE" u="sng" dirty="0" smtClean="0">
                <a:latin typeface="Apple Symbols" charset="0"/>
                <a:ea typeface="Apple Symbols" charset="0"/>
                <a:cs typeface="Apple Symbols" charset="0"/>
              </a:rPr>
              <a:t> CARNIVAL</a:t>
            </a:r>
            <a:endParaRPr lang="de-DE" u="sng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Software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to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infer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upstream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causuality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in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perturbed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molecular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networks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:</a:t>
            </a:r>
          </a:p>
          <a:p>
            <a:pPr lvl="1"/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Identifies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perturbed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nodes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that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explain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downstream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measurements</a:t>
            </a:r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Based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on integer linear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programming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(ILP): </a:t>
            </a:r>
          </a:p>
          <a:p>
            <a:pPr lvl="1"/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method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to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solve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optimization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problems</a:t>
            </a:r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pPr lvl="1"/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Relies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on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constraints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that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reflect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the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structure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of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the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molecular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network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model</a:t>
            </a:r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Applications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:</a:t>
            </a:r>
          </a:p>
          <a:p>
            <a:pPr lvl="1"/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Identification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of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drugs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‘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mode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of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action</a:t>
            </a:r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pPr lvl="1"/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Identification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of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alterated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molecular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pathways</a:t>
            </a:r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endParaRPr lang="de-DE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7715-FE83-4942-9F9A-FE2733E966BC}" type="slidenum">
              <a:rPr lang="de-DE" smtClean="0">
                <a:latin typeface="Apple Symbols" charset="0"/>
                <a:ea typeface="Apple Symbols" charset="0"/>
                <a:cs typeface="Apple Symbols" charset="0"/>
              </a:rPr>
              <a:t>3</a:t>
            </a:fld>
            <a:endParaRPr lang="de-DE">
              <a:latin typeface="Apple Symbols" charset="0"/>
              <a:ea typeface="Apple Symbols" charset="0"/>
              <a:cs typeface="Apple Symbol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69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6000">
              <a:schemeClr val="bg1">
                <a:lumMod val="95000"/>
              </a:schemeClr>
            </a:gs>
            <a:gs pos="81000">
              <a:schemeClr val="accent1">
                <a:lumMod val="40000"/>
                <a:lumOff val="60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 smtClean="0">
                <a:latin typeface="Apple Symbols" charset="0"/>
                <a:ea typeface="Apple Symbols" charset="0"/>
                <a:cs typeface="Apple Symbols" charset="0"/>
              </a:rPr>
              <a:t>Introduction</a:t>
            </a:r>
            <a:r>
              <a:rPr lang="de-DE" u="sng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u="sng" dirty="0" err="1" smtClean="0">
                <a:latin typeface="Apple Symbols" charset="0"/>
                <a:ea typeface="Apple Symbols" charset="0"/>
                <a:cs typeface="Apple Symbols" charset="0"/>
              </a:rPr>
              <a:t>to</a:t>
            </a:r>
            <a:r>
              <a:rPr lang="de-DE" u="sng" dirty="0" smtClean="0">
                <a:latin typeface="Apple Symbols" charset="0"/>
                <a:ea typeface="Apple Symbols" charset="0"/>
                <a:cs typeface="Apple Symbols" charset="0"/>
              </a:rPr>
              <a:t> CARNIVAL</a:t>
            </a:r>
            <a:endParaRPr lang="de-DE" u="sng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Inputs: </a:t>
            </a:r>
          </a:p>
          <a:p>
            <a:pPr lvl="1"/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Perturbations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: A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list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of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perturbed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nodes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upstream</a:t>
            </a:r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pPr lvl="1"/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Prior Knowledge Network: Information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known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about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the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molecular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network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of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interest</a:t>
            </a:r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pPr lvl="1"/>
            <a:r>
              <a:rPr lang="de-DE" dirty="0" err="1">
                <a:latin typeface="Apple Symbols" charset="0"/>
                <a:ea typeface="Apple Symbols" charset="0"/>
                <a:cs typeface="Apple Symbols" charset="0"/>
              </a:rPr>
              <a:t>M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easurements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: Downstream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measurements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, e.g.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Transcription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factors</a:t>
            </a:r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pPr lvl="1"/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Weights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: An optional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input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that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indicates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how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active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various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pathways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are</a:t>
            </a:r>
            <a:endParaRPr lang="de-DE" dirty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Solvers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:</a:t>
            </a:r>
          </a:p>
          <a:p>
            <a:pPr lvl="1"/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ILP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problems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can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be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solved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by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different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solvers</a:t>
            </a:r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pPr lvl="1"/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Standard: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lpSolve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,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included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in an R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package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,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no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further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software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required</a:t>
            </a:r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pPr lvl="1"/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Cplex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and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Cbc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are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also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supported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but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are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external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to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R</a:t>
            </a:r>
          </a:p>
          <a:p>
            <a:pPr lvl="1"/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pPr lvl="1"/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endParaRPr lang="de-DE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7715-FE83-4942-9F9A-FE2733E966BC}" type="slidenum">
              <a:rPr lang="de-DE" smtClean="0">
                <a:latin typeface="Apple Symbols" charset="0"/>
                <a:ea typeface="Apple Symbols" charset="0"/>
                <a:cs typeface="Apple Symbols" charset="0"/>
              </a:rPr>
              <a:t>4</a:t>
            </a:fld>
            <a:endParaRPr lang="de-DE">
              <a:latin typeface="Apple Symbols" charset="0"/>
              <a:ea typeface="Apple Symbols" charset="0"/>
              <a:cs typeface="Apple Symbol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06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6000">
              <a:schemeClr val="bg1">
                <a:lumMod val="95000"/>
              </a:schemeClr>
            </a:gs>
            <a:gs pos="81000">
              <a:schemeClr val="accent1">
                <a:lumMod val="40000"/>
                <a:lumOff val="60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>
                <a:latin typeface="Apple Symbols" charset="0"/>
                <a:ea typeface="Apple Symbols" charset="0"/>
                <a:cs typeface="Apple Symbols" charset="0"/>
              </a:rPr>
              <a:t>CARNIVAL </a:t>
            </a:r>
            <a:r>
              <a:rPr lang="de-DE" u="sng" dirty="0" err="1" smtClean="0">
                <a:latin typeface="Apple Symbols" charset="0"/>
                <a:ea typeface="Apple Symbols" charset="0"/>
                <a:cs typeface="Apple Symbols" charset="0"/>
              </a:rPr>
              <a:t>Overview</a:t>
            </a:r>
            <a:endParaRPr lang="de-DE" u="sng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6" name="Rettangolo con angoli ritagliati in diagonale 5"/>
          <p:cNvSpPr/>
          <p:nvPr/>
        </p:nvSpPr>
        <p:spPr>
          <a:xfrm>
            <a:off x="1329511" y="2390090"/>
            <a:ext cx="1103454" cy="811737"/>
          </a:xfrm>
          <a:prstGeom prst="snip2DiagRect">
            <a:avLst>
              <a:gd name="adj1" fmla="val 0"/>
              <a:gd name="adj2" fmla="val 2760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Input</a:t>
            </a:r>
          </a:p>
        </p:txBody>
      </p:sp>
      <p:sp>
        <p:nvSpPr>
          <p:cNvPr id="7" name="Rettangolo con angoli ritagliati in diagonale 6"/>
          <p:cNvSpPr/>
          <p:nvPr/>
        </p:nvSpPr>
        <p:spPr>
          <a:xfrm>
            <a:off x="7485338" y="2373186"/>
            <a:ext cx="1126434" cy="828641"/>
          </a:xfrm>
          <a:prstGeom prst="snip2DiagRect">
            <a:avLst>
              <a:gd name="adj1" fmla="val 0"/>
              <a:gd name="adj2" fmla="val 2760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Solve</a:t>
            </a:r>
            <a:r>
              <a:rPr lang="de-DE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Carnival</a:t>
            </a:r>
            <a:endParaRPr lang="de-DE" dirty="0" smtClean="0">
              <a:solidFill>
                <a:schemeClr val="tx1"/>
              </a:solidFill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8" name="Rettangolo con angoli ritagliati in diagonale 7"/>
          <p:cNvSpPr/>
          <p:nvPr/>
        </p:nvSpPr>
        <p:spPr>
          <a:xfrm>
            <a:off x="9501696" y="2342643"/>
            <a:ext cx="1197630" cy="881015"/>
          </a:xfrm>
          <a:prstGeom prst="snip2DiagRect">
            <a:avLst>
              <a:gd name="adj1" fmla="val 0"/>
              <a:gd name="adj2" fmla="val 2760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Result</a:t>
            </a:r>
            <a:endParaRPr lang="de-DE" dirty="0" smtClean="0">
              <a:solidFill>
                <a:schemeClr val="tx1"/>
              </a:solidFill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9" name="Rettangolo con angoli ritagliati in diagonale 8"/>
          <p:cNvSpPr/>
          <p:nvPr/>
        </p:nvSpPr>
        <p:spPr>
          <a:xfrm>
            <a:off x="3429654" y="2395017"/>
            <a:ext cx="1126433" cy="828641"/>
          </a:xfrm>
          <a:prstGeom prst="snip2DiagRect">
            <a:avLst>
              <a:gd name="adj1" fmla="val 0"/>
              <a:gd name="adj2" fmla="val 2760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Check </a:t>
            </a:r>
            <a:r>
              <a:rPr lang="de-DE" dirty="0" err="1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data</a:t>
            </a:r>
            <a:endParaRPr lang="de-DE" dirty="0" smtClean="0">
              <a:solidFill>
                <a:schemeClr val="tx1"/>
              </a:solidFill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10" name="Rettangolo con angoli ritagliati in diagonale 9"/>
          <p:cNvSpPr/>
          <p:nvPr/>
        </p:nvSpPr>
        <p:spPr>
          <a:xfrm>
            <a:off x="2069612" y="3656255"/>
            <a:ext cx="1126433" cy="828641"/>
          </a:xfrm>
          <a:prstGeom prst="snip2DiagRect">
            <a:avLst>
              <a:gd name="adj1" fmla="val 0"/>
              <a:gd name="adj2" fmla="val 2760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Check PKN </a:t>
            </a:r>
          </a:p>
        </p:txBody>
      </p:sp>
      <p:sp>
        <p:nvSpPr>
          <p:cNvPr id="11" name="Rettangolo con angoli ritagliati in diagonale 10"/>
          <p:cNvSpPr/>
          <p:nvPr/>
        </p:nvSpPr>
        <p:spPr>
          <a:xfrm>
            <a:off x="2708081" y="4784671"/>
            <a:ext cx="1126433" cy="828641"/>
          </a:xfrm>
          <a:prstGeom prst="snip2DiagRect">
            <a:avLst>
              <a:gd name="adj1" fmla="val 0"/>
              <a:gd name="adj2" fmla="val 2760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Check </a:t>
            </a:r>
            <a:r>
              <a:rPr lang="de-DE" dirty="0" err="1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p</a:t>
            </a:r>
            <a:r>
              <a:rPr lang="de-DE" dirty="0" err="1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erturbations</a:t>
            </a:r>
            <a:r>
              <a:rPr lang="de-DE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 </a:t>
            </a:r>
          </a:p>
        </p:txBody>
      </p:sp>
      <p:sp>
        <p:nvSpPr>
          <p:cNvPr id="12" name="Rettangolo con angoli ritagliati in diagonale 11"/>
          <p:cNvSpPr/>
          <p:nvPr/>
        </p:nvSpPr>
        <p:spPr>
          <a:xfrm>
            <a:off x="4562161" y="4676399"/>
            <a:ext cx="1126433" cy="828641"/>
          </a:xfrm>
          <a:prstGeom prst="snip2DiagRect">
            <a:avLst>
              <a:gd name="adj1" fmla="val 0"/>
              <a:gd name="adj2" fmla="val 2760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Check </a:t>
            </a:r>
            <a:r>
              <a:rPr lang="de-DE" dirty="0" err="1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m</a:t>
            </a:r>
            <a:r>
              <a:rPr lang="de-DE" dirty="0" err="1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easurements</a:t>
            </a:r>
            <a:r>
              <a:rPr lang="de-DE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 </a:t>
            </a:r>
          </a:p>
        </p:txBody>
      </p:sp>
      <p:sp>
        <p:nvSpPr>
          <p:cNvPr id="13" name="Rettangolo con angoli ritagliati in diagonale 12"/>
          <p:cNvSpPr/>
          <p:nvPr/>
        </p:nvSpPr>
        <p:spPr>
          <a:xfrm>
            <a:off x="4687356" y="3535709"/>
            <a:ext cx="1126433" cy="828641"/>
          </a:xfrm>
          <a:prstGeom prst="snip2DiagRect">
            <a:avLst>
              <a:gd name="adj1" fmla="val 0"/>
              <a:gd name="adj2" fmla="val 2760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Check </a:t>
            </a:r>
            <a:r>
              <a:rPr lang="de-DE" dirty="0" err="1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weights</a:t>
            </a:r>
            <a:endParaRPr lang="de-DE" dirty="0" smtClean="0">
              <a:solidFill>
                <a:schemeClr val="tx1"/>
              </a:solidFill>
              <a:latin typeface="Apple Symbols" charset="0"/>
              <a:ea typeface="Apple Symbols" charset="0"/>
              <a:cs typeface="Apple Symbols" charset="0"/>
            </a:endParaRPr>
          </a:p>
        </p:txBody>
      </p:sp>
      <p:cxnSp>
        <p:nvCxnSpPr>
          <p:cNvPr id="15" name="Connettore 2 14"/>
          <p:cNvCxnSpPr>
            <a:stCxn id="9" idx="1"/>
            <a:endCxn id="10" idx="0"/>
          </p:cNvCxnSpPr>
          <p:nvPr/>
        </p:nvCxnSpPr>
        <p:spPr>
          <a:xfrm flipH="1">
            <a:off x="3196045" y="3223658"/>
            <a:ext cx="796826" cy="84691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stCxn id="9" idx="1"/>
            <a:endCxn id="11" idx="3"/>
          </p:cNvCxnSpPr>
          <p:nvPr/>
        </p:nvCxnSpPr>
        <p:spPr>
          <a:xfrm flipH="1">
            <a:off x="3271298" y="3223658"/>
            <a:ext cx="721573" cy="15610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9" idx="1"/>
            <a:endCxn id="12" idx="2"/>
          </p:cNvCxnSpPr>
          <p:nvPr/>
        </p:nvCxnSpPr>
        <p:spPr>
          <a:xfrm>
            <a:off x="3992871" y="3223658"/>
            <a:ext cx="569290" cy="186706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9" idx="1"/>
            <a:endCxn id="13" idx="2"/>
          </p:cNvCxnSpPr>
          <p:nvPr/>
        </p:nvCxnSpPr>
        <p:spPr>
          <a:xfrm>
            <a:off x="3992871" y="3223658"/>
            <a:ext cx="694485" cy="72637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6" idx="0"/>
            <a:endCxn id="9" idx="2"/>
          </p:cNvCxnSpPr>
          <p:nvPr/>
        </p:nvCxnSpPr>
        <p:spPr>
          <a:xfrm>
            <a:off x="2432965" y="2795959"/>
            <a:ext cx="996689" cy="1337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stCxn id="9" idx="0"/>
            <a:endCxn id="7" idx="2"/>
          </p:cNvCxnSpPr>
          <p:nvPr/>
        </p:nvCxnSpPr>
        <p:spPr>
          <a:xfrm flipV="1">
            <a:off x="4556087" y="2787507"/>
            <a:ext cx="2929251" cy="218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con angoli ritagliati in diagonale 43"/>
          <p:cNvSpPr/>
          <p:nvPr/>
        </p:nvSpPr>
        <p:spPr>
          <a:xfrm>
            <a:off x="6484100" y="3616148"/>
            <a:ext cx="1126434" cy="828641"/>
          </a:xfrm>
          <a:prstGeom prst="snip2DiagRect">
            <a:avLst>
              <a:gd name="adj1" fmla="val 0"/>
              <a:gd name="adj2" fmla="val 2760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Write </a:t>
            </a:r>
            <a:r>
              <a:rPr lang="de-DE" dirty="0" err="1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Lp</a:t>
            </a:r>
            <a:r>
              <a:rPr lang="de-DE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 File</a:t>
            </a:r>
          </a:p>
        </p:txBody>
      </p:sp>
      <p:sp>
        <p:nvSpPr>
          <p:cNvPr id="45" name="Rettangolo con angoli ritagliati in diagonale 44"/>
          <p:cNvSpPr/>
          <p:nvPr/>
        </p:nvSpPr>
        <p:spPr>
          <a:xfrm>
            <a:off x="7600864" y="4676398"/>
            <a:ext cx="1126434" cy="828641"/>
          </a:xfrm>
          <a:prstGeom prst="snip2DiagRect">
            <a:avLst>
              <a:gd name="adj1" fmla="val 0"/>
              <a:gd name="adj2" fmla="val 2760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Run ILP Solver</a:t>
            </a:r>
          </a:p>
        </p:txBody>
      </p:sp>
      <p:sp>
        <p:nvSpPr>
          <p:cNvPr id="46" name="Rettangolo con angoli ritagliati in diagonale 45"/>
          <p:cNvSpPr/>
          <p:nvPr/>
        </p:nvSpPr>
        <p:spPr>
          <a:xfrm>
            <a:off x="8611772" y="3697185"/>
            <a:ext cx="1126434" cy="828641"/>
          </a:xfrm>
          <a:prstGeom prst="snip2DiagRect">
            <a:avLst>
              <a:gd name="adj1" fmla="val 0"/>
              <a:gd name="adj2" fmla="val 2760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Process</a:t>
            </a:r>
            <a:r>
              <a:rPr lang="de-DE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 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  <a:latin typeface="Apple Symbols" charset="0"/>
                <a:ea typeface="Apple Symbols" charset="0"/>
                <a:cs typeface="Apple Symbols" charset="0"/>
              </a:rPr>
              <a:t>Solution </a:t>
            </a:r>
          </a:p>
        </p:txBody>
      </p:sp>
      <p:cxnSp>
        <p:nvCxnSpPr>
          <p:cNvPr id="47" name="Connettore 2 46"/>
          <p:cNvCxnSpPr>
            <a:stCxn id="7" idx="1"/>
            <a:endCxn id="46" idx="2"/>
          </p:cNvCxnSpPr>
          <p:nvPr/>
        </p:nvCxnSpPr>
        <p:spPr>
          <a:xfrm>
            <a:off x="8048555" y="3201827"/>
            <a:ext cx="563217" cy="90967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/>
          <p:cNvCxnSpPr>
            <a:stCxn id="7" idx="1"/>
            <a:endCxn id="44" idx="0"/>
          </p:cNvCxnSpPr>
          <p:nvPr/>
        </p:nvCxnSpPr>
        <p:spPr>
          <a:xfrm flipH="1">
            <a:off x="7610534" y="3201827"/>
            <a:ext cx="438021" cy="82864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/>
          <p:cNvCxnSpPr>
            <a:stCxn id="7" idx="1"/>
            <a:endCxn id="45" idx="3"/>
          </p:cNvCxnSpPr>
          <p:nvPr/>
        </p:nvCxnSpPr>
        <p:spPr>
          <a:xfrm>
            <a:off x="8048555" y="3201827"/>
            <a:ext cx="115526" cy="147457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>
            <a:stCxn id="7" idx="0"/>
            <a:endCxn id="8" idx="2"/>
          </p:cNvCxnSpPr>
          <p:nvPr/>
        </p:nvCxnSpPr>
        <p:spPr>
          <a:xfrm flipV="1">
            <a:off x="8611772" y="2783151"/>
            <a:ext cx="889924" cy="435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Segnaposto numero diapositiva 1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7715-FE83-4942-9F9A-FE2733E966BC}" type="slidenum">
              <a:rPr lang="de-DE" smtClean="0">
                <a:latin typeface="Apple Symbols" charset="0"/>
                <a:ea typeface="Apple Symbols" charset="0"/>
                <a:cs typeface="Apple Symbols" charset="0"/>
              </a:rPr>
              <a:t>5</a:t>
            </a:fld>
            <a:endParaRPr lang="de-DE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26" name="CasellaDiTesto 25"/>
          <p:cNvSpPr txBox="1"/>
          <p:nvPr/>
        </p:nvSpPr>
        <p:spPr>
          <a:xfrm>
            <a:off x="1127750" y="5897530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 smtClean="0">
                <a:latin typeface="Apple Symbols" charset="0"/>
                <a:ea typeface="Apple Symbols" charset="0"/>
                <a:cs typeface="Apple Symbols" charset="0"/>
              </a:rPr>
              <a:t>Figure</a:t>
            </a:r>
            <a:r>
              <a:rPr lang="de-DE" sz="1400" b="1" dirty="0" smtClean="0">
                <a:latin typeface="Apple Symbols" charset="0"/>
                <a:ea typeface="Apple Symbols" charset="0"/>
                <a:cs typeface="Apple Symbols" charset="0"/>
              </a:rPr>
              <a:t> 1: 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Overview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of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the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stdCarnival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Pipeline</a:t>
            </a:r>
            <a:endParaRPr lang="de-DE" sz="1400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10881106" y="1973311"/>
            <a:ext cx="59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(1)</a:t>
            </a:r>
            <a:endParaRPr lang="de-DE" dirty="0">
              <a:latin typeface="Apple Symbols" charset="0"/>
              <a:ea typeface="Apple Symbols" charset="0"/>
              <a:cs typeface="Apple Symbol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7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6000">
              <a:schemeClr val="bg1">
                <a:lumMod val="95000"/>
              </a:schemeClr>
            </a:gs>
            <a:gs pos="81000">
              <a:schemeClr val="accent1">
                <a:lumMod val="40000"/>
                <a:lumOff val="60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 smtClean="0">
                <a:latin typeface="Apple Symbols" charset="0"/>
                <a:ea typeface="Apple Symbols" charset="0"/>
                <a:cs typeface="Apple Symbols" charset="0"/>
              </a:rPr>
              <a:t>Constraints</a:t>
            </a:r>
            <a:r>
              <a:rPr lang="de-DE" u="sng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u="sng" dirty="0" err="1" smtClean="0">
                <a:latin typeface="Apple Symbols" charset="0"/>
                <a:ea typeface="Apple Symbols" charset="0"/>
                <a:cs typeface="Apple Symbols" charset="0"/>
              </a:rPr>
              <a:t>writing</a:t>
            </a:r>
            <a:endParaRPr lang="de-DE" u="sng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01886" cy="4351338"/>
          </a:xfrm>
        </p:spPr>
        <p:txBody>
          <a:bodyPr/>
          <a:lstStyle/>
          <a:p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New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constraints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writing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functions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:</a:t>
            </a:r>
          </a:p>
          <a:p>
            <a:pPr lvl="1"/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createConstraint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()</a:t>
            </a:r>
          </a:p>
          <a:p>
            <a:pPr lvl="1"/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createConstraintFreeForm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()</a:t>
            </a:r>
          </a:p>
          <a:p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Allow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for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modular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constraint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system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to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be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implemented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in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next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version</a:t>
            </a:r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Allow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user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to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write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own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constraints</a:t>
            </a:r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pPr lvl="1"/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pPr lvl="1"/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961" y="4365979"/>
            <a:ext cx="6334239" cy="1468525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38" r="47320" b="20656"/>
          <a:stretch/>
        </p:blipFill>
        <p:spPr>
          <a:xfrm>
            <a:off x="5551714" y="729062"/>
            <a:ext cx="5087266" cy="1483417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201" y="2738974"/>
            <a:ext cx="7187760" cy="94208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7715-FE83-4942-9F9A-FE2733E966BC}" type="slidenum">
              <a:rPr lang="de-DE" smtClean="0">
                <a:latin typeface="Apple Symbols" charset="0"/>
                <a:ea typeface="Apple Symbols" charset="0"/>
                <a:cs typeface="Apple Symbols" charset="0"/>
              </a:rPr>
              <a:t>6</a:t>
            </a:fld>
            <a:endParaRPr lang="de-DE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5230227" y="5915353"/>
            <a:ext cx="573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 smtClean="0">
                <a:latin typeface="Apple Symbols" charset="0"/>
                <a:ea typeface="Apple Symbols" charset="0"/>
                <a:cs typeface="Apple Symbols" charset="0"/>
              </a:rPr>
              <a:t>Figures</a:t>
            </a:r>
            <a:r>
              <a:rPr lang="de-DE" sz="1400" b="1" dirty="0" smtClean="0">
                <a:latin typeface="Apple Symbols" charset="0"/>
                <a:ea typeface="Apple Symbols" charset="0"/>
                <a:cs typeface="Apple Symbols" charset="0"/>
              </a:rPr>
              <a:t> 1-3: 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Toy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network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(2), </a:t>
            </a:r>
            <a:r>
              <a:rPr lang="de-DE" sz="1400" dirty="0" err="1">
                <a:latin typeface="Apple Symbols" charset="0"/>
                <a:ea typeface="Apple Symbols" charset="0"/>
                <a:cs typeface="Apple Symbols" charset="0"/>
              </a:rPr>
              <a:t>c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reating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sz="1400" dirty="0" err="1">
                <a:latin typeface="Apple Symbols" charset="0"/>
                <a:ea typeface="Apple Symbols" charset="0"/>
                <a:cs typeface="Apple Symbols" charset="0"/>
              </a:rPr>
              <a:t>c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onstraints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from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the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network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(3), </a:t>
            </a:r>
            <a:r>
              <a:rPr lang="de-DE" sz="1400" dirty="0" err="1">
                <a:latin typeface="Apple Symbols" charset="0"/>
                <a:ea typeface="Apple Symbols" charset="0"/>
                <a:cs typeface="Apple Symbols" charset="0"/>
              </a:rPr>
              <a:t>f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inished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sz="1400" dirty="0" err="1">
                <a:latin typeface="Apple Symbols" charset="0"/>
                <a:ea typeface="Apple Symbols" charset="0"/>
                <a:cs typeface="Apple Symbols" charset="0"/>
              </a:rPr>
              <a:t>c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onstraints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(4).</a:t>
            </a:r>
            <a:endParaRPr lang="de-DE" sz="1400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0638980" y="729062"/>
            <a:ext cx="46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(2)</a:t>
            </a:r>
            <a:endParaRPr lang="de-DE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11483617" y="2369642"/>
            <a:ext cx="46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(3)</a:t>
            </a:r>
            <a:endParaRPr lang="de-DE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11511285" y="4360013"/>
            <a:ext cx="79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(4)</a:t>
            </a:r>
            <a:endParaRPr lang="de-DE" dirty="0">
              <a:latin typeface="Apple Symbols" charset="0"/>
              <a:ea typeface="Apple Symbols" charset="0"/>
              <a:cs typeface="Apple Symbol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07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6000">
              <a:schemeClr val="bg1">
                <a:lumMod val="95000"/>
              </a:schemeClr>
            </a:gs>
            <a:gs pos="81000">
              <a:schemeClr val="accent1">
                <a:lumMod val="40000"/>
                <a:lumOff val="60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>
                <a:latin typeface="Apple Symbols" charset="0"/>
                <a:ea typeface="Apple Symbols" charset="0"/>
                <a:cs typeface="Apple Symbols" charset="0"/>
              </a:rPr>
              <a:t>Unit </a:t>
            </a:r>
            <a:r>
              <a:rPr lang="de-DE" u="sng" dirty="0" err="1" smtClean="0">
                <a:latin typeface="Apple Symbols" charset="0"/>
                <a:ea typeface="Apple Symbols" charset="0"/>
                <a:cs typeface="Apple Symbols" charset="0"/>
              </a:rPr>
              <a:t>Testing</a:t>
            </a:r>
            <a:endParaRPr lang="de-DE" u="sng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875002" y="1970314"/>
            <a:ext cx="3990913" cy="3769712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Unit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tests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written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for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constraints</a:t>
            </a:r>
            <a:r>
              <a:rPr lang="de-DE" dirty="0" err="1">
                <a:latin typeface="Apple Symbols" charset="0"/>
                <a:ea typeface="Apple Symbols" charset="0"/>
                <a:cs typeface="Apple Symbols" charset="0"/>
              </a:rPr>
              <a:t>-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writing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functions</a:t>
            </a:r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Different Dummy Datasets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created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:</a:t>
            </a:r>
          </a:p>
          <a:p>
            <a:pPr lvl="1"/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Only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Activatory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Edges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,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only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Inhibitory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Edges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,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mixed</a:t>
            </a:r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Results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: </a:t>
            </a:r>
          </a:p>
          <a:p>
            <a:pPr lvl="1"/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Issues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with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only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one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type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of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edge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due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to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function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structure</a:t>
            </a:r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pPr lvl="1"/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Errors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have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been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fixed</a:t>
            </a:r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</p:txBody>
      </p:sp>
      <p:pic>
        <p:nvPicPr>
          <p:cNvPr id="10" name="Segnaposto contenuto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070" y="178229"/>
            <a:ext cx="4766179" cy="2383089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070" y="2804065"/>
            <a:ext cx="5490135" cy="207090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magin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14"/>
          <a:stretch/>
        </p:blipFill>
        <p:spPr>
          <a:xfrm>
            <a:off x="6149070" y="5082429"/>
            <a:ext cx="5263480" cy="115947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7715-FE83-4942-9F9A-FE2733E966BC}" type="slidenum">
              <a:rPr lang="de-DE" smtClean="0">
                <a:latin typeface="Apple Symbols" charset="0"/>
                <a:ea typeface="Apple Symbols" charset="0"/>
                <a:cs typeface="Apple Symbols" charset="0"/>
              </a:rPr>
              <a:t>7</a:t>
            </a:fld>
            <a:endParaRPr lang="de-DE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0958454" y="173125"/>
            <a:ext cx="4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(5)</a:t>
            </a:r>
            <a:endParaRPr lang="de-DE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11639205" y="2804065"/>
            <a:ext cx="56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(6)</a:t>
            </a:r>
            <a:endParaRPr lang="de-DE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11412550" y="5082429"/>
            <a:ext cx="79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(7)</a:t>
            </a:r>
            <a:endParaRPr lang="de-DE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096000" y="6277832"/>
            <a:ext cx="5316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1400" b="1" dirty="0" err="1" smtClean="0">
                <a:latin typeface="Apple Symbols" charset="0"/>
                <a:ea typeface="Apple Symbols" charset="0"/>
                <a:cs typeface="Apple Symbols" charset="0"/>
              </a:rPr>
              <a:t>Figures</a:t>
            </a:r>
            <a:r>
              <a:rPr lang="de-DE" sz="1400" b="1" dirty="0" smtClean="0">
                <a:latin typeface="Apple Symbols" charset="0"/>
                <a:ea typeface="Apple Symbols" charset="0"/>
                <a:cs typeface="Apple Symbols" charset="0"/>
              </a:rPr>
              <a:t> 5-7: 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Unit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test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for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createconstraints_1_2_v2 (5),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failed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test</a:t>
            </a:r>
            <a:r>
              <a:rPr lang="de-DE" sz="1400" dirty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(6),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successful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test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(7).</a:t>
            </a:r>
            <a:endParaRPr lang="de-DE" sz="1400" dirty="0">
              <a:latin typeface="Apple Symbols" charset="0"/>
              <a:ea typeface="Apple Symbols" charset="0"/>
              <a:cs typeface="Apple Symbol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22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6000">
              <a:schemeClr val="bg1">
                <a:lumMod val="95000"/>
              </a:schemeClr>
            </a:gs>
            <a:gs pos="81000">
              <a:schemeClr val="accent1">
                <a:lumMod val="40000"/>
                <a:lumOff val="60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>
                <a:latin typeface="Apple Symbols" charset="0"/>
                <a:ea typeface="Apple Symbols" charset="0"/>
                <a:cs typeface="Apple Symbols" charset="0"/>
              </a:rPr>
              <a:t>New Internal Data </a:t>
            </a:r>
            <a:r>
              <a:rPr lang="de-DE" u="sng" dirty="0" err="1" smtClean="0">
                <a:latin typeface="Apple Symbols" charset="0"/>
                <a:ea typeface="Apple Symbols" charset="0"/>
                <a:cs typeface="Apple Symbols" charset="0"/>
              </a:rPr>
              <a:t>Representation</a:t>
            </a:r>
            <a:endParaRPr lang="de-DE" u="sng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7715-FE83-4942-9F9A-FE2733E966BC}" type="slidenum">
              <a:rPr lang="de-DE" smtClean="0">
                <a:latin typeface="Apple Symbols" charset="0"/>
                <a:ea typeface="Apple Symbols" charset="0"/>
                <a:cs typeface="Apple Symbols" charset="0"/>
              </a:rPr>
              <a:t>8</a:t>
            </a:fld>
            <a:endParaRPr lang="de-DE">
              <a:latin typeface="Apple Symbols" charset="0"/>
              <a:ea typeface="Apple Symbols" charset="0"/>
              <a:cs typeface="Apple Symbols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857" y="1538736"/>
            <a:ext cx="6421667" cy="4638227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egnaposto contenuto 7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8329" cy="4351338"/>
          </a:xfrm>
        </p:spPr>
        <p:txBody>
          <a:bodyPr/>
          <a:lstStyle/>
          <a:p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Previous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method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:</a:t>
            </a:r>
          </a:p>
          <a:p>
            <a:pPr lvl="1"/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Difficult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to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get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an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overview</a:t>
            </a:r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pPr lvl="1"/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Difficult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to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find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relationships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between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variables</a:t>
            </a:r>
          </a:p>
          <a:p>
            <a:pPr lvl="1"/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A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lot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of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redundant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information</a:t>
            </a:r>
            <a:endParaRPr lang="de-DE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1459720" y="1538736"/>
            <a:ext cx="59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(8)</a:t>
            </a:r>
            <a:endParaRPr lang="de-DE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009857" y="6231135"/>
            <a:ext cx="583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 smtClean="0">
                <a:latin typeface="Apple Symbols" charset="0"/>
                <a:ea typeface="Apple Symbols" charset="0"/>
                <a:cs typeface="Apple Symbols" charset="0"/>
              </a:rPr>
              <a:t>Figure</a:t>
            </a:r>
            <a:r>
              <a:rPr lang="de-DE" sz="1400" b="1" dirty="0" smtClean="0">
                <a:latin typeface="Apple Symbols" charset="0"/>
                <a:ea typeface="Apple Symbols" charset="0"/>
                <a:cs typeface="Apple Symbols" charset="0"/>
              </a:rPr>
              <a:t> 8: 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Internal Data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representation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in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the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original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code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endParaRPr lang="de-DE" sz="1400" dirty="0">
              <a:latin typeface="Apple Symbols" charset="0"/>
              <a:ea typeface="Apple Symbols" charset="0"/>
              <a:cs typeface="Apple Symbol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19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6000">
              <a:schemeClr val="bg1">
                <a:lumMod val="95000"/>
              </a:schemeClr>
            </a:gs>
            <a:gs pos="81000">
              <a:schemeClr val="accent1">
                <a:lumMod val="40000"/>
                <a:lumOff val="60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>
                <a:latin typeface="Apple Symbols" charset="0"/>
                <a:ea typeface="Apple Symbols" charset="0"/>
                <a:cs typeface="Apple Symbols" charset="0"/>
              </a:rPr>
              <a:t>New Internal Data </a:t>
            </a:r>
            <a:r>
              <a:rPr lang="de-DE" u="sng" dirty="0" err="1" smtClean="0">
                <a:latin typeface="Apple Symbols" charset="0"/>
                <a:ea typeface="Apple Symbols" charset="0"/>
                <a:cs typeface="Apple Symbols" charset="0"/>
              </a:rPr>
              <a:t>Representation</a:t>
            </a:r>
            <a:endParaRPr lang="de-DE" u="sng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7715-FE83-4942-9F9A-FE2733E966BC}" type="slidenum">
              <a:rPr lang="de-DE" smtClean="0">
                <a:latin typeface="Apple Symbols" charset="0"/>
                <a:ea typeface="Apple Symbols" charset="0"/>
                <a:cs typeface="Apple Symbols" charset="0"/>
              </a:rPr>
              <a:t>9</a:t>
            </a:fld>
            <a:endParaRPr lang="de-DE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28768" cy="4351338"/>
          </a:xfrm>
        </p:spPr>
        <p:txBody>
          <a:bodyPr/>
          <a:lstStyle/>
          <a:p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New Data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representation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:</a:t>
            </a:r>
          </a:p>
          <a:p>
            <a:pPr lvl="1"/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Easy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to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get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an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overview</a:t>
            </a:r>
            <a:endParaRPr lang="de-DE" dirty="0" smtClean="0">
              <a:latin typeface="Apple Symbols" charset="0"/>
              <a:ea typeface="Apple Symbols" charset="0"/>
              <a:cs typeface="Apple Symbols" charset="0"/>
            </a:endParaRPr>
          </a:p>
          <a:p>
            <a:pPr lvl="1"/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Clear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relationship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between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variables</a:t>
            </a:r>
          </a:p>
          <a:p>
            <a:pPr lvl="1"/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Almost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no</a:t>
            </a:r>
            <a:r>
              <a:rPr lang="de-DE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dirty="0" err="1" smtClean="0">
                <a:latin typeface="Apple Symbols" charset="0"/>
                <a:ea typeface="Apple Symbols" charset="0"/>
                <a:cs typeface="Apple Symbols" charset="0"/>
              </a:rPr>
              <a:t>redundancies</a:t>
            </a:r>
            <a:endParaRPr lang="de-DE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244" y="2027265"/>
            <a:ext cx="6512485" cy="3563886"/>
          </a:xfrm>
        </p:spPr>
      </p:pic>
      <p:sp>
        <p:nvSpPr>
          <p:cNvPr id="7" name="CasellaDiTesto 6"/>
          <p:cNvSpPr txBox="1"/>
          <p:nvPr/>
        </p:nvSpPr>
        <p:spPr>
          <a:xfrm>
            <a:off x="5109244" y="5605759"/>
            <a:ext cx="651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 smtClean="0">
                <a:latin typeface="Apple Symbols" charset="0"/>
                <a:ea typeface="Apple Symbols" charset="0"/>
                <a:cs typeface="Apple Symbols" charset="0"/>
              </a:rPr>
              <a:t>Figure</a:t>
            </a:r>
            <a:r>
              <a:rPr lang="de-DE" sz="1400" b="1" dirty="0" smtClean="0">
                <a:latin typeface="Apple Symbols" charset="0"/>
                <a:ea typeface="Apple Symbols" charset="0"/>
                <a:cs typeface="Apple Symbols" charset="0"/>
              </a:rPr>
              <a:t> 9: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Improved</a:t>
            </a:r>
            <a:r>
              <a:rPr lang="de-DE" sz="1400" b="1" dirty="0" smtClean="0">
                <a:latin typeface="Apple Symbols" charset="0"/>
                <a:ea typeface="Apple Symbols" charset="0"/>
                <a:cs typeface="Apple Symbols" charset="0"/>
              </a:rPr>
              <a:t>  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Internal Data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representation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in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the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new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 </a:t>
            </a:r>
            <a:r>
              <a:rPr lang="de-DE" sz="1400" dirty="0" err="1" smtClean="0">
                <a:latin typeface="Apple Symbols" charset="0"/>
                <a:ea typeface="Apple Symbols" charset="0"/>
                <a:cs typeface="Apple Symbols" charset="0"/>
              </a:rPr>
              <a:t>code</a:t>
            </a:r>
            <a:r>
              <a:rPr lang="de-DE" sz="1400" dirty="0" smtClean="0">
                <a:latin typeface="Apple Symbols" charset="0"/>
                <a:ea typeface="Apple Symbols" charset="0"/>
                <a:cs typeface="Apple Symbols" charset="0"/>
              </a:rPr>
              <a:t>.</a:t>
            </a:r>
            <a:endParaRPr lang="de-DE" sz="1400" dirty="0">
              <a:latin typeface="Apple Symbols" charset="0"/>
              <a:ea typeface="Apple Symbols" charset="0"/>
              <a:cs typeface="Apple Symbols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11176234" y="1621192"/>
            <a:ext cx="59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Apple Symbols" charset="0"/>
                <a:ea typeface="Apple Symbols" charset="0"/>
                <a:cs typeface="Apple Symbols" charset="0"/>
              </a:rPr>
              <a:t>(9)</a:t>
            </a:r>
            <a:endParaRPr lang="de-DE" dirty="0">
              <a:latin typeface="Apple Symbols" charset="0"/>
              <a:ea typeface="Apple Symbols" charset="0"/>
              <a:cs typeface="Apple Symbol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59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1237</TotalTime>
  <Words>1021</Words>
  <Application>Microsoft Macintosh PowerPoint</Application>
  <PresentationFormat>Widescreen</PresentationFormat>
  <Paragraphs>238</Paragraphs>
  <Slides>19</Slides>
  <Notes>16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Apple Symbols</vt:lpstr>
      <vt:lpstr>Calibri</vt:lpstr>
      <vt:lpstr>Calibri Light</vt:lpstr>
      <vt:lpstr>Arial</vt:lpstr>
      <vt:lpstr>Tema di Office</vt:lpstr>
      <vt:lpstr>Changes in the new release of CARNIVAL</vt:lpstr>
      <vt:lpstr>Index</vt:lpstr>
      <vt:lpstr>Introduction to CARNIVAL</vt:lpstr>
      <vt:lpstr>Introduction to CARNIVAL</vt:lpstr>
      <vt:lpstr>CARNIVAL Overview</vt:lpstr>
      <vt:lpstr>Constraints writing</vt:lpstr>
      <vt:lpstr>Unit Testing</vt:lpstr>
      <vt:lpstr>New Internal Data Representation</vt:lpstr>
      <vt:lpstr>New Internal Data Representation</vt:lpstr>
      <vt:lpstr>New Arguments: Input Arguments</vt:lpstr>
      <vt:lpstr>New Arguments: carnivalOptions</vt:lpstr>
      <vt:lpstr>Adding solvers</vt:lpstr>
      <vt:lpstr>Api functions</vt:lpstr>
      <vt:lpstr>runInverseCarnival Overview</vt:lpstr>
      <vt:lpstr>generateLpFile Overview</vt:lpstr>
      <vt:lpstr>runFromLpCarnival Overview</vt:lpstr>
      <vt:lpstr>Upcoming Changes</vt:lpstr>
      <vt:lpstr>Thank you for your attention!</vt:lpstr>
      <vt:lpstr>Adding solvers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Improvements to CARNIVAL</dc:title>
  <dc:creator>Matteo Spatuzzi</dc:creator>
  <cp:lastModifiedBy>Matteo Spatuzzi</cp:lastModifiedBy>
  <cp:revision>100</cp:revision>
  <dcterms:created xsi:type="dcterms:W3CDTF">2021-04-29T11:41:46Z</dcterms:created>
  <dcterms:modified xsi:type="dcterms:W3CDTF">2021-05-05T10:17:35Z</dcterms:modified>
</cp:coreProperties>
</file>