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62" r:id="rId4"/>
    <p:sldId id="263" r:id="rId5"/>
    <p:sldId id="264" r:id="rId6"/>
    <p:sldId id="266" r:id="rId7"/>
    <p:sldId id="268" r:id="rId8"/>
    <p:sldId id="267" r:id="rId9"/>
    <p:sldId id="269" r:id="rId10"/>
    <p:sldId id="272" r:id="rId11"/>
    <p:sldId id="273" r:id="rId12"/>
    <p:sldId id="274" r:id="rId13"/>
    <p:sldId id="270" r:id="rId14"/>
    <p:sldId id="271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60" r:id="rId24"/>
  </p:sldIdLst>
  <p:sldSz cx="4610100" cy="3460750"/>
  <p:notesSz cx="4610100" cy="346075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0C8C3A-470E-4210-8926-F290650F492B}" v="1" dt="2023-06-10T11:39:30.461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51" d="100"/>
          <a:sy n="151" d="100"/>
        </p:scale>
        <p:origin x="1637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22373A"/>
                </a:solidFill>
                <a:latin typeface="Microsoft JhengHei UI"/>
                <a:cs typeface="Microsoft JhengHei UI"/>
              </a:defRPr>
            </a:lvl1pPr>
          </a:lstStyle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‹N›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F9F9F9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22373A"/>
                </a:solidFill>
                <a:latin typeface="Microsoft JhengHei UI"/>
                <a:cs typeface="Microsoft JhengHei UI"/>
              </a:defRPr>
            </a:lvl1pPr>
          </a:lstStyle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‹N›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F9F9F9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6/20/2023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22373A"/>
                </a:solidFill>
                <a:latin typeface="Microsoft JhengHei UI"/>
                <a:cs typeface="Microsoft JhengHei UI"/>
              </a:defRPr>
            </a:lvl1pPr>
          </a:lstStyle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‹N›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F9F9F9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6/20/2023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22373A"/>
                </a:solidFill>
                <a:latin typeface="Microsoft JhengHei UI"/>
                <a:cs typeface="Microsoft JhengHei UI"/>
              </a:defRPr>
            </a:lvl1pPr>
          </a:lstStyle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‹N›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6/20/2023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22373A"/>
                </a:solidFill>
                <a:latin typeface="Microsoft JhengHei UI"/>
                <a:cs typeface="Microsoft JhengHei UI"/>
              </a:defRPr>
            </a:lvl1pPr>
          </a:lstStyle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‹N›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4608195" cy="311150"/>
          </a:xfrm>
          <a:custGeom>
            <a:avLst/>
            <a:gdLst/>
            <a:ahLst/>
            <a:cxnLst/>
            <a:rect l="l" t="t" r="r" b="b"/>
            <a:pathLst>
              <a:path w="4608195" h="311150">
                <a:moveTo>
                  <a:pt x="4608004" y="0"/>
                </a:moveTo>
                <a:lnTo>
                  <a:pt x="0" y="0"/>
                </a:lnTo>
                <a:lnTo>
                  <a:pt x="0" y="310527"/>
                </a:lnTo>
                <a:lnTo>
                  <a:pt x="4608004" y="310527"/>
                </a:lnTo>
                <a:lnTo>
                  <a:pt x="4608004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8640" y="59962"/>
            <a:ext cx="4412818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1" i="0">
                <a:solidFill>
                  <a:srgbClr val="F9F9F9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81367" y="1203811"/>
            <a:ext cx="3447364" cy="10953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440707" y="3265817"/>
            <a:ext cx="121285" cy="122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22373A"/>
                </a:solidFill>
                <a:latin typeface="Microsoft JhengHei UI"/>
                <a:cs typeface="Microsoft JhengHei UI"/>
              </a:defRPr>
            </a:lvl1pPr>
          </a:lstStyle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‹N›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7294" y="1278125"/>
            <a:ext cx="2338756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it-IT" sz="1400" b="1" spc="60" dirty="0">
                <a:solidFill>
                  <a:srgbClr val="22373A"/>
                </a:solidFill>
                <a:latin typeface="Verdana"/>
                <a:cs typeface="Verdana"/>
              </a:rPr>
              <a:t>RAFFINAMENTO</a:t>
            </a:r>
            <a:endParaRPr sz="1400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7294" y="1584711"/>
            <a:ext cx="290322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it-IT" b="0" spc="-80" dirty="0">
                <a:solidFill>
                  <a:srgbClr val="22373A"/>
                </a:solidFill>
                <a:latin typeface="Arial MT"/>
                <a:cs typeface="Arial MT"/>
              </a:rPr>
              <a:t>Aurona Gashi, Francesco </a:t>
            </a:r>
            <a:r>
              <a:rPr lang="it-IT" b="0" spc="-80" dirty="0" err="1">
                <a:solidFill>
                  <a:srgbClr val="22373A"/>
                </a:solidFill>
                <a:latin typeface="Arial MT"/>
                <a:cs typeface="Arial MT"/>
              </a:rPr>
              <a:t>Matteazzi</a:t>
            </a:r>
            <a:r>
              <a:rPr lang="it-IT" b="0" spc="-80" dirty="0">
                <a:solidFill>
                  <a:srgbClr val="22373A"/>
                </a:solidFill>
                <a:latin typeface="Arial MT"/>
                <a:cs typeface="Arial MT"/>
              </a:rPr>
              <a:t>, Matteo Tonti</a:t>
            </a:r>
            <a:endParaRPr b="0" spc="-30" dirty="0">
              <a:solidFill>
                <a:srgbClr val="22373A"/>
              </a:solidFill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9994" y="1941442"/>
            <a:ext cx="3888104" cy="5080"/>
          </a:xfrm>
          <a:custGeom>
            <a:avLst/>
            <a:gdLst/>
            <a:ahLst/>
            <a:cxnLst/>
            <a:rect l="l" t="t" r="r" b="b"/>
            <a:pathLst>
              <a:path w="3888104" h="5080">
                <a:moveTo>
                  <a:pt x="0" y="5060"/>
                </a:moveTo>
                <a:lnTo>
                  <a:pt x="0" y="0"/>
                </a:lnTo>
                <a:lnTo>
                  <a:pt x="3888051" y="0"/>
                </a:lnTo>
                <a:lnTo>
                  <a:pt x="3888051" y="5060"/>
                </a:lnTo>
                <a:lnTo>
                  <a:pt x="0" y="5060"/>
                </a:lnTo>
                <a:close/>
              </a:path>
            </a:pathLst>
          </a:custGeom>
          <a:solidFill>
            <a:srgbClr val="EB80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47294" y="1963533"/>
            <a:ext cx="1271956" cy="1352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it-IT" sz="800" b="1" spc="-15" dirty="0">
                <a:solidFill>
                  <a:srgbClr val="22373A"/>
                </a:solidFill>
                <a:latin typeface="Arial"/>
                <a:cs typeface="Arial"/>
              </a:rPr>
              <a:t>Giovedì 22</a:t>
            </a:r>
            <a:r>
              <a:rPr sz="800" b="1" spc="6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800" b="1" spc="-35" dirty="0" err="1">
                <a:solidFill>
                  <a:srgbClr val="22373A"/>
                </a:solidFill>
                <a:latin typeface="Arial"/>
                <a:cs typeface="Arial"/>
              </a:rPr>
              <a:t>Giugno</a:t>
            </a:r>
            <a:r>
              <a:rPr sz="800" b="1" spc="6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800" b="1" dirty="0">
                <a:solidFill>
                  <a:srgbClr val="22373A"/>
                </a:solidFill>
                <a:latin typeface="Arial"/>
                <a:cs typeface="Arial"/>
              </a:rPr>
              <a:t>202</a:t>
            </a:r>
            <a:r>
              <a:rPr lang="it-IT" sz="800" b="1" dirty="0">
                <a:solidFill>
                  <a:srgbClr val="22373A"/>
                </a:solidFill>
                <a:latin typeface="Arial"/>
                <a:cs typeface="Arial"/>
              </a:rPr>
              <a:t>3</a:t>
            </a:r>
            <a:endParaRPr sz="800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C8308B-F159-072C-2D5F-F17FB7703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40" y="59962"/>
            <a:ext cx="4412818" cy="153888"/>
          </a:xfrm>
        </p:spPr>
        <p:txBody>
          <a:bodyPr/>
          <a:lstStyle/>
          <a:p>
            <a:r>
              <a:rPr lang="it-IT" dirty="0"/>
              <a:t>Soluzione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866E4ED-6FDE-C322-FB29-06360C2557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6468" y="391262"/>
            <a:ext cx="3943582" cy="1802353"/>
          </a:xfrm>
        </p:spPr>
        <p:txBody>
          <a:bodyPr/>
          <a:lstStyle/>
          <a:p>
            <a:pPr marL="128904" marR="5080">
              <a:lnSpc>
                <a:spcPct val="116199"/>
              </a:lnSpc>
              <a:spcBef>
                <a:spcPts val="200"/>
              </a:spcBef>
              <a:buClr>
                <a:srgbClr val="FF7F00"/>
              </a:buClr>
              <a:tabLst>
                <a:tab pos="247015" algn="l"/>
              </a:tabLst>
            </a:pPr>
            <a:r>
              <a:rPr lang="it-IT" sz="900" b="1" spc="-20" dirty="0">
                <a:cs typeface="Arial MT"/>
              </a:rPr>
              <a:t> Caso 1:</a:t>
            </a:r>
          </a:p>
          <a:p>
            <a:pPr marL="246379" marR="5080" indent="-117475">
              <a:lnSpc>
                <a:spcPct val="116199"/>
              </a:lnSpc>
              <a:spcBef>
                <a:spcPts val="200"/>
              </a:spcBef>
              <a:buClr>
                <a:srgbClr val="FF7F00"/>
              </a:buClr>
              <a:buFont typeface="Arial"/>
              <a:buChar char="•"/>
              <a:tabLst>
                <a:tab pos="247015" algn="l"/>
              </a:tabLst>
            </a:pPr>
            <a:r>
              <a:rPr lang="it-IT" sz="900" spc="-20" dirty="0" err="1">
                <a:cs typeface="Arial MT"/>
              </a:rPr>
              <a:t>Bisezioniamo</a:t>
            </a:r>
            <a:r>
              <a:rPr lang="it-IT" sz="900" spc="-20" dirty="0">
                <a:cs typeface="Arial MT"/>
              </a:rPr>
              <a:t> il lato più lungo del lato adiacente;</a:t>
            </a:r>
          </a:p>
          <a:p>
            <a:pPr marL="246379" marR="5080" indent="-117475">
              <a:lnSpc>
                <a:spcPct val="116199"/>
              </a:lnSpc>
              <a:spcBef>
                <a:spcPts val="200"/>
              </a:spcBef>
              <a:buClr>
                <a:srgbClr val="FF7F00"/>
              </a:buClr>
              <a:buFont typeface="Arial"/>
              <a:buChar char="•"/>
              <a:tabLst>
                <a:tab pos="247015" algn="l"/>
              </a:tabLst>
            </a:pPr>
            <a:r>
              <a:rPr lang="it-IT" sz="900" spc="-20" dirty="0">
                <a:cs typeface="Arial MT"/>
              </a:rPr>
              <a:t>creiamo i due nuovi triangoli newT1 e new T2 e li inseriamo nelle liste di triangoli;</a:t>
            </a:r>
          </a:p>
          <a:p>
            <a:pPr marL="246379" marR="5080" indent="-117475">
              <a:lnSpc>
                <a:spcPct val="116199"/>
              </a:lnSpc>
              <a:spcBef>
                <a:spcPts val="200"/>
              </a:spcBef>
              <a:buClr>
                <a:srgbClr val="FF7F00"/>
              </a:buClr>
              <a:buFont typeface="Arial"/>
              <a:buChar char="•"/>
              <a:tabLst>
                <a:tab pos="247015" algn="l"/>
              </a:tabLst>
            </a:pPr>
            <a:r>
              <a:rPr lang="it-IT" sz="900" spc="-20" dirty="0">
                <a:cs typeface="Arial MT"/>
              </a:rPr>
              <a:t>uniamo il punto medio del lato </a:t>
            </a:r>
            <a:r>
              <a:rPr lang="it-IT" sz="900" spc="-20" dirty="0" err="1">
                <a:cs typeface="Arial MT"/>
              </a:rPr>
              <a:t>bisezionato</a:t>
            </a:r>
            <a:r>
              <a:rPr lang="it-IT" sz="900" spc="-20" dirty="0">
                <a:cs typeface="Arial MT"/>
              </a:rPr>
              <a:t> precedentemente a </a:t>
            </a:r>
            <a:r>
              <a:rPr lang="it-IT" sz="900" spc="-20" dirty="0" err="1">
                <a:cs typeface="Arial MT"/>
              </a:rPr>
              <a:t>newVertex</a:t>
            </a:r>
            <a:r>
              <a:rPr lang="it-IT" sz="900" spc="-20" dirty="0">
                <a:cs typeface="Arial MT"/>
              </a:rPr>
              <a:t> ;</a:t>
            </a:r>
          </a:p>
          <a:p>
            <a:pPr marL="246379" marR="5080" indent="-117475">
              <a:lnSpc>
                <a:spcPct val="116199"/>
              </a:lnSpc>
              <a:spcBef>
                <a:spcPts val="200"/>
              </a:spcBef>
              <a:buClr>
                <a:srgbClr val="FF7F00"/>
              </a:buClr>
              <a:buFont typeface="Arial"/>
              <a:buChar char="•"/>
              <a:tabLst>
                <a:tab pos="247015" algn="l"/>
              </a:tabLst>
            </a:pPr>
            <a:r>
              <a:rPr lang="it-IT" sz="900" spc="-20" dirty="0">
                <a:cs typeface="Arial MT"/>
              </a:rPr>
              <a:t>creiamo i nuovi triangoli newT3 e newT4 (dividendo newT1 oppure newT2) e li inseriamo nelle liste di triangoli:</a:t>
            </a:r>
          </a:p>
          <a:p>
            <a:pPr marL="246379" marR="5080" indent="-117475">
              <a:lnSpc>
                <a:spcPct val="116199"/>
              </a:lnSpc>
              <a:spcBef>
                <a:spcPts val="200"/>
              </a:spcBef>
              <a:buClr>
                <a:srgbClr val="FF7F00"/>
              </a:buClr>
              <a:buFont typeface="Arial"/>
              <a:buChar char="•"/>
              <a:tabLst>
                <a:tab pos="247015" algn="l"/>
              </a:tabLst>
            </a:pPr>
            <a:endParaRPr lang="it-IT" sz="900" spc="-20" dirty="0">
              <a:cs typeface="Arial MT"/>
            </a:endParaRPr>
          </a:p>
          <a:p>
            <a:pPr marL="246379" marR="5080" indent="-117475">
              <a:lnSpc>
                <a:spcPct val="116199"/>
              </a:lnSpc>
              <a:spcBef>
                <a:spcPts val="200"/>
              </a:spcBef>
              <a:buClr>
                <a:srgbClr val="FF7F00"/>
              </a:buClr>
              <a:buFont typeface="Arial"/>
              <a:buChar char="•"/>
              <a:tabLst>
                <a:tab pos="247015" algn="l"/>
              </a:tabLst>
            </a:pPr>
            <a:endParaRPr lang="it-IT" sz="900" spc="-20" dirty="0">
              <a:cs typeface="Arial MT"/>
            </a:endParaRPr>
          </a:p>
          <a:p>
            <a:pPr marL="246379" marR="5080" indent="-117475">
              <a:lnSpc>
                <a:spcPct val="116199"/>
              </a:lnSpc>
              <a:spcBef>
                <a:spcPts val="200"/>
              </a:spcBef>
              <a:buClr>
                <a:srgbClr val="FF7F00"/>
              </a:buClr>
              <a:buFont typeface="Arial"/>
              <a:buChar char="•"/>
              <a:tabLst>
                <a:tab pos="247015" algn="l"/>
              </a:tabLst>
            </a:pPr>
            <a:endParaRPr lang="it-IT" sz="900" spc="-20" dirty="0">
              <a:cs typeface="Arial MT"/>
            </a:endParaRPr>
          </a:p>
          <a:p>
            <a:pPr marL="246379" marR="5080" indent="-117475">
              <a:lnSpc>
                <a:spcPct val="116199"/>
              </a:lnSpc>
              <a:spcBef>
                <a:spcPts val="200"/>
              </a:spcBef>
              <a:buClr>
                <a:srgbClr val="FF7F00"/>
              </a:buClr>
              <a:buFont typeface="Arial"/>
              <a:buChar char="•"/>
              <a:tabLst>
                <a:tab pos="247015" algn="l"/>
              </a:tabLst>
            </a:pPr>
            <a:endParaRPr lang="it-IT" sz="900" spc="-20" dirty="0">
              <a:cs typeface="Arial MT"/>
            </a:endParaRPr>
          </a:p>
        </p:txBody>
      </p:sp>
      <p:pic>
        <p:nvPicPr>
          <p:cNvPr id="6" name="Immagine 5" descr="Immagine che contiene schizzo, linea, triangolo&#10;&#10;Descrizione generata automaticamente">
            <a:extLst>
              <a:ext uri="{FF2B5EF4-FFF2-40B4-BE49-F238E27FC236}">
                <a16:creationId xmlns:a16="http://schemas.microsoft.com/office/drawing/2014/main" id="{F28EE403-89C0-FFA3-FC0A-C36D72C70B5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084" r="9763" b="26677"/>
          <a:stretch/>
        </p:blipFill>
        <p:spPr>
          <a:xfrm>
            <a:off x="1009650" y="1765300"/>
            <a:ext cx="2133600" cy="1545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8484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C8308B-F159-072C-2D5F-F17FB7703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40" y="59962"/>
            <a:ext cx="4412818" cy="153888"/>
          </a:xfrm>
        </p:spPr>
        <p:txBody>
          <a:bodyPr/>
          <a:lstStyle/>
          <a:p>
            <a:r>
              <a:rPr lang="it-IT" dirty="0"/>
              <a:t>Soluzione</a:t>
            </a:r>
          </a:p>
        </p:txBody>
      </p:sp>
      <p:pic>
        <p:nvPicPr>
          <p:cNvPr id="5" name="Immagine 4" descr="Immagine che contiene linea, diagramma, schizzo&#10;&#10;Descrizione generata automaticamente">
            <a:extLst>
              <a:ext uri="{FF2B5EF4-FFF2-40B4-BE49-F238E27FC236}">
                <a16:creationId xmlns:a16="http://schemas.microsoft.com/office/drawing/2014/main" id="{F7A4C7EE-085E-ACD1-EBB7-BF72A18328D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35" t="23578" r="12874" b="34404"/>
          <a:stretch/>
        </p:blipFill>
        <p:spPr>
          <a:xfrm>
            <a:off x="98640" y="901411"/>
            <a:ext cx="2310790" cy="1763903"/>
          </a:xfrm>
          <a:prstGeom prst="rect">
            <a:avLst/>
          </a:prstGeom>
        </p:spPr>
      </p:pic>
      <p:pic>
        <p:nvPicPr>
          <p:cNvPr id="8" name="Immagine 7" descr="Immagine che contiene triangolo, bandiera&#10;&#10;Descrizione generata automaticamente">
            <a:extLst>
              <a:ext uri="{FF2B5EF4-FFF2-40B4-BE49-F238E27FC236}">
                <a16:creationId xmlns:a16="http://schemas.microsoft.com/office/drawing/2014/main" id="{C336410C-8A3B-EDBD-5A51-9CE0565AF62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2" t="23405" r="22209" b="34760"/>
          <a:stretch/>
        </p:blipFill>
        <p:spPr>
          <a:xfrm>
            <a:off x="2283370" y="901411"/>
            <a:ext cx="2228088" cy="1763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9729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C8308B-F159-072C-2D5F-F17FB7703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40" y="59962"/>
            <a:ext cx="4412818" cy="153888"/>
          </a:xfrm>
        </p:spPr>
        <p:txBody>
          <a:bodyPr/>
          <a:lstStyle/>
          <a:p>
            <a:r>
              <a:rPr lang="it-IT" dirty="0"/>
              <a:t>Soluzione</a:t>
            </a:r>
          </a:p>
        </p:txBody>
      </p:sp>
      <p:pic>
        <p:nvPicPr>
          <p:cNvPr id="4" name="Immagine 3" descr="Immagine che contiene linea, diagramma, triangolo&#10;&#10;Descrizione generata automaticamente">
            <a:extLst>
              <a:ext uri="{FF2B5EF4-FFF2-40B4-BE49-F238E27FC236}">
                <a16:creationId xmlns:a16="http://schemas.microsoft.com/office/drawing/2014/main" id="{4BEB3EA5-EEAE-D1AD-C173-AC0B4644537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69" t="28625" r="6532" b="28197"/>
          <a:stretch/>
        </p:blipFill>
        <p:spPr>
          <a:xfrm>
            <a:off x="247650" y="968375"/>
            <a:ext cx="2362200" cy="1800203"/>
          </a:xfrm>
          <a:prstGeom prst="rect">
            <a:avLst/>
          </a:prstGeom>
        </p:spPr>
      </p:pic>
      <p:pic>
        <p:nvPicPr>
          <p:cNvPr id="7" name="Immagine 6" descr="Immagine che contiene triangolo, linea, design&#10;&#10;Descrizione generata automaticamente">
            <a:extLst>
              <a:ext uri="{FF2B5EF4-FFF2-40B4-BE49-F238E27FC236}">
                <a16:creationId xmlns:a16="http://schemas.microsoft.com/office/drawing/2014/main" id="{0391E033-DACD-7AD2-028C-94E6E3950D5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49" t="28259" r="11319" b="29303"/>
          <a:stretch/>
        </p:blipFill>
        <p:spPr>
          <a:xfrm>
            <a:off x="2457451" y="968375"/>
            <a:ext cx="2054008" cy="1800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6259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C8308B-F159-072C-2D5F-F17FB7703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40" y="59962"/>
            <a:ext cx="4412818" cy="153888"/>
          </a:xfrm>
        </p:spPr>
        <p:txBody>
          <a:bodyPr/>
          <a:lstStyle/>
          <a:p>
            <a:r>
              <a:rPr lang="it-IT" dirty="0"/>
              <a:t>Soluzione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866E4ED-6FDE-C322-FB29-06360C2557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3850" y="663576"/>
            <a:ext cx="3810000" cy="1217706"/>
          </a:xfrm>
        </p:spPr>
        <p:txBody>
          <a:bodyPr/>
          <a:lstStyle/>
          <a:p>
            <a:pPr marL="128904" marR="5080">
              <a:lnSpc>
                <a:spcPct val="116199"/>
              </a:lnSpc>
              <a:spcBef>
                <a:spcPts val="200"/>
              </a:spcBef>
              <a:buClr>
                <a:srgbClr val="FF7F00"/>
              </a:buClr>
              <a:tabLst>
                <a:tab pos="247015" algn="l"/>
              </a:tabLst>
            </a:pPr>
            <a:r>
              <a:rPr lang="it-IT" sz="900" b="1" spc="-20" dirty="0">
                <a:cs typeface="Arial MT"/>
              </a:rPr>
              <a:t> Caso 2:</a:t>
            </a:r>
          </a:p>
          <a:p>
            <a:pPr marL="246379" marR="5080" indent="-117475">
              <a:lnSpc>
                <a:spcPct val="116199"/>
              </a:lnSpc>
              <a:spcBef>
                <a:spcPts val="200"/>
              </a:spcBef>
              <a:buClr>
                <a:srgbClr val="FF7F00"/>
              </a:buClr>
              <a:buFont typeface="Arial"/>
              <a:buChar char="•"/>
              <a:tabLst>
                <a:tab pos="247015" algn="l"/>
              </a:tabLst>
            </a:pPr>
            <a:r>
              <a:rPr lang="it-IT" sz="900" spc="-20" dirty="0">
                <a:cs typeface="Arial MT"/>
              </a:rPr>
              <a:t>Uniamo con un nuovo lato il punto medio del lato precedentemente </a:t>
            </a:r>
            <a:r>
              <a:rPr lang="it-IT" sz="900" spc="-20" dirty="0" err="1">
                <a:cs typeface="Arial MT"/>
              </a:rPr>
              <a:t>bisezionato</a:t>
            </a:r>
            <a:r>
              <a:rPr lang="it-IT" sz="900" spc="-20" dirty="0">
                <a:cs typeface="Arial MT"/>
              </a:rPr>
              <a:t> con quello del vertice opposto del triangolo adiacente;</a:t>
            </a:r>
          </a:p>
          <a:p>
            <a:pPr marL="246379" marR="5080" indent="-117475">
              <a:lnSpc>
                <a:spcPct val="116199"/>
              </a:lnSpc>
              <a:spcBef>
                <a:spcPts val="200"/>
              </a:spcBef>
              <a:buClr>
                <a:srgbClr val="FF7F00"/>
              </a:buClr>
              <a:buFont typeface="Arial"/>
              <a:buChar char="•"/>
              <a:tabLst>
                <a:tab pos="247015" algn="l"/>
              </a:tabLst>
            </a:pPr>
            <a:r>
              <a:rPr lang="it-IT" sz="900" spc="-20" dirty="0">
                <a:cs typeface="Arial MT"/>
              </a:rPr>
              <a:t>creiamo i due nuovi triangoli newT5 e newT6, li inseriamo nelle liste di triangoli e spegniamo il triangolo raffinato:</a:t>
            </a:r>
          </a:p>
          <a:p>
            <a:pPr marL="246379" marR="5080" indent="-117475">
              <a:lnSpc>
                <a:spcPct val="116199"/>
              </a:lnSpc>
              <a:spcBef>
                <a:spcPts val="200"/>
              </a:spcBef>
              <a:buClr>
                <a:srgbClr val="FF7F00"/>
              </a:buClr>
              <a:buFont typeface="Arial"/>
              <a:buChar char="•"/>
              <a:tabLst>
                <a:tab pos="247015" algn="l"/>
              </a:tabLst>
            </a:pPr>
            <a:endParaRPr lang="it-IT" sz="900" spc="-20" dirty="0">
              <a:cs typeface="Arial MT"/>
            </a:endParaRPr>
          </a:p>
          <a:p>
            <a:pPr marL="246379" marR="5080" indent="-117475">
              <a:lnSpc>
                <a:spcPct val="116199"/>
              </a:lnSpc>
              <a:spcBef>
                <a:spcPts val="200"/>
              </a:spcBef>
              <a:buClr>
                <a:srgbClr val="FF7F00"/>
              </a:buClr>
              <a:buFont typeface="Arial"/>
              <a:buChar char="•"/>
              <a:tabLst>
                <a:tab pos="247015" algn="l"/>
              </a:tabLst>
            </a:pPr>
            <a:endParaRPr lang="it-IT" sz="900" spc="-20" dirty="0">
              <a:cs typeface="Arial MT"/>
            </a:endParaRPr>
          </a:p>
        </p:txBody>
      </p:sp>
      <p:pic>
        <p:nvPicPr>
          <p:cNvPr id="5" name="Immagine 4" descr="Immagine che contiene linea, triangolo, diagramma, schizzo&#10;&#10;Descrizione generata automaticamente">
            <a:extLst>
              <a:ext uri="{FF2B5EF4-FFF2-40B4-BE49-F238E27FC236}">
                <a16:creationId xmlns:a16="http://schemas.microsoft.com/office/drawing/2014/main" id="{B1807BCD-3EDD-2DD3-9FD9-491E1C5B864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798" b="32100"/>
          <a:stretch/>
        </p:blipFill>
        <p:spPr>
          <a:xfrm>
            <a:off x="990831" y="1501775"/>
            <a:ext cx="2628436" cy="1415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3267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C8308B-F159-072C-2D5F-F17FB7703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40" y="59962"/>
            <a:ext cx="4412818" cy="153888"/>
          </a:xfrm>
        </p:spPr>
        <p:txBody>
          <a:bodyPr/>
          <a:lstStyle/>
          <a:p>
            <a:r>
              <a:rPr lang="it-IT" dirty="0"/>
              <a:t>Soluzione</a:t>
            </a:r>
          </a:p>
        </p:txBody>
      </p:sp>
      <p:pic>
        <p:nvPicPr>
          <p:cNvPr id="4" name="Immagine 3" descr="Immagine che contiene linea, diagramma, schizzo, triangolo&#10;&#10;Descrizione generata automaticamente">
            <a:extLst>
              <a:ext uri="{FF2B5EF4-FFF2-40B4-BE49-F238E27FC236}">
                <a16:creationId xmlns:a16="http://schemas.microsoft.com/office/drawing/2014/main" id="{F8107915-31E1-61D5-FEAE-04FA92CBDDE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28" t="29794" r="16792" b="32800"/>
          <a:stretch/>
        </p:blipFill>
        <p:spPr>
          <a:xfrm>
            <a:off x="266700" y="1040259"/>
            <a:ext cx="2057399" cy="1456432"/>
          </a:xfrm>
          <a:prstGeom prst="rect">
            <a:avLst/>
          </a:prstGeom>
        </p:spPr>
      </p:pic>
      <p:pic>
        <p:nvPicPr>
          <p:cNvPr id="6" name="Immagine 5" descr="Immagine che contiene triangolo, design&#10;&#10;Descrizione generata automaticamente">
            <a:extLst>
              <a:ext uri="{FF2B5EF4-FFF2-40B4-BE49-F238E27FC236}">
                <a16:creationId xmlns:a16="http://schemas.microsoft.com/office/drawing/2014/main" id="{727FCF4B-100E-480C-44A7-6F2681D195F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183" r="13925" b="33120"/>
          <a:stretch/>
        </p:blipFill>
        <p:spPr>
          <a:xfrm>
            <a:off x="2180110" y="1044575"/>
            <a:ext cx="2417290" cy="1456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0584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C8308B-F159-072C-2D5F-F17FB7703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40" y="59962"/>
            <a:ext cx="4412818" cy="153888"/>
          </a:xfrm>
        </p:spPr>
        <p:txBody>
          <a:bodyPr/>
          <a:lstStyle/>
          <a:p>
            <a:r>
              <a:rPr lang="it-IT" dirty="0"/>
              <a:t>Soluzione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866E4ED-6FDE-C322-FB29-06360C2557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3850" y="663575"/>
            <a:ext cx="3733800" cy="2098075"/>
          </a:xfrm>
        </p:spPr>
        <p:txBody>
          <a:bodyPr/>
          <a:lstStyle/>
          <a:p>
            <a:pPr marL="128904" marR="5080">
              <a:lnSpc>
                <a:spcPct val="116199"/>
              </a:lnSpc>
              <a:spcBef>
                <a:spcPts val="200"/>
              </a:spcBef>
              <a:buClr>
                <a:srgbClr val="FF7F00"/>
              </a:buClr>
              <a:tabLst>
                <a:tab pos="247015" algn="l"/>
              </a:tabLst>
            </a:pPr>
            <a:r>
              <a:rPr lang="it-IT" sz="900" b="1" spc="-20" dirty="0">
                <a:cs typeface="Arial MT"/>
              </a:rPr>
              <a:t> Condizioni di terminazione:</a:t>
            </a:r>
          </a:p>
          <a:p>
            <a:pPr marL="246379" marR="5080" indent="-117475">
              <a:lnSpc>
                <a:spcPct val="116199"/>
              </a:lnSpc>
              <a:spcBef>
                <a:spcPts val="200"/>
              </a:spcBef>
              <a:buClr>
                <a:srgbClr val="FF7F00"/>
              </a:buClr>
              <a:buFont typeface="Arial"/>
              <a:buChar char="•"/>
              <a:tabLst>
                <a:tab pos="247015" algn="l"/>
              </a:tabLst>
            </a:pPr>
            <a:r>
              <a:rPr lang="it-IT" sz="900" spc="-20" dirty="0">
                <a:cs typeface="Arial MT"/>
              </a:rPr>
              <a:t>Il lato da </a:t>
            </a:r>
            <a:r>
              <a:rPr lang="it-IT" sz="900" spc="-20" dirty="0" err="1">
                <a:cs typeface="Arial MT"/>
              </a:rPr>
              <a:t>bisezionare</a:t>
            </a:r>
            <a:r>
              <a:rPr lang="it-IT" sz="900" spc="-20" dirty="0">
                <a:cs typeface="Arial MT"/>
              </a:rPr>
              <a:t> si trova al bordo;</a:t>
            </a:r>
          </a:p>
          <a:p>
            <a:pPr marL="128904" marR="5080">
              <a:lnSpc>
                <a:spcPct val="116199"/>
              </a:lnSpc>
              <a:spcBef>
                <a:spcPts val="200"/>
              </a:spcBef>
              <a:buClr>
                <a:srgbClr val="FF7F00"/>
              </a:buClr>
              <a:tabLst>
                <a:tab pos="247015" algn="l"/>
              </a:tabLst>
            </a:pPr>
            <a:r>
              <a:rPr lang="it-IT" sz="900" spc="-20" dirty="0">
                <a:cs typeface="Arial MT"/>
              </a:rPr>
              <a:t>   oppure</a:t>
            </a:r>
          </a:p>
          <a:p>
            <a:pPr marL="246379" marR="5080" indent="-117475">
              <a:lnSpc>
                <a:spcPct val="116199"/>
              </a:lnSpc>
              <a:spcBef>
                <a:spcPts val="200"/>
              </a:spcBef>
              <a:buClr>
                <a:srgbClr val="FF7F00"/>
              </a:buClr>
              <a:buFont typeface="Arial"/>
              <a:buChar char="•"/>
              <a:tabLst>
                <a:tab pos="247015" algn="l"/>
              </a:tabLst>
            </a:pPr>
            <a:r>
              <a:rPr lang="it-IT" sz="900" spc="-20" dirty="0">
                <a:cs typeface="Arial MT"/>
              </a:rPr>
              <a:t>Il triangolo adiacente ha come lato più lungo il lato precedentemente </a:t>
            </a:r>
            <a:r>
              <a:rPr lang="it-IT" sz="900" spc="-20" dirty="0" err="1">
                <a:cs typeface="Arial MT"/>
              </a:rPr>
              <a:t>bisezionato</a:t>
            </a:r>
            <a:r>
              <a:rPr lang="it-IT" sz="900" spc="-20" dirty="0">
                <a:cs typeface="Arial MT"/>
              </a:rPr>
              <a:t> (Caso 2);</a:t>
            </a:r>
          </a:p>
          <a:p>
            <a:pPr marL="246379" marR="5080" indent="-117475">
              <a:lnSpc>
                <a:spcPct val="116199"/>
              </a:lnSpc>
              <a:spcBef>
                <a:spcPts val="200"/>
              </a:spcBef>
              <a:buClr>
                <a:srgbClr val="FF7F00"/>
              </a:buClr>
              <a:buFont typeface="Arial"/>
              <a:buChar char="•"/>
              <a:tabLst>
                <a:tab pos="247015" algn="l"/>
              </a:tabLst>
            </a:pPr>
            <a:endParaRPr lang="it-IT" sz="900" spc="-20" dirty="0">
              <a:cs typeface="Arial MT"/>
            </a:endParaRPr>
          </a:p>
          <a:p>
            <a:pPr marL="128904" marR="5080">
              <a:lnSpc>
                <a:spcPct val="116199"/>
              </a:lnSpc>
              <a:spcBef>
                <a:spcPts val="200"/>
              </a:spcBef>
              <a:buClr>
                <a:srgbClr val="FF7F00"/>
              </a:buClr>
              <a:tabLst>
                <a:tab pos="247015" algn="l"/>
              </a:tabLst>
            </a:pPr>
            <a:r>
              <a:rPr lang="it-IT" sz="900" spc="-20" dirty="0">
                <a:cs typeface="Arial MT"/>
              </a:rPr>
              <a:t>In entrambi i casi, la mesh risulterà ammissibile e quindi procederemo a raffinare il triangolo con area maggiore tra i rimanenti (‘’attivi’’) , prendendolo dalla lista riordinata di triangoli.</a:t>
            </a:r>
          </a:p>
          <a:p>
            <a:pPr marL="128904" marR="5080">
              <a:lnSpc>
                <a:spcPct val="116199"/>
              </a:lnSpc>
              <a:spcBef>
                <a:spcPts val="200"/>
              </a:spcBef>
              <a:buClr>
                <a:srgbClr val="FF7F00"/>
              </a:buClr>
              <a:tabLst>
                <a:tab pos="247015" algn="l"/>
              </a:tabLst>
            </a:pPr>
            <a:endParaRPr lang="it-IT" sz="900" spc="-20" dirty="0">
              <a:cs typeface="Arial MT"/>
            </a:endParaRPr>
          </a:p>
          <a:p>
            <a:pPr marL="300354" marR="5080" indent="-171450">
              <a:lnSpc>
                <a:spcPct val="116199"/>
              </a:lnSpc>
              <a:spcBef>
                <a:spcPts val="200"/>
              </a:spcBef>
              <a:buClr>
                <a:srgbClr val="FF7F00"/>
              </a:buClr>
              <a:buFont typeface="Arial" panose="020B0604020202020204" pitchFamily="34" charset="0"/>
              <a:buChar char="•"/>
              <a:tabLst>
                <a:tab pos="247015" algn="l"/>
              </a:tabLst>
            </a:pPr>
            <a:r>
              <a:rPr lang="it-IT" sz="900" spc="-20" dirty="0">
                <a:cs typeface="Arial MT"/>
              </a:rPr>
              <a:t>Il </a:t>
            </a:r>
            <a:r>
              <a:rPr lang="it-IT" sz="900" u="sng" spc="-20" dirty="0">
                <a:cs typeface="Arial MT"/>
              </a:rPr>
              <a:t>numero di iterazioni totale</a:t>
            </a:r>
            <a:r>
              <a:rPr lang="it-IT" sz="900" spc="-20" dirty="0">
                <a:cs typeface="Arial MT"/>
              </a:rPr>
              <a:t> è dato da : percentuale* (numero iniziale di triangoli)/100 (la percentuale è specificata dall’utente nella </a:t>
            </a:r>
            <a:r>
              <a:rPr lang="it-IT" sz="900" spc="-20" dirty="0" err="1">
                <a:cs typeface="Arial MT"/>
              </a:rPr>
              <a:t>command</a:t>
            </a:r>
            <a:r>
              <a:rPr lang="it-IT" sz="900" spc="-20" dirty="0">
                <a:cs typeface="Arial MT"/>
              </a:rPr>
              <a:t> line).</a:t>
            </a:r>
          </a:p>
        </p:txBody>
      </p:sp>
    </p:spTree>
    <p:extLst>
      <p:ext uri="{BB962C8B-B14F-4D97-AF65-F5344CB8AC3E}">
        <p14:creationId xmlns:p14="http://schemas.microsoft.com/office/powerpoint/2010/main" val="16734739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D3AFF1-6B39-937A-3A64-C556ABD2C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40" y="59962"/>
            <a:ext cx="4412818" cy="153888"/>
          </a:xfrm>
        </p:spPr>
        <p:txBody>
          <a:bodyPr/>
          <a:lstStyle/>
          <a:p>
            <a:r>
              <a:rPr lang="it-IT" dirty="0"/>
              <a:t>Risultati sulla mesh del Test1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671EC3F-FDE9-5DA6-641B-AB562712D8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0393" y="489744"/>
            <a:ext cx="3447364" cy="184666"/>
          </a:xfrm>
        </p:spPr>
        <p:txBody>
          <a:bodyPr/>
          <a:lstStyle/>
          <a:p>
            <a:r>
              <a:rPr lang="it-IT" sz="1200" b="1" dirty="0"/>
              <a:t>Mesh iniziale:</a:t>
            </a:r>
          </a:p>
        </p:txBody>
      </p:sp>
      <p:pic>
        <p:nvPicPr>
          <p:cNvPr id="4" name="Immagine 3" descr="Immagine che contiene Simmetria, arte, Arti creative, modello&#10;&#10;Descrizione generata automaticamente">
            <a:extLst>
              <a:ext uri="{FF2B5EF4-FFF2-40B4-BE49-F238E27FC236}">
                <a16:creationId xmlns:a16="http://schemas.microsoft.com/office/drawing/2014/main" id="{D29330B3-42BD-74BD-A8EB-E8DDBA4A020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7"/>
          <a:stretch/>
        </p:blipFill>
        <p:spPr>
          <a:xfrm>
            <a:off x="52487" y="674410"/>
            <a:ext cx="4505124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3660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D3AFF1-6B39-937A-3A64-C556ABD2C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40" y="59962"/>
            <a:ext cx="4412818" cy="153888"/>
          </a:xfrm>
        </p:spPr>
        <p:txBody>
          <a:bodyPr/>
          <a:lstStyle/>
          <a:p>
            <a:r>
              <a:rPr lang="it-IT" dirty="0"/>
              <a:t>Risultati sulla mesh del Test1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671EC3F-FDE9-5DA6-641B-AB562712D8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0393" y="489744"/>
            <a:ext cx="3447364" cy="184666"/>
          </a:xfrm>
        </p:spPr>
        <p:txBody>
          <a:bodyPr/>
          <a:lstStyle/>
          <a:p>
            <a:r>
              <a:rPr lang="it-IT" sz="1200" b="1" dirty="0"/>
              <a:t>Mesh raffinata con percentuale = 50%:</a:t>
            </a:r>
          </a:p>
        </p:txBody>
      </p:sp>
      <p:pic>
        <p:nvPicPr>
          <p:cNvPr id="8" name="Immagine 7" descr="Immagine che contiene origami, modello, Simmetria, Arti creative&#10;&#10;Descrizione generata automaticamente">
            <a:extLst>
              <a:ext uri="{FF2B5EF4-FFF2-40B4-BE49-F238E27FC236}">
                <a16:creationId xmlns:a16="http://schemas.microsoft.com/office/drawing/2014/main" id="{75679E86-5328-1C95-14E9-D9026457201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90285"/>
            <a:ext cx="4610100" cy="2593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4694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D3AFF1-6B39-937A-3A64-C556ABD2C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40" y="59962"/>
            <a:ext cx="4412818" cy="153888"/>
          </a:xfrm>
        </p:spPr>
        <p:txBody>
          <a:bodyPr/>
          <a:lstStyle/>
          <a:p>
            <a:r>
              <a:rPr lang="it-IT" dirty="0"/>
              <a:t>Risultati sulla mesh del Test1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671EC3F-FDE9-5DA6-641B-AB562712D8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0393" y="489744"/>
            <a:ext cx="3447364" cy="184666"/>
          </a:xfrm>
        </p:spPr>
        <p:txBody>
          <a:bodyPr/>
          <a:lstStyle/>
          <a:p>
            <a:r>
              <a:rPr lang="it-IT" sz="1200" b="1" dirty="0"/>
              <a:t>Mesh raffinata con percentuale = 100%:</a:t>
            </a:r>
          </a:p>
        </p:txBody>
      </p:sp>
      <p:pic>
        <p:nvPicPr>
          <p:cNvPr id="5" name="Immagine 4" descr="Immagine che contiene modello, arte, Simmetria, disegno&#10;&#10;Descrizione generata automaticamente">
            <a:extLst>
              <a:ext uri="{FF2B5EF4-FFF2-40B4-BE49-F238E27FC236}">
                <a16:creationId xmlns:a16="http://schemas.microsoft.com/office/drawing/2014/main" id="{D68D71CD-778A-A4E7-090B-C20F05F22FB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01" r="21901"/>
          <a:stretch/>
        </p:blipFill>
        <p:spPr>
          <a:xfrm>
            <a:off x="1009649" y="674410"/>
            <a:ext cx="2590800" cy="2593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1680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03B66DF3-5A7D-98AB-87D5-7A6E8EF050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950" t="5459" r="1446"/>
          <a:stretch/>
        </p:blipFill>
        <p:spPr>
          <a:xfrm>
            <a:off x="323849" y="815975"/>
            <a:ext cx="4038601" cy="2451615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2FD3AFF1-6B39-937A-3A64-C556ABD2C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40" y="59962"/>
            <a:ext cx="4412818" cy="153888"/>
          </a:xfrm>
        </p:spPr>
        <p:txBody>
          <a:bodyPr/>
          <a:lstStyle/>
          <a:p>
            <a:r>
              <a:rPr lang="it-IT" dirty="0"/>
              <a:t>Risultati sulla mesh del Test2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671EC3F-FDE9-5DA6-641B-AB562712D8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0393" y="489744"/>
            <a:ext cx="3447364" cy="184666"/>
          </a:xfrm>
        </p:spPr>
        <p:txBody>
          <a:bodyPr/>
          <a:lstStyle/>
          <a:p>
            <a:r>
              <a:rPr lang="it-IT" sz="1200" b="1" dirty="0"/>
              <a:t>Mesh iniziale:</a:t>
            </a:r>
          </a:p>
        </p:txBody>
      </p:sp>
    </p:spTree>
    <p:extLst>
      <p:ext uri="{BB962C8B-B14F-4D97-AF65-F5344CB8AC3E}">
        <p14:creationId xmlns:p14="http://schemas.microsoft.com/office/powerpoint/2010/main" val="2156070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640" y="59962"/>
            <a:ext cx="147193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60" dirty="0"/>
              <a:t>Descrizione</a:t>
            </a:r>
            <a:r>
              <a:rPr spc="55" dirty="0"/>
              <a:t> </a:t>
            </a:r>
            <a:r>
              <a:rPr spc="-70" dirty="0"/>
              <a:t>del</a:t>
            </a:r>
            <a:r>
              <a:rPr spc="55" dirty="0"/>
              <a:t> </a:t>
            </a:r>
            <a:r>
              <a:rPr spc="-80" dirty="0"/>
              <a:t>problema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6250" y="787587"/>
            <a:ext cx="3431540" cy="2016962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184150" indent="-171450">
              <a:spcBef>
                <a:spcPts val="475"/>
              </a:spcBef>
              <a:buFont typeface="Arial" panose="020B0604020202020204" pitchFamily="34" charset="0"/>
              <a:buChar char="•"/>
            </a:pPr>
            <a:r>
              <a:rPr lang="it-IT" sz="900" b="1" spc="10" dirty="0">
                <a:cs typeface="Arial MT"/>
              </a:rPr>
              <a:t>Obiettivo</a:t>
            </a:r>
            <a:r>
              <a:rPr lang="it-IT" sz="900" spc="10" dirty="0">
                <a:cs typeface="Arial MT"/>
              </a:rPr>
              <a:t>: </a:t>
            </a:r>
            <a:r>
              <a:rPr lang="it-IT" sz="900" dirty="0"/>
              <a:t>a partire da una mesh triangolare, raffinare un sottoinsieme di triangoli per ottenere una mesh più fine.</a:t>
            </a:r>
            <a:endParaRPr lang="it-IT" sz="900" spc="10" dirty="0">
              <a:solidFill>
                <a:srgbClr val="22373A"/>
              </a:solidFill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sz="900" spc="10" dirty="0">
                <a:cs typeface="Arial MT"/>
              </a:rPr>
              <a:t>Il</a:t>
            </a:r>
            <a:r>
              <a:rPr sz="900" spc="40" dirty="0">
                <a:cs typeface="Arial MT"/>
              </a:rPr>
              <a:t> </a:t>
            </a:r>
            <a:r>
              <a:rPr sz="900" spc="-30" dirty="0">
                <a:cs typeface="Arial MT"/>
              </a:rPr>
              <a:t>programma</a:t>
            </a:r>
            <a:r>
              <a:rPr sz="900" spc="40" dirty="0">
                <a:cs typeface="Arial MT"/>
              </a:rPr>
              <a:t> </a:t>
            </a:r>
            <a:r>
              <a:rPr sz="900" spc="-45" dirty="0">
                <a:cs typeface="Arial MT"/>
              </a:rPr>
              <a:t>prende</a:t>
            </a:r>
            <a:r>
              <a:rPr sz="900" spc="40" dirty="0">
                <a:cs typeface="Arial MT"/>
              </a:rPr>
              <a:t> </a:t>
            </a:r>
            <a:r>
              <a:rPr sz="900" spc="-5" dirty="0">
                <a:cs typeface="Arial MT"/>
              </a:rPr>
              <a:t>in</a:t>
            </a:r>
            <a:r>
              <a:rPr sz="900" spc="45" dirty="0">
                <a:cs typeface="Arial MT"/>
              </a:rPr>
              <a:t> </a:t>
            </a:r>
            <a:r>
              <a:rPr sz="900" spc="5" dirty="0">
                <a:cs typeface="Arial MT"/>
              </a:rPr>
              <a:t>input</a:t>
            </a:r>
            <a:r>
              <a:rPr lang="it-IT" sz="900" spc="5" dirty="0">
                <a:cs typeface="Arial MT"/>
              </a:rPr>
              <a:t> da tre file CSV la mesh iniziale, ovvero</a:t>
            </a:r>
            <a:r>
              <a:rPr sz="900" spc="5" dirty="0">
                <a:cs typeface="Arial MT"/>
              </a:rPr>
              <a:t>:</a:t>
            </a:r>
            <a:endParaRPr sz="900" dirty="0">
              <a:cs typeface="Arial MT"/>
            </a:endParaRPr>
          </a:p>
          <a:p>
            <a:pPr marL="300354" indent="-171450">
              <a:spcBef>
                <a:spcPts val="370"/>
              </a:spcBef>
              <a:buClr>
                <a:srgbClr val="FF7F00"/>
              </a:buClr>
              <a:buFont typeface="Arial" panose="020B0604020202020204" pitchFamily="34" charset="0"/>
              <a:buChar char="•"/>
              <a:tabLst>
                <a:tab pos="247015" algn="l"/>
              </a:tabLst>
            </a:pPr>
            <a:r>
              <a:rPr lang="it-IT" sz="900" spc="5" dirty="0">
                <a:cs typeface="Arial MT"/>
              </a:rPr>
              <a:t>I</a:t>
            </a:r>
            <a:r>
              <a:rPr lang="it-IT" sz="900" spc="35" dirty="0">
                <a:cs typeface="Arial MT"/>
              </a:rPr>
              <a:t> </a:t>
            </a:r>
            <a:r>
              <a:rPr lang="it-IT" sz="900" b="1" spc="-50" dirty="0">
                <a:cs typeface="Trebuchet MS"/>
              </a:rPr>
              <a:t>vertici</a:t>
            </a:r>
            <a:r>
              <a:rPr lang="it-IT" sz="900" b="1" spc="10" dirty="0">
                <a:cs typeface="Trebuchet MS"/>
              </a:rPr>
              <a:t> </a:t>
            </a:r>
            <a:r>
              <a:rPr lang="it-IT" sz="900" spc="-40" dirty="0">
                <a:cs typeface="Arial MT"/>
              </a:rPr>
              <a:t>dei triangoli (id, coordinata x, coordinata y); </a:t>
            </a:r>
            <a:endParaRPr lang="it-IT" sz="900" spc="-20" dirty="0">
              <a:cs typeface="Arial MT"/>
            </a:endParaRPr>
          </a:p>
          <a:p>
            <a:pPr marL="300354" indent="-171450">
              <a:lnSpc>
                <a:spcPct val="100000"/>
              </a:lnSpc>
              <a:spcBef>
                <a:spcPts val="370"/>
              </a:spcBef>
              <a:buClr>
                <a:srgbClr val="FF7F00"/>
              </a:buClr>
              <a:buFont typeface="Arial" panose="020B0604020202020204" pitchFamily="34" charset="0"/>
              <a:buChar char="•"/>
              <a:tabLst>
                <a:tab pos="247015" algn="l"/>
              </a:tabLst>
            </a:pPr>
            <a:r>
              <a:rPr lang="it-IT" sz="900" spc="-20" dirty="0">
                <a:cs typeface="Arial MT"/>
              </a:rPr>
              <a:t>I </a:t>
            </a:r>
            <a:r>
              <a:rPr lang="it-IT" sz="900" b="1" spc="-20" dirty="0">
                <a:cs typeface="Arial MT"/>
              </a:rPr>
              <a:t>lati</a:t>
            </a:r>
            <a:r>
              <a:rPr lang="it-IT" sz="900" spc="-20" dirty="0">
                <a:cs typeface="Arial MT"/>
              </a:rPr>
              <a:t> dei triangoli (id, id vertice di origine, id  vertice di fine);</a:t>
            </a:r>
            <a:endParaRPr sz="900" dirty="0">
              <a:cs typeface="Arial MT"/>
            </a:endParaRPr>
          </a:p>
          <a:p>
            <a:pPr marL="246379" indent="-117475">
              <a:lnSpc>
                <a:spcPct val="100000"/>
              </a:lnSpc>
              <a:spcBef>
                <a:spcPts val="175"/>
              </a:spcBef>
              <a:buClr>
                <a:srgbClr val="FF7F00"/>
              </a:buClr>
              <a:buFont typeface="Arial"/>
              <a:buChar char="•"/>
              <a:tabLst>
                <a:tab pos="247015" algn="l"/>
              </a:tabLst>
            </a:pPr>
            <a:r>
              <a:rPr lang="it-IT" sz="900" spc="-20" dirty="0">
                <a:cs typeface="Arial MT"/>
              </a:rPr>
              <a:t>  I </a:t>
            </a:r>
            <a:r>
              <a:rPr lang="it-IT" sz="900" b="1" spc="-20" dirty="0">
                <a:cs typeface="Arial MT"/>
              </a:rPr>
              <a:t>triangoli</a:t>
            </a:r>
            <a:r>
              <a:rPr lang="it-IT" sz="900" spc="-20" dirty="0">
                <a:cs typeface="Arial MT"/>
              </a:rPr>
              <a:t> (id, id dei vertici, id dei lati);</a:t>
            </a:r>
          </a:p>
          <a:p>
            <a:pPr marL="128904">
              <a:lnSpc>
                <a:spcPct val="100000"/>
              </a:lnSpc>
              <a:spcBef>
                <a:spcPts val="175"/>
              </a:spcBef>
              <a:buClr>
                <a:srgbClr val="FF7F00"/>
              </a:buClr>
              <a:tabLst>
                <a:tab pos="247015" algn="l"/>
              </a:tabLst>
            </a:pPr>
            <a:endParaRPr sz="900" dirty="0"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sz="900" spc="-35" dirty="0">
                <a:cs typeface="Arial MT"/>
              </a:rPr>
              <a:t>Restituisce</a:t>
            </a:r>
            <a:r>
              <a:rPr sz="900" spc="45" dirty="0">
                <a:cs typeface="Arial MT"/>
              </a:rPr>
              <a:t> </a:t>
            </a:r>
            <a:r>
              <a:rPr sz="900" spc="-5" dirty="0">
                <a:cs typeface="Arial MT"/>
              </a:rPr>
              <a:t>in</a:t>
            </a:r>
            <a:r>
              <a:rPr sz="900" spc="45" dirty="0">
                <a:cs typeface="Arial MT"/>
              </a:rPr>
              <a:t> </a:t>
            </a:r>
            <a:r>
              <a:rPr sz="900" dirty="0">
                <a:cs typeface="Arial MT"/>
              </a:rPr>
              <a:t>output</a:t>
            </a:r>
            <a:r>
              <a:rPr lang="it-IT" sz="900" dirty="0">
                <a:cs typeface="Arial MT"/>
              </a:rPr>
              <a:t>, in tre diversi file CSV, la mesh raffinata, ovvero</a:t>
            </a:r>
            <a:r>
              <a:rPr sz="900" dirty="0">
                <a:cs typeface="Arial MT"/>
              </a:rPr>
              <a:t>:</a:t>
            </a:r>
          </a:p>
          <a:p>
            <a:pPr marL="246379" marR="5080" indent="-117475">
              <a:lnSpc>
                <a:spcPct val="116199"/>
              </a:lnSpc>
              <a:spcBef>
                <a:spcPts val="200"/>
              </a:spcBef>
              <a:buClr>
                <a:srgbClr val="FF7F00"/>
              </a:buClr>
              <a:buFont typeface="Arial"/>
              <a:buChar char="•"/>
              <a:tabLst>
                <a:tab pos="247015" algn="l"/>
              </a:tabLst>
            </a:pPr>
            <a:r>
              <a:rPr lang="it-IT" sz="900" spc="10" dirty="0">
                <a:cs typeface="Arial MT"/>
              </a:rPr>
              <a:t>  I </a:t>
            </a:r>
            <a:r>
              <a:rPr lang="it-IT" sz="900" b="1" spc="-10" dirty="0">
                <a:cs typeface="Arial MT"/>
              </a:rPr>
              <a:t>vertici</a:t>
            </a:r>
            <a:r>
              <a:rPr lang="it-IT" sz="900" spc="60" dirty="0">
                <a:cs typeface="Arial MT"/>
              </a:rPr>
              <a:t> </a:t>
            </a:r>
            <a:r>
              <a:rPr lang="it-IT" sz="900" spc="-40" dirty="0">
                <a:cs typeface="Arial MT"/>
              </a:rPr>
              <a:t>dei nuovi triangoli (id, coordinata x, coordinata y); </a:t>
            </a:r>
          </a:p>
          <a:p>
            <a:pPr marL="300354" indent="-171450">
              <a:lnSpc>
                <a:spcPct val="100000"/>
              </a:lnSpc>
              <a:spcBef>
                <a:spcPts val="370"/>
              </a:spcBef>
              <a:buClr>
                <a:srgbClr val="FF7F00"/>
              </a:buClr>
              <a:buFont typeface="Arial" panose="020B0604020202020204" pitchFamily="34" charset="0"/>
              <a:buChar char="•"/>
              <a:tabLst>
                <a:tab pos="247015" algn="l"/>
              </a:tabLst>
            </a:pPr>
            <a:r>
              <a:rPr lang="it-IT" sz="900" spc="-20" dirty="0">
                <a:cs typeface="Arial MT"/>
              </a:rPr>
              <a:t>I </a:t>
            </a:r>
            <a:r>
              <a:rPr lang="it-IT" sz="900" b="1" spc="-20" dirty="0">
                <a:cs typeface="Arial MT"/>
              </a:rPr>
              <a:t>lati</a:t>
            </a:r>
            <a:r>
              <a:rPr lang="it-IT" sz="900" spc="-20" dirty="0">
                <a:cs typeface="Arial MT"/>
              </a:rPr>
              <a:t> dei nuovi triangoli (id, id vertice di origine, id  vertice di fine);</a:t>
            </a:r>
          </a:p>
          <a:p>
            <a:pPr marL="300354" indent="-171450">
              <a:spcBef>
                <a:spcPts val="370"/>
              </a:spcBef>
              <a:buClr>
                <a:srgbClr val="FF7F00"/>
              </a:buClr>
              <a:buFont typeface="Arial" panose="020B0604020202020204" pitchFamily="34" charset="0"/>
              <a:buChar char="•"/>
              <a:tabLst>
                <a:tab pos="247015" algn="l"/>
              </a:tabLst>
            </a:pPr>
            <a:r>
              <a:rPr lang="it-IT" sz="900" spc="-20" dirty="0">
                <a:cs typeface="Arial MT"/>
              </a:rPr>
              <a:t>I </a:t>
            </a:r>
            <a:r>
              <a:rPr lang="it-IT" sz="900" b="1" spc="-20" dirty="0">
                <a:cs typeface="Arial MT"/>
              </a:rPr>
              <a:t>nuovi triangoli </a:t>
            </a:r>
            <a:r>
              <a:rPr lang="it-IT" sz="900" spc="-20" dirty="0">
                <a:cs typeface="Arial MT"/>
              </a:rPr>
              <a:t>(id, id dei vertici);</a:t>
            </a:r>
          </a:p>
        </p:txBody>
      </p:sp>
    </p:spTree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D3AFF1-6B39-937A-3A64-C556ABD2C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40" y="59962"/>
            <a:ext cx="4412818" cy="153888"/>
          </a:xfrm>
        </p:spPr>
        <p:txBody>
          <a:bodyPr/>
          <a:lstStyle/>
          <a:p>
            <a:r>
              <a:rPr lang="it-IT" dirty="0"/>
              <a:t>Risultati sulla mesh del Test2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671EC3F-FDE9-5DA6-641B-AB562712D8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0393" y="489744"/>
            <a:ext cx="3447364" cy="184666"/>
          </a:xfrm>
        </p:spPr>
        <p:txBody>
          <a:bodyPr/>
          <a:lstStyle/>
          <a:p>
            <a:r>
              <a:rPr lang="it-IT" sz="1200" b="1" dirty="0"/>
              <a:t>Mesh raffinata con percentuale = 50%:</a:t>
            </a:r>
          </a:p>
        </p:txBody>
      </p:sp>
      <p:pic>
        <p:nvPicPr>
          <p:cNvPr id="5" name="Immagine 4" descr="Immagine che contiene linea, design, modello&#10;&#10;Descrizione generata automaticamente">
            <a:extLst>
              <a:ext uri="{FF2B5EF4-FFF2-40B4-BE49-F238E27FC236}">
                <a16:creationId xmlns:a16="http://schemas.microsoft.com/office/drawing/2014/main" id="{4E42C6F3-8CCA-9855-0A33-8DCE6836910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54" r="21901"/>
          <a:stretch/>
        </p:blipFill>
        <p:spPr>
          <a:xfrm>
            <a:off x="866775" y="645835"/>
            <a:ext cx="2514600" cy="2593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9894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D3AFF1-6B39-937A-3A64-C556ABD2C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40" y="59962"/>
            <a:ext cx="4412818" cy="153888"/>
          </a:xfrm>
        </p:spPr>
        <p:txBody>
          <a:bodyPr/>
          <a:lstStyle/>
          <a:p>
            <a:r>
              <a:rPr lang="it-IT" dirty="0"/>
              <a:t>Risultati sulla mesh del Test2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671EC3F-FDE9-5DA6-641B-AB562712D8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0393" y="489744"/>
            <a:ext cx="3447364" cy="184666"/>
          </a:xfrm>
        </p:spPr>
        <p:txBody>
          <a:bodyPr/>
          <a:lstStyle/>
          <a:p>
            <a:r>
              <a:rPr lang="it-IT" sz="1200" b="1" dirty="0"/>
              <a:t>Mesh raffinata con percentuale = 100%:</a:t>
            </a:r>
          </a:p>
        </p:txBody>
      </p:sp>
      <p:pic>
        <p:nvPicPr>
          <p:cNvPr id="5" name="Immagine 4" descr="Immagine che contiene linea, design, modello&#10;&#10;Descrizione generata automaticamente">
            <a:extLst>
              <a:ext uri="{FF2B5EF4-FFF2-40B4-BE49-F238E27FC236}">
                <a16:creationId xmlns:a16="http://schemas.microsoft.com/office/drawing/2014/main" id="{FE126566-6C98-D0FC-ADBD-5C9242FF3DF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01" r="20248"/>
          <a:stretch/>
        </p:blipFill>
        <p:spPr>
          <a:xfrm>
            <a:off x="800443" y="674410"/>
            <a:ext cx="2667000" cy="2593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5846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F0DEEAA-C4C0-738D-9353-03A3299AE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40" y="59962"/>
            <a:ext cx="4412818" cy="153888"/>
          </a:xfrm>
        </p:spPr>
        <p:txBody>
          <a:bodyPr/>
          <a:lstStyle/>
          <a:p>
            <a:r>
              <a:rPr lang="it-IT" dirty="0"/>
              <a:t>Unit </a:t>
            </a:r>
            <a:r>
              <a:rPr lang="it-IT" dirty="0" err="1"/>
              <a:t>tests</a:t>
            </a:r>
            <a:r>
              <a:rPr lang="it-IT" dirty="0"/>
              <a:t> realizzati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CC16464-D3EF-E86C-A4BC-62072EC71B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3850" y="511175"/>
            <a:ext cx="3447364" cy="3323346"/>
          </a:xfrm>
        </p:spPr>
        <p:txBody>
          <a:bodyPr/>
          <a:lstStyle/>
          <a:p>
            <a:pPr marL="357504" marR="5080" indent="-228600">
              <a:lnSpc>
                <a:spcPct val="116199"/>
              </a:lnSpc>
              <a:spcBef>
                <a:spcPts val="200"/>
              </a:spcBef>
              <a:buClr>
                <a:srgbClr val="FF7F00"/>
              </a:buClr>
              <a:buFont typeface="+mj-lt"/>
              <a:buAutoNum type="arabicPeriod"/>
              <a:tabLst>
                <a:tab pos="247015" algn="l"/>
              </a:tabLst>
            </a:pPr>
            <a:r>
              <a:rPr lang="it-IT" sz="900" b="1" spc="-20" dirty="0">
                <a:cs typeface="Arial MT"/>
              </a:rPr>
              <a:t>Test sui costruttori delle classi</a:t>
            </a:r>
            <a:r>
              <a:rPr lang="it-IT" sz="900" spc="-20" dirty="0">
                <a:cs typeface="Arial MT"/>
              </a:rPr>
              <a:t>:</a:t>
            </a:r>
          </a:p>
          <a:p>
            <a:pPr marL="300354" marR="5080" indent="-171450">
              <a:lnSpc>
                <a:spcPct val="116199"/>
              </a:lnSpc>
              <a:spcBef>
                <a:spcPts val="200"/>
              </a:spcBef>
              <a:buClr>
                <a:srgbClr val="FF7F00"/>
              </a:buClr>
              <a:buFont typeface="Arial" panose="020B0604020202020204" pitchFamily="34" charset="0"/>
              <a:buChar char="•"/>
              <a:tabLst>
                <a:tab pos="247015" algn="l"/>
              </a:tabLst>
            </a:pPr>
            <a:r>
              <a:rPr lang="it-IT" sz="900" spc="-20" dirty="0">
                <a:cs typeface="Arial MT"/>
              </a:rPr>
              <a:t>  classe Vertex (vertice);</a:t>
            </a:r>
          </a:p>
          <a:p>
            <a:pPr marL="300354" marR="5080" indent="-171450">
              <a:lnSpc>
                <a:spcPct val="116199"/>
              </a:lnSpc>
              <a:spcBef>
                <a:spcPts val="200"/>
              </a:spcBef>
              <a:buClr>
                <a:srgbClr val="FF7F00"/>
              </a:buClr>
              <a:buFont typeface="Arial" panose="020B0604020202020204" pitchFamily="34" charset="0"/>
              <a:buChar char="•"/>
              <a:tabLst>
                <a:tab pos="247015" algn="l"/>
              </a:tabLst>
            </a:pPr>
            <a:r>
              <a:rPr lang="it-IT" sz="900" spc="-20" dirty="0">
                <a:cs typeface="Arial MT"/>
              </a:rPr>
              <a:t>  classe Edge (lato);</a:t>
            </a:r>
          </a:p>
          <a:p>
            <a:pPr marL="300354" marR="5080" indent="-171450">
              <a:lnSpc>
                <a:spcPct val="116199"/>
              </a:lnSpc>
              <a:spcBef>
                <a:spcPts val="200"/>
              </a:spcBef>
              <a:buClr>
                <a:srgbClr val="FF7F00"/>
              </a:buClr>
              <a:buFont typeface="Arial" panose="020B0604020202020204" pitchFamily="34" charset="0"/>
              <a:buChar char="•"/>
              <a:tabLst>
                <a:tab pos="247015" algn="l"/>
              </a:tabLst>
            </a:pPr>
            <a:r>
              <a:rPr lang="it-IT" sz="900" spc="-20" dirty="0">
                <a:cs typeface="Arial MT"/>
              </a:rPr>
              <a:t>  classe </a:t>
            </a:r>
            <a:r>
              <a:rPr lang="it-IT" sz="900" spc="-20" dirty="0" err="1">
                <a:cs typeface="Arial MT"/>
              </a:rPr>
              <a:t>Triangle</a:t>
            </a:r>
            <a:r>
              <a:rPr lang="it-IT" sz="900" spc="-20" dirty="0">
                <a:cs typeface="Arial MT"/>
              </a:rPr>
              <a:t> (triangolo).</a:t>
            </a:r>
          </a:p>
          <a:p>
            <a:pPr marL="357504" marR="5080" indent="-228600">
              <a:lnSpc>
                <a:spcPct val="116199"/>
              </a:lnSpc>
              <a:spcBef>
                <a:spcPts val="200"/>
              </a:spcBef>
              <a:buClr>
                <a:srgbClr val="FF7F00"/>
              </a:buClr>
              <a:buFont typeface="+mj-lt"/>
              <a:buAutoNum type="arabicPeriod" startAt="2"/>
              <a:tabLst>
                <a:tab pos="247015" algn="l"/>
              </a:tabLst>
            </a:pPr>
            <a:r>
              <a:rPr lang="it-IT" sz="900" b="1" spc="-20" dirty="0">
                <a:cs typeface="Arial MT"/>
              </a:rPr>
              <a:t>Test sugli algoritmi di </a:t>
            </a:r>
            <a:r>
              <a:rPr lang="it-IT" sz="900" b="1" spc="-20" dirty="0" err="1">
                <a:cs typeface="Arial MT"/>
              </a:rPr>
              <a:t>sorting</a:t>
            </a:r>
            <a:r>
              <a:rPr lang="it-IT" sz="900" b="1" spc="-20" dirty="0">
                <a:cs typeface="Arial MT"/>
              </a:rPr>
              <a:t>:</a:t>
            </a:r>
          </a:p>
          <a:p>
            <a:pPr marL="357504" marR="5080" indent="-228600">
              <a:lnSpc>
                <a:spcPct val="116199"/>
              </a:lnSpc>
              <a:spcBef>
                <a:spcPts val="200"/>
              </a:spcBef>
              <a:buClr>
                <a:srgbClr val="FF7F00"/>
              </a:buClr>
              <a:buFont typeface="Arial" panose="020B0604020202020204" pitchFamily="34" charset="0"/>
              <a:buChar char="•"/>
              <a:tabLst>
                <a:tab pos="247015" algn="l"/>
              </a:tabLst>
            </a:pPr>
            <a:r>
              <a:rPr lang="it-IT" sz="900" spc="-20" dirty="0" err="1">
                <a:cs typeface="Arial MT"/>
              </a:rPr>
              <a:t>Heapsort</a:t>
            </a:r>
            <a:r>
              <a:rPr lang="it-IT" sz="900" spc="-20" dirty="0">
                <a:cs typeface="Arial MT"/>
              </a:rPr>
              <a:t>;</a:t>
            </a:r>
          </a:p>
          <a:p>
            <a:pPr marL="357504" marR="5080" indent="-228600">
              <a:lnSpc>
                <a:spcPct val="116199"/>
              </a:lnSpc>
              <a:spcBef>
                <a:spcPts val="200"/>
              </a:spcBef>
              <a:buClr>
                <a:srgbClr val="FF7F00"/>
              </a:buClr>
              <a:buFont typeface="Arial" panose="020B0604020202020204" pitchFamily="34" charset="0"/>
              <a:buChar char="•"/>
              <a:tabLst>
                <a:tab pos="247015" algn="l"/>
              </a:tabLst>
            </a:pPr>
            <a:r>
              <a:rPr lang="it-IT" sz="900" spc="-20" dirty="0" err="1">
                <a:cs typeface="Arial MT"/>
              </a:rPr>
              <a:t>Insertion</a:t>
            </a:r>
            <a:r>
              <a:rPr lang="it-IT" sz="900" spc="-20" dirty="0">
                <a:cs typeface="Arial MT"/>
              </a:rPr>
              <a:t> sort;</a:t>
            </a:r>
          </a:p>
          <a:p>
            <a:pPr marL="357504" marR="5080" indent="-228600">
              <a:lnSpc>
                <a:spcPct val="116199"/>
              </a:lnSpc>
              <a:spcBef>
                <a:spcPts val="200"/>
              </a:spcBef>
              <a:buClr>
                <a:srgbClr val="FF7F00"/>
              </a:buClr>
              <a:buFont typeface="+mj-lt"/>
              <a:buAutoNum type="arabicPeriod" startAt="3"/>
              <a:tabLst>
                <a:tab pos="247015" algn="l"/>
              </a:tabLst>
            </a:pPr>
            <a:r>
              <a:rPr lang="it-IT" sz="900" b="1" spc="-20" dirty="0">
                <a:cs typeface="Arial MT"/>
              </a:rPr>
              <a:t>Test sull’ import:</a:t>
            </a:r>
          </a:p>
          <a:p>
            <a:pPr marL="357504" marR="5080" indent="-228600">
              <a:lnSpc>
                <a:spcPct val="116199"/>
              </a:lnSpc>
              <a:spcBef>
                <a:spcPts val="200"/>
              </a:spcBef>
              <a:buClr>
                <a:srgbClr val="FF7F00"/>
              </a:buClr>
              <a:buFont typeface="Arial" panose="020B0604020202020204" pitchFamily="34" charset="0"/>
              <a:buChar char="•"/>
              <a:tabLst>
                <a:tab pos="247015" algn="l"/>
              </a:tabLst>
            </a:pPr>
            <a:r>
              <a:rPr lang="it-IT" sz="900" spc="-20" dirty="0">
                <a:cs typeface="Arial MT"/>
              </a:rPr>
              <a:t>vertici;</a:t>
            </a:r>
          </a:p>
          <a:p>
            <a:pPr marL="357504" marR="5080" indent="-228600">
              <a:lnSpc>
                <a:spcPct val="116199"/>
              </a:lnSpc>
              <a:spcBef>
                <a:spcPts val="200"/>
              </a:spcBef>
              <a:buClr>
                <a:srgbClr val="FF7F00"/>
              </a:buClr>
              <a:buFont typeface="Arial" panose="020B0604020202020204" pitchFamily="34" charset="0"/>
              <a:buChar char="•"/>
              <a:tabLst>
                <a:tab pos="247015" algn="l"/>
              </a:tabLst>
            </a:pPr>
            <a:r>
              <a:rPr lang="it-IT" sz="900" spc="-20" dirty="0">
                <a:cs typeface="Arial MT"/>
              </a:rPr>
              <a:t>lati;</a:t>
            </a:r>
          </a:p>
          <a:p>
            <a:pPr marL="357504" marR="5080" indent="-228600">
              <a:lnSpc>
                <a:spcPct val="116199"/>
              </a:lnSpc>
              <a:spcBef>
                <a:spcPts val="200"/>
              </a:spcBef>
              <a:buClr>
                <a:srgbClr val="FF7F00"/>
              </a:buClr>
              <a:buFont typeface="Arial" panose="020B0604020202020204" pitchFamily="34" charset="0"/>
              <a:buChar char="•"/>
              <a:tabLst>
                <a:tab pos="247015" algn="l"/>
              </a:tabLst>
            </a:pPr>
            <a:r>
              <a:rPr lang="it-IT" sz="900" spc="-20" dirty="0">
                <a:cs typeface="Arial MT"/>
              </a:rPr>
              <a:t>triangoli;</a:t>
            </a:r>
          </a:p>
          <a:p>
            <a:pPr marL="357504" marR="5080" indent="-228600">
              <a:lnSpc>
                <a:spcPct val="116199"/>
              </a:lnSpc>
              <a:spcBef>
                <a:spcPts val="200"/>
              </a:spcBef>
              <a:buClr>
                <a:srgbClr val="FF7F00"/>
              </a:buClr>
              <a:buFont typeface="+mj-lt"/>
              <a:buAutoNum type="arabicPeriod" startAt="4"/>
              <a:tabLst>
                <a:tab pos="247015" algn="l"/>
              </a:tabLst>
            </a:pPr>
            <a:r>
              <a:rPr lang="it-IT" sz="900" b="1" spc="-20" dirty="0">
                <a:cs typeface="Arial MT"/>
              </a:rPr>
              <a:t>Test sull’ </a:t>
            </a:r>
            <a:r>
              <a:rPr lang="it-IT" sz="900" b="1" spc="-20" dirty="0" err="1">
                <a:cs typeface="Arial MT"/>
              </a:rPr>
              <a:t>algortimo</a:t>
            </a:r>
            <a:r>
              <a:rPr lang="it-IT" sz="900" b="1" spc="-20" dirty="0">
                <a:cs typeface="Arial MT"/>
              </a:rPr>
              <a:t> di raffinamento:</a:t>
            </a:r>
          </a:p>
          <a:p>
            <a:pPr marL="357504" marR="5080" indent="-228600">
              <a:lnSpc>
                <a:spcPct val="116199"/>
              </a:lnSpc>
              <a:spcBef>
                <a:spcPts val="200"/>
              </a:spcBef>
              <a:buClr>
                <a:srgbClr val="FF7F00"/>
              </a:buClr>
              <a:buFont typeface="Arial" panose="020B0604020202020204" pitchFamily="34" charset="0"/>
              <a:buChar char="•"/>
              <a:tabLst>
                <a:tab pos="247015" algn="l"/>
              </a:tabLst>
            </a:pPr>
            <a:r>
              <a:rPr lang="it-IT" sz="900" spc="-20" dirty="0">
                <a:cs typeface="Arial MT"/>
              </a:rPr>
              <a:t>funzione </a:t>
            </a:r>
            <a:r>
              <a:rPr lang="it-IT" sz="900" spc="-20" dirty="0" err="1">
                <a:cs typeface="Arial MT"/>
              </a:rPr>
              <a:t>Bisect</a:t>
            </a:r>
            <a:r>
              <a:rPr lang="it-IT" sz="900" spc="-20" dirty="0">
                <a:cs typeface="Arial MT"/>
              </a:rPr>
              <a:t>.</a:t>
            </a:r>
          </a:p>
          <a:p>
            <a:pPr marL="357504" marR="5080" indent="-228600">
              <a:lnSpc>
                <a:spcPct val="116199"/>
              </a:lnSpc>
              <a:spcBef>
                <a:spcPts val="200"/>
              </a:spcBef>
              <a:buClr>
                <a:srgbClr val="FF7F00"/>
              </a:buClr>
              <a:buFont typeface="Arial" panose="020B0604020202020204" pitchFamily="34" charset="0"/>
              <a:buChar char="•"/>
              <a:tabLst>
                <a:tab pos="247015" algn="l"/>
              </a:tabLst>
            </a:pPr>
            <a:endParaRPr lang="it-IT" sz="900" b="1" spc="-20" dirty="0">
              <a:cs typeface="Arial MT"/>
            </a:endParaRPr>
          </a:p>
          <a:p>
            <a:pPr marL="128904" marR="5080">
              <a:lnSpc>
                <a:spcPct val="116199"/>
              </a:lnSpc>
              <a:spcBef>
                <a:spcPts val="200"/>
              </a:spcBef>
              <a:buClr>
                <a:srgbClr val="FF7F00"/>
              </a:buClr>
              <a:tabLst>
                <a:tab pos="247015" algn="l"/>
              </a:tabLst>
            </a:pPr>
            <a:endParaRPr lang="it-IT" sz="900" spc="-20" dirty="0">
              <a:cs typeface="Arial MT"/>
            </a:endParaRPr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630830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250" y="46821"/>
            <a:ext cx="251121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it-IT" sz="1000" b="1" spc="25" dirty="0">
                <a:solidFill>
                  <a:srgbClr val="F9F9F9"/>
                </a:solidFill>
                <a:latin typeface="Tahoma"/>
                <a:cs typeface="Tahoma"/>
              </a:rPr>
              <a:t>Diagramma di classe UML</a:t>
            </a:r>
            <a:endParaRPr sz="1000" dirty="0">
              <a:latin typeface="Tahoma"/>
              <a:cs typeface="Tahoma"/>
            </a:endParaRPr>
          </a:p>
        </p:txBody>
      </p:sp>
      <p:pic>
        <p:nvPicPr>
          <p:cNvPr id="10" name="Immagine 9" descr="Immagine che contiene testo, schermata, diagramma, Carattere&#10;&#10;Descrizione generata automaticamente">
            <a:extLst>
              <a:ext uri="{FF2B5EF4-FFF2-40B4-BE49-F238E27FC236}">
                <a16:creationId xmlns:a16="http://schemas.microsoft.com/office/drawing/2014/main" id="{E5E9B373-BE8F-0430-BEC9-6883B40E1A9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" y="587375"/>
            <a:ext cx="4095004" cy="2405727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7DFDA08-BD27-CD37-6051-9669BEDD7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40" y="59962"/>
            <a:ext cx="4412818" cy="153888"/>
          </a:xfrm>
        </p:spPr>
        <p:txBody>
          <a:bodyPr/>
          <a:lstStyle/>
          <a:p>
            <a:r>
              <a:rPr lang="it-IT" spc="-60" dirty="0"/>
              <a:t>Descrizione</a:t>
            </a:r>
            <a:r>
              <a:rPr lang="it-IT" spc="55" dirty="0"/>
              <a:t> </a:t>
            </a:r>
            <a:r>
              <a:rPr lang="it-IT" spc="-70" dirty="0"/>
              <a:t>del</a:t>
            </a:r>
            <a:r>
              <a:rPr lang="it-IT" spc="55" dirty="0"/>
              <a:t> </a:t>
            </a:r>
            <a:r>
              <a:rPr lang="it-IT" spc="-80" dirty="0"/>
              <a:t>problema</a:t>
            </a:r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43F4AA0-828C-A1D4-7180-114103A0EB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0050" y="663575"/>
            <a:ext cx="3628681" cy="161583"/>
          </a:xfrm>
        </p:spPr>
        <p:txBody>
          <a:bodyPr/>
          <a:lstStyle/>
          <a:p>
            <a:pPr marL="12700">
              <a:spcBef>
                <a:spcPts val="475"/>
              </a:spcBef>
            </a:pPr>
            <a:r>
              <a:rPr lang="it-IT" sz="1050" b="1" spc="10" dirty="0">
                <a:latin typeface="+mj-lt"/>
                <a:cs typeface="Arial MT"/>
              </a:rPr>
              <a:t>Mesh iniziale del Test1:</a:t>
            </a:r>
            <a:endParaRPr lang="it-IT" sz="1050" b="1" dirty="0">
              <a:latin typeface="+mj-lt"/>
            </a:endParaRPr>
          </a:p>
        </p:txBody>
      </p:sp>
      <p:pic>
        <p:nvPicPr>
          <p:cNvPr id="6" name="Immagine 5" descr="Immagine che contiene Simmetria, arte, Arti creative, modello&#10;&#10;Descrizione generata automaticamente">
            <a:extLst>
              <a:ext uri="{FF2B5EF4-FFF2-40B4-BE49-F238E27FC236}">
                <a16:creationId xmlns:a16="http://schemas.microsoft.com/office/drawing/2014/main" id="{3E9FDDFE-6A60-188E-0DB0-271C629C6F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40" y="825158"/>
            <a:ext cx="4438248" cy="2496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346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CD0869F8-ECA6-CB07-BE3E-47EA82DE6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" y="936461"/>
            <a:ext cx="3958746" cy="2400325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E7DFDA08-BD27-CD37-6051-9669BEDD7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40" y="59962"/>
            <a:ext cx="4412818" cy="153888"/>
          </a:xfrm>
        </p:spPr>
        <p:txBody>
          <a:bodyPr/>
          <a:lstStyle/>
          <a:p>
            <a:r>
              <a:rPr lang="it-IT" spc="-60" dirty="0"/>
              <a:t>Descrizione</a:t>
            </a:r>
            <a:r>
              <a:rPr lang="it-IT" spc="55" dirty="0"/>
              <a:t> </a:t>
            </a:r>
            <a:r>
              <a:rPr lang="it-IT" spc="-70" dirty="0"/>
              <a:t>del</a:t>
            </a:r>
            <a:r>
              <a:rPr lang="it-IT" spc="55" dirty="0"/>
              <a:t> </a:t>
            </a:r>
            <a:r>
              <a:rPr lang="it-IT" spc="-80" dirty="0"/>
              <a:t>problema</a:t>
            </a:r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43F4AA0-828C-A1D4-7180-114103A0EB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0050" y="663575"/>
            <a:ext cx="3628681" cy="161583"/>
          </a:xfrm>
        </p:spPr>
        <p:txBody>
          <a:bodyPr/>
          <a:lstStyle/>
          <a:p>
            <a:pPr marL="12700">
              <a:spcBef>
                <a:spcPts val="475"/>
              </a:spcBef>
            </a:pPr>
            <a:r>
              <a:rPr lang="it-IT" sz="1050" b="1" spc="10" dirty="0">
                <a:latin typeface="+mj-lt"/>
                <a:cs typeface="Arial MT"/>
              </a:rPr>
              <a:t>Mesh iniziale del Test2:</a:t>
            </a:r>
            <a:endParaRPr lang="it-IT" sz="105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66772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C8308B-F159-072C-2D5F-F17FB7703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40" y="59962"/>
            <a:ext cx="4412818" cy="153888"/>
          </a:xfrm>
        </p:spPr>
        <p:txBody>
          <a:bodyPr/>
          <a:lstStyle/>
          <a:p>
            <a:r>
              <a:rPr lang="it-IT" dirty="0"/>
              <a:t>Soluzione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866E4ED-6FDE-C322-FB29-06360C2557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7650" y="663575"/>
            <a:ext cx="3733800" cy="718595"/>
          </a:xfrm>
        </p:spPr>
        <p:txBody>
          <a:bodyPr/>
          <a:lstStyle/>
          <a:p>
            <a:r>
              <a:rPr lang="it-IT" sz="1100" b="1" dirty="0"/>
              <a:t>    Come abbiamo ragionato:</a:t>
            </a:r>
          </a:p>
          <a:p>
            <a:pPr marL="246379" marR="5080" indent="-117475">
              <a:lnSpc>
                <a:spcPct val="116199"/>
              </a:lnSpc>
              <a:spcBef>
                <a:spcPts val="200"/>
              </a:spcBef>
              <a:buClr>
                <a:srgbClr val="FF7F00"/>
              </a:buClr>
              <a:buFont typeface="Arial"/>
              <a:buChar char="•"/>
              <a:tabLst>
                <a:tab pos="247015" algn="l"/>
              </a:tabLst>
            </a:pPr>
            <a:r>
              <a:rPr lang="it-IT" sz="900" dirty="0"/>
              <a:t>Ordiniamo i triangoli per area decrescente in un vettore </a:t>
            </a:r>
            <a:r>
              <a:rPr lang="it-IT" sz="900" dirty="0" err="1"/>
              <a:t>sortedTriangles</a:t>
            </a:r>
            <a:r>
              <a:rPr lang="it-IT" sz="900" dirty="0"/>
              <a:t>;</a:t>
            </a:r>
            <a:endParaRPr lang="it-IT" sz="900" spc="-20" dirty="0">
              <a:cs typeface="Arial MT"/>
            </a:endParaRPr>
          </a:p>
          <a:p>
            <a:pPr marL="246379" marR="5080" indent="-117475">
              <a:lnSpc>
                <a:spcPct val="116199"/>
              </a:lnSpc>
              <a:spcBef>
                <a:spcPts val="200"/>
              </a:spcBef>
              <a:buClr>
                <a:srgbClr val="FF7F00"/>
              </a:buClr>
              <a:buFont typeface="Arial"/>
              <a:buChar char="•"/>
              <a:tabLst>
                <a:tab pos="247015" algn="l"/>
              </a:tabLst>
            </a:pPr>
            <a:r>
              <a:rPr lang="it-IT" sz="900" dirty="0"/>
              <a:t>selezioniamo il triangolo di area massima, che verrà raffinato;</a:t>
            </a:r>
          </a:p>
          <a:p>
            <a:pPr marL="246379" marR="5080" indent="-117475">
              <a:lnSpc>
                <a:spcPct val="116199"/>
              </a:lnSpc>
              <a:spcBef>
                <a:spcPts val="200"/>
              </a:spcBef>
              <a:buClr>
                <a:srgbClr val="FF7F00"/>
              </a:buClr>
              <a:buFont typeface="Arial"/>
              <a:buChar char="•"/>
              <a:tabLst>
                <a:tab pos="247015" algn="l"/>
              </a:tabLst>
            </a:pPr>
            <a:r>
              <a:rPr lang="it-IT" sz="900" dirty="0"/>
              <a:t>andiamo a prendere il lato più lungo (</a:t>
            </a:r>
            <a:r>
              <a:rPr lang="it-IT" sz="900" dirty="0" err="1"/>
              <a:t>toBisect</a:t>
            </a:r>
            <a:r>
              <a:rPr lang="it-IT" sz="900" dirty="0"/>
              <a:t>) del triangolo:</a:t>
            </a:r>
          </a:p>
        </p:txBody>
      </p:sp>
      <p:pic>
        <p:nvPicPr>
          <p:cNvPr id="5" name="Immagine 4" descr="Immagine che contiene linea, triangolo, schizzo&#10;&#10;Descrizione generata automaticamente">
            <a:extLst>
              <a:ext uri="{FF2B5EF4-FFF2-40B4-BE49-F238E27FC236}">
                <a16:creationId xmlns:a16="http://schemas.microsoft.com/office/drawing/2014/main" id="{3AE3F570-B3E7-4871-0186-6E92C32EBA9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982" r="6437" b="43394"/>
          <a:stretch/>
        </p:blipFill>
        <p:spPr>
          <a:xfrm>
            <a:off x="781050" y="1614058"/>
            <a:ext cx="2736522" cy="1183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338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C8308B-F159-072C-2D5F-F17FB7703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40" y="59962"/>
            <a:ext cx="4412818" cy="153888"/>
          </a:xfrm>
        </p:spPr>
        <p:txBody>
          <a:bodyPr/>
          <a:lstStyle/>
          <a:p>
            <a:r>
              <a:rPr lang="it-IT" dirty="0"/>
              <a:t>Soluzione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866E4ED-6FDE-C322-FB29-06360C2557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7650" y="663575"/>
            <a:ext cx="3447364" cy="684355"/>
          </a:xfrm>
        </p:spPr>
        <p:txBody>
          <a:bodyPr/>
          <a:lstStyle/>
          <a:p>
            <a:pPr marL="246379" marR="5080" indent="-117475">
              <a:lnSpc>
                <a:spcPct val="116199"/>
              </a:lnSpc>
              <a:spcBef>
                <a:spcPts val="200"/>
              </a:spcBef>
              <a:buClr>
                <a:srgbClr val="FF7F00"/>
              </a:buClr>
              <a:buFont typeface="Arial"/>
              <a:buChar char="•"/>
              <a:tabLst>
                <a:tab pos="247015" algn="l"/>
              </a:tabLst>
            </a:pPr>
            <a:r>
              <a:rPr lang="it-IT" sz="900" spc="-20" dirty="0">
                <a:cs typeface="Arial MT"/>
              </a:rPr>
              <a:t>Troviamo il punto medio di </a:t>
            </a:r>
            <a:r>
              <a:rPr lang="it-IT" sz="900" spc="-20" dirty="0" err="1">
                <a:cs typeface="Arial MT"/>
              </a:rPr>
              <a:t>toBisect</a:t>
            </a:r>
            <a:r>
              <a:rPr lang="it-IT" sz="900" spc="-20" dirty="0">
                <a:cs typeface="Arial MT"/>
              </a:rPr>
              <a:t>;</a:t>
            </a:r>
          </a:p>
          <a:p>
            <a:pPr marL="246379" marR="5080" indent="-117475">
              <a:lnSpc>
                <a:spcPct val="116199"/>
              </a:lnSpc>
              <a:spcBef>
                <a:spcPts val="200"/>
              </a:spcBef>
              <a:buClr>
                <a:srgbClr val="FF7F00"/>
              </a:buClr>
              <a:buFont typeface="Arial"/>
              <a:buChar char="•"/>
              <a:tabLst>
                <a:tab pos="247015" algn="l"/>
              </a:tabLst>
            </a:pPr>
            <a:r>
              <a:rPr lang="it-IT" sz="900" dirty="0" err="1"/>
              <a:t>bisezioniamo</a:t>
            </a:r>
            <a:r>
              <a:rPr lang="it-IT" sz="900" dirty="0"/>
              <a:t> </a:t>
            </a:r>
            <a:r>
              <a:rPr lang="it-IT" sz="900" dirty="0" err="1"/>
              <a:t>toBisect</a:t>
            </a:r>
            <a:r>
              <a:rPr lang="it-IT" sz="900" dirty="0"/>
              <a:t>;</a:t>
            </a:r>
          </a:p>
          <a:p>
            <a:pPr marL="246379" marR="5080" indent="-117475">
              <a:lnSpc>
                <a:spcPct val="116199"/>
              </a:lnSpc>
              <a:spcBef>
                <a:spcPts val="200"/>
              </a:spcBef>
              <a:buClr>
                <a:srgbClr val="FF7F00"/>
              </a:buClr>
              <a:buFont typeface="Arial"/>
              <a:buChar char="•"/>
              <a:tabLst>
                <a:tab pos="247015" algn="l"/>
              </a:tabLst>
            </a:pPr>
            <a:r>
              <a:rPr lang="it-IT" sz="900" dirty="0"/>
              <a:t>creiamo i due nuovi triangoli newT1 e newT2, li inseriamo nei vettori di triangoli e spegniamo il triangolo appena raffinato:</a:t>
            </a:r>
          </a:p>
        </p:txBody>
      </p:sp>
      <p:pic>
        <p:nvPicPr>
          <p:cNvPr id="8" name="Immagine 7" descr="Immagine che contiene linea, diagramma&#10;&#10;Descrizione generata automaticamente">
            <a:extLst>
              <a:ext uri="{FF2B5EF4-FFF2-40B4-BE49-F238E27FC236}">
                <a16:creationId xmlns:a16="http://schemas.microsoft.com/office/drawing/2014/main" id="{27BAC6F0-12F3-A002-DC5D-8D8C7FFBE4C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9725" r="427" b="37248"/>
          <a:stretch/>
        </p:blipFill>
        <p:spPr>
          <a:xfrm>
            <a:off x="180757" y="1539873"/>
            <a:ext cx="2438400" cy="114300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0" name="Immagine 9" descr="Immagine che contiene triangolo&#10;&#10;Descrizione generata automaticamente">
            <a:extLst>
              <a:ext uri="{FF2B5EF4-FFF2-40B4-BE49-F238E27FC236}">
                <a16:creationId xmlns:a16="http://schemas.microsoft.com/office/drawing/2014/main" id="{7D745837-22DD-2AF4-4F8A-68B859576C7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1" t="27982" r="9548" b="38991"/>
          <a:stretch/>
        </p:blipFill>
        <p:spPr>
          <a:xfrm>
            <a:off x="2305050" y="1539874"/>
            <a:ext cx="2187359" cy="11430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291523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C8308B-F159-072C-2D5F-F17FB7703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40" y="59962"/>
            <a:ext cx="4412818" cy="153888"/>
          </a:xfrm>
        </p:spPr>
        <p:txBody>
          <a:bodyPr/>
          <a:lstStyle/>
          <a:p>
            <a:r>
              <a:rPr lang="it-IT" dirty="0"/>
              <a:t>Soluzione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866E4ED-6FDE-C322-FB29-06360C2557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0050" y="663575"/>
            <a:ext cx="3447364" cy="1031373"/>
          </a:xfrm>
        </p:spPr>
        <p:txBody>
          <a:bodyPr/>
          <a:lstStyle/>
          <a:p>
            <a:pPr marL="246379" marR="5080" indent="-117475">
              <a:lnSpc>
                <a:spcPct val="116199"/>
              </a:lnSpc>
              <a:spcBef>
                <a:spcPts val="200"/>
              </a:spcBef>
              <a:buClr>
                <a:srgbClr val="FF7F00"/>
              </a:buClr>
              <a:buFont typeface="Arial"/>
              <a:buChar char="•"/>
              <a:tabLst>
                <a:tab pos="247015" algn="l"/>
              </a:tabLst>
            </a:pPr>
            <a:r>
              <a:rPr lang="it-IT" sz="900" spc="-20" dirty="0">
                <a:cs typeface="Arial MT"/>
              </a:rPr>
              <a:t>Se il lato più lungo (</a:t>
            </a:r>
            <a:r>
              <a:rPr lang="it-IT" sz="900" spc="-20" dirty="0" err="1">
                <a:cs typeface="Arial MT"/>
              </a:rPr>
              <a:t>toBisect</a:t>
            </a:r>
            <a:r>
              <a:rPr lang="it-IT" sz="900" spc="-20" dirty="0">
                <a:cs typeface="Arial MT"/>
              </a:rPr>
              <a:t>) del triangolo da </a:t>
            </a:r>
            <a:r>
              <a:rPr lang="it-IT" sz="900" spc="-20" dirty="0" err="1">
                <a:cs typeface="Arial MT"/>
              </a:rPr>
              <a:t>bisezionare</a:t>
            </a:r>
            <a:r>
              <a:rPr lang="it-IT" sz="900" spc="-20" dirty="0">
                <a:cs typeface="Arial MT"/>
              </a:rPr>
              <a:t> si trova al bordo, non ci sono triangoli adiacenti rispetto a </a:t>
            </a:r>
            <a:r>
              <a:rPr lang="it-IT" sz="900" spc="-20" dirty="0" err="1">
                <a:cs typeface="Arial MT"/>
              </a:rPr>
              <a:t>toBisect</a:t>
            </a:r>
            <a:r>
              <a:rPr lang="it-IT" sz="900" spc="-20" dirty="0">
                <a:cs typeface="Arial MT"/>
              </a:rPr>
              <a:t> e quindi la mesh risulta ammissibile;</a:t>
            </a:r>
          </a:p>
          <a:p>
            <a:pPr marL="246379" marR="5080" indent="-117475">
              <a:lnSpc>
                <a:spcPct val="116199"/>
              </a:lnSpc>
              <a:spcBef>
                <a:spcPts val="200"/>
              </a:spcBef>
              <a:buClr>
                <a:srgbClr val="FF7F00"/>
              </a:buClr>
              <a:buFont typeface="Arial"/>
              <a:buChar char="•"/>
              <a:tabLst>
                <a:tab pos="247015" algn="l"/>
              </a:tabLst>
            </a:pPr>
            <a:r>
              <a:rPr lang="it-IT" sz="900" spc="-20" dirty="0">
                <a:cs typeface="Arial MT"/>
              </a:rPr>
              <a:t>passiamo quindi a raffinare il prossimo triangolo con area maggiore:</a:t>
            </a:r>
          </a:p>
          <a:p>
            <a:pPr marL="246379" marR="5080" indent="-117475">
              <a:lnSpc>
                <a:spcPct val="116199"/>
              </a:lnSpc>
              <a:spcBef>
                <a:spcPts val="200"/>
              </a:spcBef>
              <a:buClr>
                <a:srgbClr val="FF7F00"/>
              </a:buClr>
              <a:buFont typeface="Arial"/>
              <a:buChar char="•"/>
              <a:tabLst>
                <a:tab pos="247015" algn="l"/>
              </a:tabLst>
            </a:pPr>
            <a:endParaRPr lang="it-IT" sz="900" spc="-20" dirty="0">
              <a:cs typeface="Arial MT"/>
            </a:endParaRPr>
          </a:p>
          <a:p>
            <a:pPr marL="246379" marR="5080" indent="-117475">
              <a:lnSpc>
                <a:spcPct val="116199"/>
              </a:lnSpc>
              <a:spcBef>
                <a:spcPts val="200"/>
              </a:spcBef>
              <a:buClr>
                <a:srgbClr val="FF7F00"/>
              </a:buClr>
              <a:buFont typeface="Arial"/>
              <a:buChar char="•"/>
              <a:tabLst>
                <a:tab pos="247015" algn="l"/>
              </a:tabLst>
            </a:pPr>
            <a:endParaRPr lang="it-IT" sz="900" spc="-20" dirty="0">
              <a:cs typeface="Arial MT"/>
            </a:endParaRPr>
          </a:p>
        </p:txBody>
      </p:sp>
      <p:pic>
        <p:nvPicPr>
          <p:cNvPr id="5" name="Immagine 4" descr="Immagine che contiene linea, diagramma, design&#10;&#10;Descrizione generata automaticamente">
            <a:extLst>
              <a:ext uri="{FF2B5EF4-FFF2-40B4-BE49-F238E27FC236}">
                <a16:creationId xmlns:a16="http://schemas.microsoft.com/office/drawing/2014/main" id="{61D6851F-8DFE-2B1A-8774-9847B721AF0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47" t="25984" r="19097" b="34383"/>
          <a:stretch/>
        </p:blipFill>
        <p:spPr>
          <a:xfrm>
            <a:off x="1162050" y="1501775"/>
            <a:ext cx="2000250" cy="1636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327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C8308B-F159-072C-2D5F-F17FB7703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40" y="59962"/>
            <a:ext cx="4412818" cy="153888"/>
          </a:xfrm>
        </p:spPr>
        <p:txBody>
          <a:bodyPr/>
          <a:lstStyle/>
          <a:p>
            <a:r>
              <a:rPr lang="it-IT" dirty="0"/>
              <a:t>Soluzione</a:t>
            </a:r>
          </a:p>
        </p:txBody>
      </p:sp>
      <p:pic>
        <p:nvPicPr>
          <p:cNvPr id="13" name="Immagine 12" descr="Immagine che contiene linea, diagramma, testo, Diagramma&#10;&#10;Descrizione generata automaticamente">
            <a:extLst>
              <a:ext uri="{FF2B5EF4-FFF2-40B4-BE49-F238E27FC236}">
                <a16:creationId xmlns:a16="http://schemas.microsoft.com/office/drawing/2014/main" id="{12BDA39F-FD14-8B7D-CFB2-E3C1E4B3AD1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0" t="30298" r="15115" b="34560"/>
          <a:stretch/>
        </p:blipFill>
        <p:spPr>
          <a:xfrm>
            <a:off x="92290" y="892175"/>
            <a:ext cx="2387601" cy="1790700"/>
          </a:xfrm>
          <a:prstGeom prst="rect">
            <a:avLst/>
          </a:prstGeom>
        </p:spPr>
      </p:pic>
      <p:pic>
        <p:nvPicPr>
          <p:cNvPr id="15" name="Immagine 14" descr="Immagine che contiene linea, triangolo, design&#10;&#10;Descrizione generata automaticamente">
            <a:extLst>
              <a:ext uri="{FF2B5EF4-FFF2-40B4-BE49-F238E27FC236}">
                <a16:creationId xmlns:a16="http://schemas.microsoft.com/office/drawing/2014/main" id="{B8F660CF-6450-06F4-E817-F3FF8AC4BD6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43" t="30544" r="26964" b="34168"/>
          <a:stretch/>
        </p:blipFill>
        <p:spPr>
          <a:xfrm>
            <a:off x="2479891" y="892175"/>
            <a:ext cx="186690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99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C8308B-F159-072C-2D5F-F17FB7703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40" y="59962"/>
            <a:ext cx="4412818" cy="153888"/>
          </a:xfrm>
        </p:spPr>
        <p:txBody>
          <a:bodyPr/>
          <a:lstStyle/>
          <a:p>
            <a:r>
              <a:rPr lang="it-IT" dirty="0"/>
              <a:t>Soluzione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866E4ED-6FDE-C322-FB29-06360C2557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3850" y="960837"/>
            <a:ext cx="3810000" cy="1751057"/>
          </a:xfrm>
        </p:spPr>
        <p:txBody>
          <a:bodyPr/>
          <a:lstStyle/>
          <a:p>
            <a:pPr marL="246379" marR="5080" indent="-117475">
              <a:lnSpc>
                <a:spcPct val="116199"/>
              </a:lnSpc>
              <a:spcBef>
                <a:spcPts val="200"/>
              </a:spcBef>
              <a:buClr>
                <a:srgbClr val="FF7F00"/>
              </a:buClr>
              <a:buFont typeface="Arial"/>
              <a:buChar char="•"/>
              <a:tabLst>
                <a:tab pos="247015" algn="l"/>
              </a:tabLst>
            </a:pPr>
            <a:r>
              <a:rPr lang="it-IT" sz="900" spc="-20" dirty="0">
                <a:cs typeface="Arial MT"/>
              </a:rPr>
              <a:t>Altrimenti, per mantenere la mesh ammissibile, dobbiamo raffinare anche il triangolo adiacente rispetto al lato </a:t>
            </a:r>
            <a:r>
              <a:rPr lang="it-IT" sz="900" spc="-20" dirty="0" err="1">
                <a:cs typeface="Arial MT"/>
              </a:rPr>
              <a:t>bisezionato</a:t>
            </a:r>
            <a:r>
              <a:rPr lang="it-IT" sz="900" spc="-20" dirty="0">
                <a:cs typeface="Arial MT"/>
              </a:rPr>
              <a:t> del triangolo appena raffinato;</a:t>
            </a:r>
          </a:p>
          <a:p>
            <a:pPr marL="246379" marR="5080" indent="-117475">
              <a:lnSpc>
                <a:spcPct val="116199"/>
              </a:lnSpc>
              <a:spcBef>
                <a:spcPts val="200"/>
              </a:spcBef>
              <a:buClr>
                <a:srgbClr val="FF7F00"/>
              </a:buClr>
              <a:buFont typeface="Arial"/>
              <a:buChar char="•"/>
              <a:tabLst>
                <a:tab pos="247015" algn="l"/>
              </a:tabLst>
            </a:pPr>
            <a:endParaRPr lang="it-IT" sz="900" spc="-20" dirty="0">
              <a:cs typeface="Arial MT"/>
            </a:endParaRPr>
          </a:p>
          <a:p>
            <a:pPr marL="246379" marR="5080" indent="-117475">
              <a:lnSpc>
                <a:spcPct val="116199"/>
              </a:lnSpc>
              <a:spcBef>
                <a:spcPts val="200"/>
              </a:spcBef>
              <a:buClr>
                <a:srgbClr val="FF7F00"/>
              </a:buClr>
              <a:buFont typeface="Arial"/>
              <a:buChar char="•"/>
              <a:tabLst>
                <a:tab pos="247015" algn="l"/>
              </a:tabLst>
            </a:pPr>
            <a:r>
              <a:rPr lang="it-IT" sz="900" b="1" spc="-20" dirty="0">
                <a:cs typeface="Arial MT"/>
              </a:rPr>
              <a:t>Ci sono due casi:</a:t>
            </a:r>
          </a:p>
          <a:p>
            <a:pPr marL="357504" marR="5080" indent="-228600">
              <a:lnSpc>
                <a:spcPct val="116199"/>
              </a:lnSpc>
              <a:spcBef>
                <a:spcPts val="200"/>
              </a:spcBef>
              <a:buClr>
                <a:srgbClr val="FF7F00"/>
              </a:buClr>
              <a:buFont typeface="+mj-lt"/>
              <a:buAutoNum type="arabicPeriod"/>
              <a:tabLst>
                <a:tab pos="247015" algn="l"/>
              </a:tabLst>
            </a:pPr>
            <a:r>
              <a:rPr lang="it-IT" sz="900" spc="-20" dirty="0">
                <a:cs typeface="Arial MT"/>
              </a:rPr>
              <a:t>Il triangolo adiacente ha come lato più lungo un lato diverso da quello precedentemente </a:t>
            </a:r>
            <a:r>
              <a:rPr lang="it-IT" sz="900" spc="-20" dirty="0" err="1">
                <a:cs typeface="Arial MT"/>
              </a:rPr>
              <a:t>bisezionato</a:t>
            </a:r>
            <a:r>
              <a:rPr lang="it-IT" sz="900" spc="-20" dirty="0">
                <a:cs typeface="Arial MT"/>
              </a:rPr>
              <a:t>;</a:t>
            </a:r>
          </a:p>
          <a:p>
            <a:pPr marL="357504" marR="5080" indent="-228600">
              <a:lnSpc>
                <a:spcPct val="116199"/>
              </a:lnSpc>
              <a:spcBef>
                <a:spcPts val="200"/>
              </a:spcBef>
              <a:buClr>
                <a:srgbClr val="FF7F00"/>
              </a:buClr>
              <a:buFont typeface="+mj-lt"/>
              <a:buAutoNum type="arabicPeriod"/>
              <a:tabLst>
                <a:tab pos="247015" algn="l"/>
              </a:tabLst>
            </a:pPr>
            <a:r>
              <a:rPr lang="it-IT" sz="900" spc="-20" dirty="0">
                <a:cs typeface="Arial MT"/>
              </a:rPr>
              <a:t>Il triangolo adiacente ha come lato più lungo il lato precedentemente </a:t>
            </a:r>
            <a:r>
              <a:rPr lang="it-IT" sz="900" spc="-20" dirty="0" err="1">
                <a:cs typeface="Arial MT"/>
              </a:rPr>
              <a:t>bisezionato</a:t>
            </a:r>
            <a:r>
              <a:rPr lang="it-IT" sz="900" spc="-20" dirty="0">
                <a:cs typeface="Arial MT"/>
              </a:rPr>
              <a:t>;</a:t>
            </a:r>
          </a:p>
          <a:p>
            <a:pPr marL="357504" marR="5080" indent="-228600">
              <a:lnSpc>
                <a:spcPct val="116199"/>
              </a:lnSpc>
              <a:spcBef>
                <a:spcPts val="200"/>
              </a:spcBef>
              <a:buClr>
                <a:srgbClr val="FF7F00"/>
              </a:buClr>
              <a:buFont typeface="+mj-lt"/>
              <a:buAutoNum type="arabicPeriod"/>
              <a:tabLst>
                <a:tab pos="247015" algn="l"/>
              </a:tabLst>
            </a:pPr>
            <a:endParaRPr lang="it-IT" sz="900" spc="-20" dirty="0">
              <a:cs typeface="Arial MT"/>
            </a:endParaRPr>
          </a:p>
          <a:p>
            <a:pPr marL="246379" marR="5080" indent="-117475">
              <a:lnSpc>
                <a:spcPct val="116199"/>
              </a:lnSpc>
              <a:spcBef>
                <a:spcPts val="200"/>
              </a:spcBef>
              <a:buClr>
                <a:srgbClr val="FF7F00"/>
              </a:buClr>
              <a:buFont typeface="Arial"/>
              <a:buChar char="•"/>
              <a:tabLst>
                <a:tab pos="247015" algn="l"/>
              </a:tabLst>
            </a:pPr>
            <a:endParaRPr lang="it-IT" sz="900" spc="-20" dirty="0"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1764701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683</Words>
  <Application>Microsoft Office PowerPoint</Application>
  <PresentationFormat>Personalizzato</PresentationFormat>
  <Paragraphs>90</Paragraphs>
  <Slides>23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23</vt:i4>
      </vt:variant>
    </vt:vector>
  </HeadingPairs>
  <TitlesOfParts>
    <vt:vector size="30" baseType="lpstr">
      <vt:lpstr>Microsoft JhengHei UI</vt:lpstr>
      <vt:lpstr>Arial</vt:lpstr>
      <vt:lpstr>Arial MT</vt:lpstr>
      <vt:lpstr>Calibri</vt:lpstr>
      <vt:lpstr>Tahoma</vt:lpstr>
      <vt:lpstr>Verdana</vt:lpstr>
      <vt:lpstr>Office Theme</vt:lpstr>
      <vt:lpstr>Aurona Gashi, Francesco Matteazzi, Matteo Tonti</vt:lpstr>
      <vt:lpstr>Descrizione del problema</vt:lpstr>
      <vt:lpstr>Descrizione del problema</vt:lpstr>
      <vt:lpstr>Descrizione del problema</vt:lpstr>
      <vt:lpstr>Soluzione</vt:lpstr>
      <vt:lpstr>Soluzione</vt:lpstr>
      <vt:lpstr>Soluzione</vt:lpstr>
      <vt:lpstr>Soluzione</vt:lpstr>
      <vt:lpstr>Soluzione</vt:lpstr>
      <vt:lpstr>Soluzione</vt:lpstr>
      <vt:lpstr>Soluzione</vt:lpstr>
      <vt:lpstr>Soluzione</vt:lpstr>
      <vt:lpstr>Soluzione</vt:lpstr>
      <vt:lpstr>Soluzione</vt:lpstr>
      <vt:lpstr>Soluzione</vt:lpstr>
      <vt:lpstr>Risultati sulla mesh del Test1</vt:lpstr>
      <vt:lpstr>Risultati sulla mesh del Test1</vt:lpstr>
      <vt:lpstr>Risultati sulla mesh del Test1</vt:lpstr>
      <vt:lpstr>Risultati sulla mesh del Test2</vt:lpstr>
      <vt:lpstr>Risultati sulla mesh del Test2</vt:lpstr>
      <vt:lpstr>Risultati sulla mesh del Test2</vt:lpstr>
      <vt:lpstr>Unit tests realizzati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CUT POLYGON - Cafasso Eleonora, Massaro Camilla, Roviera Elisabetta</dc:title>
  <dc:creator>Aurona Gashi</dc:creator>
  <cp:lastModifiedBy>Francesco Matteazzi</cp:lastModifiedBy>
  <cp:revision>8</cp:revision>
  <dcterms:created xsi:type="dcterms:W3CDTF">2023-06-10T08:06:11Z</dcterms:created>
  <dcterms:modified xsi:type="dcterms:W3CDTF">2023-06-20T19:38:05Z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2021-06-04T00:00:00Z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2023-06-10T00:00:00Z</vt:filetime>
  </property>
</Properties>
</file>