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8" r:id="rId8"/>
    <p:sldId id="267" r:id="rId9"/>
    <p:sldId id="269" r:id="rId10"/>
    <p:sldId id="272" r:id="rId11"/>
    <p:sldId id="273" r:id="rId12"/>
    <p:sldId id="274" r:id="rId13"/>
    <p:sldId id="270" r:id="rId14"/>
    <p:sldId id="271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58" r:id="rId24"/>
    <p:sldId id="260" r:id="rId25"/>
  </p:sldIdLst>
  <p:sldSz cx="4610100" cy="3460750"/>
  <p:notesSz cx="4610100" cy="34607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C8C3A-470E-4210-8926-F290650F492B}" v="1" dt="2023-06-10T11:39:30.4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hi  Aurona" userId="3503940e-69db-4666-b894-39b5369c5a9c" providerId="ADAL" clId="{4B0C8C3A-470E-4210-8926-F290650F492B}"/>
    <pc:docChg chg="undo custSel addSld delSld modSld">
      <pc:chgData name="Gashi  Aurona" userId="3503940e-69db-4666-b894-39b5369c5a9c" providerId="ADAL" clId="{4B0C8C3A-470E-4210-8926-F290650F492B}" dt="2023-06-10T11:55:58.371" v="511" actId="478"/>
      <pc:docMkLst>
        <pc:docMk/>
      </pc:docMkLst>
      <pc:sldChg chg="addSp delSp modSp mod">
        <pc:chgData name="Gashi  Aurona" userId="3503940e-69db-4666-b894-39b5369c5a9c" providerId="ADAL" clId="{4B0C8C3A-470E-4210-8926-F290650F492B}" dt="2023-06-10T11:46:51.961" v="457" actId="20577"/>
        <pc:sldMkLst>
          <pc:docMk/>
          <pc:sldMk cId="0" sldId="258"/>
        </pc:sldMkLst>
        <pc:spChg chg="del">
          <ac:chgData name="Gashi  Aurona" userId="3503940e-69db-4666-b894-39b5369c5a9c" providerId="ADAL" clId="{4B0C8C3A-470E-4210-8926-F290650F492B}" dt="2023-06-10T11:38:27.283" v="287" actId="21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Gashi  Aurona" userId="3503940e-69db-4666-b894-39b5369c5a9c" providerId="ADAL" clId="{4B0C8C3A-470E-4210-8926-F290650F492B}" dt="2023-06-10T11:46:51.961" v="457" actId="20577"/>
          <ac:spMkLst>
            <pc:docMk/>
            <pc:sldMk cId="0" sldId="258"/>
            <ac:spMk id="9" creationId="{777F8698-7282-B540-80D7-6550E1050933}"/>
          </ac:spMkLst>
        </pc:spChg>
      </pc:sldChg>
      <pc:sldChg chg="modSp mod">
        <pc:chgData name="Gashi  Aurona" userId="3503940e-69db-4666-b894-39b5369c5a9c" providerId="ADAL" clId="{4B0C8C3A-470E-4210-8926-F290650F492B}" dt="2023-06-10T11:50:24.837" v="483" actId="20577"/>
        <pc:sldMkLst>
          <pc:docMk/>
          <pc:sldMk cId="3139338060" sldId="264"/>
        </pc:sldMkLst>
        <pc:spChg chg="mod">
          <ac:chgData name="Gashi  Aurona" userId="3503940e-69db-4666-b894-39b5369c5a9c" providerId="ADAL" clId="{4B0C8C3A-470E-4210-8926-F290650F492B}" dt="2023-06-10T11:50:24.837" v="483" actId="20577"/>
          <ac:spMkLst>
            <pc:docMk/>
            <pc:sldMk cId="3139338060" sldId="264"/>
            <ac:spMk id="3" creationId="{9866E4ED-6FDE-C322-FB29-06360C25573A}"/>
          </ac:spMkLst>
        </pc:spChg>
      </pc:sldChg>
      <pc:sldChg chg="modSp mod">
        <pc:chgData name="Gashi  Aurona" userId="3503940e-69db-4666-b894-39b5369c5a9c" providerId="ADAL" clId="{4B0C8C3A-470E-4210-8926-F290650F492B}" dt="2023-06-10T11:35:31.461" v="286" actId="20577"/>
        <pc:sldMkLst>
          <pc:docMk/>
          <pc:sldMk cId="3291523051" sldId="266"/>
        </pc:sldMkLst>
        <pc:spChg chg="mod">
          <ac:chgData name="Gashi  Aurona" userId="3503940e-69db-4666-b894-39b5369c5a9c" providerId="ADAL" clId="{4B0C8C3A-470E-4210-8926-F290650F492B}" dt="2023-06-10T11:35:31.461" v="286" actId="20577"/>
          <ac:spMkLst>
            <pc:docMk/>
            <pc:sldMk cId="3291523051" sldId="266"/>
            <ac:spMk id="3" creationId="{9866E4ED-6FDE-C322-FB29-06360C25573A}"/>
          </ac:spMkLst>
        </pc:spChg>
      </pc:sldChg>
      <pc:sldChg chg="modSp mod">
        <pc:chgData name="Gashi  Aurona" userId="3503940e-69db-4666-b894-39b5369c5a9c" providerId="ADAL" clId="{4B0C8C3A-470E-4210-8926-F290650F492B}" dt="2023-06-10T11:50:47.406" v="491" actId="20577"/>
        <pc:sldMkLst>
          <pc:docMk/>
          <pc:sldMk cId="1764701153" sldId="269"/>
        </pc:sldMkLst>
        <pc:spChg chg="mod">
          <ac:chgData name="Gashi  Aurona" userId="3503940e-69db-4666-b894-39b5369c5a9c" providerId="ADAL" clId="{4B0C8C3A-470E-4210-8926-F290650F492B}" dt="2023-06-10T11:50:47.406" v="491" actId="20577"/>
          <ac:spMkLst>
            <pc:docMk/>
            <pc:sldMk cId="1764701153" sldId="269"/>
            <ac:spMk id="3" creationId="{9866E4ED-6FDE-C322-FB29-06360C25573A}"/>
          </ac:spMkLst>
        </pc:spChg>
      </pc:sldChg>
      <pc:sldChg chg="modSp mod">
        <pc:chgData name="Gashi  Aurona" userId="3503940e-69db-4666-b894-39b5369c5a9c" providerId="ADAL" clId="{4B0C8C3A-470E-4210-8926-F290650F492B}" dt="2023-06-10T11:51:34.242" v="504" actId="20577"/>
        <pc:sldMkLst>
          <pc:docMk/>
          <pc:sldMk cId="2983326761" sldId="270"/>
        </pc:sldMkLst>
        <pc:spChg chg="mod">
          <ac:chgData name="Gashi  Aurona" userId="3503940e-69db-4666-b894-39b5369c5a9c" providerId="ADAL" clId="{4B0C8C3A-470E-4210-8926-F290650F492B}" dt="2023-06-10T11:51:34.242" v="504" actId="20577"/>
          <ac:spMkLst>
            <pc:docMk/>
            <pc:sldMk cId="2983326761" sldId="270"/>
            <ac:spMk id="3" creationId="{9866E4ED-6FDE-C322-FB29-06360C25573A}"/>
          </ac:spMkLst>
        </pc:spChg>
      </pc:sldChg>
      <pc:sldChg chg="modSp mod">
        <pc:chgData name="Gashi  Aurona" userId="3503940e-69db-4666-b894-39b5369c5a9c" providerId="ADAL" clId="{4B0C8C3A-470E-4210-8926-F290650F492B}" dt="2023-06-10T11:50:57.414" v="493" actId="20577"/>
        <pc:sldMkLst>
          <pc:docMk/>
          <pc:sldMk cId="3166848471" sldId="272"/>
        </pc:sldMkLst>
        <pc:spChg chg="mod">
          <ac:chgData name="Gashi  Aurona" userId="3503940e-69db-4666-b894-39b5369c5a9c" providerId="ADAL" clId="{4B0C8C3A-470E-4210-8926-F290650F492B}" dt="2023-06-10T11:50:57.414" v="493" actId="20577"/>
          <ac:spMkLst>
            <pc:docMk/>
            <pc:sldMk cId="3166848471" sldId="272"/>
            <ac:spMk id="3" creationId="{9866E4ED-6FDE-C322-FB29-06360C25573A}"/>
          </ac:spMkLst>
        </pc:spChg>
      </pc:sldChg>
      <pc:sldChg chg="delSp mod">
        <pc:chgData name="Gashi  Aurona" userId="3503940e-69db-4666-b894-39b5369c5a9c" providerId="ADAL" clId="{4B0C8C3A-470E-4210-8926-F290650F492B}" dt="2023-06-10T11:55:52.850" v="508" actId="478"/>
        <pc:sldMkLst>
          <pc:docMk/>
          <pc:sldMk cId="2708469480" sldId="277"/>
        </pc:sldMkLst>
        <pc:picChg chg="del">
          <ac:chgData name="Gashi  Aurona" userId="3503940e-69db-4666-b894-39b5369c5a9c" providerId="ADAL" clId="{4B0C8C3A-470E-4210-8926-F290650F492B}" dt="2023-06-10T11:55:52.850" v="508" actId="478"/>
          <ac:picMkLst>
            <pc:docMk/>
            <pc:sldMk cId="2708469480" sldId="277"/>
            <ac:picMk id="5" creationId="{5EFF1B72-F146-1C8B-BB2C-DCD429C5DF96}"/>
          </ac:picMkLst>
        </pc:picChg>
      </pc:sldChg>
      <pc:sldChg chg="delSp modSp add del mod">
        <pc:chgData name="Gashi  Aurona" userId="3503940e-69db-4666-b894-39b5369c5a9c" providerId="ADAL" clId="{4B0C8C3A-470E-4210-8926-F290650F492B}" dt="2023-06-10T11:55:58.371" v="511" actId="478"/>
        <pc:sldMkLst>
          <pc:docMk/>
          <pc:sldMk cId="1551168041" sldId="278"/>
        </pc:sldMkLst>
        <pc:picChg chg="del mod">
          <ac:chgData name="Gashi  Aurona" userId="3503940e-69db-4666-b894-39b5369c5a9c" providerId="ADAL" clId="{4B0C8C3A-470E-4210-8926-F290650F492B}" dt="2023-06-10T11:55:58.371" v="511" actId="478"/>
          <ac:picMkLst>
            <pc:docMk/>
            <pc:sldMk cId="1551168041" sldId="278"/>
            <ac:picMk id="6" creationId="{C302498C-AAB4-BE7B-883C-06A40EFE12DA}"/>
          </ac:picMkLst>
        </pc:picChg>
      </pc:sldChg>
      <pc:sldChg chg="delSp mod">
        <pc:chgData name="Gashi  Aurona" userId="3503940e-69db-4666-b894-39b5369c5a9c" providerId="ADAL" clId="{4B0C8C3A-470E-4210-8926-F290650F492B}" dt="2023-06-10T11:55:45.591" v="506" actId="478"/>
        <pc:sldMkLst>
          <pc:docMk/>
          <pc:sldMk cId="1330989425" sldId="280"/>
        </pc:sldMkLst>
        <pc:picChg chg="del">
          <ac:chgData name="Gashi  Aurona" userId="3503940e-69db-4666-b894-39b5369c5a9c" providerId="ADAL" clId="{4B0C8C3A-470E-4210-8926-F290650F492B}" dt="2023-06-10T11:55:45.591" v="506" actId="478"/>
          <ac:picMkLst>
            <pc:docMk/>
            <pc:sldMk cId="1330989425" sldId="280"/>
            <ac:picMk id="6" creationId="{D05B7DDC-F37E-F015-5BD9-1DFF972ADD61}"/>
          </ac:picMkLst>
        </pc:picChg>
      </pc:sldChg>
      <pc:sldChg chg="delSp mod">
        <pc:chgData name="Gashi  Aurona" userId="3503940e-69db-4666-b894-39b5369c5a9c" providerId="ADAL" clId="{4B0C8C3A-470E-4210-8926-F290650F492B}" dt="2023-06-10T11:55:47.823" v="507" actId="478"/>
        <pc:sldMkLst>
          <pc:docMk/>
          <pc:sldMk cId="3070584663" sldId="281"/>
        </pc:sldMkLst>
        <pc:picChg chg="del">
          <ac:chgData name="Gashi  Aurona" userId="3503940e-69db-4666-b894-39b5369c5a9c" providerId="ADAL" clId="{4B0C8C3A-470E-4210-8926-F290650F492B}" dt="2023-06-10T11:55:47.823" v="507" actId="478"/>
          <ac:picMkLst>
            <pc:docMk/>
            <pc:sldMk cId="3070584663" sldId="281"/>
            <ac:picMk id="6" creationId="{42F21987-3773-A38D-7D76-93D992161469}"/>
          </ac:picMkLst>
        </pc:picChg>
      </pc:sldChg>
      <pc:sldChg chg="modSp mod">
        <pc:chgData name="Gashi  Aurona" userId="3503940e-69db-4666-b894-39b5369c5a9c" providerId="ADAL" clId="{4B0C8C3A-470E-4210-8926-F290650F492B}" dt="2023-06-10T11:31:40.517" v="258" actId="1076"/>
        <pc:sldMkLst>
          <pc:docMk/>
          <pc:sldMk cId="3063083003" sldId="282"/>
        </pc:sldMkLst>
        <pc:spChg chg="mod">
          <ac:chgData name="Gashi  Aurona" userId="3503940e-69db-4666-b894-39b5369c5a9c" providerId="ADAL" clId="{4B0C8C3A-470E-4210-8926-F290650F492B}" dt="2023-06-10T11:31:40.517" v="258" actId="1076"/>
          <ac:spMkLst>
            <pc:docMk/>
            <pc:sldMk cId="3063083003" sldId="282"/>
            <ac:spMk id="3" creationId="{ACC16464-D3EF-E86C-A4BC-62072EC71B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11150"/>
          </a:xfrm>
          <a:custGeom>
            <a:avLst/>
            <a:gdLst/>
            <a:ahLst/>
            <a:cxnLst/>
            <a:rect l="l" t="t" r="r" b="b"/>
            <a:pathLst>
              <a:path w="4608195" h="311150">
                <a:moveTo>
                  <a:pt x="4608004" y="0"/>
                </a:moveTo>
                <a:lnTo>
                  <a:pt x="0" y="0"/>
                </a:lnTo>
                <a:lnTo>
                  <a:pt x="0" y="310527"/>
                </a:lnTo>
                <a:lnTo>
                  <a:pt x="4608004" y="310527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367" y="1203811"/>
            <a:ext cx="3447364" cy="1095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40707" y="3265817"/>
            <a:ext cx="121285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278125"/>
            <a:ext cx="233875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1400" b="1" spc="60" dirty="0">
                <a:solidFill>
                  <a:srgbClr val="22373A"/>
                </a:solidFill>
                <a:latin typeface="Verdana"/>
                <a:cs typeface="Verdana"/>
              </a:rPr>
              <a:t>RAFFINAMENTO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584711"/>
            <a:ext cx="29032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b="0" spc="-80" dirty="0">
                <a:solidFill>
                  <a:srgbClr val="22373A"/>
                </a:solidFill>
                <a:latin typeface="Arial MT"/>
                <a:cs typeface="Arial MT"/>
              </a:rPr>
              <a:t>Aurona Gashi, Francesco </a:t>
            </a:r>
            <a:r>
              <a:rPr lang="it-IT" b="0" spc="-80" dirty="0" err="1">
                <a:solidFill>
                  <a:srgbClr val="22373A"/>
                </a:solidFill>
                <a:latin typeface="Arial MT"/>
                <a:cs typeface="Arial MT"/>
              </a:rPr>
              <a:t>Matteazzi</a:t>
            </a:r>
            <a:r>
              <a:rPr lang="it-IT" b="0" spc="-80" dirty="0">
                <a:solidFill>
                  <a:srgbClr val="22373A"/>
                </a:solidFill>
                <a:latin typeface="Arial MT"/>
                <a:cs typeface="Arial MT"/>
              </a:rPr>
              <a:t>, Matteo Tonti</a:t>
            </a:r>
            <a:endParaRPr b="0" spc="-30" dirty="0">
              <a:solidFill>
                <a:srgbClr val="22373A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941442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963533"/>
            <a:ext cx="1271956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800" b="1" spc="-15" dirty="0">
                <a:solidFill>
                  <a:srgbClr val="22373A"/>
                </a:solidFill>
                <a:latin typeface="Arial"/>
                <a:cs typeface="Arial"/>
              </a:rPr>
              <a:t>Giovedì 22</a:t>
            </a:r>
            <a:r>
              <a:rPr sz="800" b="1" spc="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b="1" spc="-35" dirty="0" err="1">
                <a:solidFill>
                  <a:srgbClr val="22373A"/>
                </a:solidFill>
                <a:latin typeface="Arial"/>
                <a:cs typeface="Arial"/>
              </a:rPr>
              <a:t>Giugno</a:t>
            </a:r>
            <a:r>
              <a:rPr sz="800" b="1" spc="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22373A"/>
                </a:solidFill>
                <a:latin typeface="Arial"/>
                <a:cs typeface="Arial"/>
              </a:rPr>
              <a:t>202</a:t>
            </a:r>
            <a:r>
              <a:rPr lang="it-IT" sz="800" b="1" dirty="0">
                <a:solidFill>
                  <a:srgbClr val="22373A"/>
                </a:solidFill>
                <a:latin typeface="Arial"/>
                <a:cs typeface="Arial"/>
              </a:rPr>
              <a:t>3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468" y="391262"/>
            <a:ext cx="3943582" cy="1802353"/>
          </a:xfrm>
        </p:spPr>
        <p:txBody>
          <a:bodyPr/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 Caso 1: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 err="1">
                <a:cs typeface="Arial MT"/>
              </a:rPr>
              <a:t>Bisezioniamo</a:t>
            </a:r>
            <a:r>
              <a:rPr lang="it-IT" sz="900" spc="-20" dirty="0">
                <a:cs typeface="Arial MT"/>
              </a:rPr>
              <a:t> il lato più lungo del lato adiacente;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creiamo i due nuovi triangoli newT1 e new T2 e li inseriamo nella lista di triangoli;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uniamo il punto medio del lato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precedentemente al vertice opposto (di newT1 o newT2, che verrà ‘’spento’’) 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creiamo i nuovi triangoli newT3 e newT4 e li inseriamo nelle liste di triangoli: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  <p:pic>
        <p:nvPicPr>
          <p:cNvPr id="6" name="Immagine 5" descr="Immagine che contiene schizzo, linea, triangolo&#10;&#10;Descrizione generata automaticamente">
            <a:extLst>
              <a:ext uri="{FF2B5EF4-FFF2-40B4-BE49-F238E27FC236}">
                <a16:creationId xmlns:a16="http://schemas.microsoft.com/office/drawing/2014/main" id="{F28EE403-89C0-FFA3-FC0A-C36D72C70B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84" r="9763" b="26677"/>
          <a:stretch/>
        </p:blipFill>
        <p:spPr>
          <a:xfrm>
            <a:off x="1009650" y="1765300"/>
            <a:ext cx="2133600" cy="15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4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5" name="Immagine 4" descr="Immagine che contiene linea, diagramma, schizzo&#10;&#10;Descrizione generata automaticamente">
            <a:extLst>
              <a:ext uri="{FF2B5EF4-FFF2-40B4-BE49-F238E27FC236}">
                <a16:creationId xmlns:a16="http://schemas.microsoft.com/office/drawing/2014/main" id="{F7A4C7EE-085E-ACD1-EBB7-BF72A18328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5" t="23578" r="12874" b="34404"/>
          <a:stretch/>
        </p:blipFill>
        <p:spPr>
          <a:xfrm>
            <a:off x="98640" y="901411"/>
            <a:ext cx="2310790" cy="1763903"/>
          </a:xfrm>
          <a:prstGeom prst="rect">
            <a:avLst/>
          </a:prstGeom>
        </p:spPr>
      </p:pic>
      <p:pic>
        <p:nvPicPr>
          <p:cNvPr id="8" name="Immagine 7" descr="Immagine che contiene triangolo, bandiera&#10;&#10;Descrizione generata automaticamente">
            <a:extLst>
              <a:ext uri="{FF2B5EF4-FFF2-40B4-BE49-F238E27FC236}">
                <a16:creationId xmlns:a16="http://schemas.microsoft.com/office/drawing/2014/main" id="{C336410C-8A3B-EDBD-5A51-9CE0565AF6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t="23405" r="22209" b="34760"/>
          <a:stretch/>
        </p:blipFill>
        <p:spPr>
          <a:xfrm>
            <a:off x="2283370" y="901411"/>
            <a:ext cx="2228088" cy="17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7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 descr="Immagine che contiene linea, diagramma, triangolo&#10;&#10;Descrizione generata automaticamente">
            <a:extLst>
              <a:ext uri="{FF2B5EF4-FFF2-40B4-BE49-F238E27FC236}">
                <a16:creationId xmlns:a16="http://schemas.microsoft.com/office/drawing/2014/main" id="{4BEB3EA5-EEAE-D1AD-C173-AC0B464453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9" t="28625" r="6532" b="28197"/>
          <a:stretch/>
        </p:blipFill>
        <p:spPr>
          <a:xfrm>
            <a:off x="247650" y="968375"/>
            <a:ext cx="2362200" cy="1800203"/>
          </a:xfrm>
          <a:prstGeom prst="rect">
            <a:avLst/>
          </a:prstGeom>
        </p:spPr>
      </p:pic>
      <p:pic>
        <p:nvPicPr>
          <p:cNvPr id="7" name="Immagine 6" descr="Immagine che contiene triangolo, linea, design&#10;&#10;Descrizione generata automaticamente">
            <a:extLst>
              <a:ext uri="{FF2B5EF4-FFF2-40B4-BE49-F238E27FC236}">
                <a16:creationId xmlns:a16="http://schemas.microsoft.com/office/drawing/2014/main" id="{0391E033-DACD-7AD2-028C-94E6E3950D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9" t="28259" r="11319" b="29303"/>
          <a:stretch/>
        </p:blipFill>
        <p:spPr>
          <a:xfrm>
            <a:off x="2457451" y="968375"/>
            <a:ext cx="2054008" cy="18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2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663576"/>
            <a:ext cx="3810000" cy="1217706"/>
          </a:xfrm>
        </p:spPr>
        <p:txBody>
          <a:bodyPr/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 Caso 2: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Uniamo con un nuovo lato il punto medio del lato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con quello del vertice opposto del triangolo adiacente;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creiamo i due nuovi triangoli newT5 e newT6, li inseriamo nelle liste di triangoli e spegniamo il triangolo raffinato: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  <p:pic>
        <p:nvPicPr>
          <p:cNvPr id="5" name="Immagine 4" descr="Immagine che contiene linea, triangolo, diagramma, schizzo&#10;&#10;Descrizione generata automaticamente">
            <a:extLst>
              <a:ext uri="{FF2B5EF4-FFF2-40B4-BE49-F238E27FC236}">
                <a16:creationId xmlns:a16="http://schemas.microsoft.com/office/drawing/2014/main" id="{B1807BCD-3EDD-2DD3-9FD9-491E1C5B8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32100"/>
          <a:stretch/>
        </p:blipFill>
        <p:spPr>
          <a:xfrm>
            <a:off x="990831" y="1501775"/>
            <a:ext cx="2628436" cy="14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2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 descr="Immagine che contiene linea, diagramma, schizzo, triangolo&#10;&#10;Descrizione generata automaticamente">
            <a:extLst>
              <a:ext uri="{FF2B5EF4-FFF2-40B4-BE49-F238E27FC236}">
                <a16:creationId xmlns:a16="http://schemas.microsoft.com/office/drawing/2014/main" id="{F8107915-31E1-61D5-FEAE-04FA92CBDD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8" t="29794" r="16792" b="32800"/>
          <a:stretch/>
        </p:blipFill>
        <p:spPr>
          <a:xfrm>
            <a:off x="266700" y="1040259"/>
            <a:ext cx="2057399" cy="1456432"/>
          </a:xfrm>
          <a:prstGeom prst="rect">
            <a:avLst/>
          </a:prstGeom>
        </p:spPr>
      </p:pic>
      <p:pic>
        <p:nvPicPr>
          <p:cNvPr id="6" name="Immagine 5" descr="Immagine che contiene triangolo, design&#10;&#10;Descrizione generata automaticamente">
            <a:extLst>
              <a:ext uri="{FF2B5EF4-FFF2-40B4-BE49-F238E27FC236}">
                <a16:creationId xmlns:a16="http://schemas.microsoft.com/office/drawing/2014/main" id="{727FCF4B-100E-480C-44A7-6F2681D195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83" r="13925" b="33120"/>
          <a:stretch/>
        </p:blipFill>
        <p:spPr>
          <a:xfrm>
            <a:off x="2180110" y="1044575"/>
            <a:ext cx="2417290" cy="14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58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663575"/>
            <a:ext cx="3733800" cy="2098075"/>
          </a:xfrm>
        </p:spPr>
        <p:txBody>
          <a:bodyPr/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 Condizioni di terminazione: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lato da </a:t>
            </a:r>
            <a:r>
              <a:rPr lang="it-IT" sz="900" spc="-20" dirty="0" err="1">
                <a:cs typeface="Arial MT"/>
              </a:rPr>
              <a:t>bisezionare</a:t>
            </a:r>
            <a:r>
              <a:rPr lang="it-IT" sz="900" spc="-20" dirty="0">
                <a:cs typeface="Arial MT"/>
              </a:rPr>
              <a:t> si trova al bordo;</a:t>
            </a: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 oppure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triangolo adiacente ha come lato più lungo il lato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(Caso 2);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In entrambi i casi, la mesh risulterà ammissibile e quindi procederemo a raffinare il triangolo con area maggiore tra i rimanenti (‘’attivi’’) , prendendolo dalla lista riordinata di triangoli.</a:t>
            </a: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</a:t>
            </a:r>
            <a:r>
              <a:rPr lang="it-IT" sz="900" u="sng" spc="-20" dirty="0">
                <a:cs typeface="Arial MT"/>
              </a:rPr>
              <a:t>numero di iterazioni totale</a:t>
            </a:r>
            <a:r>
              <a:rPr lang="it-IT" sz="900" spc="-20" dirty="0">
                <a:cs typeface="Arial MT"/>
              </a:rPr>
              <a:t> è dato da : percentuale* (numero iniziale di triangoli)/100; (la percentuale è specificata dall’utente nella </a:t>
            </a:r>
            <a:r>
              <a:rPr lang="it-IT" sz="900" spc="-20" dirty="0" err="1">
                <a:cs typeface="Arial MT"/>
              </a:rPr>
              <a:t>command</a:t>
            </a:r>
            <a:r>
              <a:rPr lang="it-IT" sz="900" spc="-20" dirty="0">
                <a:cs typeface="Arial MT"/>
              </a:rPr>
              <a:t> line).</a:t>
            </a:r>
          </a:p>
        </p:txBody>
      </p:sp>
    </p:spTree>
    <p:extLst>
      <p:ext uri="{BB962C8B-B14F-4D97-AF65-F5344CB8AC3E}">
        <p14:creationId xmlns:p14="http://schemas.microsoft.com/office/powerpoint/2010/main" val="167347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iniziale:</a:t>
            </a:r>
          </a:p>
        </p:txBody>
      </p:sp>
      <p:pic>
        <p:nvPicPr>
          <p:cNvPr id="8" name="Immagine 7" descr="Immagine che contiene origami, Simmetria, modello, arte&#10;&#10;Descrizione generata automaticamente">
            <a:extLst>
              <a:ext uri="{FF2B5EF4-FFF2-40B4-BE49-F238E27FC236}">
                <a16:creationId xmlns:a16="http://schemas.microsoft.com/office/drawing/2014/main" id="{DBC4C9A3-16F3-7679-57D6-451FA7F560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4" t="5981" r="24651" b="7095"/>
          <a:stretch/>
        </p:blipFill>
        <p:spPr>
          <a:xfrm>
            <a:off x="1238249" y="815975"/>
            <a:ext cx="213359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6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50%:</a:t>
            </a:r>
          </a:p>
        </p:txBody>
      </p:sp>
    </p:spTree>
    <p:extLst>
      <p:ext uri="{BB962C8B-B14F-4D97-AF65-F5344CB8AC3E}">
        <p14:creationId xmlns:p14="http://schemas.microsoft.com/office/powerpoint/2010/main" val="270846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100%:</a:t>
            </a:r>
          </a:p>
        </p:txBody>
      </p:sp>
    </p:spTree>
    <p:extLst>
      <p:ext uri="{BB962C8B-B14F-4D97-AF65-F5344CB8AC3E}">
        <p14:creationId xmlns:p14="http://schemas.microsoft.com/office/powerpoint/2010/main" val="1551168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iniziale:</a:t>
            </a:r>
          </a:p>
        </p:txBody>
      </p:sp>
      <p:pic>
        <p:nvPicPr>
          <p:cNvPr id="4" name="Immagine 3" descr="Immagine che contiene linea, Simmetria, origami, design&#10;&#10;Descrizione generata automaticamente">
            <a:extLst>
              <a:ext uri="{FF2B5EF4-FFF2-40B4-BE49-F238E27FC236}">
                <a16:creationId xmlns:a16="http://schemas.microsoft.com/office/drawing/2014/main" id="{7DF4B8EC-C37D-7C4F-5687-38CF2F8A20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7" t="5923" r="21900" b="5923"/>
          <a:stretch/>
        </p:blipFill>
        <p:spPr>
          <a:xfrm>
            <a:off x="1193798" y="815975"/>
            <a:ext cx="2222501" cy="208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7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62"/>
            <a:ext cx="1471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Descrizione</a:t>
            </a:r>
            <a:r>
              <a:rPr spc="55" dirty="0"/>
              <a:t> </a:t>
            </a:r>
            <a:r>
              <a:rPr spc="-70" dirty="0"/>
              <a:t>del</a:t>
            </a:r>
            <a:r>
              <a:rPr spc="55" dirty="0"/>
              <a:t> </a:t>
            </a:r>
            <a:r>
              <a:rPr spc="-80" dirty="0"/>
              <a:t>problema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787587"/>
            <a:ext cx="3431540" cy="201696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84150" indent="-171450">
              <a:spcBef>
                <a:spcPts val="475"/>
              </a:spcBef>
              <a:buFont typeface="Arial" panose="020B0604020202020204" pitchFamily="34" charset="0"/>
              <a:buChar char="•"/>
            </a:pPr>
            <a:r>
              <a:rPr lang="it-IT" sz="900" b="1" spc="10" dirty="0">
                <a:cs typeface="Arial MT"/>
              </a:rPr>
              <a:t>Obiettivo</a:t>
            </a:r>
            <a:r>
              <a:rPr lang="it-IT" sz="900" spc="10" dirty="0">
                <a:cs typeface="Arial MT"/>
              </a:rPr>
              <a:t>: </a:t>
            </a:r>
            <a:r>
              <a:rPr lang="it-IT" sz="900" dirty="0"/>
              <a:t>a partire da una mesh triangolare, raffinare un sottoinsieme di triangoli per ottenere una mesh più fine.</a:t>
            </a:r>
            <a:endParaRPr lang="it-IT" sz="900" spc="10" dirty="0">
              <a:solidFill>
                <a:srgbClr val="22373A"/>
              </a:solidFill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10" dirty="0">
                <a:cs typeface="Arial MT"/>
              </a:rPr>
              <a:t>Il</a:t>
            </a:r>
            <a:r>
              <a:rPr sz="900" spc="40" dirty="0">
                <a:cs typeface="Arial MT"/>
              </a:rPr>
              <a:t> </a:t>
            </a:r>
            <a:r>
              <a:rPr sz="900" spc="-30" dirty="0">
                <a:cs typeface="Arial MT"/>
              </a:rPr>
              <a:t>programma</a:t>
            </a:r>
            <a:r>
              <a:rPr sz="900" spc="40" dirty="0">
                <a:cs typeface="Arial MT"/>
              </a:rPr>
              <a:t> </a:t>
            </a:r>
            <a:r>
              <a:rPr sz="900" spc="-45" dirty="0">
                <a:cs typeface="Arial MT"/>
              </a:rPr>
              <a:t>prende</a:t>
            </a:r>
            <a:r>
              <a:rPr sz="900" spc="40" dirty="0">
                <a:cs typeface="Arial MT"/>
              </a:rPr>
              <a:t> </a:t>
            </a:r>
            <a:r>
              <a:rPr sz="900" spc="-5" dirty="0">
                <a:cs typeface="Arial MT"/>
              </a:rPr>
              <a:t>in</a:t>
            </a:r>
            <a:r>
              <a:rPr sz="900" spc="45" dirty="0">
                <a:cs typeface="Arial MT"/>
              </a:rPr>
              <a:t> </a:t>
            </a:r>
            <a:r>
              <a:rPr sz="900" spc="5" dirty="0">
                <a:cs typeface="Arial MT"/>
              </a:rPr>
              <a:t>input</a:t>
            </a:r>
            <a:r>
              <a:rPr lang="it-IT" sz="900" spc="5" dirty="0">
                <a:cs typeface="Arial MT"/>
              </a:rPr>
              <a:t> da tre file CSV la mesh iniziale, ovvero</a:t>
            </a:r>
            <a:r>
              <a:rPr sz="900" spc="5" dirty="0">
                <a:cs typeface="Arial MT"/>
              </a:rPr>
              <a:t>:</a:t>
            </a:r>
            <a:endParaRPr sz="900" dirty="0">
              <a:cs typeface="Arial MT"/>
            </a:endParaRPr>
          </a:p>
          <a:p>
            <a:pPr marL="300354" indent="-171450"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5" dirty="0">
                <a:cs typeface="Arial MT"/>
              </a:rPr>
              <a:t>I</a:t>
            </a:r>
            <a:r>
              <a:rPr lang="it-IT" sz="900" spc="35" dirty="0">
                <a:cs typeface="Arial MT"/>
              </a:rPr>
              <a:t> </a:t>
            </a:r>
            <a:r>
              <a:rPr lang="it-IT" sz="900" b="1" spc="-50" dirty="0">
                <a:cs typeface="Trebuchet MS"/>
              </a:rPr>
              <a:t>vertici</a:t>
            </a:r>
            <a:r>
              <a:rPr lang="it-IT" sz="900" b="1" spc="10" dirty="0">
                <a:cs typeface="Trebuchet MS"/>
              </a:rPr>
              <a:t> </a:t>
            </a:r>
            <a:r>
              <a:rPr lang="it-IT" sz="900" spc="-40" dirty="0">
                <a:cs typeface="Arial MT"/>
              </a:rPr>
              <a:t>dei triangoli (id, coordinata x, coordinata y); </a:t>
            </a:r>
            <a:endParaRPr lang="it-IT" sz="900" spc="-20" dirty="0">
              <a:cs typeface="Arial MT"/>
            </a:endParaRPr>
          </a:p>
          <a:p>
            <a:pPr marL="300354" indent="-171450">
              <a:lnSpc>
                <a:spcPct val="100000"/>
              </a:lnSpc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 </a:t>
            </a:r>
            <a:r>
              <a:rPr lang="it-IT" sz="900" b="1" spc="-20" dirty="0">
                <a:cs typeface="Arial MT"/>
              </a:rPr>
              <a:t>lati</a:t>
            </a:r>
            <a:r>
              <a:rPr lang="it-IT" sz="900" spc="-20" dirty="0">
                <a:cs typeface="Arial MT"/>
              </a:rPr>
              <a:t> dei triangoli (id, id vertice di origine, id  vertice di fine);</a:t>
            </a:r>
            <a:endParaRPr sz="900" dirty="0">
              <a:cs typeface="Arial MT"/>
            </a:endParaRPr>
          </a:p>
          <a:p>
            <a:pPr marL="246379" indent="-117475">
              <a:lnSpc>
                <a:spcPct val="100000"/>
              </a:lnSpc>
              <a:spcBef>
                <a:spcPts val="175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I </a:t>
            </a:r>
            <a:r>
              <a:rPr lang="it-IT" sz="900" b="1" spc="-20" dirty="0">
                <a:cs typeface="Arial MT"/>
              </a:rPr>
              <a:t>triangoli</a:t>
            </a:r>
            <a:r>
              <a:rPr lang="it-IT" sz="900" spc="-20" dirty="0">
                <a:cs typeface="Arial MT"/>
              </a:rPr>
              <a:t> (id, id dei vertici, id dei lati);</a:t>
            </a:r>
          </a:p>
          <a:p>
            <a:pPr marL="128904">
              <a:lnSpc>
                <a:spcPct val="100000"/>
              </a:lnSpc>
              <a:spcBef>
                <a:spcPts val="175"/>
              </a:spcBef>
              <a:buClr>
                <a:srgbClr val="FF7F00"/>
              </a:buClr>
              <a:tabLst>
                <a:tab pos="247015" algn="l"/>
              </a:tabLst>
            </a:pPr>
            <a:endParaRPr sz="900" dirty="0"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-35" dirty="0">
                <a:cs typeface="Arial MT"/>
              </a:rPr>
              <a:t>Restituisce</a:t>
            </a:r>
            <a:r>
              <a:rPr sz="900" spc="45" dirty="0">
                <a:cs typeface="Arial MT"/>
              </a:rPr>
              <a:t> </a:t>
            </a:r>
            <a:r>
              <a:rPr sz="900" spc="-5" dirty="0">
                <a:cs typeface="Arial MT"/>
              </a:rPr>
              <a:t>in</a:t>
            </a:r>
            <a:r>
              <a:rPr sz="900" spc="45" dirty="0">
                <a:cs typeface="Arial MT"/>
              </a:rPr>
              <a:t> </a:t>
            </a:r>
            <a:r>
              <a:rPr sz="900" dirty="0">
                <a:cs typeface="Arial MT"/>
              </a:rPr>
              <a:t>output</a:t>
            </a:r>
            <a:r>
              <a:rPr lang="it-IT" sz="900" dirty="0">
                <a:cs typeface="Arial MT"/>
              </a:rPr>
              <a:t>, in tre diversi file CSV, la mesh raffinata, ovvero</a:t>
            </a:r>
            <a:r>
              <a:rPr sz="900" dirty="0">
                <a:cs typeface="Arial MT"/>
              </a:rPr>
              <a:t>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10" dirty="0">
                <a:cs typeface="Arial MT"/>
              </a:rPr>
              <a:t>  I </a:t>
            </a:r>
            <a:r>
              <a:rPr lang="it-IT" sz="900" b="1" spc="-10" dirty="0">
                <a:cs typeface="Arial MT"/>
              </a:rPr>
              <a:t>vertici</a:t>
            </a:r>
            <a:r>
              <a:rPr lang="it-IT" sz="900" spc="60" dirty="0">
                <a:cs typeface="Arial MT"/>
              </a:rPr>
              <a:t> </a:t>
            </a:r>
            <a:r>
              <a:rPr lang="it-IT" sz="900" spc="-40" dirty="0">
                <a:cs typeface="Arial MT"/>
              </a:rPr>
              <a:t>dei nuovi triangoli (id, coordinata x, coordinata y); </a:t>
            </a:r>
          </a:p>
          <a:p>
            <a:pPr marL="300354" indent="-171450">
              <a:lnSpc>
                <a:spcPct val="100000"/>
              </a:lnSpc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 </a:t>
            </a:r>
            <a:r>
              <a:rPr lang="it-IT" sz="900" b="1" spc="-20" dirty="0">
                <a:cs typeface="Arial MT"/>
              </a:rPr>
              <a:t>lati</a:t>
            </a:r>
            <a:r>
              <a:rPr lang="it-IT" sz="900" spc="-20" dirty="0">
                <a:cs typeface="Arial MT"/>
              </a:rPr>
              <a:t> dei nuovi triangoli (id, id vertice di origine, id  vertice di fine);</a:t>
            </a:r>
          </a:p>
          <a:p>
            <a:pPr marL="300354" indent="-171450"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 </a:t>
            </a:r>
            <a:r>
              <a:rPr lang="it-IT" sz="900" b="1" spc="-20" dirty="0">
                <a:cs typeface="Arial MT"/>
              </a:rPr>
              <a:t>nuovi triangoli </a:t>
            </a:r>
            <a:r>
              <a:rPr lang="it-IT" sz="900" spc="-20" dirty="0">
                <a:cs typeface="Arial MT"/>
              </a:rPr>
              <a:t>(id, id dei vertici);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50%:</a:t>
            </a:r>
          </a:p>
        </p:txBody>
      </p:sp>
    </p:spTree>
    <p:extLst>
      <p:ext uri="{BB962C8B-B14F-4D97-AF65-F5344CB8AC3E}">
        <p14:creationId xmlns:p14="http://schemas.microsoft.com/office/powerpoint/2010/main" val="1330989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100%:</a:t>
            </a:r>
          </a:p>
        </p:txBody>
      </p:sp>
    </p:spTree>
    <p:extLst>
      <p:ext uri="{BB962C8B-B14F-4D97-AF65-F5344CB8AC3E}">
        <p14:creationId xmlns:p14="http://schemas.microsoft.com/office/powerpoint/2010/main" val="307058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0DEEAA-C4C0-738D-9353-03A3299A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Unit </a:t>
            </a:r>
            <a:r>
              <a:rPr lang="it-IT" dirty="0" err="1"/>
              <a:t>tests</a:t>
            </a:r>
            <a:r>
              <a:rPr lang="it-IT" dirty="0"/>
              <a:t> realizzati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C16464-D3EF-E86C-A4BC-62072EC7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511175"/>
            <a:ext cx="3447364" cy="3323346"/>
          </a:xfrm>
        </p:spPr>
        <p:txBody>
          <a:bodyPr/>
          <a:lstStyle/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sui costruttori delle classi</a:t>
            </a:r>
            <a:r>
              <a:rPr lang="it-IT" sz="900" spc="-20" dirty="0">
                <a:cs typeface="Arial MT"/>
              </a:rPr>
              <a:t>: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classe Vertex (vertice);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classe Edge (lato);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classe </a:t>
            </a:r>
            <a:r>
              <a:rPr lang="it-IT" sz="900" spc="-20" dirty="0" err="1">
                <a:cs typeface="Arial MT"/>
              </a:rPr>
              <a:t>Triangle</a:t>
            </a:r>
            <a:r>
              <a:rPr lang="it-IT" sz="900" spc="-20" dirty="0">
                <a:cs typeface="Arial MT"/>
              </a:rPr>
              <a:t> (triangolo).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 startAt="2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sugli algoritmi di </a:t>
            </a:r>
            <a:r>
              <a:rPr lang="it-IT" sz="900" b="1" spc="-20" dirty="0" err="1">
                <a:cs typeface="Arial MT"/>
              </a:rPr>
              <a:t>sorting</a:t>
            </a:r>
            <a:r>
              <a:rPr lang="it-IT" sz="900" b="1" spc="-20" dirty="0">
                <a:cs typeface="Arial MT"/>
              </a:rPr>
              <a:t>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 err="1">
                <a:cs typeface="Arial MT"/>
              </a:rPr>
              <a:t>Heapsort</a:t>
            </a:r>
            <a:r>
              <a:rPr lang="it-IT" sz="900" spc="-20" dirty="0">
                <a:cs typeface="Arial MT"/>
              </a:rPr>
              <a:t>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 err="1">
                <a:cs typeface="Arial MT"/>
              </a:rPr>
              <a:t>Insertion</a:t>
            </a:r>
            <a:r>
              <a:rPr lang="it-IT" sz="900" spc="-20" dirty="0">
                <a:cs typeface="Arial MT"/>
              </a:rPr>
              <a:t> sort;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 startAt="3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sull’ import: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vertici;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lati;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triangoli;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 startAt="4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sull’ </a:t>
            </a:r>
            <a:r>
              <a:rPr lang="it-IT" sz="900" b="1" spc="-20" dirty="0" err="1">
                <a:cs typeface="Arial MT"/>
              </a:rPr>
              <a:t>algortimo</a:t>
            </a:r>
            <a:r>
              <a:rPr lang="it-IT" sz="900" b="1" spc="-20" dirty="0">
                <a:cs typeface="Arial MT"/>
              </a:rPr>
              <a:t> di raffinamento: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funzione 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.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endParaRPr lang="it-IT" sz="900" b="1" spc="-20" dirty="0">
              <a:cs typeface="Arial MT"/>
            </a:endParaRP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308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62"/>
            <a:ext cx="8997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Design</a:t>
            </a:r>
            <a:r>
              <a:rPr spc="20" dirty="0"/>
              <a:t> </a:t>
            </a:r>
            <a:r>
              <a:rPr spc="-55" dirty="0"/>
              <a:t>Pattern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77F8698-7282-B540-80D7-6550E1050933}"/>
              </a:ext>
            </a:extLst>
          </p:cNvPr>
          <p:cNvSpPr txBox="1"/>
          <p:nvPr/>
        </p:nvSpPr>
        <p:spPr>
          <a:xfrm>
            <a:off x="628650" y="1044575"/>
            <a:ext cx="3020163" cy="8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Builder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Varie implementazioni nello stesso oggetto;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separazione della logica;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facile da implementare.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46821"/>
            <a:ext cx="25112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000" b="1" spc="25" dirty="0">
                <a:solidFill>
                  <a:srgbClr val="F9F9F9"/>
                </a:solidFill>
                <a:latin typeface="Tahoma"/>
                <a:cs typeface="Tahoma"/>
              </a:rPr>
              <a:t>Diagramma di classe UML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10" name="Immagine 9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E5E9B373-BE8F-0430-BEC9-6883B40E1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48" y="587375"/>
            <a:ext cx="4095004" cy="240572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FDA08-BD27-CD37-6051-9669BEDD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spc="-60" dirty="0"/>
              <a:t>Descrizione</a:t>
            </a:r>
            <a:r>
              <a:rPr lang="it-IT" spc="55" dirty="0"/>
              <a:t> </a:t>
            </a:r>
            <a:r>
              <a:rPr lang="it-IT" spc="-70" dirty="0"/>
              <a:t>del</a:t>
            </a:r>
            <a:r>
              <a:rPr lang="it-IT" spc="55" dirty="0"/>
              <a:t> </a:t>
            </a:r>
            <a:r>
              <a:rPr lang="it-IT" spc="-80" dirty="0"/>
              <a:t>problema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3F4AA0-828C-A1D4-7180-114103A0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3628681" cy="161583"/>
          </a:xfrm>
        </p:spPr>
        <p:txBody>
          <a:bodyPr/>
          <a:lstStyle/>
          <a:p>
            <a:pPr marL="12700">
              <a:spcBef>
                <a:spcPts val="475"/>
              </a:spcBef>
            </a:pPr>
            <a:r>
              <a:rPr lang="it-IT" sz="1050" b="1" spc="10" dirty="0">
                <a:latin typeface="+mj-lt"/>
                <a:cs typeface="Arial MT"/>
              </a:rPr>
              <a:t>Mesh iniziale del Test1:</a:t>
            </a:r>
            <a:endParaRPr lang="it-IT" sz="1050" b="1" dirty="0">
              <a:latin typeface="+mj-lt"/>
            </a:endParaRPr>
          </a:p>
        </p:txBody>
      </p:sp>
      <p:pic>
        <p:nvPicPr>
          <p:cNvPr id="5" name="Immagine 4" descr="Immagine che contiene origami, Simmetria, modello, arte&#10;&#10;Descrizione generata automaticamente">
            <a:extLst>
              <a:ext uri="{FF2B5EF4-FFF2-40B4-BE49-F238E27FC236}">
                <a16:creationId xmlns:a16="http://schemas.microsoft.com/office/drawing/2014/main" id="{2328B989-F0D5-4514-3734-5A490511B5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7" t="5923" r="25207" b="5923"/>
          <a:stretch/>
        </p:blipFill>
        <p:spPr>
          <a:xfrm>
            <a:off x="1261890" y="10445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4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FDA08-BD27-CD37-6051-9669BEDD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spc="-60" dirty="0"/>
              <a:t>Descrizione</a:t>
            </a:r>
            <a:r>
              <a:rPr lang="it-IT" spc="55" dirty="0"/>
              <a:t> </a:t>
            </a:r>
            <a:r>
              <a:rPr lang="it-IT" spc="-70" dirty="0"/>
              <a:t>del</a:t>
            </a:r>
            <a:r>
              <a:rPr lang="it-IT" spc="55" dirty="0"/>
              <a:t> </a:t>
            </a:r>
            <a:r>
              <a:rPr lang="it-IT" spc="-80" dirty="0"/>
              <a:t>problema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3F4AA0-828C-A1D4-7180-114103A0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3628681" cy="161583"/>
          </a:xfrm>
        </p:spPr>
        <p:txBody>
          <a:bodyPr/>
          <a:lstStyle/>
          <a:p>
            <a:pPr marL="12700">
              <a:spcBef>
                <a:spcPts val="475"/>
              </a:spcBef>
            </a:pPr>
            <a:r>
              <a:rPr lang="it-IT" sz="1050" b="1" spc="10" dirty="0">
                <a:latin typeface="+mj-lt"/>
                <a:cs typeface="Arial MT"/>
              </a:rPr>
              <a:t>Mesh iniziale del Test2:</a:t>
            </a:r>
            <a:endParaRPr lang="it-IT" sz="1050" b="1" dirty="0">
              <a:latin typeface="+mj-lt"/>
            </a:endParaRPr>
          </a:p>
        </p:txBody>
      </p:sp>
      <p:pic>
        <p:nvPicPr>
          <p:cNvPr id="6" name="Immagine 5" descr="Immagine che contiene linea, Simmetria, origami, design&#10;&#10;Descrizione generata automaticamente">
            <a:extLst>
              <a:ext uri="{FF2B5EF4-FFF2-40B4-BE49-F238E27FC236}">
                <a16:creationId xmlns:a16="http://schemas.microsoft.com/office/drawing/2014/main" id="{AF90628E-B8CC-54CD-9607-E212879A65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7" t="5923" r="21900" b="5923"/>
          <a:stretch/>
        </p:blipFill>
        <p:spPr>
          <a:xfrm>
            <a:off x="995191" y="892175"/>
            <a:ext cx="2300460" cy="21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7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663575"/>
            <a:ext cx="3733800" cy="718595"/>
          </a:xfrm>
        </p:spPr>
        <p:txBody>
          <a:bodyPr/>
          <a:lstStyle/>
          <a:p>
            <a:r>
              <a:rPr lang="it-IT" sz="1100" b="1" dirty="0"/>
              <a:t>    Come abbiamo ragionato: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Ordiniamo i triangoli per area decrescente in un vettore </a:t>
            </a:r>
            <a:r>
              <a:rPr lang="it-IT" sz="900" dirty="0" err="1"/>
              <a:t>sortedTriangles</a:t>
            </a:r>
            <a:r>
              <a:rPr lang="it-IT" sz="900" dirty="0"/>
              <a:t>;</a:t>
            </a: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selezioniamo il triangolo di area maggiore, che verrà raffinato;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andiamo a prendere il lato più lungo (</a:t>
            </a:r>
            <a:r>
              <a:rPr lang="it-IT" sz="900" dirty="0" err="1"/>
              <a:t>toBisect</a:t>
            </a:r>
            <a:r>
              <a:rPr lang="it-IT" sz="900" dirty="0"/>
              <a:t>) del triangolo:</a:t>
            </a:r>
          </a:p>
        </p:txBody>
      </p:sp>
      <p:pic>
        <p:nvPicPr>
          <p:cNvPr id="5" name="Immagine 4" descr="Immagine che contiene linea, triangolo, schizzo&#10;&#10;Descrizione generata automaticamente">
            <a:extLst>
              <a:ext uri="{FF2B5EF4-FFF2-40B4-BE49-F238E27FC236}">
                <a16:creationId xmlns:a16="http://schemas.microsoft.com/office/drawing/2014/main" id="{3AE3F570-B3E7-4871-0186-6E92C32EB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2" r="6437" b="43394"/>
          <a:stretch/>
        </p:blipFill>
        <p:spPr>
          <a:xfrm>
            <a:off x="781050" y="1614058"/>
            <a:ext cx="2736522" cy="11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663575"/>
            <a:ext cx="3447364" cy="684355"/>
          </a:xfrm>
        </p:spPr>
        <p:txBody>
          <a:bodyPr/>
          <a:lstStyle/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Troviamo il punto medio di 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 err="1"/>
              <a:t>bisezioniamo</a:t>
            </a:r>
            <a:r>
              <a:rPr lang="it-IT" sz="900" dirty="0"/>
              <a:t> </a:t>
            </a:r>
            <a:r>
              <a:rPr lang="it-IT" sz="900" dirty="0" err="1"/>
              <a:t>toBisect</a:t>
            </a:r>
            <a:r>
              <a:rPr lang="it-IT" sz="900" dirty="0"/>
              <a:t>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creiamo i due nuovi triangoli newT1 e newT2, li inseriamo nelle liste di triangoli e spegniamo il triangolo appena raffinato:</a:t>
            </a:r>
          </a:p>
        </p:txBody>
      </p:sp>
      <p:pic>
        <p:nvPicPr>
          <p:cNvPr id="8" name="Immagine 7" descr="Immagine che contiene linea, diagramma&#10;&#10;Descrizione generata automaticamente">
            <a:extLst>
              <a:ext uri="{FF2B5EF4-FFF2-40B4-BE49-F238E27FC236}">
                <a16:creationId xmlns:a16="http://schemas.microsoft.com/office/drawing/2014/main" id="{27BAC6F0-12F3-A002-DC5D-8D8C7FFBE4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9725" r="427" b="37248"/>
          <a:stretch/>
        </p:blipFill>
        <p:spPr>
          <a:xfrm>
            <a:off x="180757" y="1539873"/>
            <a:ext cx="2438400" cy="11430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Immagine 9" descr="Immagine che contiene triangolo&#10;&#10;Descrizione generata automaticamente">
            <a:extLst>
              <a:ext uri="{FF2B5EF4-FFF2-40B4-BE49-F238E27FC236}">
                <a16:creationId xmlns:a16="http://schemas.microsoft.com/office/drawing/2014/main" id="{7D745837-22DD-2AF4-4F8A-68B859576C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0" t="27982" r="9549" b="38991"/>
          <a:stretch/>
        </p:blipFill>
        <p:spPr>
          <a:xfrm>
            <a:off x="2587407" y="1539874"/>
            <a:ext cx="1905001" cy="1143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9152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3447364" cy="1031373"/>
          </a:xfrm>
        </p:spPr>
        <p:txBody>
          <a:bodyPr/>
          <a:lstStyle/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Se il lato più lungo (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) del triangolo da </a:t>
            </a:r>
            <a:r>
              <a:rPr lang="it-IT" sz="900" spc="-20" dirty="0" err="1">
                <a:cs typeface="Arial MT"/>
              </a:rPr>
              <a:t>bisezionare</a:t>
            </a:r>
            <a:r>
              <a:rPr lang="it-IT" sz="900" spc="-20" dirty="0">
                <a:cs typeface="Arial MT"/>
              </a:rPr>
              <a:t> si trova al bordo, non ci sono triangoli adiacenti rispetto a 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 e quindi la mesh risulta ammissibile;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passiamo quindi a raffinare il prossimo triangolo con area maggiore: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  <p:pic>
        <p:nvPicPr>
          <p:cNvPr id="5" name="Immagine 4" descr="Immagine che contiene linea, diagramma, design&#10;&#10;Descrizione generata automaticamente">
            <a:extLst>
              <a:ext uri="{FF2B5EF4-FFF2-40B4-BE49-F238E27FC236}">
                <a16:creationId xmlns:a16="http://schemas.microsoft.com/office/drawing/2014/main" id="{61D6851F-8DFE-2B1A-8774-9847B721AF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25984" r="19097" b="34383"/>
          <a:stretch/>
        </p:blipFill>
        <p:spPr>
          <a:xfrm>
            <a:off x="1162050" y="1501775"/>
            <a:ext cx="2000250" cy="16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2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13" name="Immagine 12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12BDA39F-FD14-8B7D-CFB2-E3C1E4B3AD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0" t="30298" r="15115" b="34560"/>
          <a:stretch/>
        </p:blipFill>
        <p:spPr>
          <a:xfrm>
            <a:off x="92290" y="892175"/>
            <a:ext cx="2387601" cy="1790700"/>
          </a:xfrm>
          <a:prstGeom prst="rect">
            <a:avLst/>
          </a:prstGeom>
        </p:spPr>
      </p:pic>
      <p:pic>
        <p:nvPicPr>
          <p:cNvPr id="15" name="Immagine 14" descr="Immagine che contiene linea, triangolo, design&#10;&#10;Descrizione generata automaticamente">
            <a:extLst>
              <a:ext uri="{FF2B5EF4-FFF2-40B4-BE49-F238E27FC236}">
                <a16:creationId xmlns:a16="http://schemas.microsoft.com/office/drawing/2014/main" id="{B8F660CF-6450-06F4-E817-F3FF8AC4BD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30544" r="26964" b="34168"/>
          <a:stretch/>
        </p:blipFill>
        <p:spPr>
          <a:xfrm>
            <a:off x="2479891" y="892175"/>
            <a:ext cx="1866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960837"/>
            <a:ext cx="3810000" cy="1751057"/>
          </a:xfrm>
        </p:spPr>
        <p:txBody>
          <a:bodyPr/>
          <a:lstStyle/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Altrimenti, per mantenere la mesh ammissibile, dobbiamo raffinare anche il triangolo adiacente rispetto al lato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del triangolo appena raffinato;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Ci sono due casi: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triangolo adiacente ha come lato più lungo un lato diverso da quello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triangolo adiacente ha come lato più lungo il lato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6470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704</Words>
  <Application>Microsoft Office PowerPoint</Application>
  <PresentationFormat>Personalizzato</PresentationFormat>
  <Paragraphs>95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Microsoft JhengHei UI</vt:lpstr>
      <vt:lpstr>Arial</vt:lpstr>
      <vt:lpstr>Arial MT</vt:lpstr>
      <vt:lpstr>Calibri</vt:lpstr>
      <vt:lpstr>Tahoma</vt:lpstr>
      <vt:lpstr>Verdana</vt:lpstr>
      <vt:lpstr>Office Theme</vt:lpstr>
      <vt:lpstr>Aurona Gashi, Francesco Matteazzi, Matteo Tonti</vt:lpstr>
      <vt:lpstr>Descrizione del problema</vt:lpstr>
      <vt:lpstr>Descrizione del problema</vt:lpstr>
      <vt:lpstr>Descrizione del problema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Risultati sulla mesh del Test1</vt:lpstr>
      <vt:lpstr>Risultati sulla mesh del Test1</vt:lpstr>
      <vt:lpstr>Risultati sulla mesh del Test1</vt:lpstr>
      <vt:lpstr>Risultati sulla mesh del Test2</vt:lpstr>
      <vt:lpstr>Risultati sulla mesh del Test2</vt:lpstr>
      <vt:lpstr>Risultati sulla mesh del Test2</vt:lpstr>
      <vt:lpstr>Unit tests realizzati</vt:lpstr>
      <vt:lpstr>Design Pattern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 POLYGON - Cafasso Eleonora, Massaro Camilla, Roviera Elisabetta</dc:title>
  <dc:creator>Aurona Gashi</dc:creator>
  <cp:lastModifiedBy>Aurona Gashi</cp:lastModifiedBy>
  <cp:revision>2</cp:revision>
  <dcterms:created xsi:type="dcterms:W3CDTF">2023-06-10T08:06:11Z</dcterms:created>
  <dcterms:modified xsi:type="dcterms:W3CDTF">2023-06-14T13:42:12Z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2023-06-10T00:00:00Z</vt:filetime>
  </property>
</Properties>
</file>