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67" r:id="rId9"/>
    <p:sldId id="269" r:id="rId10"/>
    <p:sldId id="272" r:id="rId11"/>
    <p:sldId id="273" r:id="rId12"/>
    <p:sldId id="274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8" r:id="rId24"/>
    <p:sldId id="260" r:id="rId25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C8C3A-470E-4210-8926-F290650F492B}" v="1" dt="2023-06-10T11:39:30.4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11150"/>
          </a:xfrm>
          <a:custGeom>
            <a:avLst/>
            <a:gdLst/>
            <a:ahLst/>
            <a:cxnLst/>
            <a:rect l="l" t="t" r="r" b="b"/>
            <a:pathLst>
              <a:path w="4608195" h="311150">
                <a:moveTo>
                  <a:pt x="4608004" y="0"/>
                </a:moveTo>
                <a:lnTo>
                  <a:pt x="0" y="0"/>
                </a:lnTo>
                <a:lnTo>
                  <a:pt x="0" y="310527"/>
                </a:lnTo>
                <a:lnTo>
                  <a:pt x="4608004" y="31052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203811"/>
            <a:ext cx="3447364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0707" y="3265817"/>
            <a:ext cx="1212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78125"/>
            <a:ext cx="2338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60" dirty="0">
                <a:solidFill>
                  <a:srgbClr val="22373A"/>
                </a:solidFill>
                <a:latin typeface="Verdana"/>
                <a:cs typeface="Verdana"/>
              </a:rPr>
              <a:t>RAFFINAMENTO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584711"/>
            <a:ext cx="2903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Aurona Gashi, Francesco </a:t>
            </a:r>
            <a:r>
              <a:rPr lang="it-IT" b="0" spc="-80" dirty="0" err="1">
                <a:solidFill>
                  <a:srgbClr val="22373A"/>
                </a:solidFill>
                <a:latin typeface="Arial MT"/>
                <a:cs typeface="Arial MT"/>
              </a:rPr>
              <a:t>Matteazzi</a:t>
            </a: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, Matteo Tonti</a:t>
            </a:r>
            <a:endParaRPr b="0" spc="-30" dirty="0">
              <a:solidFill>
                <a:srgbClr val="22373A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94144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963533"/>
            <a:ext cx="127195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" b="1" spc="-15" dirty="0">
                <a:solidFill>
                  <a:srgbClr val="22373A"/>
                </a:solidFill>
                <a:latin typeface="Arial"/>
                <a:cs typeface="Arial"/>
              </a:rPr>
              <a:t>Giovedì 22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spc="-35" dirty="0" err="1">
                <a:solidFill>
                  <a:srgbClr val="22373A"/>
                </a:solidFill>
                <a:latin typeface="Arial"/>
                <a:cs typeface="Arial"/>
              </a:rPr>
              <a:t>Giugno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2373A"/>
                </a:solidFill>
                <a:latin typeface="Arial"/>
                <a:cs typeface="Arial"/>
              </a:rPr>
              <a:t>202</a:t>
            </a:r>
            <a:r>
              <a:rPr lang="it-IT" sz="800" b="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68" y="391262"/>
            <a:ext cx="3943582" cy="1802353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1: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Bisezioniamo</a:t>
            </a:r>
            <a:r>
              <a:rPr lang="it-IT" sz="900" spc="-20" dirty="0">
                <a:cs typeface="Arial MT"/>
              </a:rPr>
              <a:t> il lato più lungo del lato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newT1 e new T2 e li inseriamo nelle liste di triangoli;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il punto medio del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precedentemente al vertice opposto (di newT1 o newT2, che verrà ‘’spento’’) 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nuovi triangoli newT3 e newT4 e li inseriamo nelle liste di triangoli: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6" name="Immagine 5" descr="Immagine che contiene schizzo, linea, triangolo&#10;&#10;Descrizione generata automaticamente">
            <a:extLst>
              <a:ext uri="{FF2B5EF4-FFF2-40B4-BE49-F238E27FC236}">
                <a16:creationId xmlns:a16="http://schemas.microsoft.com/office/drawing/2014/main" id="{F28EE403-89C0-FFA3-FC0A-C36D72C7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4" r="9763" b="26677"/>
          <a:stretch/>
        </p:blipFill>
        <p:spPr>
          <a:xfrm>
            <a:off x="1009650" y="1765300"/>
            <a:ext cx="2133600" cy="1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5" name="Immagine 4" descr="Immagine che contiene linea, diagramma, schizzo&#10;&#10;Descrizione generata automaticamente">
            <a:extLst>
              <a:ext uri="{FF2B5EF4-FFF2-40B4-BE49-F238E27FC236}">
                <a16:creationId xmlns:a16="http://schemas.microsoft.com/office/drawing/2014/main" id="{F7A4C7EE-085E-ACD1-EBB7-BF72A1832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3578" r="12874" b="34404"/>
          <a:stretch/>
        </p:blipFill>
        <p:spPr>
          <a:xfrm>
            <a:off x="98640" y="901411"/>
            <a:ext cx="2310790" cy="1763903"/>
          </a:xfrm>
          <a:prstGeom prst="rect">
            <a:avLst/>
          </a:prstGeom>
        </p:spPr>
      </p:pic>
      <p:pic>
        <p:nvPicPr>
          <p:cNvPr id="8" name="Immagine 7" descr="Immagine che contiene triangolo, bandiera&#10;&#10;Descrizione generata automaticamente">
            <a:extLst>
              <a:ext uri="{FF2B5EF4-FFF2-40B4-BE49-F238E27FC236}">
                <a16:creationId xmlns:a16="http://schemas.microsoft.com/office/drawing/2014/main" id="{C336410C-8A3B-EDBD-5A51-9CE0565A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23405" r="22209" b="34760"/>
          <a:stretch/>
        </p:blipFill>
        <p:spPr>
          <a:xfrm>
            <a:off x="2283370" y="901411"/>
            <a:ext cx="2228088" cy="1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4BEB3EA5-EEAE-D1AD-C173-AC0B46445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8625" r="6532" b="28197"/>
          <a:stretch/>
        </p:blipFill>
        <p:spPr>
          <a:xfrm>
            <a:off x="247650" y="968375"/>
            <a:ext cx="2362200" cy="1800203"/>
          </a:xfrm>
          <a:prstGeom prst="rect">
            <a:avLst/>
          </a:prstGeom>
        </p:spPr>
      </p:pic>
      <p:pic>
        <p:nvPicPr>
          <p:cNvPr id="7" name="Immagine 6" descr="Immagine che contiene triangolo, linea, design&#10;&#10;Descrizione generata automaticamente">
            <a:extLst>
              <a:ext uri="{FF2B5EF4-FFF2-40B4-BE49-F238E27FC236}">
                <a16:creationId xmlns:a16="http://schemas.microsoft.com/office/drawing/2014/main" id="{0391E033-DACD-7AD2-028C-94E6E395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9" t="28259" r="11319" b="29303"/>
          <a:stretch/>
        </p:blipFill>
        <p:spPr>
          <a:xfrm>
            <a:off x="2457451" y="968375"/>
            <a:ext cx="2054008" cy="18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6"/>
            <a:ext cx="3810000" cy="1217706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2: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con un nuovo lato il punto medio del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con quello del vertice opposto del triangolo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newT5 e newT6, li inseriamo nelle liste di triangoli e spegniamo il triangolo raffinato: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triangolo, diagramma, schizzo&#10;&#10;Descrizione generata automaticamente">
            <a:extLst>
              <a:ext uri="{FF2B5EF4-FFF2-40B4-BE49-F238E27FC236}">
                <a16:creationId xmlns:a16="http://schemas.microsoft.com/office/drawing/2014/main" id="{B1807BCD-3EDD-2DD3-9FD9-491E1C5B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32100"/>
          <a:stretch/>
        </p:blipFill>
        <p:spPr>
          <a:xfrm>
            <a:off x="990831" y="1501775"/>
            <a:ext cx="2628436" cy="1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schizzo, triangolo&#10;&#10;Descrizione generata automaticamente">
            <a:extLst>
              <a:ext uri="{FF2B5EF4-FFF2-40B4-BE49-F238E27FC236}">
                <a16:creationId xmlns:a16="http://schemas.microsoft.com/office/drawing/2014/main" id="{F8107915-31E1-61D5-FEAE-04FA92CB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29794" r="16792" b="32800"/>
          <a:stretch/>
        </p:blipFill>
        <p:spPr>
          <a:xfrm>
            <a:off x="266700" y="1040259"/>
            <a:ext cx="2057399" cy="1456432"/>
          </a:xfrm>
          <a:prstGeom prst="rect">
            <a:avLst/>
          </a:prstGeom>
        </p:spPr>
      </p:pic>
      <p:pic>
        <p:nvPicPr>
          <p:cNvPr id="6" name="Immagine 5" descr="Immagine che contiene triangolo, design&#10;&#10;Descrizione generata automaticamente">
            <a:extLst>
              <a:ext uri="{FF2B5EF4-FFF2-40B4-BE49-F238E27FC236}">
                <a16:creationId xmlns:a16="http://schemas.microsoft.com/office/drawing/2014/main" id="{727FCF4B-100E-480C-44A7-6F2681D1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3" r="13925" b="33120"/>
          <a:stretch/>
        </p:blipFill>
        <p:spPr>
          <a:xfrm>
            <a:off x="2180110" y="1044575"/>
            <a:ext cx="2417290" cy="1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5"/>
            <a:ext cx="3733800" cy="2098075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Condizioni di terminazione: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lato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bordo;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 oppure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(Caso 2);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In entrambi i casi, la mesh risulterà ammissibile e quindi procederemo a raffinare il triangolo con area maggiore tra i rimanenti (‘’attivi’’) , prendendolo dalla lista riordinata di triangoli.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</a:t>
            </a:r>
            <a:r>
              <a:rPr lang="it-IT" sz="900" u="sng" spc="-20" dirty="0">
                <a:cs typeface="Arial MT"/>
              </a:rPr>
              <a:t>numero di iterazioni totale</a:t>
            </a:r>
            <a:r>
              <a:rPr lang="it-IT" sz="900" spc="-20" dirty="0">
                <a:cs typeface="Arial MT"/>
              </a:rPr>
              <a:t> è dato da : percentuale* (numero iniziale di triangoli)/100; (la percentuale è specificata dall’utente nella </a:t>
            </a:r>
            <a:r>
              <a:rPr lang="it-IT" sz="900" spc="-20" dirty="0" err="1">
                <a:cs typeface="Arial MT"/>
              </a:rPr>
              <a:t>command</a:t>
            </a:r>
            <a:r>
              <a:rPr lang="it-IT" sz="900" spc="-20" dirty="0">
                <a:cs typeface="Arial MT"/>
              </a:rPr>
              <a:t> line).</a:t>
            </a:r>
          </a:p>
        </p:txBody>
      </p:sp>
    </p:spTree>
    <p:extLst>
      <p:ext uri="{BB962C8B-B14F-4D97-AF65-F5344CB8AC3E}">
        <p14:creationId xmlns:p14="http://schemas.microsoft.com/office/powerpoint/2010/main" val="16734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4" name="Immagine 3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D29330B3-42BD-74BD-A8EB-E8DDBA4A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/>
          <a:stretch/>
        </p:blipFill>
        <p:spPr>
          <a:xfrm>
            <a:off x="52487" y="674410"/>
            <a:ext cx="450512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8" name="Immagine 7" descr="Immagine che contiene origami, modello, Simmetria, Arti creative&#10;&#10;Descrizione generata automaticamente">
            <a:extLst>
              <a:ext uri="{FF2B5EF4-FFF2-40B4-BE49-F238E27FC236}">
                <a16:creationId xmlns:a16="http://schemas.microsoft.com/office/drawing/2014/main" id="{75679E86-5328-1C95-14E9-D9026457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0285"/>
            <a:ext cx="46101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modello, arte, Simmetria, disegno&#10;&#10;Descrizione generata automaticamente">
            <a:extLst>
              <a:ext uri="{FF2B5EF4-FFF2-40B4-BE49-F238E27FC236}">
                <a16:creationId xmlns:a16="http://schemas.microsoft.com/office/drawing/2014/main" id="{D68D71CD-778A-A4E7-090B-C20F05F22F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>
          <a:xfrm>
            <a:off x="1009649" y="674410"/>
            <a:ext cx="25908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6" name="Immagine 5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03BD0878-3553-35EB-CB57-9B34DFB7C5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/>
          <a:stretch/>
        </p:blipFill>
        <p:spPr>
          <a:xfrm>
            <a:off x="98640" y="674410"/>
            <a:ext cx="4308258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147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Descrizione</a:t>
            </a:r>
            <a:r>
              <a:rPr spc="55" dirty="0"/>
              <a:t> </a:t>
            </a:r>
            <a:r>
              <a:rPr spc="-70" dirty="0"/>
              <a:t>del</a:t>
            </a:r>
            <a:r>
              <a:rPr spc="55" dirty="0"/>
              <a:t> </a:t>
            </a:r>
            <a:r>
              <a:rPr spc="-8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87587"/>
            <a:ext cx="3431540" cy="201696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4150" indent="-171450"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it-IT" sz="900" b="1" spc="10" dirty="0">
                <a:cs typeface="Arial MT"/>
              </a:rPr>
              <a:t>Obiettivo</a:t>
            </a:r>
            <a:r>
              <a:rPr lang="it-IT" sz="900" spc="10" dirty="0">
                <a:cs typeface="Arial MT"/>
              </a:rPr>
              <a:t>: </a:t>
            </a:r>
            <a:r>
              <a:rPr lang="it-IT" sz="900" dirty="0"/>
              <a:t>a partire da una mesh triangolare, raffinare un sottoinsieme di triangoli per ottenere una mesh più fine.</a:t>
            </a:r>
            <a:endParaRPr lang="it-IT" sz="900" spc="10" dirty="0">
              <a:solidFill>
                <a:srgbClr val="22373A"/>
              </a:solidFill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cs typeface="Arial MT"/>
              </a:rPr>
              <a:t>Il</a:t>
            </a:r>
            <a:r>
              <a:rPr sz="900" spc="40" dirty="0">
                <a:cs typeface="Arial MT"/>
              </a:rPr>
              <a:t> </a:t>
            </a:r>
            <a:r>
              <a:rPr sz="900" spc="-30" dirty="0">
                <a:cs typeface="Arial MT"/>
              </a:rPr>
              <a:t>programma</a:t>
            </a:r>
            <a:r>
              <a:rPr sz="900" spc="40" dirty="0">
                <a:cs typeface="Arial MT"/>
              </a:rPr>
              <a:t> </a:t>
            </a:r>
            <a:r>
              <a:rPr sz="900" spc="-45" dirty="0">
                <a:cs typeface="Arial MT"/>
              </a:rPr>
              <a:t>prende</a:t>
            </a:r>
            <a:r>
              <a:rPr sz="900" spc="40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spc="5" dirty="0">
                <a:cs typeface="Arial MT"/>
              </a:rPr>
              <a:t>input</a:t>
            </a:r>
            <a:r>
              <a:rPr lang="it-IT" sz="900" spc="5" dirty="0">
                <a:cs typeface="Arial MT"/>
              </a:rPr>
              <a:t> da tre file CSV la mesh iniziale, ovvero</a:t>
            </a:r>
            <a:r>
              <a:rPr sz="900" spc="5" dirty="0">
                <a:cs typeface="Arial MT"/>
              </a:rPr>
              <a:t>:</a:t>
            </a:r>
            <a:endParaRPr sz="900" dirty="0">
              <a:cs typeface="Arial MT"/>
            </a:endParaRP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5" dirty="0">
                <a:cs typeface="Arial MT"/>
              </a:rPr>
              <a:t>I</a:t>
            </a:r>
            <a:r>
              <a:rPr lang="it-IT" sz="900" spc="35" dirty="0">
                <a:cs typeface="Arial MT"/>
              </a:rPr>
              <a:t> </a:t>
            </a:r>
            <a:r>
              <a:rPr lang="it-IT" sz="900" b="1" spc="-50" dirty="0">
                <a:cs typeface="Trebuchet MS"/>
              </a:rPr>
              <a:t>vertici</a:t>
            </a:r>
            <a:r>
              <a:rPr lang="it-IT" sz="900" b="1" spc="10" dirty="0">
                <a:cs typeface="Trebuchet MS"/>
              </a:rPr>
              <a:t> </a:t>
            </a:r>
            <a:r>
              <a:rPr lang="it-IT" sz="900" spc="-40" dirty="0">
                <a:cs typeface="Arial MT"/>
              </a:rPr>
              <a:t>dei triangoli (id, coordinata x, coordinata y); </a:t>
            </a:r>
            <a:endParaRPr lang="it-IT" sz="900" spc="-20" dirty="0">
              <a:cs typeface="Arial MT"/>
            </a:endParaRP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triangoli (id, id vertice di origine, id  vertice di fine);</a:t>
            </a:r>
            <a:endParaRPr sz="900" dirty="0">
              <a:cs typeface="Arial MT"/>
            </a:endParaRPr>
          </a:p>
          <a:p>
            <a:pPr marL="246379" indent="-11747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I </a:t>
            </a:r>
            <a:r>
              <a:rPr lang="it-IT" sz="900" b="1" spc="-20" dirty="0">
                <a:cs typeface="Arial MT"/>
              </a:rPr>
              <a:t>triangoli</a:t>
            </a:r>
            <a:r>
              <a:rPr lang="it-IT" sz="900" spc="-20" dirty="0">
                <a:cs typeface="Arial MT"/>
              </a:rPr>
              <a:t> (id, id dei vertici, id dei lati);</a:t>
            </a:r>
          </a:p>
          <a:p>
            <a:pPr marL="128904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tabLst>
                <a:tab pos="247015" algn="l"/>
              </a:tabLst>
            </a:pPr>
            <a:endParaRPr sz="900" dirty="0"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-35" dirty="0">
                <a:cs typeface="Arial MT"/>
              </a:rPr>
              <a:t>Restituisce</a:t>
            </a:r>
            <a:r>
              <a:rPr sz="900" spc="45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dirty="0">
                <a:cs typeface="Arial MT"/>
              </a:rPr>
              <a:t>output</a:t>
            </a:r>
            <a:r>
              <a:rPr lang="it-IT" sz="900" dirty="0">
                <a:cs typeface="Arial MT"/>
              </a:rPr>
              <a:t>, in tre diversi file CSV, la mesh raffinata, ovvero</a:t>
            </a:r>
            <a:r>
              <a:rPr sz="900" dirty="0">
                <a:cs typeface="Arial MT"/>
              </a:rPr>
              <a:t>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10" dirty="0">
                <a:cs typeface="Arial MT"/>
              </a:rPr>
              <a:t>  I </a:t>
            </a:r>
            <a:r>
              <a:rPr lang="it-IT" sz="900" b="1" spc="-10" dirty="0">
                <a:cs typeface="Arial MT"/>
              </a:rPr>
              <a:t>vertici</a:t>
            </a:r>
            <a:r>
              <a:rPr lang="it-IT" sz="900" spc="60" dirty="0">
                <a:cs typeface="Arial MT"/>
              </a:rPr>
              <a:t> </a:t>
            </a:r>
            <a:r>
              <a:rPr lang="it-IT" sz="900" spc="-40" dirty="0">
                <a:cs typeface="Arial MT"/>
              </a:rPr>
              <a:t>dei nuovi triangoli (id, coordinata x, coordinata y); </a:t>
            </a: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nuovi triangoli (id, id vertice di origine, id  vertice di fine);</a:t>
            </a: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nuovi triangoli </a:t>
            </a:r>
            <a:r>
              <a:rPr lang="it-IT" sz="900" spc="-20" dirty="0">
                <a:cs typeface="Arial MT"/>
              </a:rPr>
              <a:t>(id, id dei vertici);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4E42C6F3-8CCA-9855-0A33-8DCE683691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4" r="21901"/>
          <a:stretch/>
        </p:blipFill>
        <p:spPr>
          <a:xfrm>
            <a:off x="866775" y="645835"/>
            <a:ext cx="25146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FE126566-6C98-D0FC-ADBD-5C9242FF3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0248"/>
          <a:stretch/>
        </p:blipFill>
        <p:spPr>
          <a:xfrm>
            <a:off x="800443" y="674410"/>
            <a:ext cx="26670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DEEAA-C4C0-738D-9353-03A3299A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tests</a:t>
            </a:r>
            <a:r>
              <a:rPr lang="it-IT" dirty="0"/>
              <a:t> realizzati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C16464-D3EF-E86C-A4BC-62072EC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447364" cy="3323346"/>
          </a:xfrm>
        </p:spPr>
        <p:txBody>
          <a:bodyPr/>
          <a:lstStyle/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sui costruttori delle classi</a:t>
            </a:r>
            <a:r>
              <a:rPr lang="it-IT" sz="900" spc="-20" dirty="0">
                <a:cs typeface="Arial MT"/>
              </a:rPr>
              <a:t>: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Vertex (vertice);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Edge (lato);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</a:t>
            </a:r>
            <a:r>
              <a:rPr lang="it-IT" sz="900" spc="-20" dirty="0" err="1">
                <a:cs typeface="Arial MT"/>
              </a:rPr>
              <a:t>Triangle</a:t>
            </a:r>
            <a:r>
              <a:rPr lang="it-IT" sz="900" spc="-20" dirty="0">
                <a:cs typeface="Arial MT"/>
              </a:rPr>
              <a:t> (triangolo).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2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sugli algoritmi di </a:t>
            </a:r>
            <a:r>
              <a:rPr lang="it-IT" sz="900" b="1" spc="-20" dirty="0" err="1">
                <a:cs typeface="Arial MT"/>
              </a:rPr>
              <a:t>sorting</a:t>
            </a:r>
            <a:r>
              <a:rPr lang="it-IT" sz="900" b="1" spc="-20" dirty="0">
                <a:cs typeface="Arial MT"/>
              </a:rPr>
              <a:t>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Heapsort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Insertion</a:t>
            </a:r>
            <a:r>
              <a:rPr lang="it-IT" sz="900" spc="-20" dirty="0">
                <a:cs typeface="Arial MT"/>
              </a:rPr>
              <a:t> sort;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3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import: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vertici;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lati;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triangoli;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4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</a:t>
            </a:r>
            <a:r>
              <a:rPr lang="it-IT" sz="900" b="1" spc="-20" dirty="0" err="1">
                <a:cs typeface="Arial MT"/>
              </a:rPr>
              <a:t>algortimo</a:t>
            </a:r>
            <a:r>
              <a:rPr lang="it-IT" sz="900" b="1" spc="-20" dirty="0">
                <a:cs typeface="Arial MT"/>
              </a:rPr>
              <a:t> di raffinamento: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funzione </a:t>
            </a:r>
            <a:r>
              <a:rPr lang="it-IT" sz="900" spc="-20" dirty="0" err="1">
                <a:cs typeface="Arial MT"/>
              </a:rPr>
              <a:t>Bisect</a:t>
            </a:r>
            <a:r>
              <a:rPr lang="it-IT" sz="900" spc="-20" dirty="0">
                <a:cs typeface="Arial MT"/>
              </a:rPr>
              <a:t>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endParaRPr lang="it-IT" sz="900" b="1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0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8997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Design</a:t>
            </a:r>
            <a:r>
              <a:rPr spc="20" dirty="0"/>
              <a:t> </a:t>
            </a:r>
            <a:r>
              <a:rPr spc="-55" dirty="0"/>
              <a:t>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7F8698-7282-B540-80D7-6550E1050933}"/>
              </a:ext>
            </a:extLst>
          </p:cNvPr>
          <p:cNvSpPr txBox="1"/>
          <p:nvPr/>
        </p:nvSpPr>
        <p:spPr>
          <a:xfrm>
            <a:off x="628650" y="1044575"/>
            <a:ext cx="3020163" cy="8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Builder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Varie implementazioni nello stesso oggetto;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separazione della logica;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facile da implementare.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46821"/>
            <a:ext cx="251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000" b="1" spc="25" dirty="0">
                <a:solidFill>
                  <a:srgbClr val="F9F9F9"/>
                </a:solidFill>
                <a:latin typeface="Tahoma"/>
                <a:cs typeface="Tahoma"/>
              </a:rPr>
              <a:t>Diagramma di classe UML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5E9B373-BE8F-0430-BEC9-6883B40E1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87375"/>
            <a:ext cx="4095004" cy="24057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Test1:</a:t>
            </a:r>
            <a:endParaRPr lang="it-IT" sz="1050" b="1" dirty="0">
              <a:latin typeface="+mj-lt"/>
            </a:endParaRPr>
          </a:p>
        </p:txBody>
      </p:sp>
      <p:pic>
        <p:nvPicPr>
          <p:cNvPr id="6" name="Immagine 5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3E9FDDFE-6A60-188E-0DB0-271C629C6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" y="825158"/>
            <a:ext cx="4438248" cy="24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Test2:</a:t>
            </a:r>
            <a:endParaRPr lang="it-IT" sz="1050" b="1" dirty="0">
              <a:latin typeface="+mj-lt"/>
            </a:endParaRPr>
          </a:p>
        </p:txBody>
      </p:sp>
      <p:pic>
        <p:nvPicPr>
          <p:cNvPr id="4" name="Immagine 3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71A483B7-89AE-6A74-81D3-E52AE1E9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/>
          <a:stretch/>
        </p:blipFill>
        <p:spPr>
          <a:xfrm>
            <a:off x="150920" y="804432"/>
            <a:ext cx="4308258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733800" cy="718595"/>
          </a:xfrm>
        </p:spPr>
        <p:txBody>
          <a:bodyPr/>
          <a:lstStyle/>
          <a:p>
            <a:r>
              <a:rPr lang="it-IT" sz="1100" b="1" dirty="0"/>
              <a:t>    Come abbiamo ragionato: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Ordiniamo i triangoli per area decrescente in un vettore </a:t>
            </a:r>
            <a:r>
              <a:rPr lang="it-IT" sz="900" dirty="0" err="1"/>
              <a:t>sortedTriangles</a:t>
            </a:r>
            <a:r>
              <a:rPr lang="it-IT" sz="900" dirty="0"/>
              <a:t>;</a:t>
            </a: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selezioniamo il triangolo di area maggiore, che verrà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andiamo a prendere il lato più lungo (</a:t>
            </a:r>
            <a:r>
              <a:rPr lang="it-IT" sz="900" dirty="0" err="1"/>
              <a:t>toBisect</a:t>
            </a:r>
            <a:r>
              <a:rPr lang="it-IT" sz="900" dirty="0"/>
              <a:t>) del triangolo:</a:t>
            </a:r>
          </a:p>
        </p:txBody>
      </p:sp>
      <p:pic>
        <p:nvPicPr>
          <p:cNvPr id="5" name="Immagine 4" descr="Immagine che contiene linea, triangolo, schizzo&#10;&#10;Descrizione generata automaticamente">
            <a:extLst>
              <a:ext uri="{FF2B5EF4-FFF2-40B4-BE49-F238E27FC236}">
                <a16:creationId xmlns:a16="http://schemas.microsoft.com/office/drawing/2014/main" id="{3AE3F570-B3E7-4871-0186-6E92C32E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2" r="6437" b="43394"/>
          <a:stretch/>
        </p:blipFill>
        <p:spPr>
          <a:xfrm>
            <a:off x="781050" y="1614058"/>
            <a:ext cx="2736522" cy="1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447364" cy="684355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Troviamo il punto medio di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 err="1"/>
              <a:t>bisezioniamo</a:t>
            </a:r>
            <a:r>
              <a:rPr lang="it-IT" sz="900" dirty="0"/>
              <a:t> </a:t>
            </a:r>
            <a:r>
              <a:rPr lang="it-IT" sz="900" dirty="0" err="1"/>
              <a:t>toBisect</a:t>
            </a:r>
            <a:r>
              <a:rPr lang="it-IT" sz="900" dirty="0"/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creiamo i due nuovi triangoli newT1 e newT2, li inseriamo nelle liste di triangoli e spegniamo il triangolo appena raffinato:</a:t>
            </a:r>
          </a:p>
        </p:txBody>
      </p:sp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27BAC6F0-12F3-A002-DC5D-8D8C7FFB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725" r="427" b="37248"/>
          <a:stretch/>
        </p:blipFill>
        <p:spPr>
          <a:xfrm>
            <a:off x="180757" y="1539873"/>
            <a:ext cx="2438400" cy="11430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magine 9" descr="Immagine che contiene triangolo&#10;&#10;Descrizione generata automaticamente">
            <a:extLst>
              <a:ext uri="{FF2B5EF4-FFF2-40B4-BE49-F238E27FC236}">
                <a16:creationId xmlns:a16="http://schemas.microsoft.com/office/drawing/2014/main" id="{7D745837-22DD-2AF4-4F8A-68B859576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27982" r="9548" b="38991"/>
          <a:stretch/>
        </p:blipFill>
        <p:spPr>
          <a:xfrm>
            <a:off x="2305050" y="1539874"/>
            <a:ext cx="2187359" cy="114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15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447364" cy="1031373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 il lato più lungo (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) del triangolo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bordo, non ci sono triangoli adiacenti rispetto a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 e quindi la mesh risulta ammissibile;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passiamo quindi a raffinare il prossimo triangolo con area maggiore: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61D6851F-8DFE-2B1A-8774-9847B721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5984" r="19097" b="34383"/>
          <a:stretch/>
        </p:blipFill>
        <p:spPr>
          <a:xfrm>
            <a:off x="1162050" y="1501775"/>
            <a:ext cx="2000250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13" name="Immagine 1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12BDA39F-FD14-8B7D-CFB2-E3C1E4B3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t="30298" r="15115" b="34560"/>
          <a:stretch/>
        </p:blipFill>
        <p:spPr>
          <a:xfrm>
            <a:off x="92290" y="892175"/>
            <a:ext cx="2387601" cy="1790700"/>
          </a:xfrm>
          <a:prstGeom prst="rect">
            <a:avLst/>
          </a:prstGeom>
        </p:spPr>
      </p:pic>
      <p:pic>
        <p:nvPicPr>
          <p:cNvPr id="15" name="Immagine 14" descr="Immagine che contiene linea, triangolo, design&#10;&#10;Descrizione generata automaticamente">
            <a:extLst>
              <a:ext uri="{FF2B5EF4-FFF2-40B4-BE49-F238E27FC236}">
                <a16:creationId xmlns:a16="http://schemas.microsoft.com/office/drawing/2014/main" id="{B8F660CF-6450-06F4-E817-F3FF8AC4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30544" r="26964" b="34168"/>
          <a:stretch/>
        </p:blipFill>
        <p:spPr>
          <a:xfrm>
            <a:off x="2479891" y="892175"/>
            <a:ext cx="186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960837"/>
            <a:ext cx="3810000" cy="1751057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Altrimenti, per mantenere la mesh ammissibile, dobbiamo raffinare anche il triangolo adiacente rispetto al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del triangolo appena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Ci sono due casi: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un lato diverso da quello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647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707</Words>
  <Application>Microsoft Office PowerPoint</Application>
  <PresentationFormat>Personalizzato</PresentationFormat>
  <Paragraphs>95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Microsoft JhengHei UI</vt:lpstr>
      <vt:lpstr>Arial</vt:lpstr>
      <vt:lpstr>Arial MT</vt:lpstr>
      <vt:lpstr>Calibri</vt:lpstr>
      <vt:lpstr>Tahoma</vt:lpstr>
      <vt:lpstr>Verdana</vt:lpstr>
      <vt:lpstr>Office Theme</vt:lpstr>
      <vt:lpstr>Aurona Gashi, Francesco Matteazzi, Matteo Tonti</vt:lpstr>
      <vt:lpstr>Descrizione del problema</vt:lpstr>
      <vt:lpstr>Descrizione del problema</vt:lpstr>
      <vt:lpstr>Descrizione del problema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Risultati sulla mesh del Test1</vt:lpstr>
      <vt:lpstr>Risultati sulla mesh del Test1</vt:lpstr>
      <vt:lpstr>Risultati sulla mesh del Test1</vt:lpstr>
      <vt:lpstr>Risultati sulla mesh del Test2</vt:lpstr>
      <vt:lpstr>Risultati sulla mesh del Test2</vt:lpstr>
      <vt:lpstr>Risultati sulla mesh del Test2</vt:lpstr>
      <vt:lpstr>Unit tests realizzati</vt:lpstr>
      <vt:lpstr>Design Pattern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POLYGON - Cafasso Eleonora, Massaro Camilla, Roviera Elisabetta</dc:title>
  <dc:creator>Aurona Gashi</dc:creator>
  <cp:lastModifiedBy>Gashi  Aurona</cp:lastModifiedBy>
  <cp:revision>5</cp:revision>
  <dcterms:created xsi:type="dcterms:W3CDTF">2023-06-10T08:06:11Z</dcterms:created>
  <dcterms:modified xsi:type="dcterms:W3CDTF">2023-06-15T15:18:26Z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2023-06-10T00:00:00Z</vt:filetime>
  </property>
</Properties>
</file>