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85" r:id="rId6"/>
    <p:sldId id="307" r:id="rId7"/>
    <p:sldId id="308" r:id="rId8"/>
    <p:sldId id="306" r:id="rId9"/>
    <p:sldId id="300" r:id="rId10"/>
    <p:sldId id="302" r:id="rId11"/>
    <p:sldId id="303" r:id="rId12"/>
    <p:sldId id="304" r:id="rId13"/>
    <p:sldId id="305" r:id="rId14"/>
    <p:sldId id="299" r:id="rId15"/>
    <p:sldId id="284" r:id="rId16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ny1AmHFXKoQABgh0uWA3Nnm8m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C95E"/>
    <a:srgbClr val="0AFF02"/>
    <a:srgbClr val="A57D3B"/>
    <a:srgbClr val="002060"/>
    <a:srgbClr val="F2F2F2"/>
    <a:srgbClr val="A47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7CB5A-387D-4905-BD11-956487556240}" v="9" dt="2022-01-13T15:05:25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19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174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1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41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9972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75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34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16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16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03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91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306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911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388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397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426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8677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231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23" name="Google Shape;23;p18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3872484" y="-562355"/>
            <a:ext cx="4023360" cy="972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 rot="5400000">
            <a:off x="7334250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1"/>
          </p:nvPr>
        </p:nvSpPr>
        <p:spPr>
          <a:xfrm rot="5400000">
            <a:off x="2076450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90" name="Google Shape;90;p28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37" name="Google Shape;37;p20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3"/>
          </p:nvPr>
        </p:nvSpPr>
        <p:spPr>
          <a:xfrm>
            <a:off x="5989320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4"/>
          </p:nvPr>
        </p:nvSpPr>
        <p:spPr>
          <a:xfrm>
            <a:off x="5989320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C3D7D7"/>
          </a:solidFill>
          <a:ln>
            <a:noFill/>
          </a:ln>
        </p:spPr>
        <p:txBody>
          <a:bodyPr spcFirstLastPara="1" wrap="square" lIns="457200" tIns="365750" rIns="4570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77" name="Google Shape;77;p26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15" name="Google Shape;15;p17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1"/>
          <p:cNvSpPr txBox="1"/>
          <p:nvPr/>
        </p:nvSpPr>
        <p:spPr>
          <a:xfrm>
            <a:off x="8565000" y="5088769"/>
            <a:ext cx="3627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Matteo Arcangeli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Giovanni Michetti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Francesco Feliziani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Rizoanun</a:t>
            </a: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Nasa</a:t>
            </a:r>
          </a:p>
        </p:txBody>
      </p:sp>
      <p:sp>
        <p:nvSpPr>
          <p:cNvPr id="97" name="Google Shape;97;p41"/>
          <p:cNvSpPr txBox="1"/>
          <p:nvPr/>
        </p:nvSpPr>
        <p:spPr>
          <a:xfrm>
            <a:off x="1725755" y="5181102"/>
            <a:ext cx="61796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BPMN IMPLEMENTATION OF THE USERS LIFE CYCLE PROCESS</a:t>
            </a:r>
          </a:p>
        </p:txBody>
      </p:sp>
      <p:pic>
        <p:nvPicPr>
          <p:cNvPr id="98" name="Google Shape;9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5755" y="1316735"/>
            <a:ext cx="1822117" cy="211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C042A70-00E3-42E3-9B3D-8B8AC8189F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6095" y="1126093"/>
            <a:ext cx="4750150" cy="2493547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4052050" y="6289057"/>
            <a:ext cx="1527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A.Y. 2021/2022</a:t>
            </a:r>
            <a:endParaRPr lang="it-IT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Suppliers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1E278D6-FF93-A021-AB8D-84403A050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139" y="1428544"/>
            <a:ext cx="7652161" cy="542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8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7273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future </a:t>
            </a: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developments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20E94E91-ED1F-41A2-950E-0FB8654CAE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8;p15">
            <a:extLst>
              <a:ext uri="{FF2B5EF4-FFF2-40B4-BE49-F238E27FC236}">
                <a16:creationId xmlns:a16="http://schemas.microsoft.com/office/drawing/2014/main" id="{2E71AADD-A3E0-4859-8AF8-311BA86E550B}"/>
              </a:ext>
            </a:extLst>
          </p:cNvPr>
          <p:cNvSpPr txBox="1"/>
          <p:nvPr/>
        </p:nvSpPr>
        <p:spPr>
          <a:xfrm>
            <a:off x="259796" y="2291731"/>
            <a:ext cx="7476028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Thanks to this project we had the opportunity to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make practice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 Camunda modelling into a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real case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provided by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Loccioni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Group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designed the model choosing appropriately the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different component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 strategy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depending by each of this.  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have also provided some kinds of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optimizations 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replacing some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user's tasks with service task.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FF0211C-9E90-F58C-5AF4-3FF39397AE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9396DD5-DA81-6DBA-223E-673BA9FB2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688" y="3182196"/>
            <a:ext cx="2097024" cy="20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7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/>
          <p:nvPr/>
        </p:nvSpPr>
        <p:spPr>
          <a:xfrm>
            <a:off x="8060788" y="5078437"/>
            <a:ext cx="1012874" cy="1350498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8" name="Google Shape;358;p16"/>
          <p:cNvSpPr txBox="1"/>
          <p:nvPr/>
        </p:nvSpPr>
        <p:spPr>
          <a:xfrm>
            <a:off x="2510190" y="5399763"/>
            <a:ext cx="717162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THANKS FOR </a:t>
            </a: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YOUR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ATTENTION!</a:t>
            </a:r>
            <a:endParaRPr lang="it-IT" sz="2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693FD633-37D6-43F5-8526-F6D877CF4F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5755" y="1316735"/>
            <a:ext cx="1822117" cy="211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4BD1C1F-5081-B744-4010-D9CF06B25A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6095" y="1126093"/>
            <a:ext cx="4750150" cy="24935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Introduction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sp>
        <p:nvSpPr>
          <p:cNvPr id="9" name="Google Shape;138;p15">
            <a:extLst>
              <a:ext uri="{FF2B5EF4-FFF2-40B4-BE49-F238E27FC236}">
                <a16:creationId xmlns:a16="http://schemas.microsoft.com/office/drawing/2014/main" id="{29274733-FBAE-A3D6-29D2-DEAF8A8E0735}"/>
              </a:ext>
            </a:extLst>
          </p:cNvPr>
          <p:cNvSpPr txBox="1"/>
          <p:nvPr/>
        </p:nvSpPr>
        <p:spPr>
          <a:xfrm>
            <a:off x="259796" y="2291731"/>
            <a:ext cx="6076996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Target of this project is to demonstrate the </a:t>
            </a:r>
            <a:r>
              <a:rPr lang="en-US" sz="2400" b="1" dirty="0">
                <a:latin typeface="Twentieth Century"/>
              </a:rPr>
              <a:t>advantages</a:t>
            </a:r>
            <a:r>
              <a:rPr lang="en-US" sz="2400" dirty="0">
                <a:latin typeface="Twentieth Century"/>
              </a:rPr>
              <a:t> of a </a:t>
            </a:r>
            <a:r>
              <a:rPr lang="en-US" sz="2400" b="1" dirty="0">
                <a:latin typeface="Twentieth Century"/>
              </a:rPr>
              <a:t>BPMN</a:t>
            </a:r>
            <a:r>
              <a:rPr lang="en-US" sz="2400" dirty="0">
                <a:latin typeface="Twentieth Century"/>
              </a:rPr>
              <a:t> Engine in the enterprise to carry on and track most of the repetitive </a:t>
            </a:r>
            <a:r>
              <a:rPr lang="en-US" sz="2400" b="1" dirty="0">
                <a:latin typeface="Twentieth Century"/>
              </a:rPr>
              <a:t>tasks</a:t>
            </a:r>
            <a:r>
              <a:rPr lang="en-US" sz="2400" dirty="0">
                <a:latin typeface="Twentieth Century"/>
              </a:rPr>
              <a:t> and </a:t>
            </a:r>
            <a:r>
              <a:rPr lang="en-US" sz="2400" b="1" dirty="0">
                <a:latin typeface="Twentieth Century"/>
              </a:rPr>
              <a:t>processes</a:t>
            </a:r>
            <a:r>
              <a:rPr lang="en-US" sz="2400" dirty="0">
                <a:latin typeface="Twentieth Century"/>
              </a:rPr>
              <a:t> happening in the </a:t>
            </a:r>
            <a:r>
              <a:rPr lang="en-US" sz="2400" b="1" dirty="0">
                <a:latin typeface="Twentieth Century"/>
              </a:rPr>
              <a:t>organization</a:t>
            </a:r>
            <a:r>
              <a:rPr lang="en-US" sz="2400" dirty="0">
                <a:latin typeface="Twentieth Century"/>
              </a:rPr>
              <a:t>.</a:t>
            </a:r>
          </a:p>
          <a:p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wentieth Century"/>
              </a:rPr>
              <a:t>Model</a:t>
            </a:r>
            <a:r>
              <a:rPr lang="en-US" sz="2400" dirty="0">
                <a:latin typeface="Twentieth Century"/>
              </a:rPr>
              <a:t> the </a:t>
            </a:r>
            <a:r>
              <a:rPr lang="en-US" sz="2400" b="1" dirty="0">
                <a:latin typeface="Twentieth Century"/>
              </a:rPr>
              <a:t>interaction</a:t>
            </a:r>
            <a:r>
              <a:rPr lang="en-US" sz="2400" dirty="0">
                <a:latin typeface="Twentieth Century"/>
              </a:rPr>
              <a:t> between the involved groups of people, including </a:t>
            </a:r>
            <a:r>
              <a:rPr lang="en-US" sz="2400" b="1" dirty="0">
                <a:latin typeface="Twentieth Century"/>
              </a:rPr>
              <a:t>information</a:t>
            </a:r>
            <a:r>
              <a:rPr lang="en-US" sz="2400" dirty="0">
                <a:latin typeface="Twentieth Century"/>
              </a:rPr>
              <a:t> moving between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wentieth Century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15BC90A-F7B5-ACC7-BB4D-A1F08B518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208" y="2953596"/>
            <a:ext cx="2097024" cy="20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5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</a:t>
            </a: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sp>
        <p:nvSpPr>
          <p:cNvPr id="9" name="Google Shape;138;p15">
            <a:extLst>
              <a:ext uri="{FF2B5EF4-FFF2-40B4-BE49-F238E27FC236}">
                <a16:creationId xmlns:a16="http://schemas.microsoft.com/office/drawing/2014/main" id="{29274733-FBAE-A3D6-29D2-DEAF8A8E0735}"/>
              </a:ext>
            </a:extLst>
          </p:cNvPr>
          <p:cNvSpPr txBox="1"/>
          <p:nvPr/>
        </p:nvSpPr>
        <p:spPr>
          <a:xfrm>
            <a:off x="259796" y="2291731"/>
            <a:ext cx="8170972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wentieth Century"/>
              </a:rPr>
              <a:t>Service task </a:t>
            </a:r>
            <a:r>
              <a:rPr lang="en-US" sz="2400" dirty="0">
                <a:latin typeface="Twentieth Century"/>
              </a:rPr>
              <a:t>has been implemented as external task; we used a </a:t>
            </a:r>
            <a:r>
              <a:rPr lang="en-US" sz="2400" b="1" dirty="0">
                <a:latin typeface="Twentieth Century"/>
              </a:rPr>
              <a:t>mock code </a:t>
            </a:r>
            <a:r>
              <a:rPr lang="en-US" sz="2400" dirty="0">
                <a:latin typeface="Twentieth Century"/>
              </a:rPr>
              <a:t>to simulate the token flow inside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Each task </a:t>
            </a:r>
            <a:r>
              <a:rPr lang="en-US" sz="2400" b="1" dirty="0">
                <a:latin typeface="Twentieth Century"/>
              </a:rPr>
              <a:t>prints a message into the log</a:t>
            </a:r>
            <a:r>
              <a:rPr lang="en-US" sz="2400" dirty="0">
                <a:latin typeface="Twentieth Century"/>
              </a:rPr>
              <a:t>, if it is necessary, it prints the value of the needed variables to verify that </a:t>
            </a:r>
            <a:r>
              <a:rPr lang="en-US" sz="2400" b="1" dirty="0">
                <a:latin typeface="Twentieth Century"/>
              </a:rPr>
              <a:t>message correlation </a:t>
            </a:r>
            <a:r>
              <a:rPr lang="en-US" sz="2400" dirty="0">
                <a:latin typeface="Twentieth Century"/>
              </a:rPr>
              <a:t>works properly; each client </a:t>
            </a:r>
            <a:r>
              <a:rPr lang="en-US" sz="2400" b="1" dirty="0">
                <a:latin typeface="Twentieth Century"/>
              </a:rPr>
              <a:t>subscribes</a:t>
            </a:r>
            <a:r>
              <a:rPr lang="en-US" sz="2400" dirty="0">
                <a:latin typeface="Twentieth Century"/>
              </a:rPr>
              <a:t> a specific </a:t>
            </a:r>
            <a:r>
              <a:rPr lang="en-US" sz="2400" b="1" dirty="0">
                <a:latin typeface="Twentieth Century"/>
              </a:rPr>
              <a:t>topic</a:t>
            </a:r>
            <a:r>
              <a:rPr lang="en-US" sz="2400" dirty="0">
                <a:latin typeface="Twentieth Century"/>
              </a:rPr>
              <a:t>.</a:t>
            </a:r>
          </a:p>
          <a:p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In the future it will be possible </a:t>
            </a:r>
            <a:r>
              <a:rPr lang="en-US" sz="2400" b="1" dirty="0">
                <a:latin typeface="Twentieth Century"/>
              </a:rPr>
              <a:t>replace</a:t>
            </a:r>
            <a:r>
              <a:rPr lang="en-US" sz="2400" dirty="0">
                <a:latin typeface="Twentieth Century"/>
              </a:rPr>
              <a:t> each implementation with </a:t>
            </a:r>
            <a:r>
              <a:rPr lang="en-US" sz="2400" b="1" dirty="0">
                <a:latin typeface="Twentieth Century"/>
              </a:rPr>
              <a:t>real implementation </a:t>
            </a:r>
            <a:r>
              <a:rPr lang="en-US" sz="2400" dirty="0">
                <a:latin typeface="Twentieth Century"/>
              </a:rPr>
              <a:t>of the service.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235634E-03F1-CCD7-434B-009CF26C6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208" y="2953596"/>
            <a:ext cx="2097024" cy="20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 </a:t>
            </a: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sp>
        <p:nvSpPr>
          <p:cNvPr id="9" name="Google Shape;138;p15">
            <a:extLst>
              <a:ext uri="{FF2B5EF4-FFF2-40B4-BE49-F238E27FC236}">
                <a16:creationId xmlns:a16="http://schemas.microsoft.com/office/drawing/2014/main" id="{29274733-FBAE-A3D6-29D2-DEAF8A8E0735}"/>
              </a:ext>
            </a:extLst>
          </p:cNvPr>
          <p:cNvSpPr txBox="1"/>
          <p:nvPr/>
        </p:nvSpPr>
        <p:spPr>
          <a:xfrm>
            <a:off x="259796" y="2291731"/>
            <a:ext cx="7530892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wentieth Century"/>
              </a:rPr>
              <a:t>Message correlation </a:t>
            </a:r>
            <a:r>
              <a:rPr lang="en-US" sz="2400" dirty="0">
                <a:latin typeface="Twentieth Century"/>
              </a:rPr>
              <a:t>has been implemented using </a:t>
            </a:r>
            <a:r>
              <a:rPr lang="en-US" sz="2400" b="1" dirty="0">
                <a:latin typeface="Twentieth Century"/>
              </a:rPr>
              <a:t>Java class</a:t>
            </a:r>
            <a:r>
              <a:rPr lang="en-US" sz="2400" dirty="0">
                <a:latin typeface="Twentieth Century"/>
              </a:rPr>
              <a:t> inside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Each message correlation has been implemented using a </a:t>
            </a:r>
            <a:r>
              <a:rPr lang="en-US" sz="2400" b="1" dirty="0">
                <a:latin typeface="Twentieth Century"/>
              </a:rPr>
              <a:t>different java class </a:t>
            </a:r>
            <a:r>
              <a:rPr lang="en-US" sz="2400" dirty="0">
                <a:latin typeface="Twentieth Century"/>
              </a:rPr>
              <a:t>and </a:t>
            </a:r>
            <a:r>
              <a:rPr lang="en-US" sz="2400" b="1" dirty="0">
                <a:latin typeface="Twentieth Century"/>
              </a:rPr>
              <a:t>message id</a:t>
            </a:r>
            <a:r>
              <a:rPr lang="en-US" sz="2400" dirty="0">
                <a:latin typeface="Twentieth Century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wentieth Centur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wentieth Century"/>
              </a:rPr>
              <a:t>We </a:t>
            </a:r>
            <a:r>
              <a:rPr lang="en-US" sz="2400" b="1" dirty="0">
                <a:latin typeface="Twentieth Century"/>
              </a:rPr>
              <a:t>automatized</a:t>
            </a:r>
            <a:r>
              <a:rPr lang="en-US" sz="2400" dirty="0">
                <a:latin typeface="Twentieth Century"/>
              </a:rPr>
              <a:t> some tasks that was previously manually executed, so for this reason we have </a:t>
            </a:r>
            <a:r>
              <a:rPr lang="en-US" sz="2400" b="1" dirty="0">
                <a:latin typeface="Twentieth Century"/>
              </a:rPr>
              <a:t>replaced</a:t>
            </a:r>
            <a:r>
              <a:rPr lang="en-US" sz="2400" dirty="0">
                <a:latin typeface="Twentieth Century"/>
              </a:rPr>
              <a:t> some </a:t>
            </a:r>
            <a:r>
              <a:rPr lang="en-US" sz="2400" b="1" dirty="0">
                <a:latin typeface="Twentieth Century"/>
              </a:rPr>
              <a:t>user tasks </a:t>
            </a:r>
            <a:r>
              <a:rPr lang="en-US" sz="2400" dirty="0">
                <a:latin typeface="Twentieth Century"/>
              </a:rPr>
              <a:t>with </a:t>
            </a:r>
            <a:r>
              <a:rPr lang="en-US" sz="2400" b="1" dirty="0">
                <a:latin typeface="Twentieth Century"/>
              </a:rPr>
              <a:t>service task</a:t>
            </a:r>
            <a:r>
              <a:rPr lang="en-US" sz="2400" dirty="0">
                <a:latin typeface="Twentieth Century"/>
              </a:rPr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9BEED2C-5F22-D4FA-C564-5BA8E56E0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208" y="2953596"/>
            <a:ext cx="2097024" cy="20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9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A2DD340-7FF4-2867-954E-5DDD59B70D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43644" y="1877446"/>
            <a:ext cx="7689076" cy="47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1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Employee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transfert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A2DD340-7FF4-2867-954E-5DDD59B70D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951078" y="1877446"/>
            <a:ext cx="6289843" cy="47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 </a:t>
            </a:r>
            <a:r>
              <a:rPr lang="it-IT" sz="4000" b="1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employment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E3436B0-A26E-44FD-884E-BF9CE2E083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627174" y="1638893"/>
            <a:ext cx="5877452" cy="48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0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External</a:t>
            </a: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collaborator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520BEF4-FE9B-9DE1-7351-9E54D848F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160" y="1415801"/>
            <a:ext cx="9151450" cy="53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8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0" y="954157"/>
            <a:ext cx="94713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4000"/>
            </a:pPr>
            <a:r>
              <a:rPr lang="it-IT" sz="4000" b="1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 </a:t>
            </a:r>
            <a:r>
              <a:rPr lang="it-IT" sz="4000" b="1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employee</a:t>
            </a:r>
            <a:endParaRPr lang="it-IT" sz="4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58594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785874A-63D5-97E4-33F7-5A80EB603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9477" y="41897"/>
            <a:ext cx="1305859" cy="6854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3246C6A-C7FF-D8D1-D635-D0172A2A4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473" y="1415801"/>
            <a:ext cx="8178454" cy="538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23001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e">
  <a:themeElements>
    <a:clrScheme name="Integrale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E742AC48C1240B9DBA051350D09BE" ma:contentTypeVersion="2" ma:contentTypeDescription="Create a new document." ma:contentTypeScope="" ma:versionID="9cdd21692b9185ebd4bea184d94e9f10">
  <xsd:schema xmlns:xsd="http://www.w3.org/2001/XMLSchema" xmlns:xs="http://www.w3.org/2001/XMLSchema" xmlns:p="http://schemas.microsoft.com/office/2006/metadata/properties" xmlns:ns3="be1e2c9f-10b8-4a31-b2ae-e40360c80536" targetNamespace="http://schemas.microsoft.com/office/2006/metadata/properties" ma:root="true" ma:fieldsID="0b44a1c510c65f442af131b97d4551be" ns3:_="">
    <xsd:import namespace="be1e2c9f-10b8-4a31-b2ae-e40360c805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e2c9f-10b8-4a31-b2ae-e40360c805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F30699-1E34-401C-8BAE-933763093A89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be1e2c9f-10b8-4a31-b2ae-e40360c8053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705E2BE-8F2A-4080-850F-5EAC442C31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C0727D-45BD-4BB6-8290-5022C585C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e2c9f-10b8-4a31-b2ae-e40360c805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292</Words>
  <Application>Microsoft Office PowerPoint</Application>
  <PresentationFormat>Widescreen</PresentationFormat>
  <Paragraphs>47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Noto Sans Symbols</vt:lpstr>
      <vt:lpstr>Twentieth Century</vt:lpstr>
      <vt:lpstr>Integrale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Arcangeli</dc:creator>
  <cp:lastModifiedBy>ARCANGELI MATTEO</cp:lastModifiedBy>
  <cp:revision>113</cp:revision>
  <dcterms:created xsi:type="dcterms:W3CDTF">2018-06-01T14:07:24Z</dcterms:created>
  <dcterms:modified xsi:type="dcterms:W3CDTF">2022-06-20T13:37:16Z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0x010100CDDE742AC48C1240B9DBA051350D09BE</vt:lpwstr>
  </property>
</Properties>
</file>