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5" r:id="rId6"/>
    <p:sldId id="307" r:id="rId7"/>
    <p:sldId id="308" r:id="rId8"/>
    <p:sldId id="306" r:id="rId9"/>
    <p:sldId id="300" r:id="rId10"/>
    <p:sldId id="302" r:id="rId11"/>
    <p:sldId id="303" r:id="rId12"/>
    <p:sldId id="304" r:id="rId13"/>
    <p:sldId id="305" r:id="rId14"/>
    <p:sldId id="299" r:id="rId15"/>
    <p:sldId id="284" r:id="rId16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95E"/>
    <a:srgbClr val="0AFF02"/>
    <a:srgbClr val="A57D3B"/>
    <a:srgbClr val="002060"/>
    <a:srgbClr val="F2F2F2"/>
    <a:srgbClr val="A47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7CB5A-387D-4905-BD11-956487556240}" v="9" dt="2022-01-13T15:05:2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174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97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7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3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3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06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91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88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39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2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67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3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088769"/>
            <a:ext cx="3627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Matteo Arcangeli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Giovanni Michetti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Francesco Feliziani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Rizoanun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Nasa</a:t>
            </a: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181102"/>
            <a:ext cx="61796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BPMN Implementation of the Users Life Cycle process</a:t>
            </a:r>
          </a:p>
        </p:txBody>
      </p:sp>
      <p:pic>
        <p:nvPicPr>
          <p:cNvPr id="98" name="Google Shape;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42A70-00E3-42E3-9B3D-8B8AC818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052050" y="6289057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lang="it-IT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Suppliers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1E278D6-FF93-A021-AB8D-84403A05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139" y="1428544"/>
            <a:ext cx="7652161" cy="54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7273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future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20E94E91-ED1F-41A2-950E-0FB8654CAE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8;p15">
            <a:extLst>
              <a:ext uri="{FF2B5EF4-FFF2-40B4-BE49-F238E27FC236}">
                <a16:creationId xmlns:a16="http://schemas.microsoft.com/office/drawing/2014/main" id="{2E71AADD-A3E0-4859-8AF8-311BA86E550B}"/>
              </a:ext>
            </a:extLst>
          </p:cNvPr>
          <p:cNvSpPr txBox="1"/>
          <p:nvPr/>
        </p:nvSpPr>
        <p:spPr>
          <a:xfrm>
            <a:off x="259796" y="2291731"/>
            <a:ext cx="747602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to this project we had the opportunity 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practice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Camunda modelling into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 case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provided by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Loccioni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Group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designed the model choosing appropriately the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different component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 strategy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depending by each of this. 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have also provided some kinds of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optimizations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replacing some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user's tasks with service task.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FF0211C-9E90-F58C-5AF4-3FF39397AE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9396DD5-DA81-6DBA-223E-673BA9FB2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688" y="31821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510190" y="5399763"/>
            <a:ext cx="71716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693FD633-37D6-43F5-8526-F6D877CF4F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BD1C1F-5081-B744-4010-D9CF06B2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753089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Target of this project is to demonstrate the </a:t>
            </a:r>
            <a:r>
              <a:rPr lang="en-US" sz="2400" b="1" dirty="0">
                <a:latin typeface="Twentieth Century"/>
              </a:rPr>
              <a:t>advantages</a:t>
            </a:r>
            <a:r>
              <a:rPr lang="en-US" sz="2400" dirty="0">
                <a:latin typeface="Twentieth Century"/>
              </a:rPr>
              <a:t> of a </a:t>
            </a:r>
            <a:r>
              <a:rPr lang="en-US" sz="2400" b="1" dirty="0">
                <a:latin typeface="Twentieth Century"/>
              </a:rPr>
              <a:t>BPMN</a:t>
            </a:r>
            <a:r>
              <a:rPr lang="en-US" sz="2400" dirty="0">
                <a:latin typeface="Twentieth Century"/>
              </a:rPr>
              <a:t> Engine in the enterprise to </a:t>
            </a:r>
            <a:r>
              <a:rPr lang="en-US" sz="2400" b="1" dirty="0">
                <a:latin typeface="Twentieth Century"/>
              </a:rPr>
              <a:t>carry on </a:t>
            </a:r>
            <a:r>
              <a:rPr lang="en-US" sz="2400" dirty="0">
                <a:latin typeface="Twentieth Century"/>
              </a:rPr>
              <a:t>and track most of the repetitive </a:t>
            </a:r>
            <a:r>
              <a:rPr lang="en-US" sz="2400" b="1" dirty="0">
                <a:latin typeface="Twentieth Century"/>
              </a:rPr>
              <a:t>tasks</a:t>
            </a:r>
            <a:r>
              <a:rPr lang="en-US" sz="2400" dirty="0">
                <a:latin typeface="Twentieth Century"/>
              </a:rPr>
              <a:t> and </a:t>
            </a:r>
            <a:r>
              <a:rPr lang="en-US" sz="2400" b="1" dirty="0">
                <a:latin typeface="Twentieth Century"/>
              </a:rPr>
              <a:t>processes</a:t>
            </a:r>
            <a:r>
              <a:rPr lang="en-US" sz="2400" dirty="0">
                <a:latin typeface="Twentieth Century"/>
              </a:rPr>
              <a:t> happening in the </a:t>
            </a:r>
            <a:r>
              <a:rPr lang="en-US" sz="2400" b="1" dirty="0">
                <a:latin typeface="Twentieth Century"/>
              </a:rPr>
              <a:t>organization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Model</a:t>
            </a:r>
            <a:r>
              <a:rPr lang="en-US" sz="2400" dirty="0">
                <a:latin typeface="Twentieth Century"/>
              </a:rPr>
              <a:t> the </a:t>
            </a:r>
            <a:r>
              <a:rPr lang="en-US" sz="2400" b="1" dirty="0">
                <a:latin typeface="Twentieth Century"/>
              </a:rPr>
              <a:t>interaction</a:t>
            </a:r>
            <a:r>
              <a:rPr lang="en-US" sz="2400" dirty="0">
                <a:latin typeface="Twentieth Century"/>
              </a:rPr>
              <a:t> between the involved groups of people, including </a:t>
            </a:r>
            <a:r>
              <a:rPr lang="en-US" sz="2400" b="1" dirty="0">
                <a:latin typeface="Twentieth Century"/>
              </a:rPr>
              <a:t>information</a:t>
            </a:r>
            <a:r>
              <a:rPr lang="en-US" sz="2400" dirty="0">
                <a:latin typeface="Twentieth Century"/>
              </a:rPr>
              <a:t> moving between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Propose some </a:t>
            </a:r>
            <a:r>
              <a:rPr lang="en-US" sz="2400" b="1" dirty="0">
                <a:latin typeface="Twentieth Century"/>
              </a:rPr>
              <a:t>optimizations</a:t>
            </a:r>
            <a:r>
              <a:rPr lang="en-US" sz="2400" dirty="0">
                <a:latin typeface="Twentieth Century"/>
              </a:rPr>
              <a:t>, replacing some Manual Task converted into Service Tasks.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15BC90A-F7B5-ACC7-BB4D-A1F08B518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817097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Service task </a:t>
            </a:r>
            <a:r>
              <a:rPr lang="en-US" sz="2400" dirty="0">
                <a:latin typeface="Twentieth Century"/>
              </a:rPr>
              <a:t>has been implemented as external task; we used a </a:t>
            </a:r>
            <a:r>
              <a:rPr lang="en-US" sz="2400" b="1" dirty="0">
                <a:latin typeface="Twentieth Century"/>
              </a:rPr>
              <a:t>mock code </a:t>
            </a:r>
            <a:r>
              <a:rPr lang="en-US" sz="2400" dirty="0">
                <a:latin typeface="Twentieth Century"/>
              </a:rPr>
              <a:t>to simulate the token flow 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task </a:t>
            </a:r>
            <a:r>
              <a:rPr lang="en-US" sz="2400" b="1" dirty="0">
                <a:latin typeface="Twentieth Century"/>
              </a:rPr>
              <a:t>prints a message into the log</a:t>
            </a:r>
            <a:r>
              <a:rPr lang="en-US" sz="2400" dirty="0">
                <a:latin typeface="Twentieth Century"/>
              </a:rPr>
              <a:t>, if it is necessary, it prints the value of the needed variables to verify that </a:t>
            </a: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works properly; each client </a:t>
            </a:r>
            <a:r>
              <a:rPr lang="en-US" sz="2400" b="1" dirty="0">
                <a:latin typeface="Twentieth Century"/>
              </a:rPr>
              <a:t>subscribe</a:t>
            </a:r>
            <a:r>
              <a:rPr lang="en-US" sz="2400" dirty="0">
                <a:latin typeface="Twentieth Century"/>
              </a:rPr>
              <a:t> a specific </a:t>
            </a:r>
            <a:r>
              <a:rPr lang="en-US" sz="2400" b="1" dirty="0">
                <a:latin typeface="Twentieth Century"/>
              </a:rPr>
              <a:t>topic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In the future it will be possible </a:t>
            </a:r>
            <a:r>
              <a:rPr lang="en-US" sz="2400" b="1" dirty="0">
                <a:latin typeface="Twentieth Century"/>
              </a:rPr>
              <a:t>replace</a:t>
            </a:r>
            <a:r>
              <a:rPr lang="en-US" sz="2400" dirty="0">
                <a:latin typeface="Twentieth Century"/>
              </a:rPr>
              <a:t> each implementation with </a:t>
            </a:r>
            <a:r>
              <a:rPr lang="en-US" sz="2400" b="1" dirty="0">
                <a:latin typeface="Twentieth Century"/>
              </a:rPr>
              <a:t>real implementation </a:t>
            </a:r>
            <a:r>
              <a:rPr lang="en-US" sz="2400" dirty="0">
                <a:latin typeface="Twentieth Century"/>
              </a:rPr>
              <a:t>of the service.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35634E-03F1-CCD7-434B-009CF26C6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753089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has been implemented using </a:t>
            </a:r>
            <a:r>
              <a:rPr lang="en-US" sz="2400" b="1" dirty="0">
                <a:latin typeface="Twentieth Century"/>
              </a:rPr>
              <a:t>Java class</a:t>
            </a:r>
            <a:r>
              <a:rPr lang="en-US" sz="2400" dirty="0">
                <a:latin typeface="Twentieth Century"/>
              </a:rPr>
              <a:t> 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message correlation had been implemented using a </a:t>
            </a:r>
            <a:r>
              <a:rPr lang="en-US" sz="2400" b="1" dirty="0">
                <a:latin typeface="Twentieth Century"/>
              </a:rPr>
              <a:t>different java class </a:t>
            </a:r>
            <a:r>
              <a:rPr lang="en-US" sz="2400" dirty="0">
                <a:latin typeface="Twentieth Century"/>
              </a:rPr>
              <a:t>and </a:t>
            </a:r>
            <a:r>
              <a:rPr lang="en-US" sz="2400" b="1" dirty="0">
                <a:latin typeface="Twentieth Century"/>
              </a:rPr>
              <a:t>message id</a:t>
            </a:r>
            <a:r>
              <a:rPr lang="en-US" sz="2400" dirty="0">
                <a:latin typeface="Twentieth Century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We </a:t>
            </a:r>
            <a:r>
              <a:rPr lang="en-US" sz="2400" b="1" dirty="0">
                <a:latin typeface="Twentieth Century"/>
              </a:rPr>
              <a:t>automatized</a:t>
            </a:r>
            <a:r>
              <a:rPr lang="en-US" sz="2400" dirty="0">
                <a:latin typeface="Twentieth Century"/>
              </a:rPr>
              <a:t> some tasks that was previously manually executed, so for this reason we have </a:t>
            </a:r>
            <a:r>
              <a:rPr lang="en-US" sz="2400" b="1" dirty="0">
                <a:latin typeface="Twentieth Century"/>
              </a:rPr>
              <a:t>replaced</a:t>
            </a:r>
            <a:r>
              <a:rPr lang="en-US" sz="2400" dirty="0">
                <a:latin typeface="Twentieth Century"/>
              </a:rPr>
              <a:t> some </a:t>
            </a:r>
            <a:r>
              <a:rPr lang="en-US" sz="2400" b="1" dirty="0">
                <a:latin typeface="Twentieth Century"/>
              </a:rPr>
              <a:t>user tasks </a:t>
            </a:r>
            <a:r>
              <a:rPr lang="en-US" sz="2400" dirty="0">
                <a:latin typeface="Twentieth Century"/>
              </a:rPr>
              <a:t>with </a:t>
            </a:r>
            <a:r>
              <a:rPr lang="en-US" sz="2400" b="1" dirty="0">
                <a:latin typeface="Twentieth Century"/>
              </a:rPr>
              <a:t>service task</a:t>
            </a:r>
            <a:r>
              <a:rPr lang="en-US" sz="2400" dirty="0">
                <a:latin typeface="Twentieth Century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BEED2C-5F22-D4FA-C564-5BA8E56E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43644" y="1877446"/>
            <a:ext cx="7689076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transfert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51078" y="1877446"/>
            <a:ext cx="6289843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employment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3436B0-A26E-44FD-884E-BF9CE2E0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27174" y="1638893"/>
            <a:ext cx="5877452" cy="48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collaborator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520BEF4-FE9B-9DE1-7351-9E54D848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60" y="1415801"/>
            <a:ext cx="9151450" cy="5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3246C6A-C7FF-D8D1-D635-D0172A2A4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473" y="1415801"/>
            <a:ext cx="8178454" cy="5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F30699-1E34-401C-8BAE-933763093A89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be1e2c9f-10b8-4a31-b2ae-e40360c8053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305</Words>
  <Application>Microsoft Office PowerPoint</Application>
  <PresentationFormat>Widescreen</PresentationFormat>
  <Paragraphs>49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110</cp:revision>
  <dcterms:created xsi:type="dcterms:W3CDTF">2018-06-01T14:07:24Z</dcterms:created>
  <dcterms:modified xsi:type="dcterms:W3CDTF">2022-06-14T09:17:32Z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