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85" r:id="rId6"/>
    <p:sldId id="288" r:id="rId7"/>
    <p:sldId id="297" r:id="rId8"/>
    <p:sldId id="261" r:id="rId9"/>
    <p:sldId id="289" r:id="rId10"/>
    <p:sldId id="290" r:id="rId11"/>
    <p:sldId id="291" r:id="rId12"/>
    <p:sldId id="295" r:id="rId13"/>
    <p:sldId id="292" r:id="rId14"/>
    <p:sldId id="293" r:id="rId15"/>
    <p:sldId id="294" r:id="rId16"/>
    <p:sldId id="296" r:id="rId17"/>
    <p:sldId id="284" r:id="rId18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ny1AmHFXKoQABgh0uWA3Nnm8m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1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1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0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03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825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66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6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6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91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36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778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53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864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59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5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21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90" name="Google Shape;90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37" name="Google Shape;37;p2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77" name="Google Shape;77;p26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/>
          <p:nvPr/>
        </p:nvSpPr>
        <p:spPr>
          <a:xfrm>
            <a:off x="8565000" y="5304191"/>
            <a:ext cx="190124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Matteo Arcangeli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A.Y. 2021/2022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1"/>
          <p:cNvSpPr txBox="1"/>
          <p:nvPr/>
        </p:nvSpPr>
        <p:spPr>
          <a:xfrm>
            <a:off x="1725755" y="5458080"/>
            <a:ext cx="617963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ITALIAN SENTIMENT ANALYTICS</a:t>
            </a:r>
          </a:p>
        </p:txBody>
      </p:sp>
      <p:pic>
        <p:nvPicPr>
          <p:cNvPr id="7" name="Google Shape;98;p41">
            <a:extLst>
              <a:ext uri="{FF2B5EF4-FFF2-40B4-BE49-F238E27FC236}">
                <a16:creationId xmlns:a16="http://schemas.microsoft.com/office/drawing/2014/main" id="{93EE0F4B-3107-41D9-AAF2-06F15E0A8A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6384AE10-14F0-4D14-84A3-B6135DD19255}"/>
              </a:ext>
            </a:extLst>
          </p:cNvPr>
          <p:cNvGrpSpPr/>
          <p:nvPr/>
        </p:nvGrpSpPr>
        <p:grpSpPr>
          <a:xfrm>
            <a:off x="2941320" y="1131282"/>
            <a:ext cx="6309360" cy="2669095"/>
            <a:chOff x="2941320" y="1131282"/>
            <a:chExt cx="6309360" cy="2669095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5AE264D-70CD-44E0-BEF8-DDF33578B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1320" y="1627630"/>
              <a:ext cx="1676400" cy="1676400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A88417A-3494-45C6-B2B5-A159162F7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3654" y="1131282"/>
              <a:ext cx="2477026" cy="2669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283499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Need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libraries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are imported.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indent="-342900"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Python script will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read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string from csv file.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Tokenize and model are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loaded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An empty string where store output is created.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92CD2B-CED1-4A80-BD13-74A28F95267E}"/>
              </a:ext>
            </a:extLst>
          </p:cNvPr>
          <p:cNvSpPr txBox="1"/>
          <p:nvPr/>
        </p:nvSpPr>
        <p:spPr>
          <a:xfrm>
            <a:off x="5858047" y="2106000"/>
            <a:ext cx="6094476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transformers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AutoModelForSequenceClassification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Read data from input file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model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AutoTokenizer.from_pretrained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MilaNLProc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feel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italian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AutoModelForSequenceClassification.from_pretrained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MilaNLProc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feel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italian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28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283499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Foreach row in the file json is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deserialized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it is stored into a variable.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indent="-342900"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Foreach row model is called, and it is asked for a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prediction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result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accuracy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are stored in local variables.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7726E0-4D05-4553-ACA4-8CC7D65292EB}"/>
              </a:ext>
            </a:extLst>
          </p:cNvPr>
          <p:cNvSpPr txBox="1"/>
          <p:nvPr/>
        </p:nvSpPr>
        <p:spPr>
          <a:xfrm>
            <a:off x="5858047" y="2106000"/>
            <a:ext cx="6094476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return_tensors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Call the model and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logits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.tensor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unsqueeze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Batch size 1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(**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.squeeze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probabilities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.nn.functional.softmax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logits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Unpack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obtain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negative and positive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probabilities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prob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.round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positive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.round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negative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87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Implementation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4835443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content is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updated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with new values.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New </a:t>
            </a:r>
            <a:r>
              <a:rPr lang="en-US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datas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are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added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into the result string after being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serialized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String containing updated json content is saved into an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output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file.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7726E0-4D05-4553-ACA4-8CC7D65292EB}"/>
              </a:ext>
            </a:extLst>
          </p:cNvPr>
          <p:cNvSpPr txBox="1"/>
          <p:nvPr/>
        </p:nvSpPr>
        <p:spPr>
          <a:xfrm>
            <a:off x="5858047" y="2106000"/>
            <a:ext cx="609447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Update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content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tz_sa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isoformat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"positive"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"negative"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neg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Write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output file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"output.csv"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utf-8"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ris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991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Conclusions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239477" y="2106000"/>
            <a:ext cx="6627667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to this project I was able to create a sentiment prediction system based on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artificial intelligence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possible future development should be the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integration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of the developed system into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chatbot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analyze user reply and check if it is working properly or not.</a:t>
            </a: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E356110-F68C-446B-B67C-DEE76620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052" y="2467458"/>
            <a:ext cx="4176471" cy="27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/>
          <p:nvPr/>
        </p:nvSpPr>
        <p:spPr>
          <a:xfrm>
            <a:off x="8060788" y="5078437"/>
            <a:ext cx="1012874" cy="1350498"/>
          </a:xfrm>
          <a:prstGeom prst="rect">
            <a:avLst/>
          </a:prstGeom>
          <a:solidFill>
            <a:srgbClr val="F2F2F2"/>
          </a:solidFill>
          <a:ln w="158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2484120" y="5216456"/>
            <a:ext cx="72237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THANKS FOR YOUR ATTENTION!</a:t>
            </a:r>
            <a:endParaRPr lang="it-IT" sz="2000" b="1" i="0" u="none" strike="noStrike" cap="none" dirty="0">
              <a:solidFill>
                <a:srgbClr val="00206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0CF1D87F-ADB2-4515-AEC0-59FD27822B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D55C929E-52EC-4651-96FC-7C9C01B74B6A}"/>
              </a:ext>
            </a:extLst>
          </p:cNvPr>
          <p:cNvGrpSpPr/>
          <p:nvPr/>
        </p:nvGrpSpPr>
        <p:grpSpPr>
          <a:xfrm>
            <a:off x="2941320" y="1131282"/>
            <a:ext cx="6309360" cy="2669095"/>
            <a:chOff x="2941320" y="1131282"/>
            <a:chExt cx="6309360" cy="2669095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9986401C-64F5-4F51-B714-34314CDB9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1320" y="1627630"/>
              <a:ext cx="1676400" cy="1676400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AAF5A2B-EA1F-4EC9-88D3-D14C80942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3654" y="1131282"/>
              <a:ext cx="2477026" cy="2669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239477" y="2106000"/>
            <a:ext cx="7423195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aim of the project is to perform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sentiment analytics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an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Italian sentence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using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a specific framework for Italian sentiment analytics based on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script will read </a:t>
            </a:r>
            <a:r>
              <a:rPr lang="en-US" sz="2400" b="1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csv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file in which each line is a </a:t>
            </a:r>
            <a:r>
              <a:rPr lang="en-US" sz="2400" b="1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content and it will perform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sentiment analytics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foreach row after that </a:t>
            </a:r>
            <a:r>
              <a:rPr lang="en-US" sz="240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csv file with analytics result is created.</a:t>
            </a:r>
          </a:p>
        </p:txBody>
      </p:sp>
      <p:pic>
        <p:nvPicPr>
          <p:cNvPr id="6" name="Google Shape;98;p41">
            <a:extLst>
              <a:ext uri="{FF2B5EF4-FFF2-40B4-BE49-F238E27FC236}">
                <a16:creationId xmlns:a16="http://schemas.microsoft.com/office/drawing/2014/main" id="{57D02FBD-A8D4-4FC2-A6A3-BAAB59A030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E356110-F68C-446B-B67C-DEE76620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052" y="2467458"/>
            <a:ext cx="4176471" cy="27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dirty="0">
                <a:solidFill>
                  <a:srgbClr val="002060"/>
                </a:solidFill>
                <a:latin typeface="Twentieth Century"/>
                <a:sym typeface="Twentieth Century"/>
              </a:rPr>
              <a:t>BERT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825531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BERT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Bidirectional Encoder Representations from Transformers) is a transformer-based machine learning technique for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natural language processing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(NLP) developed by Google.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is the first architecture in Natural Language Processing to be pre-trained using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unsupervised learning 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pure unstructured text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BERT it is a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framework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indeed is it possible train the model  for different activities or </a:t>
            </a:r>
            <a:r>
              <a:rPr lang="en-US" sz="2400" i="0" u="none" strike="noStrike" cap="none" dirty="0" err="1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languges</a:t>
            </a: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C72986B-1C05-47C7-849F-84146EAD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218" y="2955747"/>
            <a:ext cx="3433305" cy="19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BERT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6947707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In the previous approach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words not yet observed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within the context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could not be considered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in a sentence, but they could have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changed the meaning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of other words.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Bert can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consider at the same time all the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words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present in that same sentence, therefore in a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bidirectional way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This procedure can be compared to the way of reasoning of the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human mind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049D62-83B5-4E12-9C13-C84418D50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218" y="2955747"/>
            <a:ext cx="3433305" cy="19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 technologies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331755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FEEL-IT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is a Python library for Emotion and Sentiment Classification for the Italian Language, it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was trained using tweets.</a:t>
            </a:r>
            <a:endParaRPr lang="en-US" sz="2400" b="1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strike="noStrike" cap="none" dirty="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library use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s </a:t>
            </a: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UmBERTo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is a Language Model based on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BERT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trained on large set of Italian sentences.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UmBERTo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was trained using a deduplicated version of the Italian corpus that consists in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70 GB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of plain text data, sentences have been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filtered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shuffled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at line level in order to be used for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NLP research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523" y="2871216"/>
            <a:ext cx="342900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NumPy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is the fundamental package for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scientific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computing in Python.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Provides a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multidimensional array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object, various derived objects, and an assortment of routines for fast operations on arrays, including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mathematical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logical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shape manipulation, sorting, selecting, I/O, discrete Fourier transforms, basic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linear algebra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, basic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statistical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operations, random simulation and much more.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1BD59BBE-356F-4F00-9A23-05E685EAC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095" y="2440038"/>
            <a:ext cx="4944809" cy="19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6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is an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open-source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machine learning library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based on the Torch library used for applications such as computer vision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natural language processing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It is free and open-source software released under the Modified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BSD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license.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provides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tensor computing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(like NumPy) with strong acceleration via graphics processing units (GPU).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23523" y="3198511"/>
            <a:ext cx="3429000" cy="8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libraries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7158019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Trasformer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provides thousands of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pretrained models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to perform tasks on different modalities such as text, vision, and audio.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Transformers provides APIs to quickly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download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use those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pretrained models 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on a given text.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Transformers is backed by the three most popular deep learning libraries like </a:t>
            </a:r>
            <a:r>
              <a:rPr lang="en-US" sz="2400" b="1" dirty="0" err="1"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latin typeface="Twentieth Century"/>
                <a:ea typeface="Twentieth Century"/>
                <a:cs typeface="Twentieth Century"/>
                <a:sym typeface="Twentieth Century"/>
              </a:rPr>
              <a:t> with a seamless integration between them.</a:t>
            </a: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4A744-1705-43FD-8812-B4FC44E5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22124" y="3429000"/>
            <a:ext cx="4130399" cy="7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8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861391" y="954157"/>
            <a:ext cx="759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Json</a:t>
            </a:r>
            <a:r>
              <a:rPr lang="it-IT" sz="4000" b="1" i="0" u="none" strike="noStrike" cap="none" dirty="0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it-IT" sz="4000" b="1" i="0" u="none" strike="noStrike" cap="none" dirty="0" err="1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structure</a:t>
            </a:r>
            <a:endParaRPr lang="it-IT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239477" y="2106000"/>
            <a:ext cx="5856523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Input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json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fields: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user_id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alphanumeric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user id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uuid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message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unique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meta1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optional field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meta2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optional field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text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message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text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dirty="0">
              <a:latin typeface="Twentieth Centur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Output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fields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added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in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json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Twentieth Century"/>
              </a:rPr>
              <a:t>t</a:t>
            </a: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z</a:t>
            </a: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-sa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timestamp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of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evaluation</a:t>
            </a:r>
            <a:endParaRPr lang="it-IT" sz="2400" b="0" i="0" u="none" strike="noStrike" dirty="0">
              <a:solidFill>
                <a:srgbClr val="000000"/>
              </a:solidFill>
              <a:effectLst/>
              <a:latin typeface="Twentieth Century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sentiment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negative | positive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sentiment_value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: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evaluation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Twentieth Century"/>
              </a:rPr>
              <a:t>accurancy</a:t>
            </a:r>
            <a:endParaRPr lang="en-US"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" name="Google Shape;98;p41">
            <a:extLst>
              <a:ext uri="{FF2B5EF4-FFF2-40B4-BE49-F238E27FC236}">
                <a16:creationId xmlns:a16="http://schemas.microsoft.com/office/drawing/2014/main" id="{564035EE-44E1-4C3A-BD05-48F7B8538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1712" y="302053"/>
            <a:ext cx="540811" cy="6521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92CD2B-CED1-4A80-BD13-74A28F9526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305524" y="2106000"/>
            <a:ext cx="564699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"user_id"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"user_21"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"123e4567-e89b-12d3-a456-426614174000"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"meta1"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text"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risultato è stato soddisfacente"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952EF1-028B-4CBA-84D3-410FFA1B5249}"/>
              </a:ext>
            </a:extLst>
          </p:cNvPr>
          <p:cNvSpPr txBox="1"/>
          <p:nvPr/>
        </p:nvSpPr>
        <p:spPr>
          <a:xfrm>
            <a:off x="6305524" y="4087200"/>
            <a:ext cx="56469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"user_id"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"user_21"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"uuid"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"123e4567-e89b-12d3-a456-426614174000"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"meta1"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text"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risultato è stato soddisfacente"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tz_sa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"2022-01-09T11:59:12.136872"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"sentiment"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"positive"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sentiment_value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0.9998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6806969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E742AC48C1240B9DBA051350D09BE" ma:contentTypeVersion="2" ma:contentTypeDescription="Create a new document." ma:contentTypeScope="" ma:versionID="9cdd21692b9185ebd4bea184d94e9f10">
  <xsd:schema xmlns:xsd="http://www.w3.org/2001/XMLSchema" xmlns:xs="http://www.w3.org/2001/XMLSchema" xmlns:p="http://schemas.microsoft.com/office/2006/metadata/properties" xmlns:ns3="be1e2c9f-10b8-4a31-b2ae-e40360c80536" targetNamespace="http://schemas.microsoft.com/office/2006/metadata/properties" ma:root="true" ma:fieldsID="0b44a1c510c65f442af131b97d4551be" ns3:_="">
    <xsd:import namespace="be1e2c9f-10b8-4a31-b2ae-e40360c805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e2c9f-10b8-4a31-b2ae-e40360c80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05E2BE-8F2A-4080-850F-5EAC442C31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C0727D-45BD-4BB6-8290-5022C585C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e2c9f-10b8-4a31-b2ae-e40360c80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F30699-1E34-401C-8BAE-933763093A89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be1e2c9f-10b8-4a31-b2ae-e40360c8053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1143</Words>
  <Application>Microsoft Office PowerPoint</Application>
  <PresentationFormat>Widescreen</PresentationFormat>
  <Paragraphs>149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Noto Sans Symbols</vt:lpstr>
      <vt:lpstr>Twentieth Century</vt:lpstr>
      <vt:lpstr>Integrale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Arcangeli</dc:creator>
  <cp:lastModifiedBy>ARCANGELI MATTEO</cp:lastModifiedBy>
  <cp:revision>12</cp:revision>
  <dcterms:created xsi:type="dcterms:W3CDTF">2018-06-01T14:07:24Z</dcterms:created>
  <dcterms:modified xsi:type="dcterms:W3CDTF">2022-01-17T14:05:55Z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0x010100CDDE742AC48C1240B9DBA051350D09BE</vt:lpwstr>
  </property>
</Properties>
</file>