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6"/>
  </p:notesMasterIdLst>
  <p:sldIdLst>
    <p:sldId id="256" r:id="rId2"/>
    <p:sldId id="257" r:id="rId3"/>
    <p:sldId id="258" r:id="rId4"/>
    <p:sldId id="259" r:id="rId5"/>
  </p:sldIdLst>
  <p:sldSz cx="9144000" cy="5143500" type="screen16x9"/>
  <p:notesSz cx="6858000" cy="9144000"/>
  <p:embeddedFontLst>
    <p:embeddedFont>
      <p:font typeface="Consolas" panose="020B0609020204030204" pitchFamily="49" charset="0"/>
      <p:regular r:id="rId7"/>
      <p:bold r:id="rId8"/>
      <p:italic r:id="rId9"/>
      <p:boldItalic r:id="rId10"/>
    </p:embeddedFont>
    <p:embeddedFont>
      <p:font typeface="Lato" panose="020F0502020204030203" pitchFamily="34" charset="0"/>
      <p:regular r:id="rId11"/>
      <p:bold r:id="rId12"/>
      <p:italic r:id="rId13"/>
      <p:boldItalic r:id="rId14"/>
    </p:embeddedFont>
    <p:embeddedFont>
      <p:font typeface="Raleway" pitchFamily="2" charset="0"/>
      <p:regular r:id="rId15"/>
      <p:bold r:id="rId16"/>
      <p:italic r:id="rId17"/>
      <p:boldItalic r:id="rId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7377A93-0C96-912E-225C-4805F526F52F}" v="114" dt="2024-09-02T10:31:59.20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varScale="1">
        <p:scale>
          <a:sx n="100" d="100"/>
          <a:sy n="100" d="100"/>
        </p:scale>
        <p:origin x="0" y="0"/>
      </p:cViewPr>
      <p:guideLst>
        <p:guide orient="horz" pos="1620"/>
        <p:guide pos="288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2.fntdata"/><Relationship Id="rId13" Type="http://schemas.openxmlformats.org/officeDocument/2006/relationships/font" Target="fonts/font7.fntdata"/><Relationship Id="rId18" Type="http://schemas.openxmlformats.org/officeDocument/2006/relationships/font" Target="fonts/font12.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font" Target="fonts/font1.fntdata"/><Relationship Id="rId12" Type="http://schemas.openxmlformats.org/officeDocument/2006/relationships/font" Target="fonts/font6.fntdata"/><Relationship Id="rId17" Type="http://schemas.openxmlformats.org/officeDocument/2006/relationships/font" Target="fonts/font11.fntdata"/><Relationship Id="rId2" Type="http://schemas.openxmlformats.org/officeDocument/2006/relationships/slide" Target="slides/slide1.xml"/><Relationship Id="rId16" Type="http://schemas.openxmlformats.org/officeDocument/2006/relationships/font" Target="fonts/font10.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font" Target="fonts/font9.fntdata"/><Relationship Id="rId23" Type="http://schemas.microsoft.com/office/2015/10/relationships/revisionInfo" Target="revisionInfo.xml"/><Relationship Id="rId10" Type="http://schemas.openxmlformats.org/officeDocument/2006/relationships/font" Target="fonts/font4.fntdata"/><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font" Target="fonts/font3.fntdata"/><Relationship Id="rId14" Type="http://schemas.openxmlformats.org/officeDocument/2006/relationships/font" Target="fonts/font8.fntdata"/><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11231f45f93_0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11231f45f93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11231f45f93_0_8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11231f45f93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11231f45f93_0_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11231f45f93_0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15" name="Google Shape;15;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6" name="Google Shape;16;p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 name="Google Shape;77;p11"/>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0"/>
              </a:spcBef>
              <a:spcAft>
                <a:spcPts val="0"/>
              </a:spcAft>
              <a:buClr>
                <a:schemeClr val="lt1"/>
              </a:buClr>
              <a:buSzPts val="1100"/>
              <a:buChar char="○"/>
              <a:defRPr>
                <a:solidFill>
                  <a:schemeClr val="lt1"/>
                </a:solidFill>
              </a:defRPr>
            </a:lvl2pPr>
            <a:lvl3pPr marL="1371600" lvl="2" indent="-298450">
              <a:spcBef>
                <a:spcPts val="0"/>
              </a:spcBef>
              <a:spcAft>
                <a:spcPts val="0"/>
              </a:spcAft>
              <a:buClr>
                <a:schemeClr val="lt1"/>
              </a:buClr>
              <a:buSzPts val="1100"/>
              <a:buChar char="■"/>
              <a:defRPr>
                <a:solidFill>
                  <a:schemeClr val="lt1"/>
                </a:solidFill>
              </a:defRPr>
            </a:lvl3pPr>
            <a:lvl4pPr marL="1828800" lvl="3" indent="-298450">
              <a:spcBef>
                <a:spcPts val="0"/>
              </a:spcBef>
              <a:spcAft>
                <a:spcPts val="0"/>
              </a:spcAft>
              <a:buClr>
                <a:schemeClr val="lt1"/>
              </a:buClr>
              <a:buSzPts val="1100"/>
              <a:buChar char="●"/>
              <a:defRPr>
                <a:solidFill>
                  <a:schemeClr val="lt1"/>
                </a:solidFill>
              </a:defRPr>
            </a:lvl4pPr>
            <a:lvl5pPr marL="2286000" lvl="4" indent="-298450">
              <a:spcBef>
                <a:spcPts val="0"/>
              </a:spcBef>
              <a:spcAft>
                <a:spcPts val="0"/>
              </a:spcAft>
              <a:buClr>
                <a:schemeClr val="lt1"/>
              </a:buClr>
              <a:buSzPts val="1100"/>
              <a:buChar char="○"/>
              <a:defRPr>
                <a:solidFill>
                  <a:schemeClr val="lt1"/>
                </a:solidFill>
              </a:defRPr>
            </a:lvl5pPr>
            <a:lvl6pPr marL="2743200" lvl="5" indent="-298450">
              <a:spcBef>
                <a:spcPts val="0"/>
              </a:spcBef>
              <a:spcAft>
                <a:spcPts val="0"/>
              </a:spcAft>
              <a:buClr>
                <a:schemeClr val="lt1"/>
              </a:buClr>
              <a:buSzPts val="1100"/>
              <a:buChar char="■"/>
              <a:defRPr>
                <a:solidFill>
                  <a:schemeClr val="lt1"/>
                </a:solidFill>
              </a:defRPr>
            </a:lvl6pPr>
            <a:lvl7pPr marL="3200400" lvl="6" indent="-298450">
              <a:spcBef>
                <a:spcPts val="0"/>
              </a:spcBef>
              <a:spcAft>
                <a:spcPts val="0"/>
              </a:spcAft>
              <a:buClr>
                <a:schemeClr val="lt1"/>
              </a:buClr>
              <a:buSzPts val="1100"/>
              <a:buChar char="●"/>
              <a:defRPr>
                <a:solidFill>
                  <a:schemeClr val="lt1"/>
                </a:solidFill>
              </a:defRPr>
            </a:lvl7pPr>
            <a:lvl8pPr marL="3657600" lvl="7" indent="-298450">
              <a:spcBef>
                <a:spcPts val="0"/>
              </a:spcBef>
              <a:spcAft>
                <a:spcPts val="0"/>
              </a:spcAft>
              <a:buClr>
                <a:schemeClr val="lt1"/>
              </a:buClr>
              <a:buSzPts val="1100"/>
              <a:buChar char="○"/>
              <a:defRPr>
                <a:solidFill>
                  <a:schemeClr val="lt1"/>
                </a:solidFill>
              </a:defRPr>
            </a:lvl8pPr>
            <a:lvl9pPr marL="4114800" lvl="8" indent="-298450">
              <a:spcBef>
                <a:spcPts val="0"/>
              </a:spcBef>
              <a:spcAft>
                <a:spcPts val="0"/>
              </a:spcAft>
              <a:buClr>
                <a:schemeClr val="lt1"/>
              </a:buClr>
              <a:buSzPts val="1100"/>
              <a:buChar char="■"/>
              <a:defRPr>
                <a:solidFill>
                  <a:schemeClr val="lt1"/>
                </a:solidFill>
              </a:defRPr>
            </a:lvl9pPr>
          </a:lstStyle>
          <a:p>
            <a:endParaRPr/>
          </a:p>
        </p:txBody>
      </p:sp>
      <p:sp>
        <p:nvSpPr>
          <p:cNvPr id="79" name="Google Shape;79;p1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Google Shape;81;p1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22" name="Google Shape;22;p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29" name="Google Shape;29;p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0" name="Google Shape;30;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5"/>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37" name="Google Shape;37;p5"/>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8" name="Google Shape;38;p5"/>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9" name="Google Shape;39;p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46" name="Google Shape;46;p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7"/>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53" name="Google Shape;53;p7"/>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8"/>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60" name="Google Shape;60;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9"/>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67" name="Google Shape;67;p9"/>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68" name="Google Shape;68;p9"/>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9" name="Google Shape;69;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p10"/>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72" name="Google Shape;72;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‹N°›</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hyperlink" Target="mailto:support@paypal.com" TargetMode="External"/><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ctrTitle"/>
          </p:nvPr>
        </p:nvSpPr>
        <p:spPr>
          <a:xfrm>
            <a:off x="723750" y="1322450"/>
            <a:ext cx="8032200" cy="1664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900" dirty="0"/>
              <a:t>Familiarize yourself with phishing attacks</a:t>
            </a:r>
            <a:endParaRPr sz="2900" dirty="0"/>
          </a:p>
          <a:p>
            <a:r>
              <a:rPr lang="en" sz="2600" b="0" dirty="0">
                <a:solidFill>
                  <a:schemeClr val="bg2"/>
                </a:solidFill>
              </a:rPr>
              <a:t>For HR and Marketing departments.</a:t>
            </a:r>
          </a:p>
          <a:p>
            <a:endParaRPr lang="en" sz="2600" b="0" dirty="0">
              <a:highlight>
                <a:srgbClr val="FFFF00"/>
              </a:highligh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What is phishing?</a:t>
            </a:r>
            <a:endParaRPr/>
          </a:p>
        </p:txBody>
      </p:sp>
      <p:sp>
        <p:nvSpPr>
          <p:cNvPr id="3" name="Espace réservé du texte 2">
            <a:extLst>
              <a:ext uri="{FF2B5EF4-FFF2-40B4-BE49-F238E27FC236}">
                <a16:creationId xmlns:a16="http://schemas.microsoft.com/office/drawing/2014/main" id="{66A4626A-754B-E0A3-85C6-78D7A05998E0}"/>
              </a:ext>
            </a:extLst>
          </p:cNvPr>
          <p:cNvSpPr>
            <a:spLocks noGrp="1"/>
          </p:cNvSpPr>
          <p:nvPr>
            <p:ph type="body" idx="1"/>
          </p:nvPr>
        </p:nvSpPr>
        <p:spPr/>
        <p:txBody>
          <a:bodyPr>
            <a:normAutofit fontScale="70000" lnSpcReduction="20000"/>
          </a:bodyPr>
          <a:lstStyle/>
          <a:p>
            <a:r>
              <a:rPr lang="en" sz="2300" dirty="0">
                <a:solidFill>
                  <a:srgbClr val="1A1A1A"/>
                </a:solidFill>
              </a:rPr>
              <a:t>Phishing is the act of pretending to be someone/something to get information, in most cases, this is usually a password.</a:t>
            </a:r>
            <a:endParaRPr lang="en" sz="2300">
              <a:solidFill>
                <a:srgbClr val="1A1A1A"/>
              </a:solidFill>
              <a:latin typeface="Raleway"/>
            </a:endParaRPr>
          </a:p>
          <a:p>
            <a:pPr>
              <a:lnSpc>
                <a:spcPct val="114999"/>
              </a:lnSpc>
            </a:pPr>
            <a:r>
              <a:rPr lang="en" sz="2300" dirty="0">
                <a:solidFill>
                  <a:srgbClr val="1A1A1A"/>
                </a:solidFill>
              </a:rPr>
              <a:t>Attackers may send links or attachments designed to infect the recipient's system with malicious software or lure them into providing financial information, system credentials or other sensitive data.</a:t>
            </a:r>
            <a:endParaRPr lang="en"/>
          </a:p>
          <a:p>
            <a:pPr>
              <a:lnSpc>
                <a:spcPct val="114999"/>
              </a:lnSpc>
            </a:pPr>
            <a:r>
              <a:rPr lang="en" sz="2300" dirty="0">
                <a:solidFill>
                  <a:srgbClr val="1A1A1A"/>
                </a:solidFill>
              </a:rPr>
              <a:t>Successful phishing attempts can cost companies like Mastercard millions of dollars and put our employees at risk. So it’s very important that we keep the business and our staff safe from harm.</a:t>
            </a:r>
            <a:endParaRPr lang="e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a:lnSpc>
                <a:spcPct val="114999"/>
              </a:lnSpc>
              <a:buNone/>
            </a:pPr>
            <a:r>
              <a:rPr lang="en-US" sz="1200" dirty="0">
                <a:solidFill>
                  <a:schemeClr val="bg2"/>
                </a:solidFill>
              </a:rPr>
              <a:t>Some examples:</a:t>
            </a:r>
            <a:endParaRPr lang="fr-FR">
              <a:solidFill>
                <a:schemeClr val="bg2"/>
              </a:solidFill>
            </a:endParaRPr>
          </a:p>
          <a:p>
            <a:pPr>
              <a:lnSpc>
                <a:spcPct val="114999"/>
              </a:lnSpc>
              <a:buFont typeface="Arial"/>
              <a:buChar char="•"/>
            </a:pPr>
            <a:r>
              <a:rPr lang="en-US" sz="1200" dirty="0">
                <a:solidFill>
                  <a:schemeClr val="bg2"/>
                </a:solidFill>
              </a:rPr>
              <a:t>an email might come from </a:t>
            </a:r>
            <a:r>
              <a:rPr lang="en-US" sz="1200" dirty="0">
                <a:solidFill>
                  <a:schemeClr val="bg2"/>
                </a:solidFill>
                <a:latin typeface="Consolas"/>
              </a:rPr>
              <a:t>support@paypa1.com</a:t>
            </a:r>
            <a:r>
              <a:rPr lang="en-US" sz="1200" dirty="0">
                <a:solidFill>
                  <a:schemeClr val="bg2"/>
                </a:solidFill>
              </a:rPr>
              <a:t> instead of the official </a:t>
            </a:r>
            <a:r>
              <a:rPr lang="en-US" sz="1200" dirty="0">
                <a:solidFill>
                  <a:schemeClr val="bg2"/>
                </a:solidFill>
                <a:latin typeface="Consolas"/>
                <a:hlinkClick r:id="rId3">
                  <a:extLst>
                    <a:ext uri="{A12FA001-AC4F-418D-AE19-62706E023703}">
                      <ahyp:hlinkClr xmlns:ahyp="http://schemas.microsoft.com/office/drawing/2018/hyperlinkcolor" val="tx"/>
                    </a:ext>
                  </a:extLst>
                </a:hlinkClick>
              </a:rPr>
              <a:t>support@paypal.com</a:t>
            </a:r>
            <a:r>
              <a:rPr lang="en-US" sz="1200" dirty="0">
                <a:solidFill>
                  <a:schemeClr val="bg2"/>
                </a:solidFill>
              </a:rPr>
              <a:t>.</a:t>
            </a:r>
          </a:p>
          <a:p>
            <a:pPr>
              <a:lnSpc>
                <a:spcPct val="114999"/>
              </a:lnSpc>
              <a:buFont typeface="Arial"/>
              <a:buChar char="•"/>
            </a:pPr>
            <a:r>
              <a:rPr lang="en-US" sz="1200" dirty="0">
                <a:solidFill>
                  <a:schemeClr val="bg2"/>
                </a:solidFill>
              </a:rPr>
              <a:t>Professional organizations usually send emails that are well-written and free from grammatical errors.</a:t>
            </a:r>
          </a:p>
          <a:p>
            <a:pPr>
              <a:lnSpc>
                <a:spcPct val="114999"/>
              </a:lnSpc>
              <a:buFont typeface="Arial"/>
              <a:buChar char="•"/>
            </a:pPr>
            <a:r>
              <a:rPr lang="en-US" sz="1200" dirty="0">
                <a:solidFill>
                  <a:schemeClr val="bg2"/>
                </a:solidFill>
              </a:rPr>
              <a:t>Hover over any links in the email without clicking on them. This will show you the actual URL the link will take you to.</a:t>
            </a:r>
          </a:p>
          <a:p>
            <a:pPr>
              <a:lnSpc>
                <a:spcPct val="114999"/>
              </a:lnSpc>
              <a:buFont typeface="Arial"/>
              <a:buChar char="•"/>
            </a:pPr>
            <a:r>
              <a:rPr lang="en-US" sz="1200" dirty="0">
                <a:solidFill>
                  <a:schemeClr val="bg2"/>
                </a:solidFill>
              </a:rPr>
              <a:t>Legitimate companies will never ask for sensitive information (like passwords, credit card numbers, or Social Security numbers) via email.</a:t>
            </a:r>
          </a:p>
        </p:txBody>
      </p:sp>
      <p:sp>
        <p:nvSpPr>
          <p:cNvPr id="98" name="Google Shape;98;p15"/>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Learn to spot phishing emails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How do we stop getting phished?</a:t>
            </a:r>
            <a:endParaRPr/>
          </a:p>
        </p:txBody>
      </p:sp>
      <p:sp>
        <p:nvSpPr>
          <p:cNvPr id="104" name="Google Shape;104;p16"/>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fontScale="92500" lnSpcReduction="10000"/>
          </a:bodyPr>
          <a:lstStyle/>
          <a:p>
            <a:pPr>
              <a:lnSpc>
                <a:spcPct val="114999"/>
              </a:lnSpc>
              <a:buNone/>
            </a:pPr>
            <a:r>
              <a:rPr lang="en-US" sz="800" b="1">
                <a:solidFill>
                  <a:schemeClr val="bg2"/>
                </a:solidFill>
                <a:latin typeface="Consolas"/>
              </a:rPr>
              <a:t>Here are some tips to help you identify phishing emails:</a:t>
            </a:r>
            <a:endParaRPr lang="fr-FR" sz="800">
              <a:solidFill>
                <a:schemeClr val="bg2"/>
              </a:solidFill>
              <a:latin typeface="Consolas"/>
            </a:endParaRPr>
          </a:p>
          <a:p>
            <a:pPr>
              <a:lnSpc>
                <a:spcPct val="114999"/>
              </a:lnSpc>
              <a:buNone/>
            </a:pPr>
            <a:r>
              <a:rPr lang="en-US" sz="800" b="1" dirty="0">
                <a:solidFill>
                  <a:schemeClr val="bg2"/>
                </a:solidFill>
                <a:latin typeface="Consolas"/>
              </a:rPr>
              <a:t>1. Check the Sender's Email Address</a:t>
            </a:r>
            <a:endParaRPr lang="fr-FR" sz="800" dirty="0">
              <a:solidFill>
                <a:schemeClr val="bg2"/>
              </a:solidFill>
              <a:latin typeface="Consolas"/>
            </a:endParaRPr>
          </a:p>
          <a:p>
            <a:pPr>
              <a:lnSpc>
                <a:spcPct val="114999"/>
              </a:lnSpc>
              <a:buNone/>
            </a:pPr>
            <a:r>
              <a:rPr lang="en-US" sz="800" b="1" dirty="0">
                <a:solidFill>
                  <a:schemeClr val="bg2"/>
                </a:solidFill>
                <a:latin typeface="Consolas"/>
              </a:rPr>
              <a:t>2. Look for Generic Greetings</a:t>
            </a:r>
            <a:endParaRPr lang="fr-FR" sz="800" dirty="0">
              <a:solidFill>
                <a:schemeClr val="bg2"/>
              </a:solidFill>
              <a:latin typeface="Consolas"/>
            </a:endParaRPr>
          </a:p>
          <a:p>
            <a:pPr>
              <a:lnSpc>
                <a:spcPct val="114999"/>
              </a:lnSpc>
              <a:buNone/>
            </a:pPr>
            <a:r>
              <a:rPr lang="en-US" sz="800" b="1" dirty="0">
                <a:solidFill>
                  <a:schemeClr val="bg2"/>
                </a:solidFill>
                <a:latin typeface="Consolas"/>
              </a:rPr>
              <a:t>3. Beware of Urgent or Threatening Language</a:t>
            </a:r>
            <a:endParaRPr lang="fr-FR" sz="800" dirty="0">
              <a:solidFill>
                <a:schemeClr val="bg2"/>
              </a:solidFill>
              <a:latin typeface="Consolas"/>
            </a:endParaRPr>
          </a:p>
          <a:p>
            <a:pPr>
              <a:lnSpc>
                <a:spcPct val="114999"/>
              </a:lnSpc>
              <a:buNone/>
            </a:pPr>
            <a:r>
              <a:rPr lang="en-US" sz="800" b="1" dirty="0">
                <a:solidFill>
                  <a:schemeClr val="bg2"/>
                </a:solidFill>
                <a:latin typeface="Consolas"/>
              </a:rPr>
              <a:t>4. Check for Grammar and Spelling Mistakes</a:t>
            </a:r>
            <a:endParaRPr lang="fr-FR" sz="800" dirty="0">
              <a:solidFill>
                <a:schemeClr val="bg2"/>
              </a:solidFill>
              <a:latin typeface="Consolas"/>
            </a:endParaRPr>
          </a:p>
          <a:p>
            <a:pPr>
              <a:lnSpc>
                <a:spcPct val="114999"/>
              </a:lnSpc>
              <a:buNone/>
            </a:pPr>
            <a:r>
              <a:rPr lang="en-US" sz="800" b="1" dirty="0">
                <a:solidFill>
                  <a:schemeClr val="bg2"/>
                </a:solidFill>
                <a:latin typeface="Consolas"/>
              </a:rPr>
              <a:t>5. Examine Links Carefully</a:t>
            </a:r>
            <a:endParaRPr lang="fr-FR" sz="800" dirty="0">
              <a:solidFill>
                <a:schemeClr val="bg2"/>
              </a:solidFill>
              <a:latin typeface="Consolas"/>
            </a:endParaRPr>
          </a:p>
          <a:p>
            <a:pPr>
              <a:lnSpc>
                <a:spcPct val="114999"/>
              </a:lnSpc>
              <a:buNone/>
            </a:pPr>
            <a:r>
              <a:rPr lang="en-US" sz="800" b="1" dirty="0">
                <a:solidFill>
                  <a:schemeClr val="bg2"/>
                </a:solidFill>
                <a:latin typeface="Consolas"/>
              </a:rPr>
              <a:t>6. Look for Unusual Attachments</a:t>
            </a:r>
            <a:endParaRPr lang="fr-FR" sz="800" dirty="0">
              <a:solidFill>
                <a:schemeClr val="bg2"/>
              </a:solidFill>
              <a:latin typeface="Consolas"/>
            </a:endParaRPr>
          </a:p>
          <a:p>
            <a:pPr>
              <a:lnSpc>
                <a:spcPct val="114999"/>
              </a:lnSpc>
              <a:buNone/>
            </a:pPr>
            <a:r>
              <a:rPr lang="en-US" sz="800" b="1" dirty="0">
                <a:solidFill>
                  <a:schemeClr val="bg2"/>
                </a:solidFill>
                <a:latin typeface="Consolas"/>
              </a:rPr>
              <a:t>7. Suspicious Requests for Personal Information</a:t>
            </a:r>
            <a:endParaRPr lang="fr-FR" sz="800" dirty="0">
              <a:solidFill>
                <a:schemeClr val="bg2"/>
              </a:solidFill>
              <a:latin typeface="Consolas"/>
            </a:endParaRPr>
          </a:p>
          <a:p>
            <a:pPr>
              <a:lnSpc>
                <a:spcPct val="114999"/>
              </a:lnSpc>
              <a:buNone/>
            </a:pPr>
            <a:r>
              <a:rPr lang="en-US" sz="800" b="1" dirty="0">
                <a:solidFill>
                  <a:schemeClr val="bg2"/>
                </a:solidFill>
                <a:latin typeface="Consolas"/>
              </a:rPr>
              <a:t>8. Check the Email Format and Branding</a:t>
            </a:r>
            <a:endParaRPr lang="fr-FR" sz="800" dirty="0">
              <a:solidFill>
                <a:schemeClr val="bg2"/>
              </a:solidFill>
              <a:latin typeface="Consolas"/>
            </a:endParaRPr>
          </a:p>
          <a:p>
            <a:pPr>
              <a:lnSpc>
                <a:spcPct val="114999"/>
              </a:lnSpc>
              <a:buNone/>
            </a:pPr>
            <a:r>
              <a:rPr lang="en-US" sz="800" b="1" dirty="0">
                <a:solidFill>
                  <a:schemeClr val="bg2"/>
                </a:solidFill>
                <a:latin typeface="Consolas"/>
              </a:rPr>
              <a:t>9. Beware of Unexpected or Too Good to Be True Offers</a:t>
            </a:r>
            <a:endParaRPr lang="fr-FR" sz="800" dirty="0">
              <a:solidFill>
                <a:schemeClr val="bg2"/>
              </a:solidFill>
              <a:latin typeface="Consolas"/>
            </a:endParaRPr>
          </a:p>
          <a:p>
            <a:pPr>
              <a:lnSpc>
                <a:spcPct val="114999"/>
              </a:lnSpc>
              <a:buNone/>
            </a:pPr>
            <a:r>
              <a:rPr lang="en-US" sz="800" b="1" dirty="0">
                <a:solidFill>
                  <a:schemeClr val="bg2"/>
                </a:solidFill>
                <a:latin typeface="Consolas"/>
              </a:rPr>
              <a:t>10. Verify with the Organization Directly</a:t>
            </a:r>
            <a:endParaRPr lang="fr-FR" sz="800" dirty="0">
              <a:solidFill>
                <a:schemeClr val="bg2"/>
              </a:solidFill>
              <a:latin typeface="Consolas"/>
            </a:endParaRPr>
          </a:p>
          <a:p>
            <a:pPr>
              <a:lnSpc>
                <a:spcPct val="114999"/>
              </a:lnSpc>
              <a:buNone/>
            </a:pPr>
            <a:r>
              <a:rPr lang="en-US" sz="800" b="1" dirty="0">
                <a:solidFill>
                  <a:schemeClr val="bg2"/>
                </a:solidFill>
                <a:latin typeface="Consolas"/>
              </a:rPr>
              <a:t>11. Look for Signs of Spoofing</a:t>
            </a:r>
            <a:endParaRPr lang="fr-FR" sz="800" dirty="0">
              <a:solidFill>
                <a:schemeClr val="bg2"/>
              </a:solidFill>
              <a:latin typeface="Consolas"/>
            </a:endParaRPr>
          </a:p>
          <a:p>
            <a:pPr>
              <a:lnSpc>
                <a:spcPct val="114999"/>
              </a:lnSpc>
              <a:buNone/>
            </a:pPr>
            <a:r>
              <a:rPr lang="en-US" sz="800" b="1" dirty="0">
                <a:solidFill>
                  <a:schemeClr val="bg2"/>
                </a:solidFill>
                <a:latin typeface="Consolas"/>
              </a:rPr>
              <a:t>12. Check the Email's Metadata</a:t>
            </a:r>
            <a:endParaRPr lang="fr-FR" sz="800" dirty="0">
              <a:solidFill>
                <a:schemeClr val="bg2"/>
              </a:solidFill>
              <a:latin typeface="Consolas"/>
            </a:endParaRPr>
          </a:p>
          <a:p>
            <a:pPr>
              <a:lnSpc>
                <a:spcPct val="114999"/>
              </a:lnSpc>
              <a:buNone/>
            </a:pPr>
            <a:r>
              <a:rPr lang="en-US" sz="800" b="1" dirty="0">
                <a:solidFill>
                  <a:schemeClr val="bg2"/>
                </a:solidFill>
                <a:latin typeface="Consolas"/>
              </a:rPr>
              <a:t>13. Use Anti-Phishing Tools</a:t>
            </a:r>
            <a:endParaRPr lang="fr-FR" sz="800" dirty="0">
              <a:solidFill>
                <a:schemeClr val="bg2"/>
              </a:solidFill>
              <a:latin typeface="Consolas"/>
            </a:endParaRPr>
          </a:p>
          <a:p>
            <a:pPr>
              <a:lnSpc>
                <a:spcPct val="114999"/>
              </a:lnSpc>
              <a:buNone/>
            </a:pPr>
            <a:r>
              <a:rPr lang="en-US" sz="800" b="1" dirty="0">
                <a:solidFill>
                  <a:schemeClr val="bg2"/>
                </a:solidFill>
                <a:latin typeface="Consolas"/>
              </a:rPr>
              <a:t>14. Stay Informed and Educated</a:t>
            </a:r>
            <a:endParaRPr lang="fr-FR" sz="800" dirty="0">
              <a:solidFill>
                <a:schemeClr val="bg2"/>
              </a:solidFill>
              <a:latin typeface="Consolas"/>
            </a:endParaRPr>
          </a:p>
          <a:p>
            <a:pPr>
              <a:lnSpc>
                <a:spcPct val="114999"/>
              </a:lnSpc>
              <a:buNone/>
            </a:pPr>
            <a:r>
              <a:rPr lang="en-US" sz="800" b="1" dirty="0">
                <a:solidFill>
                  <a:schemeClr val="bg2"/>
                </a:solidFill>
                <a:latin typeface="Consolas"/>
              </a:rPr>
              <a:t>15. Trust Your Instincts</a:t>
            </a:r>
            <a:endParaRPr lang="fr-FR" sz="800" dirty="0">
              <a:solidFill>
                <a:schemeClr val="bg2"/>
              </a:solidFill>
              <a:latin typeface="Consolas"/>
            </a:endParaRPr>
          </a:p>
          <a:p>
            <a:pPr>
              <a:lnSpc>
                <a:spcPct val="114999"/>
              </a:lnSpc>
              <a:buNone/>
            </a:pPr>
            <a:r>
              <a:rPr lang="en-US" sz="800" b="1" dirty="0">
                <a:solidFill>
                  <a:schemeClr val="bg2"/>
                </a:solidFill>
                <a:latin typeface="Consolas"/>
              </a:rPr>
              <a:t>By following these guidelines, you can significantly reduce the risk of falling victim to phishing attacks. Remember, when in doubt, always verify the source of the email before taking any action.</a:t>
            </a:r>
            <a:endParaRPr lang="fr-FR" sz="800" dirty="0">
              <a:solidFill>
                <a:schemeClr val="bg2"/>
              </a:solidFill>
              <a:latin typeface="Consolas"/>
            </a:endParaRPr>
          </a:p>
          <a:p>
            <a:pPr>
              <a:lnSpc>
                <a:spcPct val="114999"/>
              </a:lnSpc>
              <a:buNone/>
            </a:pPr>
            <a:endParaRPr lang="en-US" sz="1200" dirty="0">
              <a:solidFill>
                <a:schemeClr val="bg2"/>
              </a:solidFill>
              <a:latin typeface="Consolas"/>
            </a:endParaRPr>
          </a:p>
          <a:p>
            <a:pPr>
              <a:lnSpc>
                <a:spcPct val="114999"/>
              </a:lnSpc>
              <a:buNone/>
            </a:pPr>
            <a:endParaRPr lang="fr-FR" sz="1200" dirty="0">
              <a:highlight>
                <a:srgbClr val="FFFF00"/>
              </a:highlight>
              <a:latin typeface="Consolas"/>
            </a:endParaRPr>
          </a:p>
          <a:p>
            <a:pPr marL="0" lvl="0" indent="0" algn="l">
              <a:lnSpc>
                <a:spcPct val="114999"/>
              </a:lnSpc>
              <a:spcBef>
                <a:spcPts val="0"/>
              </a:spcBef>
              <a:spcAft>
                <a:spcPts val="1200"/>
              </a:spcAft>
              <a:buNone/>
            </a:pPr>
            <a:endParaRPr lang="en" sz="1400" dirty="0">
              <a:highlight>
                <a:srgbClr val="FFFF00"/>
              </a:highlight>
            </a:endParaRPr>
          </a:p>
        </p:txBody>
      </p:sp>
    </p:spTree>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Affichage à l'écran (16:9)</PresentationFormat>
  <Slides>4</Slides>
  <Notes>4</Notes>
  <HiddenSlides>0</HiddenSlides>
  <ScaleCrop>false</ScaleCrop>
  <HeadingPairs>
    <vt:vector size="4" baseType="variant">
      <vt:variant>
        <vt:lpstr>Thème</vt:lpstr>
      </vt:variant>
      <vt:variant>
        <vt:i4>1</vt:i4>
      </vt:variant>
      <vt:variant>
        <vt:lpstr>Titres des diapositives</vt:lpstr>
      </vt:variant>
      <vt:variant>
        <vt:i4>4</vt:i4>
      </vt:variant>
    </vt:vector>
  </HeadingPairs>
  <TitlesOfParts>
    <vt:vector size="5" baseType="lpstr">
      <vt:lpstr>Streamline</vt:lpstr>
      <vt:lpstr>Familiarize yourself with phishing attacks For HR and Marketing departments. </vt:lpstr>
      <vt:lpstr>What is phishing?</vt:lpstr>
      <vt:lpstr>Learn to spot phishing emails</vt:lpstr>
      <vt:lpstr>How do we stop getting phished?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Familiarize yourself with phishing attacks &lt;teams identi</dc:title>
  <cp:revision>53</cp:revision>
  <dcterms:modified xsi:type="dcterms:W3CDTF">2024-09-02T10:32:13Z</dcterms:modified>
</cp:coreProperties>
</file>