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/>
    <p:restoredTop sz="94676"/>
  </p:normalViewPr>
  <p:slideViewPr>
    <p:cSldViewPr snapToGrid="0" snapToObjects="1">
      <p:cViewPr varScale="1">
        <p:scale>
          <a:sx n="110" d="100"/>
          <a:sy n="110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A8E1-0D23-6C43-96F3-550D2E955075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C32D0-F16D-D54C-89B0-07170A45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1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32D0-F16D-D54C-89B0-07170A456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2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6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6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7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584D-4683-8D49-B4BC-C8CA5181290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2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4.png"/><Relationship Id="rId10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11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9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emf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tiff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81845" y="1757733"/>
            <a:ext cx="7457369" cy="4659471"/>
            <a:chOff x="1481845" y="1757733"/>
            <a:chExt cx="7457369" cy="4659471"/>
          </a:xfrm>
        </p:grpSpPr>
        <p:grpSp>
          <p:nvGrpSpPr>
            <p:cNvPr id="94" name="Group 93"/>
            <p:cNvGrpSpPr/>
            <p:nvPr/>
          </p:nvGrpSpPr>
          <p:grpSpPr>
            <a:xfrm>
              <a:off x="1481845" y="1757733"/>
              <a:ext cx="7457369" cy="4659471"/>
              <a:chOff x="1481845" y="1757733"/>
              <a:chExt cx="7457369" cy="46594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7571940" y="1757733"/>
                    <a:ext cx="237565" cy="3107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1940" y="1757733"/>
                    <a:ext cx="237565" cy="31079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8718" t="-17647" r="-76923" b="-431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3" name="Group 92"/>
              <p:cNvGrpSpPr/>
              <p:nvPr/>
            </p:nvGrpSpPr>
            <p:grpSpPr>
              <a:xfrm>
                <a:off x="1481845" y="1841500"/>
                <a:ext cx="7457369" cy="4575704"/>
                <a:chOff x="1481845" y="1841500"/>
                <a:chExt cx="7457369" cy="4575704"/>
              </a:xfrm>
            </p:grpSpPr>
            <p:grpSp>
              <p:nvGrpSpPr>
                <p:cNvPr id="4" name="Group 84"/>
                <p:cNvGrpSpPr>
                  <a:grpSpLocks/>
                </p:cNvGrpSpPr>
                <p:nvPr/>
              </p:nvGrpSpPr>
              <p:grpSpPr bwMode="auto">
                <a:xfrm>
                  <a:off x="1784183" y="1841500"/>
                  <a:ext cx="7155031" cy="4147820"/>
                  <a:chOff x="1784796" y="1841256"/>
                  <a:chExt cx="7154214" cy="4147963"/>
                </a:xfrm>
              </p:grpSpPr>
              <p:sp>
                <p:nvSpPr>
                  <p:cNvPr id="5" name="Rectangle 1"/>
                  <p:cNvSpPr>
                    <a:spLocks noChangeArrowheads="1"/>
                  </p:cNvSpPr>
                  <p:nvPr/>
                </p:nvSpPr>
                <p:spPr bwMode="auto">
                  <a:xfrm>
                    <a:off x="3661260" y="3353105"/>
                    <a:ext cx="758950" cy="10625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 bwMode="auto">
                  <a:xfrm>
                    <a:off x="3788160" y="3957467"/>
                    <a:ext cx="1096838" cy="11430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8" name="Rounded Rectangle 7"/>
                  <p:cNvSpPr/>
                  <p:nvPr/>
                </p:nvSpPr>
                <p:spPr bwMode="auto">
                  <a:xfrm>
                    <a:off x="4242133" y="2476278"/>
                    <a:ext cx="90478" cy="1316083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9" name="Rounded Rectangle 8"/>
                  <p:cNvSpPr/>
                  <p:nvPr/>
                </p:nvSpPr>
                <p:spPr bwMode="auto">
                  <a:xfrm>
                    <a:off x="4834204" y="2441352"/>
                    <a:ext cx="1298427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 bwMode="auto">
                  <a:xfrm>
                    <a:off x="6296124" y="2441352"/>
                    <a:ext cx="731754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1" name="Rounded Rectangle 10"/>
                  <p:cNvSpPr/>
                  <p:nvPr/>
                </p:nvSpPr>
                <p:spPr bwMode="auto">
                  <a:xfrm>
                    <a:off x="7151689" y="2441352"/>
                    <a:ext cx="457148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6125271" y="2402108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197789" y="3791767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 bwMode="auto">
                  <a:xfrm>
                    <a:off x="3656413" y="5175121"/>
                    <a:ext cx="1371443" cy="81409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847969" y="5110959"/>
                    <a:ext cx="986635" cy="7589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 bwMode="auto">
                  <a:xfrm>
                    <a:off x="4246896" y="2442940"/>
                    <a:ext cx="430163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671458" y="2388908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042100" y="2396131"/>
                    <a:ext cx="91440" cy="18288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9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0302" y="3544653"/>
                    <a:ext cx="78899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Joint 2</a:t>
                    </a:r>
                  </a:p>
                </p:txBody>
              </p:sp>
              <p:sp>
                <p:nvSpPr>
                  <p:cNvPr id="20" name="Text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0055" y="4682744"/>
                    <a:ext cx="78899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Joint 1</a:t>
                    </a:r>
                  </a:p>
                </p:txBody>
              </p:sp>
              <p:sp>
                <p:nvSpPr>
                  <p:cNvPr id="21" name="Text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12319" y="1863662"/>
                    <a:ext cx="78899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Joint 3</a:t>
                    </a:r>
                  </a:p>
                </p:txBody>
              </p:sp>
              <p:sp>
                <p:nvSpPr>
                  <p:cNvPr id="22" name="Text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49633" y="1841256"/>
                    <a:ext cx="78899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Joint 4</a:t>
                    </a:r>
                  </a:p>
                </p:txBody>
              </p:sp>
              <p:sp>
                <p:nvSpPr>
                  <p:cNvPr id="23" name="Text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95297" y="1863662"/>
                    <a:ext cx="78899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Joint 5</a:t>
                    </a:r>
                  </a:p>
                </p:txBody>
              </p:sp>
              <p:cxnSp>
                <p:nvCxnSpPr>
                  <p:cNvPr id="24" name="Straight Arrow Connector 4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786962" y="2181933"/>
                    <a:ext cx="80083" cy="16847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5" name="Straight Arrow Connector 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62336" y="2146854"/>
                    <a:ext cx="95784" cy="22565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6" name="Straight Arrow Connector 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944399" y="2158988"/>
                    <a:ext cx="90797" cy="169277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7" name="Straight Arrow Connector 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13659" y="3753809"/>
                    <a:ext cx="236591" cy="9326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8" name="Straight Arrow Connector 4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554116" y="4997595"/>
                    <a:ext cx="236591" cy="9326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" name="Straight Arrow Connector 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309845" y="5694950"/>
                    <a:ext cx="457200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" name="Straight Arrow Connector 51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308457" y="5249917"/>
                    <a:ext cx="0" cy="45720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" name="Straight Arrow Connector 5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303790" y="5527290"/>
                    <a:ext cx="308529" cy="172883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2" name="Straight Arrow Connector 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622780" y="2495223"/>
                    <a:ext cx="457200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3" name="Straight Arrow Connector 54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621392" y="2050190"/>
                    <a:ext cx="0" cy="45720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" name="Straight Arrow Connector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616725" y="2327564"/>
                    <a:ext cx="308529" cy="172883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5" name="Text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16725" y="2567470"/>
                    <a:ext cx="1322285" cy="58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End-Effector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CCS</a:t>
                    </a:r>
                  </a:p>
                </p:txBody>
              </p:sp>
              <p:sp>
                <p:nvSpPr>
                  <p:cNvPr id="42" name="Text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4796" y="5345721"/>
                    <a:ext cx="800219" cy="58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Inertial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 dirty="0"/>
                      <a:t>CCS</a:t>
                    </a:r>
                  </a:p>
                </p:txBody>
              </p:sp>
              <p:cxnSp>
                <p:nvCxnSpPr>
                  <p:cNvPr id="43" name="Straight Arrow Connector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951475" y="3883207"/>
                    <a:ext cx="3993" cy="1212933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4" name="Text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5794" y="4374967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L1</a:t>
                    </a:r>
                  </a:p>
                </p:txBody>
              </p:sp>
              <p:cxnSp>
                <p:nvCxnSpPr>
                  <p:cNvPr id="45" name="Straight Arrow Connector 6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450259" y="2571788"/>
                    <a:ext cx="3993" cy="1212933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6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44578" y="3063548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L2</a:t>
                    </a:r>
                  </a:p>
                </p:txBody>
              </p:sp>
              <p:cxnSp>
                <p:nvCxnSpPr>
                  <p:cNvPr id="47" name="Straight Arrow Connector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197789" y="2327564"/>
                    <a:ext cx="489713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8" name="Text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31601" y="2008985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L3</a:t>
                    </a:r>
                  </a:p>
                </p:txBody>
              </p:sp>
              <p:cxnSp>
                <p:nvCxnSpPr>
                  <p:cNvPr id="49" name="Straight Arrow Connector 7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786962" y="2670050"/>
                    <a:ext cx="1378834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50" name="Text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0718" y="2659820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L4</a:t>
                    </a:r>
                  </a:p>
                </p:txBody>
              </p:sp>
              <p:cxnSp>
                <p:nvCxnSpPr>
                  <p:cNvPr id="51" name="Straight Arrow Connector 8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241690" y="2670050"/>
                    <a:ext cx="807501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52" name="Text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50694" y="2699933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L5</a:t>
                    </a:r>
                  </a:p>
                </p:txBody>
              </p:sp>
              <p:cxnSp>
                <p:nvCxnSpPr>
                  <p:cNvPr id="53" name="Straight Arrow Connector 8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7133541" y="2659820"/>
                    <a:ext cx="483184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54" name="Text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3414" y="2699932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L6</a:t>
                    </a:r>
                  </a:p>
                </p:txBody>
              </p:sp>
              <p:cxnSp>
                <p:nvCxnSpPr>
                  <p:cNvPr id="55" name="Straight Arrow Connector 8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584505" y="5148906"/>
                    <a:ext cx="4002" cy="460772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56" name="Text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1147" y="5249296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L0</a:t>
                    </a:r>
                  </a:p>
                </p:txBody>
              </p:sp>
            </p:grpSp>
            <p:cxnSp>
              <p:nvCxnSpPr>
                <p:cNvPr id="58" name="Straight Arrow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1524410" y="6275806"/>
                  <a:ext cx="457252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Arrow Connector 5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523021" y="5830788"/>
                  <a:ext cx="0" cy="457184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Straight Arrow Connector 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1518354" y="6108152"/>
                  <a:ext cx="308564" cy="17287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1981662" y="6106413"/>
                      <a:ext cx="179087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1662" y="6106413"/>
                      <a:ext cx="179087" cy="31079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65517" t="-17647" r="-137931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1789208" y="5880319"/>
                      <a:ext cx="189796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9208" y="5880319"/>
                      <a:ext cx="189796" cy="3107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4516" t="-17647" r="-132258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481845" y="5596338"/>
                      <a:ext cx="237565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1845" y="5596338"/>
                      <a:ext cx="237565" cy="310791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48718" t="-17647" r="-76923" b="-431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4704828" y="5596338"/>
                      <a:ext cx="179087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4828" y="5596338"/>
                      <a:ext cx="179087" cy="3107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8966" t="-17647" r="-134483" b="-431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4559836" y="5223589"/>
                      <a:ext cx="189796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9836" y="5223589"/>
                      <a:ext cx="189796" cy="3107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1290" t="-17647" r="-135484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4025238" y="5248134"/>
                      <a:ext cx="237565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5238" y="5248134"/>
                      <a:ext cx="237565" cy="310791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48718" t="-19608" r="-76923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8071757" y="2267808"/>
                      <a:ext cx="179087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1757" y="2267808"/>
                      <a:ext cx="179087" cy="3107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5517" t="-17647" r="-137931" b="-431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7879303" y="2041714"/>
                      <a:ext cx="189796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9303" y="2041714"/>
                      <a:ext cx="189796" cy="3107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4516" t="-17647" r="-132258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2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5072943" y="5235019"/>
                  <a:ext cx="1667444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16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dirty="0" smtClean="0"/>
                    <a:t>Base-spacecraft</a:t>
                  </a:r>
                  <a:endParaRPr lang="en-US" altLang="en-US" sz="1600" dirty="0"/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dirty="0"/>
                    <a:t>CCS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983179" y="5603320"/>
                  <a:ext cx="35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179" y="5603320"/>
                  <a:ext cx="35317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138" t="-143478" r="-6897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78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339267" y="1757733"/>
            <a:ext cx="7599947" cy="4841654"/>
            <a:chOff x="1339267" y="1757733"/>
            <a:chExt cx="7599947" cy="4841654"/>
          </a:xfrm>
        </p:grpSpPr>
        <p:grpSp>
          <p:nvGrpSpPr>
            <p:cNvPr id="94" name="Group 93"/>
            <p:cNvGrpSpPr/>
            <p:nvPr/>
          </p:nvGrpSpPr>
          <p:grpSpPr>
            <a:xfrm>
              <a:off x="3108872" y="1757733"/>
              <a:ext cx="5830342" cy="4533661"/>
              <a:chOff x="3108872" y="1757733"/>
              <a:chExt cx="5830342" cy="45336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7571940" y="1757733"/>
                    <a:ext cx="237565" cy="3107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1940" y="1757733"/>
                    <a:ext cx="237565" cy="31079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8718" t="-17647" r="-76923" b="-431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3" name="Group 92"/>
              <p:cNvGrpSpPr/>
              <p:nvPr/>
            </p:nvGrpSpPr>
            <p:grpSpPr>
              <a:xfrm>
                <a:off x="3108872" y="2041714"/>
                <a:ext cx="5830342" cy="4249680"/>
                <a:chOff x="3108872" y="2041714"/>
                <a:chExt cx="5830342" cy="4249680"/>
              </a:xfrm>
            </p:grpSpPr>
            <p:grpSp>
              <p:nvGrpSpPr>
                <p:cNvPr id="4" name="Group 84"/>
                <p:cNvGrpSpPr>
                  <a:grpSpLocks/>
                </p:cNvGrpSpPr>
                <p:nvPr/>
              </p:nvGrpSpPr>
              <p:grpSpPr bwMode="auto">
                <a:xfrm>
                  <a:off x="3656014" y="2050426"/>
                  <a:ext cx="5283200" cy="3938893"/>
                  <a:chOff x="3656413" y="2050190"/>
                  <a:chExt cx="5282597" cy="3939029"/>
                </a:xfrm>
              </p:grpSpPr>
              <p:sp>
                <p:nvSpPr>
                  <p:cNvPr id="5" name="Rectangle 1"/>
                  <p:cNvSpPr>
                    <a:spLocks noChangeArrowheads="1"/>
                  </p:cNvSpPr>
                  <p:nvPr/>
                </p:nvSpPr>
                <p:spPr bwMode="auto">
                  <a:xfrm>
                    <a:off x="3661260" y="3353105"/>
                    <a:ext cx="758950" cy="10625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 bwMode="auto">
                  <a:xfrm>
                    <a:off x="3788160" y="3957467"/>
                    <a:ext cx="1096838" cy="11430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8" name="Rounded Rectangle 7"/>
                  <p:cNvSpPr/>
                  <p:nvPr/>
                </p:nvSpPr>
                <p:spPr bwMode="auto">
                  <a:xfrm>
                    <a:off x="4242133" y="2476278"/>
                    <a:ext cx="90478" cy="1316083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9" name="Rounded Rectangle 8"/>
                  <p:cNvSpPr/>
                  <p:nvPr/>
                </p:nvSpPr>
                <p:spPr bwMode="auto">
                  <a:xfrm>
                    <a:off x="4834204" y="2441352"/>
                    <a:ext cx="1298427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 bwMode="auto">
                  <a:xfrm>
                    <a:off x="6296124" y="2441352"/>
                    <a:ext cx="731754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1" name="Rounded Rectangle 10"/>
                  <p:cNvSpPr/>
                  <p:nvPr/>
                </p:nvSpPr>
                <p:spPr bwMode="auto">
                  <a:xfrm>
                    <a:off x="7151689" y="2441352"/>
                    <a:ext cx="457148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6125271" y="2402108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197789" y="3791767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 bwMode="auto">
                  <a:xfrm>
                    <a:off x="3656413" y="5175121"/>
                    <a:ext cx="1371443" cy="81409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847969" y="5110959"/>
                    <a:ext cx="986635" cy="7589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 bwMode="auto">
                  <a:xfrm>
                    <a:off x="4246896" y="2442940"/>
                    <a:ext cx="430163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671458" y="2388908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042100" y="2396131"/>
                    <a:ext cx="91440" cy="18288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cxnSp>
                <p:nvCxnSpPr>
                  <p:cNvPr id="29" name="Straight Arrow Connector 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309845" y="5694950"/>
                    <a:ext cx="457200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" name="Straight Arrow Connector 51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308457" y="5249917"/>
                    <a:ext cx="0" cy="45720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" name="Straight Arrow Connector 5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303790" y="5527290"/>
                    <a:ext cx="308529" cy="172883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2" name="Straight Arrow Connector 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622780" y="2495223"/>
                    <a:ext cx="457200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3" name="Straight Arrow Connector 54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621392" y="2050190"/>
                    <a:ext cx="0" cy="45720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" name="Straight Arrow Connector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616725" y="2327564"/>
                    <a:ext cx="308529" cy="172883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5" name="Text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16725" y="2567470"/>
                    <a:ext cx="1322285" cy="58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End-Effector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CCS</a:t>
                    </a:r>
                  </a:p>
                </p:txBody>
              </p:sp>
            </p:grpSp>
            <p:cxnSp>
              <p:nvCxnSpPr>
                <p:cNvPr id="58" name="Straight Arrow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3151437" y="6149996"/>
                  <a:ext cx="457252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Arrow Connector 5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150048" y="5704978"/>
                  <a:ext cx="0" cy="457184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Straight Arrow Connector 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45381" y="5982342"/>
                  <a:ext cx="308564" cy="17287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3608689" y="5980603"/>
                      <a:ext cx="179087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689" y="5980603"/>
                      <a:ext cx="179087" cy="31079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55172" t="-129412" r="-134483" b="-149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3416235" y="5754509"/>
                      <a:ext cx="189796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6235" y="5754509"/>
                      <a:ext cx="189796" cy="3107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6875" t="-129412" r="-128125" b="-149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3108872" y="5470528"/>
                      <a:ext cx="237565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872" y="5470528"/>
                      <a:ext cx="237565" cy="3107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41026" t="-123529" r="-74359" b="-1549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4704828" y="5596338"/>
                      <a:ext cx="1371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4828" y="5596338"/>
                      <a:ext cx="137153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545" t="-142857" r="-131818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4581733" y="5339895"/>
                      <a:ext cx="14600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1733" y="5339895"/>
                      <a:ext cx="146002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50000" t="-142857" r="-12916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4093996" y="5212928"/>
                      <a:ext cx="184794" cy="2269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3996" y="5212928"/>
                      <a:ext cx="184794" cy="22698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40000" t="-129730" r="-70000" b="-1675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8071757" y="2267808"/>
                      <a:ext cx="179087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1757" y="2267808"/>
                      <a:ext cx="179087" cy="310791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65517" t="-17647" r="-137931" b="-431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7879303" y="2041714"/>
                      <a:ext cx="189796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9303" y="2041714"/>
                      <a:ext cx="189796" cy="310791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64516" t="-17647" r="-132258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339267" y="6322388"/>
                  <a:ext cx="104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267" y="6322388"/>
                  <a:ext cx="10419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4118" t="-143478" r="-82353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064515" y="5613918"/>
                  <a:ext cx="2729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515" y="5613918"/>
                  <a:ext cx="272960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6667" t="-142857" r="-4444" b="-17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50"/>
            <p:cNvCxnSpPr>
              <a:cxnSpLocks noChangeShapeType="1"/>
            </p:cNvCxnSpPr>
            <p:nvPr/>
          </p:nvCxnSpPr>
          <p:spPr bwMode="auto">
            <a:xfrm>
              <a:off x="4292380" y="3914268"/>
              <a:ext cx="394841" cy="67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Arrow Connector 51"/>
            <p:cNvCxnSpPr>
              <a:cxnSpLocks noChangeShapeType="1"/>
            </p:cNvCxnSpPr>
            <p:nvPr/>
          </p:nvCxnSpPr>
          <p:spPr bwMode="auto">
            <a:xfrm flipV="1">
              <a:off x="4290992" y="3469250"/>
              <a:ext cx="0" cy="457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Arrow Connector 52"/>
            <p:cNvCxnSpPr>
              <a:cxnSpLocks noChangeShapeType="1"/>
            </p:cNvCxnSpPr>
            <p:nvPr/>
          </p:nvCxnSpPr>
          <p:spPr bwMode="auto">
            <a:xfrm flipH="1">
              <a:off x="4019398" y="3919492"/>
              <a:ext cx="266928" cy="1877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794567" y="3917649"/>
                  <a:ext cx="237565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567" y="3917649"/>
                  <a:ext cx="237565" cy="3107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125490" r="-76923" b="-15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676110" y="3739179"/>
                  <a:ext cx="179087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110" y="3739179"/>
                  <a:ext cx="179087" cy="3107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1724" t="-129412" r="-137931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293091" y="3382517"/>
                  <a:ext cx="189796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091" y="3382517"/>
                  <a:ext cx="189796" cy="3107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8387" t="-129412" r="-135484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790846" y="3625243"/>
                  <a:ext cx="3433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846" y="3625243"/>
                  <a:ext cx="34336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6786" t="-148889" r="-535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50"/>
            <p:cNvCxnSpPr>
              <a:cxnSpLocks noChangeShapeType="1"/>
            </p:cNvCxnSpPr>
            <p:nvPr/>
          </p:nvCxnSpPr>
          <p:spPr bwMode="auto">
            <a:xfrm flipV="1">
              <a:off x="4758322" y="2121414"/>
              <a:ext cx="245041" cy="3705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Arrow Connector 51"/>
            <p:cNvCxnSpPr>
              <a:cxnSpLocks noChangeShapeType="1"/>
            </p:cNvCxnSpPr>
            <p:nvPr/>
          </p:nvCxnSpPr>
          <p:spPr bwMode="auto">
            <a:xfrm flipH="1" flipV="1">
              <a:off x="4419898" y="2197109"/>
              <a:ext cx="344531" cy="3069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Arrow Connector 52"/>
            <p:cNvCxnSpPr>
              <a:cxnSpLocks noChangeShapeType="1"/>
            </p:cNvCxnSpPr>
            <p:nvPr/>
          </p:nvCxnSpPr>
          <p:spPr bwMode="auto">
            <a:xfrm flipH="1">
              <a:off x="4492835" y="2497160"/>
              <a:ext cx="266928" cy="1877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4507516" y="2683658"/>
                  <a:ext cx="237565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516" y="2683658"/>
                  <a:ext cx="237565" cy="3107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123529" r="-76923" b="-154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970820" y="1995884"/>
                  <a:ext cx="179087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820" y="1995884"/>
                  <a:ext cx="179087" cy="3107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0000" t="-129412" r="-130000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322666" y="1899833"/>
                  <a:ext cx="189796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666" y="1899833"/>
                  <a:ext cx="189796" cy="3107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8387" t="-131373" r="-135484" b="-14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94371" y="2547303"/>
                  <a:ext cx="3433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371" y="2547303"/>
                  <a:ext cx="34336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4561" t="-146667" r="-5263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50"/>
            <p:cNvCxnSpPr>
              <a:cxnSpLocks noChangeShapeType="1"/>
            </p:cNvCxnSpPr>
            <p:nvPr/>
          </p:nvCxnSpPr>
          <p:spPr bwMode="auto">
            <a:xfrm>
              <a:off x="6213664" y="2485173"/>
              <a:ext cx="394841" cy="67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Straight Arrow Connector 51"/>
            <p:cNvCxnSpPr>
              <a:cxnSpLocks noChangeShapeType="1"/>
            </p:cNvCxnSpPr>
            <p:nvPr/>
          </p:nvCxnSpPr>
          <p:spPr bwMode="auto">
            <a:xfrm flipV="1">
              <a:off x="6212276" y="2040155"/>
              <a:ext cx="0" cy="457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Arrow Connector 52"/>
            <p:cNvCxnSpPr>
              <a:cxnSpLocks noChangeShapeType="1"/>
            </p:cNvCxnSpPr>
            <p:nvPr/>
          </p:nvCxnSpPr>
          <p:spPr bwMode="auto">
            <a:xfrm flipH="1">
              <a:off x="5940682" y="2490397"/>
              <a:ext cx="266928" cy="1877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715851" y="2488554"/>
                  <a:ext cx="237565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851" y="2488554"/>
                  <a:ext cx="237565" cy="3107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1026" t="-123529" r="-74359" b="-154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6597394" y="2310084"/>
                  <a:ext cx="179087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394" y="2310084"/>
                  <a:ext cx="179087" cy="31079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50000" t="-129412" r="-130000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214375" y="1953422"/>
                  <a:ext cx="189796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375" y="1953422"/>
                  <a:ext cx="189796" cy="3107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6875" t="-129412" r="-128125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712130" y="2158673"/>
                  <a:ext cx="3433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130" y="2158673"/>
                  <a:ext cx="343364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5000" t="-143478" r="-7143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50"/>
            <p:cNvCxnSpPr>
              <a:cxnSpLocks noChangeShapeType="1"/>
            </p:cNvCxnSpPr>
            <p:nvPr/>
          </p:nvCxnSpPr>
          <p:spPr bwMode="auto">
            <a:xfrm>
              <a:off x="6214375" y="3326567"/>
              <a:ext cx="394841" cy="67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Arrow Connector 51"/>
            <p:cNvCxnSpPr>
              <a:cxnSpLocks noChangeShapeType="1"/>
            </p:cNvCxnSpPr>
            <p:nvPr/>
          </p:nvCxnSpPr>
          <p:spPr bwMode="auto">
            <a:xfrm flipV="1">
              <a:off x="6212987" y="2881549"/>
              <a:ext cx="0" cy="457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Arrow Connector 52"/>
            <p:cNvCxnSpPr>
              <a:cxnSpLocks noChangeShapeType="1"/>
            </p:cNvCxnSpPr>
            <p:nvPr/>
          </p:nvCxnSpPr>
          <p:spPr bwMode="auto">
            <a:xfrm flipH="1">
              <a:off x="5941393" y="3331791"/>
              <a:ext cx="266928" cy="1877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57382" y="3158459"/>
                  <a:ext cx="237565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382" y="3158459"/>
                  <a:ext cx="237565" cy="3107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1026" t="-123529" r="-74359" b="-154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/>
            <p:cNvSpPr/>
            <p:nvPr/>
          </p:nvSpPr>
          <p:spPr>
            <a:xfrm>
              <a:off x="6031141" y="2545566"/>
              <a:ext cx="367978" cy="753298"/>
            </a:xfrm>
            <a:prstGeom prst="arc">
              <a:avLst>
                <a:gd name="adj1" fmla="val 16964011"/>
                <a:gd name="adj2" fmla="val 4847428"/>
              </a:avLst>
            </a:prstGeom>
            <a:noFill/>
            <a:ln w="38100">
              <a:solidFill>
                <a:srgbClr val="FF9692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5994092" y="2768291"/>
                  <a:ext cx="179087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092" y="2768291"/>
                  <a:ext cx="179087" cy="3107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0000" t="-129412" r="-130000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5934104" y="3486564"/>
                  <a:ext cx="189796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104" y="3486564"/>
                  <a:ext cx="189796" cy="3107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6875" t="-129412" r="-128125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6227437" y="3362447"/>
                  <a:ext cx="3433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437" y="3362447"/>
                  <a:ext cx="343364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6786" t="-148889" r="-7143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50"/>
            <p:cNvCxnSpPr>
              <a:cxnSpLocks noChangeShapeType="1"/>
            </p:cNvCxnSpPr>
            <p:nvPr/>
          </p:nvCxnSpPr>
          <p:spPr bwMode="auto">
            <a:xfrm>
              <a:off x="4309520" y="5148669"/>
              <a:ext cx="457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Straight Arrow Connector 51"/>
            <p:cNvCxnSpPr>
              <a:cxnSpLocks noChangeShapeType="1"/>
            </p:cNvCxnSpPr>
            <p:nvPr/>
          </p:nvCxnSpPr>
          <p:spPr bwMode="auto">
            <a:xfrm flipH="1" flipV="1">
              <a:off x="4308132" y="4703652"/>
              <a:ext cx="0" cy="457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4303465" y="4981015"/>
              <a:ext cx="308564" cy="17287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4704828" y="5049947"/>
                  <a:ext cx="179087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828" y="5049947"/>
                  <a:ext cx="179087" cy="3107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5172" t="-129412" r="-134483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4559836" y="4677198"/>
                  <a:ext cx="189796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836" y="4677198"/>
                  <a:ext cx="189796" cy="3107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8387" t="-129412" r="-135484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316265" y="4543538"/>
                  <a:ext cx="237565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265" y="4543538"/>
                  <a:ext cx="237565" cy="3107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123529" r="-76923" b="-154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971479" y="4788675"/>
                  <a:ext cx="3380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479" y="4788675"/>
                  <a:ext cx="338041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6786" t="-148889" r="-535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06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92361" y="1505142"/>
            <a:ext cx="7149309" cy="4448654"/>
            <a:chOff x="1392361" y="1505142"/>
            <a:chExt cx="7149309" cy="4448654"/>
          </a:xfrm>
        </p:grpSpPr>
        <p:grpSp>
          <p:nvGrpSpPr>
            <p:cNvPr id="26" name="Group 25"/>
            <p:cNvGrpSpPr/>
            <p:nvPr/>
          </p:nvGrpSpPr>
          <p:grpSpPr>
            <a:xfrm>
              <a:off x="1392361" y="1505142"/>
              <a:ext cx="7149309" cy="4448654"/>
              <a:chOff x="1339267" y="2089178"/>
              <a:chExt cx="7149309" cy="444865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339267" y="2089178"/>
                <a:ext cx="7149309" cy="4448654"/>
                <a:chOff x="1339267" y="2089178"/>
                <a:chExt cx="7149309" cy="4448654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339267" y="2089178"/>
                  <a:ext cx="7149309" cy="4448654"/>
                  <a:chOff x="1339267" y="2089178"/>
                  <a:chExt cx="7149309" cy="4448654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339267" y="2089178"/>
                    <a:ext cx="7149309" cy="4448654"/>
                    <a:chOff x="1339267" y="2089178"/>
                    <a:chExt cx="7149309" cy="4448654"/>
                  </a:xfrm>
                </p:grpSpPr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3169043" y="2092365"/>
                      <a:ext cx="5319533" cy="4229492"/>
                      <a:chOff x="3169043" y="2092365"/>
                      <a:chExt cx="5319533" cy="422949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1" name="TextBox 90"/>
                          <p:cNvSpPr txBox="1"/>
                          <p:nvPr/>
                        </p:nvSpPr>
                        <p:spPr>
                          <a:xfrm>
                            <a:off x="7618485" y="2092365"/>
                            <a:ext cx="184794" cy="22698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1" name="TextBox 9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618485" y="2092365"/>
                            <a:ext cx="184794" cy="226985"/>
                          </a:xfrm>
                          <a:prstGeom prst="rect">
                            <a:avLst/>
                          </a:prstGeom>
                          <a:blipFill rotWithShape="0">
                            <a:blip r:embed="rId3"/>
                            <a:stretch>
                              <a:fillRect l="-38710" t="-126316" r="-67742" b="-16315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93" name="Group 92"/>
                      <p:cNvGrpSpPr/>
                      <p:nvPr/>
                    </p:nvGrpSpPr>
                    <p:grpSpPr>
                      <a:xfrm>
                        <a:off x="3169043" y="2215465"/>
                        <a:ext cx="5319533" cy="4106392"/>
                        <a:chOff x="3169043" y="2215465"/>
                        <a:chExt cx="5319533" cy="4106392"/>
                      </a:xfrm>
                    </p:grpSpPr>
                    <p:grpSp>
                      <p:nvGrpSpPr>
                        <p:cNvPr id="4" name="Group 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56021" y="2389133"/>
                          <a:ext cx="4832555" cy="3600187"/>
                          <a:chOff x="3656413" y="2388908"/>
                          <a:chExt cx="4832008" cy="3600311"/>
                        </a:xfrm>
                      </p:grpSpPr>
                      <p:sp>
                        <p:nvSpPr>
                          <p:cNvPr id="5" name="Rectangle 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61260" y="3353105"/>
                            <a:ext cx="758950" cy="10625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" name="Rounded Rectangle 5"/>
                          <p:cNvSpPr/>
                          <p:nvPr/>
                        </p:nvSpPr>
                        <p:spPr bwMode="auto">
                          <a:xfrm>
                            <a:off x="3788160" y="3957467"/>
                            <a:ext cx="1096838" cy="1143039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8" name="Rounded Rectangle 7"/>
                          <p:cNvSpPr/>
                          <p:nvPr/>
                        </p:nvSpPr>
                        <p:spPr bwMode="auto">
                          <a:xfrm>
                            <a:off x="4242133" y="2476278"/>
                            <a:ext cx="90478" cy="131608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9" name="Rounded Rectangle 8"/>
                          <p:cNvSpPr/>
                          <p:nvPr/>
                        </p:nvSpPr>
                        <p:spPr bwMode="auto">
                          <a:xfrm>
                            <a:off x="4834204" y="2441352"/>
                            <a:ext cx="1298427" cy="9207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10" name="Rounded Rectangle 9"/>
                          <p:cNvSpPr/>
                          <p:nvPr/>
                        </p:nvSpPr>
                        <p:spPr bwMode="auto">
                          <a:xfrm>
                            <a:off x="6296124" y="2441352"/>
                            <a:ext cx="731754" cy="9207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11" name="Rounded Rectangle 10"/>
                          <p:cNvSpPr/>
                          <p:nvPr/>
                        </p:nvSpPr>
                        <p:spPr bwMode="auto">
                          <a:xfrm>
                            <a:off x="7151689" y="2441352"/>
                            <a:ext cx="457148" cy="9207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12" name="Oval 1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125271" y="2402108"/>
                            <a:ext cx="182880" cy="182880"/>
                          </a:xfrm>
                          <a:prstGeom prst="ellips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" name="Oval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789" y="3791767"/>
                            <a:ext cx="182880" cy="182880"/>
                          </a:xfrm>
                          <a:prstGeom prst="ellips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" name="Rounded Rectangle 13"/>
                          <p:cNvSpPr/>
                          <p:nvPr/>
                        </p:nvSpPr>
                        <p:spPr bwMode="auto">
                          <a:xfrm>
                            <a:off x="3656413" y="5175121"/>
                            <a:ext cx="1371443" cy="81409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15" name="Rectangle 1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47969" y="5110959"/>
                            <a:ext cx="986635" cy="75895"/>
                          </a:xfrm>
                          <a:prstGeom prst="rect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" name="Rounded Rectangle 15"/>
                          <p:cNvSpPr/>
                          <p:nvPr/>
                        </p:nvSpPr>
                        <p:spPr bwMode="auto">
                          <a:xfrm>
                            <a:off x="4246896" y="2442940"/>
                            <a:ext cx="430163" cy="9207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17" name="Oval 2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671458" y="2388908"/>
                            <a:ext cx="182880" cy="182880"/>
                          </a:xfrm>
                          <a:prstGeom prst="ellips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8" name="Rectangle 2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042100" y="2396131"/>
                            <a:ext cx="91440" cy="182880"/>
                          </a:xfrm>
                          <a:prstGeom prst="rect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29" name="Straight Arrow Connector 50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4309845" y="5692767"/>
                            <a:ext cx="280139" cy="2183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C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0" name="Straight Arrow Connector 51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4308457" y="5427287"/>
                            <a:ext cx="4289" cy="27432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C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1" name="Straight Arrow Connector 52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4303200" y="5509573"/>
                            <a:ext cx="182859" cy="182886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C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35" name="TextBox 5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452229" y="2532989"/>
                            <a:ext cx="1036192" cy="4616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US" altLang="en-US" sz="1200" dirty="0"/>
                              <a:t>End-Effector</a:t>
                            </a:r>
                          </a:p>
                          <a:p>
                            <a:pPr algn="ctr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US" altLang="en-US" sz="1200" dirty="0"/>
                              <a:t>CCS</a:t>
                            </a:r>
                          </a:p>
                        </p:txBody>
                      </p:sp>
                    </p:grpSp>
                    <p:cxnSp>
                      <p:nvCxnSpPr>
                        <p:cNvPr id="58" name="Straight Arrow Connector 50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3211608" y="6275806"/>
                          <a:ext cx="457252" cy="0"/>
                        </a:xfrm>
                        <a:prstGeom prst="straightConnector1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59" name="Straight Arrow Connector 51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 flipV="1">
                          <a:off x="3210219" y="5830788"/>
                          <a:ext cx="0" cy="457184"/>
                        </a:xfrm>
                        <a:prstGeom prst="straightConnector1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60" name="Straight Arrow Connector 52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3205552" y="6108152"/>
                          <a:ext cx="308564" cy="172877"/>
                        </a:xfrm>
                        <a:prstGeom prst="straightConnector1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3" name="TextBox 82"/>
                            <p:cNvSpPr txBox="1"/>
                            <p:nvPr/>
                          </p:nvSpPr>
                          <p:spPr>
                            <a:xfrm>
                              <a:off x="3668860" y="6106413"/>
                              <a:ext cx="137153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3" name="TextBox 8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668860" y="6106413"/>
                              <a:ext cx="137153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4"/>
                              <a:stretch>
                                <a:fillRect l="-54545" t="-142857" r="-131818" b="-17714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4" name="TextBox 83"/>
                            <p:cNvSpPr txBox="1"/>
                            <p:nvPr/>
                          </p:nvSpPr>
                          <p:spPr>
                            <a:xfrm>
                              <a:off x="3476406" y="5880319"/>
                              <a:ext cx="146002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4" name="TextBox 83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476406" y="5880319"/>
                              <a:ext cx="146002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5"/>
                              <a:stretch>
                                <a:fillRect l="-50000" t="-145714" r="-129167" b="-17714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5" name="TextBox 84"/>
                            <p:cNvSpPr txBox="1"/>
                            <p:nvPr/>
                          </p:nvSpPr>
                          <p:spPr>
                            <a:xfrm>
                              <a:off x="3169043" y="5596338"/>
                              <a:ext cx="184794" cy="22698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5" name="TextBox 84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169043" y="5596338"/>
                              <a:ext cx="184794" cy="226985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6"/>
                              <a:stretch>
                                <a:fillRect l="-40000" t="-129730" r="-70000" b="-167568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6" name="TextBox 85"/>
                            <p:cNvSpPr txBox="1"/>
                            <p:nvPr/>
                          </p:nvSpPr>
                          <p:spPr>
                            <a:xfrm>
                              <a:off x="4557286" y="5582233"/>
                              <a:ext cx="137153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>
                                <a:solidFill>
                                  <a:srgbClr val="C00000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6" name="TextBox 85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557286" y="5582233"/>
                              <a:ext cx="137153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7"/>
                              <a:stretch>
                                <a:fillRect l="-52174" t="-142857" r="-126087" b="-17714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7" name="TextBox 86"/>
                            <p:cNvSpPr txBox="1"/>
                            <p:nvPr/>
                          </p:nvSpPr>
                          <p:spPr>
                            <a:xfrm>
                              <a:off x="4451020" y="5364662"/>
                              <a:ext cx="146002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>
                                <a:solidFill>
                                  <a:srgbClr val="C00000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7" name="TextBox 86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451020" y="5364662"/>
                              <a:ext cx="146002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8"/>
                              <a:stretch>
                                <a:fillRect l="-50000" t="-138889" r="-129167" b="-16944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8" name="TextBox 87"/>
                            <p:cNvSpPr txBox="1"/>
                            <p:nvPr/>
                          </p:nvSpPr>
                          <p:spPr>
                            <a:xfrm>
                              <a:off x="4108297" y="5252691"/>
                              <a:ext cx="184794" cy="22698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>
                                <a:solidFill>
                                  <a:srgbClr val="C00000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8" name="TextBox 87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108297" y="5252691"/>
                              <a:ext cx="184794" cy="226985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9"/>
                              <a:stretch>
                                <a:fillRect l="-40000" t="-129730" r="-70000" b="-167568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9" name="TextBox 88"/>
                            <p:cNvSpPr txBox="1"/>
                            <p:nvPr/>
                          </p:nvSpPr>
                          <p:spPr>
                            <a:xfrm>
                              <a:off x="7879934" y="2386732"/>
                              <a:ext cx="137153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9" name="TextBox 8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879934" y="2386732"/>
                              <a:ext cx="137153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0"/>
                              <a:stretch>
                                <a:fillRect l="-52174" t="-145714" r="-126087" b="-17714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0" name="TextBox 89"/>
                            <p:cNvSpPr txBox="1"/>
                            <p:nvPr/>
                          </p:nvSpPr>
                          <p:spPr>
                            <a:xfrm>
                              <a:off x="7782271" y="2215465"/>
                              <a:ext cx="146002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0" name="TextBox 8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782271" y="2215465"/>
                              <a:ext cx="146002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1"/>
                              <a:stretch>
                                <a:fillRect l="-50000" t="-145714" r="-133333" b="-17714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1339267" y="6322388"/>
                          <a:ext cx="8015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39267" y="6322388"/>
                          <a:ext cx="80150" cy="215444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l="-85714" t="-138889" r="-71429" b="-169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/>
                        <p:cNvSpPr txBox="1"/>
                        <p:nvPr/>
                      </p:nvSpPr>
                      <p:spPr>
                        <a:xfrm>
                          <a:off x="4076829" y="5596338"/>
                          <a:ext cx="27296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4" name="TextBox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76829" y="5596338"/>
                          <a:ext cx="272960" cy="215444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6667" t="-138889" r="-4444" b="-169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/>
                        <p:cNvSpPr txBox="1"/>
                        <p:nvPr/>
                      </p:nvSpPr>
                      <p:spPr>
                        <a:xfrm>
                          <a:off x="3944260" y="3618750"/>
                          <a:ext cx="265137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77" name="TextBox 7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44260" y="3618750"/>
                          <a:ext cx="265137" cy="215444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27907" t="-145714" r="-6977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TextBox 80"/>
                        <p:cNvSpPr txBox="1"/>
                        <p:nvPr/>
                      </p:nvSpPr>
                      <p:spPr>
                        <a:xfrm>
                          <a:off x="4556246" y="2678632"/>
                          <a:ext cx="184794" cy="2269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81" name="TextBox 8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56246" y="2678632"/>
                          <a:ext cx="184794" cy="226985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40000" t="-132432" r="-73333" b="-16756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2" name="TextBox 81"/>
                        <p:cNvSpPr txBox="1"/>
                        <p:nvPr/>
                      </p:nvSpPr>
                      <p:spPr>
                        <a:xfrm>
                          <a:off x="4876254" y="2244424"/>
                          <a:ext cx="13715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82" name="TextBox 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76254" y="2244424"/>
                          <a:ext cx="137153" cy="215444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54545" t="-138889" r="-131818" b="-169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4534955" y="2141409"/>
                          <a:ext cx="14600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5" name="TextBox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34955" y="2141409"/>
                          <a:ext cx="146002" cy="215444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0000" t="-138889" r="-129167" b="-1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6" name="TextBox 95"/>
                        <p:cNvSpPr txBox="1"/>
                        <p:nvPr/>
                      </p:nvSpPr>
                      <p:spPr>
                        <a:xfrm>
                          <a:off x="4705951" y="2488207"/>
                          <a:ext cx="265137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6" name="TextBox 9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05951" y="2488207"/>
                          <a:ext cx="265137" cy="215444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 l="-27907" t="-138889" r="-6977" b="-169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/>
                        <p:cNvSpPr txBox="1"/>
                        <p:nvPr/>
                      </p:nvSpPr>
                      <p:spPr>
                        <a:xfrm>
                          <a:off x="5833811" y="2565139"/>
                          <a:ext cx="184794" cy="2269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33811" y="2565139"/>
                          <a:ext cx="184794" cy="226985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l="-40000" t="-129730" r="-70000" b="-16756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/>
                        <p:cNvSpPr txBox="1"/>
                        <p:nvPr/>
                      </p:nvSpPr>
                      <p:spPr>
                        <a:xfrm>
                          <a:off x="6344962" y="2239486"/>
                          <a:ext cx="13715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4962" y="2239486"/>
                          <a:ext cx="137153" cy="215444"/>
                        </a:xfrm>
                        <a:prstGeom prst="rect">
                          <a:avLst/>
                        </a:prstGeom>
                        <a:blipFill rotWithShape="0">
                          <a:blip r:embed="rId18"/>
                          <a:stretch>
                            <a:fillRect l="-54545" t="-145714" r="-131818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6213963" y="2089178"/>
                          <a:ext cx="14600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2" name="TextBox 10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13963" y="2089178"/>
                          <a:ext cx="146002" cy="215444"/>
                        </a:xfrm>
                        <a:prstGeom prst="rect">
                          <a:avLst/>
                        </a:prstGeom>
                        <a:blipFill rotWithShape="0">
                          <a:blip r:embed="rId19"/>
                          <a:stretch>
                            <a:fillRect l="-50000" t="-142857" r="-133333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3" name="TextBox 102"/>
                        <p:cNvSpPr txBox="1"/>
                        <p:nvPr/>
                      </p:nvSpPr>
                      <p:spPr>
                        <a:xfrm>
                          <a:off x="5876790" y="2211935"/>
                          <a:ext cx="265137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3" name="TextBox 10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76790" y="2211935"/>
                          <a:ext cx="265137" cy="215444"/>
                        </a:xfrm>
                        <a:prstGeom prst="rect">
                          <a:avLst/>
                        </a:prstGeom>
                        <a:blipFill rotWithShape="0">
                          <a:blip r:embed="rId20"/>
                          <a:stretch>
                            <a:fillRect l="-27907" t="-142857" r="-6977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7" name="TextBox 106"/>
                        <p:cNvSpPr txBox="1"/>
                        <p:nvPr/>
                      </p:nvSpPr>
                      <p:spPr>
                        <a:xfrm>
                          <a:off x="6480823" y="3207383"/>
                          <a:ext cx="184794" cy="2269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TextBox 10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80823" y="3207383"/>
                          <a:ext cx="184794" cy="226985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40000" t="-126316" r="-70000" b="-16052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TextBox 108"/>
                        <p:cNvSpPr txBox="1"/>
                        <p:nvPr/>
                      </p:nvSpPr>
                      <p:spPr>
                        <a:xfrm>
                          <a:off x="6087139" y="2894398"/>
                          <a:ext cx="13715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TextBox 10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87139" y="2894398"/>
                          <a:ext cx="137153" cy="215444"/>
                        </a:xfrm>
                        <a:prstGeom prst="rect">
                          <a:avLst/>
                        </a:prstGeom>
                        <a:blipFill rotWithShape="0">
                          <a:blip r:embed="rId21"/>
                          <a:stretch>
                            <a:fillRect l="-52174" t="-142857" r="-126087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0" name="TextBox 109"/>
                        <p:cNvSpPr txBox="1"/>
                        <p:nvPr/>
                      </p:nvSpPr>
                      <p:spPr>
                        <a:xfrm>
                          <a:off x="5934104" y="3486564"/>
                          <a:ext cx="14600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0" name="TextBox 10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34104" y="3486564"/>
                          <a:ext cx="146002" cy="215444"/>
                        </a:xfrm>
                        <a:prstGeom prst="rect">
                          <a:avLst/>
                        </a:prstGeom>
                        <a:blipFill rotWithShape="0">
                          <a:blip r:embed="rId22"/>
                          <a:stretch>
                            <a:fillRect l="-50000" t="-142857" r="-133333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1" name="TextBox 110"/>
                        <p:cNvSpPr txBox="1"/>
                        <p:nvPr/>
                      </p:nvSpPr>
                      <p:spPr>
                        <a:xfrm>
                          <a:off x="6227437" y="3362447"/>
                          <a:ext cx="265137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1" name="TextBox 11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7437" y="3362447"/>
                          <a:ext cx="265137" cy="215444"/>
                        </a:xfrm>
                        <a:prstGeom prst="rect">
                          <a:avLst/>
                        </a:prstGeom>
                        <a:blipFill rotWithShape="0">
                          <a:blip r:embed="rId23"/>
                          <a:stretch>
                            <a:fillRect l="-27273" t="-145714" r="-6818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2" name="Straight Arrow Connector 5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309520" y="5144237"/>
                      <a:ext cx="274279" cy="4432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13" name="Straight Arrow Connector 5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4301356" y="4885570"/>
                      <a:ext cx="6776" cy="27432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5" name="TextBox 114"/>
                        <p:cNvSpPr txBox="1"/>
                        <p:nvPr/>
                      </p:nvSpPr>
                      <p:spPr>
                        <a:xfrm>
                          <a:off x="4557286" y="5022386"/>
                          <a:ext cx="13715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5" name="TextBox 11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57286" y="5022386"/>
                          <a:ext cx="137153" cy="215444"/>
                        </a:xfrm>
                        <a:prstGeom prst="rect">
                          <a:avLst/>
                        </a:prstGeom>
                        <a:blipFill rotWithShape="0">
                          <a:blip r:embed="rId24"/>
                          <a:stretch>
                            <a:fillRect l="-52174" t="-142857" r="-126087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6" name="TextBox 115"/>
                        <p:cNvSpPr txBox="1"/>
                        <p:nvPr/>
                      </p:nvSpPr>
                      <p:spPr>
                        <a:xfrm>
                          <a:off x="4446659" y="4840593"/>
                          <a:ext cx="14600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6" name="TextBox 11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46659" y="4840593"/>
                          <a:ext cx="146002" cy="215444"/>
                        </a:xfrm>
                        <a:prstGeom prst="rect">
                          <a:avLst/>
                        </a:prstGeom>
                        <a:blipFill rotWithShape="0">
                          <a:blip r:embed="rId22"/>
                          <a:stretch>
                            <a:fillRect l="-50000" t="-138889" r="-133333" b="-169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7" name="TextBox 116"/>
                        <p:cNvSpPr txBox="1"/>
                        <p:nvPr/>
                      </p:nvSpPr>
                      <p:spPr>
                        <a:xfrm>
                          <a:off x="4256357" y="4708028"/>
                          <a:ext cx="184794" cy="2269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7" name="TextBox 1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256357" y="4708028"/>
                          <a:ext cx="184794" cy="226985"/>
                        </a:xfrm>
                        <a:prstGeom prst="rect">
                          <a:avLst/>
                        </a:prstGeom>
                        <a:blipFill rotWithShape="0">
                          <a:blip r:embed="rId25"/>
                          <a:stretch>
                            <a:fillRect l="-40000" t="-132432" r="-70000" b="-16756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9" name="TextBox 118"/>
                        <p:cNvSpPr txBox="1"/>
                        <p:nvPr/>
                      </p:nvSpPr>
                      <p:spPr>
                        <a:xfrm>
                          <a:off x="4040387" y="4872233"/>
                          <a:ext cx="260969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9" name="TextBox 11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40387" y="4872233"/>
                          <a:ext cx="260969" cy="215444"/>
                        </a:xfrm>
                        <a:prstGeom prst="rect">
                          <a:avLst/>
                        </a:prstGeom>
                        <a:blipFill rotWithShape="0">
                          <a:blip r:embed="rId26"/>
                          <a:stretch>
                            <a:fillRect l="-28571" t="-138889" r="-7143" b="-1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1" name="Arc 120"/>
                  <p:cNvSpPr/>
                  <p:nvPr/>
                </p:nvSpPr>
                <p:spPr>
                  <a:xfrm>
                    <a:off x="6031141" y="2545566"/>
                    <a:ext cx="367978" cy="753298"/>
                  </a:xfrm>
                  <a:prstGeom prst="arc">
                    <a:avLst>
                      <a:gd name="adj1" fmla="val 16964011"/>
                      <a:gd name="adj2" fmla="val 4847428"/>
                    </a:avLst>
                  </a:prstGeom>
                  <a:noFill/>
                  <a:ln w="38100">
                    <a:solidFill>
                      <a:srgbClr val="FF9692"/>
                    </a:solidFill>
                    <a:prstDash val="sysDash"/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cxnSp>
              <p:nvCxnSpPr>
                <p:cNvPr id="108" name="Straight Arrow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4292380" y="4473667"/>
                  <a:ext cx="274320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8" name="Straight Arrow Connector 51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95252" y="4205247"/>
                  <a:ext cx="0" cy="27432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0" name="Straight Arrow Connector 52"/>
                <p:cNvCxnSpPr>
                  <a:cxnSpLocks noChangeShapeType="1"/>
                </p:cNvCxnSpPr>
                <p:nvPr/>
              </p:nvCxnSpPr>
              <p:spPr bwMode="auto">
                <a:xfrm flipH="1">
                  <a:off x="4125570" y="4454969"/>
                  <a:ext cx="182880" cy="18288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3944389" y="4499632"/>
                      <a:ext cx="184794" cy="2269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4389" y="4499632"/>
                      <a:ext cx="184794" cy="226985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l="-40000" t="-126316" r="-70000" b="-16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4528021" y="4375260"/>
                      <a:ext cx="1371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8021" y="4375260"/>
                      <a:ext cx="137153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52174" t="-142857" r="-12608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/>
                    <p:cNvSpPr txBox="1"/>
                    <p:nvPr/>
                  </p:nvSpPr>
                  <p:spPr>
                    <a:xfrm>
                      <a:off x="4315675" y="4123462"/>
                      <a:ext cx="14600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5675" y="4123462"/>
                      <a:ext cx="146002" cy="215444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l="-50000" t="-145714" r="-12916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3983426" y="4251333"/>
                      <a:ext cx="26879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426" y="4251333"/>
                      <a:ext cx="268792" cy="215444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 l="-27273" t="-145714" r="-4545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9" name="Straight Arrow Connector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319710" y="2852976"/>
                  <a:ext cx="137160" cy="27432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0" name="Straight Arrow Connector 5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051988" y="3034219"/>
                  <a:ext cx="274320" cy="9144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1" name="Straight Arrow Connector 52"/>
                <p:cNvCxnSpPr>
                  <a:cxnSpLocks noChangeShapeType="1"/>
                </p:cNvCxnSpPr>
                <p:nvPr/>
              </p:nvCxnSpPr>
              <p:spPr bwMode="auto">
                <a:xfrm flipH="1">
                  <a:off x="4144468" y="3121196"/>
                  <a:ext cx="182880" cy="18288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/>
                    <p:cNvSpPr txBox="1"/>
                    <p:nvPr/>
                  </p:nvSpPr>
                  <p:spPr>
                    <a:xfrm>
                      <a:off x="4259609" y="3196776"/>
                      <a:ext cx="184794" cy="2269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9609" y="3196776"/>
                      <a:ext cx="184794" cy="226985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l="-38710" t="-132432" r="-67742" b="-1675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4426189" y="2807463"/>
                      <a:ext cx="1371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TextBox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26189" y="2807463"/>
                      <a:ext cx="137153" cy="215444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l="-54545" t="-145714" r="-131818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4055227" y="2771107"/>
                      <a:ext cx="14600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5227" y="2771107"/>
                      <a:ext cx="146002" cy="215444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l="-50000" t="-145714" r="-12916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5313731" y="2510928"/>
                      <a:ext cx="2729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13731" y="2510928"/>
                      <a:ext cx="272960" cy="215444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 l="-26667" t="-142857" r="-4444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077670" y="2633558"/>
                      <a:ext cx="184794" cy="2269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7670" y="2633558"/>
                      <a:ext cx="184794" cy="226985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l="-40000" t="-129730" r="-70000" b="-1675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5532241" y="2249131"/>
                      <a:ext cx="1371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32241" y="2249131"/>
                      <a:ext cx="137153" cy="215444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l="-52174" t="-142857" r="-12608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210871" y="2157847"/>
                      <a:ext cx="14600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0871" y="2157847"/>
                      <a:ext cx="146002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52174" t="-138889" r="-139130" b="-1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779145" y="2249131"/>
                      <a:ext cx="184794" cy="2269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9145" y="2249131"/>
                      <a:ext cx="184794" cy="226985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l="-40000" t="-129730" r="-70000" b="-1675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6661949" y="2135992"/>
                      <a:ext cx="1371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1949" y="2135992"/>
                      <a:ext cx="137153" cy="215444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l="-54545" t="-145714" r="-131818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6522272" y="2641992"/>
                      <a:ext cx="14600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2272" y="2641992"/>
                      <a:ext cx="146002" cy="215444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l="-50000" t="-145714" r="-12916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746959" y="2539673"/>
                      <a:ext cx="2729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6959" y="2539673"/>
                      <a:ext cx="272960" cy="215444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 l="-26667" t="-145714" r="-4444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4302580" y="4965943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0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4286034" y="3880999"/>
                <a:ext cx="27432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1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4288906" y="3612579"/>
                <a:ext cx="0" cy="2743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2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4119224" y="3862301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938043" y="3906964"/>
                    <a:ext cx="184794" cy="2269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043" y="3906964"/>
                    <a:ext cx="184794" cy="22698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0000" t="-129730" r="-70000" b="-1675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521675" y="3782592"/>
                    <a:ext cx="13715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675" y="3782592"/>
                    <a:ext cx="137153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174" t="-145714" r="-126087" b="-17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309329" y="3530794"/>
                    <a:ext cx="14600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9329" y="3530794"/>
                    <a:ext cx="146002" cy="215444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50000" t="-138889" r="-129167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3851687" y="3071110"/>
                    <a:ext cx="2729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1687" y="3071110"/>
                    <a:ext cx="272960" cy="215444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27273" t="-142857" r="-6818" b="-17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Arrow Connector 50"/>
              <p:cNvCxnSpPr>
                <a:cxnSpLocks noChangeShapeType="1"/>
              </p:cNvCxnSpPr>
              <p:nvPr/>
            </p:nvCxnSpPr>
            <p:spPr bwMode="auto">
              <a:xfrm flipV="1">
                <a:off x="4762699" y="2215465"/>
                <a:ext cx="137160" cy="2743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8" name="Straight Arrow Connector 51"/>
              <p:cNvCxnSpPr>
                <a:cxnSpLocks noChangeShapeType="1"/>
              </p:cNvCxnSpPr>
              <p:nvPr/>
            </p:nvCxnSpPr>
            <p:spPr bwMode="auto">
              <a:xfrm flipH="1" flipV="1">
                <a:off x="4494977" y="2396708"/>
                <a:ext cx="274320" cy="914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9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4587457" y="2483685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0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5413592" y="2474405"/>
                <a:ext cx="274320" cy="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1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5416464" y="2205985"/>
                <a:ext cx="0" cy="27432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2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5246782" y="2455707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3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6172878" y="2488554"/>
                <a:ext cx="27432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6175750" y="2220134"/>
                <a:ext cx="0" cy="2743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5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6006068" y="2469856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6227437" y="3339574"/>
                <a:ext cx="27432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6230309" y="3071154"/>
                <a:ext cx="0" cy="2743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8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6060627" y="3320876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9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6675638" y="2491294"/>
                <a:ext cx="274320" cy="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0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6678510" y="2222874"/>
                <a:ext cx="0" cy="27432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6508828" y="2472596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2" name="Straight Arrow Connector 50"/>
              <p:cNvCxnSpPr>
                <a:cxnSpLocks noChangeShapeType="1"/>
              </p:cNvCxnSpPr>
              <p:nvPr/>
            </p:nvCxnSpPr>
            <p:spPr bwMode="auto">
              <a:xfrm flipV="1">
                <a:off x="7312182" y="2482733"/>
                <a:ext cx="280171" cy="2183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3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7310794" y="2217262"/>
                <a:ext cx="4289" cy="27432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7305536" y="2299546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5" name="Straight Arrow Connector 50"/>
              <p:cNvCxnSpPr>
                <a:cxnSpLocks noChangeShapeType="1"/>
              </p:cNvCxnSpPr>
              <p:nvPr/>
            </p:nvCxnSpPr>
            <p:spPr bwMode="auto">
              <a:xfrm flipV="1">
                <a:off x="7627045" y="2502691"/>
                <a:ext cx="280171" cy="218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6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7625657" y="2237220"/>
                <a:ext cx="4289" cy="2743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7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7620399" y="2319504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7109324" y="2140055"/>
                    <a:ext cx="184794" cy="2269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TextBox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9324" y="2140055"/>
                    <a:ext cx="184794" cy="226985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40000" t="-129730" r="-70000" b="-1675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7466160" y="2262610"/>
                    <a:ext cx="13715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6160" y="2262610"/>
                    <a:ext cx="137153" cy="215444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52174" t="-138889" r="-126087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7368497" y="2091343"/>
                    <a:ext cx="14600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0" name="TextBox 1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8497" y="2091343"/>
                    <a:ext cx="146002" cy="215444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50000" t="-138889" r="-133333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7205977" y="2524441"/>
                    <a:ext cx="2729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5977" y="2524441"/>
                    <a:ext cx="272960" cy="215444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26667" t="-138889" r="-4444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2" name="TextBox 56"/>
            <p:cNvSpPr txBox="1">
              <a:spLocks noChangeArrowheads="1"/>
            </p:cNvSpPr>
            <p:nvPr/>
          </p:nvSpPr>
          <p:spPr bwMode="auto">
            <a:xfrm>
              <a:off x="3795826" y="5430093"/>
              <a:ext cx="6447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/>
                <a:t>Inertial</a:t>
              </a:r>
              <a:endParaRPr lang="en-US" altLang="en-US" sz="1200" dirty="0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CCS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692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932408" y="1434243"/>
            <a:ext cx="5101178" cy="4375149"/>
            <a:chOff x="3932408" y="1434243"/>
            <a:chExt cx="5101178" cy="4375149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4832046" y="1434243"/>
              <a:ext cx="2584450" cy="437514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20450794">
              <a:off x="6113343" y="1861389"/>
              <a:ext cx="2530189" cy="1619317"/>
            </a:xfrm>
            <a:prstGeom prst="ellipse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430609" y="2320252"/>
                  <a:ext cx="565348" cy="472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609" y="2320252"/>
                  <a:ext cx="565348" cy="47295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n 8"/>
            <p:cNvSpPr/>
            <p:nvPr/>
          </p:nvSpPr>
          <p:spPr>
            <a:xfrm rot="19767039">
              <a:off x="5881024" y="2987703"/>
              <a:ext cx="608037" cy="1490232"/>
            </a:xfrm>
            <a:prstGeom prst="can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26821" y="3317319"/>
                  <a:ext cx="4013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821" y="3317319"/>
                  <a:ext cx="401327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H="1" flipV="1">
              <a:off x="6085472" y="3564368"/>
              <a:ext cx="349127" cy="59961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020373" y="2187314"/>
                  <a:ext cx="4169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373" y="2187314"/>
                  <a:ext cx="416909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63916" y="3419549"/>
                  <a:ext cx="3643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916" y="3419549"/>
                  <a:ext cx="364331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95638" y="2610322"/>
              <a:ext cx="182880" cy="18288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rot="19582845" flipV="1">
              <a:off x="6916428" y="2121925"/>
              <a:ext cx="0" cy="640081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9582845">
              <a:off x="7031957" y="2528627"/>
              <a:ext cx="64008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9582845">
              <a:off x="7176985" y="2583907"/>
              <a:ext cx="284477" cy="433133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8632697" flipV="1">
              <a:off x="6195851" y="3636207"/>
              <a:ext cx="0" cy="640081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8632697">
              <a:off x="6318493" y="3920757"/>
              <a:ext cx="64008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8632697">
              <a:off x="6538943" y="3974655"/>
              <a:ext cx="284480" cy="433132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73701" y="4476397"/>
                  <a:ext cx="565348" cy="472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701" y="4476397"/>
                  <a:ext cx="565348" cy="47295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6232684" y="4191221"/>
              <a:ext cx="170483" cy="409767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932408" y="2474939"/>
              <a:ext cx="13944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Light" charset="0"/>
                  <a:ea typeface="Helvetica Light" charset="0"/>
                  <a:cs typeface="Helvetica Light" charset="0"/>
                </a:rPr>
                <a:t>r</a:t>
              </a:r>
              <a:r>
                <a:rPr lang="en-US" dirty="0" smtClean="0">
                  <a:latin typeface="Helvetica Light" charset="0"/>
                  <a:ea typeface="Helvetica Light" charset="0"/>
                  <a:cs typeface="Helvetica Light" charset="0"/>
                </a:rPr>
                <a:t>otation </a:t>
              </a:r>
            </a:p>
            <a:p>
              <a:pPr algn="ctr"/>
              <a:r>
                <a:rPr lang="en-US" dirty="0" smtClean="0">
                  <a:latin typeface="Helvetica Light" charset="0"/>
                  <a:ea typeface="Helvetica Light" charset="0"/>
                  <a:cs typeface="Helvetica Light" charset="0"/>
                </a:rPr>
                <a:t>translation axis</a:t>
              </a:r>
              <a:endParaRPr lang="en-US" dirty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20855" y="1470407"/>
              <a:ext cx="1863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Light" charset="0"/>
                  <a:ea typeface="Helvetica Light" charset="0"/>
                  <a:cs typeface="Helvetica Light" charset="0"/>
                </a:rPr>
                <a:t>c</a:t>
              </a:r>
              <a:r>
                <a:rPr lang="en-US" dirty="0" smtClean="0">
                  <a:latin typeface="Helvetica Light" charset="0"/>
                  <a:ea typeface="Helvetica Light" charset="0"/>
                  <a:cs typeface="Helvetica Light" charset="0"/>
                </a:rPr>
                <a:t>enter-of-mass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7087078" y="1803586"/>
              <a:ext cx="118684" cy="806736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256295" y="3180345"/>
                  <a:ext cx="675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Helvetica Light" charset="0"/>
                      <a:ea typeface="Helvetica Light" charset="0"/>
                      <a:cs typeface="Helvetica Light" charset="0"/>
                    </a:rPr>
                    <a:t>link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Helvetica Light" charset="0"/>
                          <a:cs typeface="Helvetica Light" charset="0"/>
                        </a:rPr>
                        <m:t>𝑖</m:t>
                      </m:r>
                    </m:oMath>
                  </a14:m>
                  <a:endParaRPr lang="en-US" dirty="0" smtClean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295" y="3180345"/>
                  <a:ext cx="67538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207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953589" y="4041680"/>
                  <a:ext cx="1863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Helvetica Light" charset="0"/>
                      <a:ea typeface="Helvetica Light" charset="0"/>
                      <a:cs typeface="Helvetica Light" charset="0"/>
                    </a:rPr>
                    <a:t>joint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Helvetica Light" charset="0"/>
                          <a:cs typeface="Helvetica Light" charset="0"/>
                        </a:rPr>
                        <m:t>𝑖</m:t>
                      </m:r>
                    </m:oMath>
                  </a14:m>
                  <a:endParaRPr lang="en-US" dirty="0" smtClean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589" y="4041680"/>
                  <a:ext cx="186337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51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V="1">
              <a:off x="5673617" y="4163955"/>
              <a:ext cx="270407" cy="6647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285602" y="3107673"/>
              <a:ext cx="160936" cy="9703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7191594" y="2881798"/>
              <a:ext cx="901987" cy="171919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297177" y="3656233"/>
                  <a:ext cx="471155" cy="472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177" y="3656233"/>
                  <a:ext cx="471155" cy="47295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>
              <a:stCxn id="25" idx="0"/>
            </p:cNvCxnSpPr>
            <p:nvPr/>
          </p:nvCxnSpPr>
          <p:spPr>
            <a:xfrm flipH="1" flipV="1">
              <a:off x="6486236" y="4224020"/>
              <a:ext cx="1570079" cy="47327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198892" y="2689443"/>
              <a:ext cx="272763" cy="136663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890019" y="3791222"/>
              <a:ext cx="1143567" cy="1511644"/>
              <a:chOff x="8239961" y="3637312"/>
              <a:chExt cx="1143567" cy="151164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469128" y="3637312"/>
                <a:ext cx="914400" cy="1511644"/>
                <a:chOff x="6756074" y="2093288"/>
                <a:chExt cx="914400" cy="1511644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6763657" y="2093288"/>
                  <a:ext cx="0" cy="914400"/>
                </a:xfrm>
                <a:prstGeom prst="straightConnector1">
                  <a:avLst/>
                </a:prstGeom>
                <a:ln w="38100" cmpd="sng">
                  <a:solidFill>
                    <a:srgbClr val="000000"/>
                  </a:solidFill>
                  <a:headEnd type="none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756074" y="2998091"/>
                  <a:ext cx="914400" cy="0"/>
                </a:xfrm>
                <a:prstGeom prst="straightConnector1">
                  <a:avLst/>
                </a:prstGeom>
                <a:ln w="38100" cmpd="sng">
                  <a:solidFill>
                    <a:srgbClr val="000000"/>
                  </a:solidFill>
                  <a:headEnd type="none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756074" y="2986172"/>
                  <a:ext cx="406400" cy="618760"/>
                </a:xfrm>
                <a:prstGeom prst="straightConnector1">
                  <a:avLst/>
                </a:prstGeom>
                <a:ln w="38100" cmpd="sng">
                  <a:solidFill>
                    <a:srgbClr val="000000"/>
                  </a:solidFill>
                  <a:headEnd type="none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6129" y="4702416"/>
                <a:ext cx="259882" cy="27432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239961" y="4543388"/>
                    <a:ext cx="33259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961" y="4543388"/>
                    <a:ext cx="332591" cy="43088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9128" y="4835925"/>
                <a:ext cx="154394" cy="16297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228839" y="4410848"/>
                  <a:ext cx="473335" cy="472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8839" y="4410848"/>
                  <a:ext cx="473335" cy="47295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 flipV="1">
              <a:off x="6458992" y="2767075"/>
              <a:ext cx="547547" cy="127977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72980" y="2871232"/>
                  <a:ext cx="40427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980" y="2871232"/>
                  <a:ext cx="404278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34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485</Words>
  <Application>Microsoft Macintosh PowerPoint</Application>
  <PresentationFormat>Widescreen</PresentationFormat>
  <Paragraphs>131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Cambria Math</vt:lpstr>
      <vt:lpstr>Helvetica Light</vt:lpstr>
      <vt:lpstr>ＭＳ Ｐゴシック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Josep Virgili</cp:lastModifiedBy>
  <cp:revision>21</cp:revision>
  <dcterms:created xsi:type="dcterms:W3CDTF">2016-05-10T17:02:40Z</dcterms:created>
  <dcterms:modified xsi:type="dcterms:W3CDTF">2017-11-04T20:51:57Z</dcterms:modified>
</cp:coreProperties>
</file>