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5" r:id="rId4"/>
    <p:sldId id="264" r:id="rId5"/>
    <p:sldId id="266" r:id="rId6"/>
    <p:sldId id="267" r:id="rId7"/>
    <p:sldId id="258" r:id="rId8"/>
    <p:sldId id="269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7" r:id="rId17"/>
    <p:sldId id="278" r:id="rId18"/>
    <p:sldId id="279" r:id="rId19"/>
    <p:sldId id="280" r:id="rId20"/>
    <p:sldId id="281" r:id="rId21"/>
    <p:sldId id="276" r:id="rId22"/>
    <p:sldId id="282" r:id="rId23"/>
    <p:sldId id="283" r:id="rId24"/>
    <p:sldId id="284" r:id="rId25"/>
    <p:sldId id="285" r:id="rId26"/>
    <p:sldId id="274" r:id="rId27"/>
    <p:sldId id="275" r:id="rId28"/>
    <p:sldId id="259" r:id="rId29"/>
    <p:sldId id="260" r:id="rId30"/>
    <p:sldId id="268" r:id="rId31"/>
    <p:sldId id="261" r:id="rId32"/>
    <p:sldId id="272" r:id="rId33"/>
    <p:sldId id="262" r:id="rId34"/>
    <p:sldId id="270" r:id="rId35"/>
    <p:sldId id="273" r:id="rId36"/>
    <p:sldId id="26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86374"/>
  </p:normalViewPr>
  <p:slideViewPr>
    <p:cSldViewPr snapToGrid="0">
      <p:cViewPr varScale="1">
        <p:scale>
          <a:sx n="145" d="100"/>
          <a:sy n="145" d="100"/>
        </p:scale>
        <p:origin x="1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C9E9-D2E3-FF41-9136-3E30B9E70725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30241-C6AB-F948-9AF3-93586AD701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86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70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本系统的架构包括前端界面、后端服务器和数据库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b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前端界面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用户通过 </a:t>
            </a:r>
            <a:r>
              <a:rPr lang="en" altLang="zh-CN" sz="1800" dirty="0">
                <a:effectLst/>
                <a:latin typeface="LMRoman10-Regular-Identity-H"/>
              </a:rPr>
              <a:t>Web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页面或移动应用程序与系统进行交互。 </a:t>
            </a:r>
            <a:endParaRPr lang="en-US" altLang="zh-CN" sz="18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后端服务器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包括用户管理、医生管理等模块，处理用户请求并与数据库交互。 </a:t>
            </a:r>
            <a:endParaRPr lang="en-US" altLang="zh-CN" sz="18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存储用户信息、医疗记录和系统配置等数据。 </a:t>
            </a:r>
            <a:endParaRPr lang="zh-CN" altLang="en-US" dirty="0"/>
          </a:p>
          <a:p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技术实现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系统采用前后端分离的架构，前端使用 </a:t>
            </a:r>
            <a:r>
              <a:rPr lang="en" altLang="zh-CN" sz="1800" dirty="0">
                <a:effectLst/>
                <a:latin typeface="LMRoman10-Regular-Identity-H"/>
              </a:rPr>
              <a:t>HTML</a:t>
            </a:r>
            <a:r>
              <a:rPr lang="zh-CN" altLang="e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1800" dirty="0">
                <a:effectLst/>
                <a:latin typeface="LMRoman10-Regular-Identity-H"/>
              </a:rPr>
              <a:t>CSS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" altLang="zh-CN" sz="1800" dirty="0">
                <a:effectLst/>
                <a:latin typeface="LMRoman10-Regular-Identity-H"/>
              </a:rPr>
              <a:t>JavaScript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并采取 </a:t>
            </a:r>
            <a:r>
              <a:rPr lang="en" altLang="zh-CN" sz="1800" dirty="0">
                <a:effectLst/>
                <a:latin typeface="LMRoman10-Regular-Identity-H"/>
              </a:rPr>
              <a:t>Vue3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框 架实现用户界面，后端使用 </a:t>
            </a:r>
            <a:r>
              <a:rPr lang="en" altLang="zh-CN" sz="1800" dirty="0">
                <a:effectLst/>
                <a:latin typeface="LMRoman10-Regular-Identity-H"/>
              </a:rPr>
              <a:t>Java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语言和 </a:t>
            </a:r>
            <a:r>
              <a:rPr lang="en" altLang="zh-CN" sz="1800" dirty="0" err="1">
                <a:effectLst/>
                <a:latin typeface="LMRoman10-Regular-Identity-H"/>
              </a:rPr>
              <a:t>SpringBoot</a:t>
            </a:r>
            <a:r>
              <a:rPr lang="en" altLang="zh-CN" sz="1800" dirty="0">
                <a:effectLst/>
                <a:latin typeface="LMRoman10-Regular-Identity-H"/>
              </a:rPr>
              <a:t>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框架开发服务器端逻辑，数据库采用 </a:t>
            </a:r>
            <a:r>
              <a:rPr lang="en" altLang="zh-CN" sz="1800" dirty="0">
                <a:effectLst/>
                <a:latin typeface="LMRoman10-Regular-Identity-H"/>
              </a:rPr>
              <a:t>MySQL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关系型或非关系型数据库。同时采取多种信息安全技术保护用户信息和交易安全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93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5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首先我们将整体任务分为前端、后端以及测试验收三个部分。根据以往经验前端开发复杂度要稍高于后端，因此这里有三个组负责前端设计，一个小组负责后端，另有一个组负责总体测试以及对代码质量的验收。</a:t>
            </a:r>
            <a:endParaRPr kumimoji="1" lang="en-US" altLang="zh-CN" dirty="0"/>
          </a:p>
          <a:p>
            <a:r>
              <a:rPr kumimoji="1" lang="zh-CN" altLang="en-US" dirty="0"/>
              <a:t>同时，在需求报告时我们已经将系统分成了以下若干个子任务，因此每个小组都可以将任务更具体地分配给某一位同学。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4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38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随着移动互联网、人工智能、大数据等技术快速发展，越来越多的人享受到互联网医疗带来的 便利服务。 </a:t>
            </a:r>
            <a:endParaRPr lang="en-US" altLang="zh-CN" sz="18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我们希望编写一个综合性的互联网在线医疗平台，以期为病 人、医生和院方提供流程和管理上的便利。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6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基本功能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系统能够执行其基本预期的功能，满足用户最基本的需求。</a:t>
            </a:r>
            <a:br>
              <a:rPr kumimoji="1" lang="zh-CN" altLang="en-US" dirty="0"/>
            </a:br>
            <a:r>
              <a:rPr kumimoji="1" lang="en-US" altLang="zh-CN" dirty="0"/>
              <a:t>1.</a:t>
            </a:r>
            <a:r>
              <a:rPr kumimoji="1" lang="zh-CN" altLang="en-US" dirty="0"/>
              <a:t> 数据处理功能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系统能够有效地处理用户输入的数据，并根据需要进行存储、检索、修改和删除 等操作。数据处理功能应该准确、可靠，并保证数据的完整性和安全性。</a:t>
            </a:r>
            <a:br>
              <a:rPr kumimoji="1" lang="zh-CN" altLang="en-US" dirty="0"/>
            </a:br>
            <a:r>
              <a:rPr kumimoji="1" lang="en-US" altLang="zh-CN" dirty="0"/>
              <a:t>3.</a:t>
            </a:r>
            <a:r>
              <a:rPr kumimoji="1" lang="zh-CN" altLang="en-US" dirty="0"/>
              <a:t> 安全功能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系统应该具有必要的安全功能，包括身份认证、权限控制、数据加密等。系统应该能 够防范各种安全威胁，如 </a:t>
            </a:r>
            <a:r>
              <a:rPr kumimoji="1" lang="en" altLang="zh-CN" dirty="0"/>
              <a:t>SQL </a:t>
            </a:r>
            <a:r>
              <a:rPr kumimoji="1" lang="zh-CN" altLang="en-US" dirty="0"/>
              <a:t>注入、跨站脚本攻击等。</a:t>
            </a:r>
            <a:br>
              <a:rPr kumimoji="1" lang="zh-CN" altLang="en-US" dirty="0"/>
            </a:br>
            <a:r>
              <a:rPr kumimoji="1" lang="en-US" altLang="zh-CN" dirty="0"/>
              <a:t>4.</a:t>
            </a:r>
            <a:r>
              <a:rPr kumimoji="1" lang="zh-CN" altLang="en-US" dirty="0"/>
              <a:t> 可扩展性功能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系统应该具有良好的可扩展性，能够方便地进行功能扩展和模块添加。系统应该 支持插件化或模块化的设计，以便将来根据需要进行功能的增加和修改。</a:t>
            </a:r>
            <a:br>
              <a:rPr kumimoji="1" lang="zh-CN" altLang="en-US" dirty="0"/>
            </a:br>
            <a:r>
              <a:rPr kumimoji="1" lang="en-US" altLang="zh-CN" dirty="0"/>
              <a:t>5.</a:t>
            </a:r>
            <a:r>
              <a:rPr kumimoji="1" lang="zh-CN" altLang="en-US" dirty="0"/>
              <a:t> 可维护性功能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系统应该易于维护和管理，包括代码结构清晰、注释充分、文档完备等。系统应 该具有良好的可读性和可维护性，便于开发团队进行后续的维护和修改。 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36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LMRoman10-Regular-Identity-H"/>
              </a:rPr>
              <a:t>(1)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响应时间要求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系统对用户请求的响应时间要求，在用户发起请求后系统应尽快返回结果，以保证用户体验。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LMRoman10-Regular-Identity-H"/>
              </a:rPr>
              <a:t>(2)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吞吐量要求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系统应在单位时间内能够处理的请求或事务数量的要求，通常用于衡量系统的处理能力。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LMRoman10-Regular-Identity-H"/>
              </a:rPr>
              <a:t>(3)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并发性能要求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系统应能够同时处理的用户数量或并发请求数量的要求，涉及系统的并发处理能力。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LMRoman10-Regular-Identity-H"/>
              </a:rPr>
              <a:t>(4)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容错性能要求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系统应在出现性能问题或部分故障时有容错处理能力，保障系统的稳定性和可靠性。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LMRoman10-Regular-Identity-H"/>
              </a:rPr>
              <a:t>(5)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资源利用效率要求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系统应能有效地利用计算资源、存储资源和网络带宽，以提高系统的性能。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LMRoman10-Regular-Identity-H"/>
              </a:rPr>
              <a:t>(6)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可用时间性能要求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系统应有可用时间性能要求，即系统在一定时间内可用的比例，通常以百分比表示。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首先，界面应该设计得简洁明了，易于理解和操作。同时，使用直观的图标、文字和布局，提供 统一的视觉风格和操作方式。界面应该具有良好的响应性，快速响应用户的操作，且能够友好地处 理用户输入错误或操作失误。加之提供及时的交互反馈，如动画效果、进度条等。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18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首先，接口应该被清晰地定义和文档化，包括输入参数、输出参数、返回值类型、异常处理等 内容，以便开发人员正确地使用接口。其次，接口应该保证稳定性、一致性、安全性、可用性，同时 易于使用和理解，具有良好的可读性和可维护性。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0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32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本系统由病人端、医生端和管理端三个子系统组成。其中，病人端包括挂号、预约、缴费和查 询四个功能模块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医生端包括打卡、上班、请假和查询四个功能模块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管理端包括药房管理、医生 管理、病人管理和医院管理。三端之间的功能各有分工，相互交叉、协作构成一个完整的整体。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51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30241-C6AB-F948-9AF3-93586AD7019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75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4BE37-7156-6027-F4EE-276E9C6C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黑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33EBC-1FF1-E3AC-FB9B-183D79C4A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latin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C68CD-37A5-2E07-5DA7-30B27AF3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22F9B-00BB-D9B6-FAD2-490D1932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01418-C669-EC2C-AAE9-FDFCCE7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F47A7-8786-67C1-4B4E-7DF8983F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598B0-AB82-142C-0949-4AF384DF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B7784-9613-BACF-B318-3E966B68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2C736-142D-A07B-3DA4-E475FC52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8D914-D8A8-941C-4EA9-6DF1EFF0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42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1721-8D0D-75E4-0C43-E20A719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30990-2486-034A-D450-6C99133B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53A13-91FF-977E-C272-7172D67C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812C2-27D1-08B7-8170-50B45E4F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3B4A1-7B76-8730-F71A-5C65D812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99CA2-65AC-1781-55DF-26092C56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29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5645-8242-F356-A8B3-75040E87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2DB70-929F-4624-6257-ABD5BCB6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17F81-1EDB-E6B3-CBDA-708775B2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2BBAFA-D964-8F53-5798-43EB2DCAD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C77763-EF7D-BD3C-3195-05AE4EC10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705F7E-71DC-B7BA-E2BC-34F239A4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4942C3-5C27-AD7E-B20C-B8B2CC5C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E98F17-C7F9-A557-2E6A-734510A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9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522E-2DA2-673B-195D-12462362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627CF9-646C-0531-664E-67E7FCE3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F7981-250F-C51D-C741-CB8FD1E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EB994-ED41-4664-DA5F-56E08AE1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6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5AC94-A5C8-5D49-B604-8A99FCC2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31A1D-5F96-1E4F-BA9E-40C5D0D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0D0AF-C00D-C3D5-BBEA-1661DAEF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8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A3DA-CEF7-6619-13EA-126B5677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B3A62-0E3A-9C47-5413-1960AF87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35E48-8668-4DFB-1A96-FA25BADD0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29A6B-AE54-5E9D-0331-10D9CE9F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3C076-1DDF-F3F9-C671-38759467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9085E-2F0C-849B-760E-84D7E381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50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F228-FB3C-B05E-3EE7-9DA01703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6328C1-9428-026C-1A40-704A371B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0252D-A3E3-1BD2-D5CC-FB52E825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B21D8-31F3-B169-AE33-80A717C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93571-4E8E-3792-DB50-82D7347E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7FE0C-AF92-413E-1426-D0876DCA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911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31D4E-082C-D7CB-72B2-EABB9CE2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8C0A3-B7DE-972F-1BBA-7F9BBF20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40A14-03FB-96A8-95BD-EFC51D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C21B9-F2EE-4FCC-BAF2-F9EB62F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25D62-0F8A-0C41-7F9F-172C16B5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116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C2ABC-2717-AD54-A08C-263F3AC88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038DB-BBFF-15B2-9274-E3493BCBE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8B6CF-9C65-8F96-1522-0176C1CD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7BC92-0438-EC67-EB7E-672A336A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DD7A6-F506-233E-11F8-5CF2507E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8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需求分析   系统设计   架构设计   接口设计   团队管理</a:t>
            </a:r>
          </a:p>
        </p:txBody>
      </p:sp>
    </p:spTree>
    <p:extLst>
      <p:ext uri="{BB962C8B-B14F-4D97-AF65-F5344CB8AC3E}">
        <p14:creationId xmlns:p14="http://schemas.microsoft.com/office/powerpoint/2010/main" val="19983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baseline="0" dirty="0">
                <a:solidFill>
                  <a:schemeClr val="tx1"/>
                </a:solidFill>
              </a:rPr>
              <a:t>项目介绍   </a:t>
            </a:r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需求分析   系统设计   架构设计   接口设计   团队管理</a:t>
            </a:r>
          </a:p>
        </p:txBody>
      </p:sp>
    </p:spTree>
    <p:extLst>
      <p:ext uri="{BB962C8B-B14F-4D97-AF65-F5344CB8AC3E}">
        <p14:creationId xmlns:p14="http://schemas.microsoft.com/office/powerpoint/2010/main" val="1961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</a:t>
            </a:r>
            <a:r>
              <a:rPr kumimoji="1" lang="zh-CN" altLang="en-US" sz="2000" b="1" baseline="0" dirty="0">
                <a:solidFill>
                  <a:schemeClr val="tx1"/>
                </a:solidFill>
              </a:rPr>
              <a:t>需求分析   </a:t>
            </a:r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系统设计   架构设计   接口设计   团队管理</a:t>
            </a:r>
          </a:p>
        </p:txBody>
      </p:sp>
    </p:spTree>
    <p:extLst>
      <p:ext uri="{BB962C8B-B14F-4D97-AF65-F5344CB8AC3E}">
        <p14:creationId xmlns:p14="http://schemas.microsoft.com/office/powerpoint/2010/main" val="7549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需求分析   </a:t>
            </a:r>
            <a:r>
              <a:rPr kumimoji="1" lang="zh-CN" altLang="en-US" sz="2000" b="1" baseline="0" dirty="0">
                <a:solidFill>
                  <a:schemeClr val="tx1"/>
                </a:solidFill>
              </a:rPr>
              <a:t>系统设计</a:t>
            </a:r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   架构设计   接口设计   团队管理</a:t>
            </a:r>
          </a:p>
        </p:txBody>
      </p:sp>
    </p:spTree>
    <p:extLst>
      <p:ext uri="{BB962C8B-B14F-4D97-AF65-F5344CB8AC3E}">
        <p14:creationId xmlns:p14="http://schemas.microsoft.com/office/powerpoint/2010/main" val="31679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需求分析   系统设计   </a:t>
            </a:r>
            <a:r>
              <a:rPr kumimoji="1" lang="zh-CN" altLang="en-US" sz="2000" b="1" baseline="0" dirty="0">
                <a:solidFill>
                  <a:schemeClr val="tx1"/>
                </a:solidFill>
              </a:rPr>
              <a:t>架构设计   </a:t>
            </a:r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接口设计   团队管理</a:t>
            </a:r>
          </a:p>
        </p:txBody>
      </p:sp>
    </p:spTree>
    <p:extLst>
      <p:ext uri="{BB962C8B-B14F-4D97-AF65-F5344CB8AC3E}">
        <p14:creationId xmlns:p14="http://schemas.microsoft.com/office/powerpoint/2010/main" val="81786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需求分析   系统设计   架构设计   </a:t>
            </a:r>
            <a:r>
              <a:rPr kumimoji="1" lang="zh-CN" altLang="en-US" sz="2000" b="1" baseline="0" dirty="0">
                <a:solidFill>
                  <a:schemeClr val="tx1"/>
                </a:solidFill>
              </a:rPr>
              <a:t>接口设计   </a:t>
            </a:r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团队管理</a:t>
            </a:r>
          </a:p>
        </p:txBody>
      </p:sp>
    </p:spTree>
    <p:extLst>
      <p:ext uri="{BB962C8B-B14F-4D97-AF65-F5344CB8AC3E}">
        <p14:creationId xmlns:p14="http://schemas.microsoft.com/office/powerpoint/2010/main" val="9353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400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8CC5C-A85C-2226-96A9-1EA70B5A6465}"/>
              </a:ext>
            </a:extLst>
          </p:cNvPr>
          <p:cNvSpPr txBox="1"/>
          <p:nvPr userDrawn="1"/>
        </p:nvSpPr>
        <p:spPr>
          <a:xfrm>
            <a:off x="838200" y="6356350"/>
            <a:ext cx="100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aseline="0" dirty="0">
                <a:solidFill>
                  <a:schemeClr val="bg1">
                    <a:lumMod val="65000"/>
                  </a:schemeClr>
                </a:solidFill>
              </a:rPr>
              <a:t>项目介绍   需求分析   系统设计   架构设计   接口设计   </a:t>
            </a:r>
            <a:r>
              <a:rPr kumimoji="1" lang="zh-CN" altLang="en-US" sz="2000" b="1" baseline="0" dirty="0">
                <a:solidFill>
                  <a:schemeClr val="tx1"/>
                </a:solidFill>
              </a:rPr>
              <a:t>团队管理</a:t>
            </a:r>
          </a:p>
        </p:txBody>
      </p:sp>
    </p:spTree>
    <p:extLst>
      <p:ext uri="{BB962C8B-B14F-4D97-AF65-F5344CB8AC3E}">
        <p14:creationId xmlns:p14="http://schemas.microsoft.com/office/powerpoint/2010/main" val="15266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A6FE-C122-FA41-AD4C-9FF74604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E17-9539-B84A-D37F-432D8BB7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AA42-5548-F6AB-D4A3-4D36CA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CE4B9-FB7F-F37A-E9BB-21BB1134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207E-86CA-9C80-F1EF-425DA18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3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CA201-5249-FDD3-F187-EAC785F5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D3E1D-0987-4242-B9FC-EDE94EE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17B53-377C-0AD6-7D7B-055DB1C70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B666-DAC2-2642-9459-9B7E20711369}" type="datetimeFigureOut">
              <a:rPr kumimoji="1" lang="zh-CN" altLang="en-US" smtClean="0"/>
              <a:t>2024/5/5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01F2-0641-A67C-24D1-0E3ACE01E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EA879-6A33-4A69-55D1-BB3E5A61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5525-4F7C-F743-964D-7908079302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1" r:id="rId8"/>
    <p:sldLayoutId id="214748366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8BBBE-1341-40BE-BF8D-37D24DB6B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智能问诊系统          总体设计报告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CCCD6-F718-1C5A-2F9D-71AC1FD0B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第三小组全体组员</a:t>
            </a:r>
          </a:p>
        </p:txBody>
      </p:sp>
    </p:spTree>
    <p:extLst>
      <p:ext uri="{BB962C8B-B14F-4D97-AF65-F5344CB8AC3E}">
        <p14:creationId xmlns:p14="http://schemas.microsoft.com/office/powerpoint/2010/main" val="383375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患者模块包含：</a:t>
            </a:r>
            <a:endParaRPr lang="en-US" altLang="zh-CN" dirty="0"/>
          </a:p>
          <a:p>
            <a:pPr lvl="1"/>
            <a:r>
              <a:rPr lang="zh-CN" altLang="en-US" dirty="0"/>
              <a:t>登录</a:t>
            </a:r>
            <a:endParaRPr lang="en-US" altLang="zh-CN" dirty="0"/>
          </a:p>
          <a:p>
            <a:pPr lvl="1"/>
            <a:r>
              <a:rPr lang="zh-CN" altLang="en-US" dirty="0"/>
              <a:t>基本信息管理</a:t>
            </a:r>
            <a:endParaRPr lang="en-US" altLang="zh-CN" dirty="0"/>
          </a:p>
          <a:p>
            <a:pPr lvl="1"/>
            <a:r>
              <a:rPr lang="zh-CN" altLang="en-US" dirty="0"/>
              <a:t>挂号</a:t>
            </a:r>
            <a:endParaRPr lang="en-US" altLang="zh-CN" dirty="0"/>
          </a:p>
          <a:p>
            <a:pPr lvl="1"/>
            <a:r>
              <a:rPr lang="zh-CN" altLang="en-US" dirty="0"/>
              <a:t>预约</a:t>
            </a:r>
            <a:endParaRPr lang="en-US" altLang="zh-CN" dirty="0"/>
          </a:p>
          <a:p>
            <a:pPr lvl="1"/>
            <a:r>
              <a:rPr lang="zh-CN" altLang="en-US" dirty="0"/>
              <a:t>就诊</a:t>
            </a:r>
            <a:endParaRPr lang="en-US" altLang="zh-CN" dirty="0"/>
          </a:p>
          <a:p>
            <a:pPr lvl="1"/>
            <a:r>
              <a:rPr lang="zh-CN" altLang="en-US" dirty="0"/>
              <a:t>缴费</a:t>
            </a:r>
            <a:endParaRPr lang="en-US" altLang="zh-CN" dirty="0"/>
          </a:p>
          <a:p>
            <a:pPr lvl="1"/>
            <a:r>
              <a:rPr lang="zh-CN" altLang="en-US" dirty="0"/>
              <a:t>投诉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21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登录 扩展出：</a:t>
            </a:r>
            <a:endParaRPr lang="en-US" altLang="zh-CN" dirty="0"/>
          </a:p>
          <a:p>
            <a:pPr lvl="1"/>
            <a:r>
              <a:rPr lang="zh-CN" altLang="en-US" dirty="0"/>
              <a:t>注册账号，修改密码（忘记密码）</a:t>
            </a:r>
            <a:endParaRPr lang="en-US" altLang="zh-CN" dirty="0"/>
          </a:p>
          <a:p>
            <a:r>
              <a:rPr lang="zh-CN" altLang="en-US" dirty="0"/>
              <a:t>基本信息管理 扩展出：</a:t>
            </a:r>
            <a:endParaRPr lang="en-US" altLang="zh-CN" dirty="0"/>
          </a:p>
          <a:p>
            <a:pPr lvl="1"/>
            <a:r>
              <a:rPr lang="zh-CN" altLang="en-US" dirty="0"/>
              <a:t>查询，修改</a:t>
            </a:r>
            <a:endParaRPr lang="en-US" altLang="zh-CN" dirty="0"/>
          </a:p>
          <a:p>
            <a:r>
              <a:rPr lang="zh-CN" altLang="en-US" dirty="0"/>
              <a:t>挂号包含：</a:t>
            </a:r>
            <a:endParaRPr lang="en-US" altLang="zh-CN" dirty="0"/>
          </a:p>
          <a:p>
            <a:pPr lvl="1"/>
            <a:r>
              <a:rPr lang="zh-CN" altLang="en-US" dirty="0"/>
              <a:t>科室</a:t>
            </a:r>
            <a:endParaRPr lang="en-US" altLang="zh-CN" dirty="0"/>
          </a:p>
          <a:p>
            <a:pPr lvl="2"/>
            <a:r>
              <a:rPr lang="zh-CN" altLang="en-US" dirty="0"/>
              <a:t>扩展出 获得科室信息</a:t>
            </a:r>
            <a:endParaRPr lang="en-US" altLang="zh-CN" dirty="0"/>
          </a:p>
          <a:p>
            <a:pPr lvl="2"/>
            <a:r>
              <a:rPr lang="zh-CN" altLang="en-US" dirty="0"/>
              <a:t>扩展出 选择科室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医生</a:t>
            </a:r>
            <a:endParaRPr lang="en-US" altLang="zh-CN" dirty="0"/>
          </a:p>
          <a:p>
            <a:pPr lvl="2"/>
            <a:r>
              <a:rPr lang="zh-CN" altLang="en-US" dirty="0"/>
              <a:t>扩展出 获得医生信息</a:t>
            </a:r>
            <a:endParaRPr lang="en-US" altLang="zh-CN" dirty="0"/>
          </a:p>
          <a:p>
            <a:pPr lvl="2"/>
            <a:r>
              <a:rPr lang="zh-CN" altLang="en-US" dirty="0"/>
              <a:t>扩展出 选择医生</a:t>
            </a:r>
            <a:endParaRPr lang="en-US" altLang="zh-CN" dirty="0"/>
          </a:p>
          <a:p>
            <a:pPr lvl="1"/>
            <a:r>
              <a:rPr lang="zh-CN" altLang="en-US" dirty="0"/>
              <a:t>号次</a:t>
            </a:r>
            <a:endParaRPr lang="en-US" altLang="zh-CN" dirty="0"/>
          </a:p>
          <a:p>
            <a:pPr lvl="2"/>
            <a:r>
              <a:rPr lang="zh-CN" altLang="en-US" dirty="0"/>
              <a:t>扩展出 取号等待</a:t>
            </a:r>
            <a:endParaRPr lang="en-US" altLang="zh-CN" dirty="0"/>
          </a:p>
          <a:p>
            <a:pPr lvl="2"/>
            <a:r>
              <a:rPr lang="zh-CN" altLang="en-US" dirty="0"/>
              <a:t>扩展出 号次复诊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107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/>
          </a:bodyPr>
          <a:lstStyle/>
          <a:p>
            <a:r>
              <a:rPr lang="zh-CN" altLang="en-US" dirty="0"/>
              <a:t>预约包含：</a:t>
            </a:r>
            <a:endParaRPr lang="en-US" altLang="zh-CN" dirty="0"/>
          </a:p>
          <a:p>
            <a:pPr lvl="1"/>
            <a:r>
              <a:rPr lang="zh-CN" altLang="en-US" dirty="0"/>
              <a:t>科室、医生：包含内容详见医生问诊模块</a:t>
            </a:r>
            <a:endParaRPr lang="en-US" altLang="zh-CN" dirty="0"/>
          </a:p>
          <a:p>
            <a:pPr lvl="1"/>
            <a:r>
              <a:rPr lang="zh-CN" altLang="en-US" dirty="0"/>
              <a:t>号次</a:t>
            </a:r>
            <a:endParaRPr lang="en-US" altLang="zh-CN" dirty="0"/>
          </a:p>
          <a:p>
            <a:pPr lvl="2"/>
            <a:r>
              <a:rPr lang="zh-CN" altLang="en-US" dirty="0"/>
              <a:t>扩展出 取号</a:t>
            </a:r>
            <a:endParaRPr lang="en-US" altLang="zh-CN" dirty="0"/>
          </a:p>
          <a:p>
            <a:pPr lvl="2"/>
            <a:r>
              <a:rPr lang="zh-CN" altLang="en-US" dirty="0"/>
              <a:t>扩展出 使用预约的号次</a:t>
            </a:r>
            <a:endParaRPr lang="en-US" altLang="zh-CN" dirty="0"/>
          </a:p>
          <a:p>
            <a:r>
              <a:rPr lang="zh-CN" altLang="en-US" dirty="0"/>
              <a:t>就诊</a:t>
            </a:r>
            <a:endParaRPr lang="en-US" altLang="zh-CN" dirty="0"/>
          </a:p>
          <a:p>
            <a:pPr lvl="1"/>
            <a:r>
              <a:rPr lang="zh-CN" altLang="en-US" dirty="0"/>
              <a:t>包含内容详见医生问诊模块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6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查询 扩展出以下信息的查询功能：</a:t>
            </a:r>
            <a:endParaRPr lang="en-US" altLang="zh-CN" dirty="0"/>
          </a:p>
          <a:p>
            <a:pPr lvl="1"/>
            <a:r>
              <a:rPr lang="zh-CN" altLang="en-US" dirty="0"/>
              <a:t>挂号记录</a:t>
            </a:r>
            <a:endParaRPr lang="en-US" altLang="zh-CN" dirty="0"/>
          </a:p>
          <a:p>
            <a:pPr lvl="1"/>
            <a:r>
              <a:rPr lang="zh-CN" altLang="en-US" dirty="0"/>
              <a:t>预约记录</a:t>
            </a:r>
            <a:endParaRPr lang="en-US" altLang="zh-CN" dirty="0"/>
          </a:p>
          <a:p>
            <a:pPr lvl="1"/>
            <a:r>
              <a:rPr lang="zh-CN" altLang="en-US" dirty="0"/>
              <a:t>投诉记录</a:t>
            </a:r>
            <a:endParaRPr lang="en-US" altLang="zh-CN" dirty="0"/>
          </a:p>
          <a:p>
            <a:pPr lvl="1"/>
            <a:r>
              <a:rPr lang="zh-CN" altLang="en-US" dirty="0"/>
              <a:t>医保余额</a:t>
            </a:r>
            <a:endParaRPr lang="en-US" altLang="zh-CN" dirty="0"/>
          </a:p>
          <a:p>
            <a:pPr lvl="1"/>
            <a:r>
              <a:rPr lang="zh-CN" altLang="en-US" dirty="0"/>
              <a:t>诊断报告</a:t>
            </a:r>
            <a:endParaRPr lang="en-US" altLang="zh-CN" dirty="0"/>
          </a:p>
          <a:p>
            <a:pPr lvl="1"/>
            <a:r>
              <a:rPr lang="zh-CN" altLang="en-US" dirty="0"/>
              <a:t>检测报告</a:t>
            </a:r>
            <a:endParaRPr lang="en-US" altLang="zh-CN" dirty="0"/>
          </a:p>
          <a:p>
            <a:pPr lvl="1"/>
            <a:r>
              <a:rPr lang="zh-CN" altLang="en-US" dirty="0"/>
              <a:t>医生排班</a:t>
            </a:r>
            <a:endParaRPr lang="en-US" altLang="zh-CN" dirty="0"/>
          </a:p>
          <a:p>
            <a:pPr lvl="1"/>
            <a:r>
              <a:rPr lang="zh-CN" altLang="en-US" dirty="0"/>
              <a:t>缴费账单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61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20DE0-0B18-1B4A-87EA-AEC7002B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70"/>
            <a:ext cx="10515600" cy="469549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缴费 扩展出：</a:t>
            </a:r>
            <a:endParaRPr lang="en-US" altLang="zh-CN" dirty="0"/>
          </a:p>
          <a:p>
            <a:pPr lvl="1"/>
            <a:r>
              <a:rPr lang="zh-CN" altLang="en-US" dirty="0"/>
              <a:t>查看收费明细</a:t>
            </a:r>
            <a:endParaRPr lang="en-US" altLang="zh-CN" dirty="0"/>
          </a:p>
          <a:p>
            <a:pPr lvl="1"/>
            <a:r>
              <a:rPr lang="zh-CN" altLang="en-US" dirty="0"/>
              <a:t>清缴费用</a:t>
            </a:r>
            <a:endParaRPr lang="en-US" altLang="zh-CN" dirty="0"/>
          </a:p>
          <a:p>
            <a:r>
              <a:rPr lang="zh-CN" altLang="en-US" dirty="0"/>
              <a:t>投诉 包含：</a:t>
            </a:r>
            <a:endParaRPr lang="en-US" altLang="zh-CN" dirty="0"/>
          </a:p>
          <a:p>
            <a:pPr lvl="1"/>
            <a:r>
              <a:rPr lang="zh-CN" altLang="en-US" dirty="0"/>
              <a:t>就诊过的医生 </a:t>
            </a:r>
            <a:endParaRPr lang="en-US" altLang="zh-CN" dirty="0"/>
          </a:p>
          <a:p>
            <a:pPr lvl="2"/>
            <a:r>
              <a:rPr lang="zh-CN" altLang="en-US" dirty="0"/>
              <a:t>扩展出 医生信息</a:t>
            </a:r>
            <a:endParaRPr lang="en-US" altLang="zh-CN" dirty="0"/>
          </a:p>
          <a:p>
            <a:pPr lvl="2"/>
            <a:r>
              <a:rPr lang="zh-CN" altLang="en-US" dirty="0"/>
              <a:t>扩展出 选择医生</a:t>
            </a:r>
            <a:endParaRPr lang="en-US" altLang="zh-CN" dirty="0"/>
          </a:p>
          <a:p>
            <a:pPr lvl="1"/>
            <a:r>
              <a:rPr lang="zh-CN" altLang="en-US" dirty="0"/>
              <a:t>当前投诉受理状态</a:t>
            </a:r>
            <a:endParaRPr lang="en-US" altLang="zh-CN" dirty="0"/>
          </a:p>
          <a:p>
            <a:pPr lvl="2"/>
            <a:r>
              <a:rPr lang="zh-CN" altLang="en-US" dirty="0"/>
              <a:t>扩展出 接受投诉处理结果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75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95CE1D-DAE2-0D8A-9AE2-29A203F9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02" y="1120239"/>
            <a:ext cx="5046621" cy="524129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010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F1DBF-6CDF-43E3-23A2-C2A2A47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实体：病人，医生，管理员，挂号</a:t>
            </a:r>
            <a:r>
              <a:rPr lang="en-US" altLang="zh-CN" dirty="0"/>
              <a:t>/</a:t>
            </a:r>
            <a:r>
              <a:rPr lang="zh-CN" altLang="en-US" dirty="0"/>
              <a:t>预约</a:t>
            </a:r>
            <a:r>
              <a:rPr lang="en-US" altLang="zh-CN" dirty="0"/>
              <a:t>/</a:t>
            </a:r>
            <a:r>
              <a:rPr lang="zh-CN" altLang="en-US" dirty="0"/>
              <a:t>投诉信息</a:t>
            </a:r>
            <a:endParaRPr lang="en-US" altLang="zh-CN" dirty="0"/>
          </a:p>
          <a:p>
            <a:r>
              <a:rPr lang="zh-CN" altLang="en-US" dirty="0"/>
              <a:t>病人属性：</a:t>
            </a:r>
            <a:endParaRPr lang="en-US" altLang="zh-CN" dirty="0"/>
          </a:p>
          <a:p>
            <a:pPr lvl="1"/>
            <a:r>
              <a:rPr lang="zh-CN" altLang="en-US" dirty="0"/>
              <a:t>唯一</a:t>
            </a:r>
            <a:r>
              <a:rPr lang="en-US" altLang="zh-CN" dirty="0"/>
              <a:t>ID</a:t>
            </a:r>
            <a:r>
              <a:rPr lang="zh-CN" altLang="en-US" dirty="0"/>
              <a:t>，账号，密码，电话，姓名，邮箱，年龄，医保号码；</a:t>
            </a:r>
            <a:endParaRPr lang="en-US" altLang="zh-CN" dirty="0"/>
          </a:p>
          <a:p>
            <a:r>
              <a:rPr lang="zh-CN" altLang="en-US" dirty="0"/>
              <a:t>医生属性：</a:t>
            </a:r>
            <a:endParaRPr lang="en-US" altLang="zh-CN" dirty="0"/>
          </a:p>
          <a:p>
            <a:pPr lvl="1"/>
            <a:r>
              <a:rPr lang="zh-CN" altLang="en-US" dirty="0"/>
              <a:t>账号，密码，电话，姓名，邮箱，最后登录时间，是否为专家；</a:t>
            </a:r>
            <a:endParaRPr lang="en-US" altLang="zh-CN" dirty="0"/>
          </a:p>
          <a:p>
            <a:r>
              <a:rPr lang="zh-CN" altLang="en-US" dirty="0"/>
              <a:t>管理员属性：</a:t>
            </a:r>
            <a:endParaRPr lang="en-US" altLang="zh-CN" dirty="0"/>
          </a:p>
          <a:p>
            <a:pPr lvl="1"/>
            <a:r>
              <a:rPr lang="zh-CN" altLang="en-US" dirty="0"/>
              <a:t>账号，密码，邮箱，最后登录时间，职务；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8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F1DBF-6CDF-43E3-23A2-C2A2A47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挂号信息属性：</a:t>
            </a:r>
            <a:endParaRPr lang="en-US" altLang="zh-CN" dirty="0"/>
          </a:p>
          <a:p>
            <a:pPr lvl="1"/>
            <a:r>
              <a:rPr lang="zh-CN" altLang="en-US" dirty="0"/>
              <a:t>标识，时间，科室，号次；</a:t>
            </a:r>
            <a:endParaRPr lang="en-US" altLang="zh-CN" dirty="0"/>
          </a:p>
          <a:p>
            <a:r>
              <a:rPr lang="zh-CN" altLang="en-US" dirty="0"/>
              <a:t>预约信息属性：</a:t>
            </a:r>
            <a:endParaRPr lang="en-US" altLang="zh-CN" dirty="0"/>
          </a:p>
          <a:p>
            <a:pPr lvl="1"/>
            <a:r>
              <a:rPr lang="zh-CN" altLang="en-US" dirty="0"/>
              <a:t>标识，时段，科室，号次；</a:t>
            </a:r>
            <a:endParaRPr lang="en-US" altLang="zh-CN" dirty="0"/>
          </a:p>
          <a:p>
            <a:r>
              <a:rPr lang="zh-CN" altLang="en-US" dirty="0"/>
              <a:t>投诉信息属性：</a:t>
            </a:r>
            <a:endParaRPr lang="en-US" altLang="zh-CN" dirty="0"/>
          </a:p>
          <a:p>
            <a:pPr lvl="1"/>
            <a:r>
              <a:rPr lang="zh-CN" altLang="en-US" dirty="0"/>
              <a:t>标识，时间，内容，处理结果；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96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F1DBF-6CDF-43E3-23A2-C2A2A47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关系：</a:t>
            </a:r>
            <a:endParaRPr lang="en-US" altLang="zh-CN" dirty="0"/>
          </a:p>
          <a:p>
            <a:pPr lvl="1"/>
            <a:r>
              <a:rPr lang="zh-CN" altLang="en-US" dirty="0"/>
              <a:t>病人执行</a:t>
            </a:r>
            <a:r>
              <a:rPr lang="en-US" altLang="zh-CN" dirty="0"/>
              <a:t>/</a:t>
            </a:r>
            <a:r>
              <a:rPr lang="zh-CN" altLang="en-US" dirty="0"/>
              <a:t>查看挂号、预约、投诉；</a:t>
            </a:r>
            <a:endParaRPr lang="en-US" altLang="zh-CN" dirty="0"/>
          </a:p>
          <a:p>
            <a:pPr lvl="1"/>
            <a:r>
              <a:rPr lang="zh-CN" altLang="en-US" dirty="0"/>
              <a:t>医生被挂号、预约、投诉选中；</a:t>
            </a:r>
            <a:endParaRPr lang="en-US" altLang="zh-CN" dirty="0"/>
          </a:p>
          <a:p>
            <a:pPr lvl="1"/>
            <a:r>
              <a:rPr lang="zh-CN" altLang="en-US" dirty="0"/>
              <a:t>管理员管理挂号、预约、投诉。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35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8BBD-8AE8-120F-B834-B28AD575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61EC-9DD9-F0C2-D118-235C0509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70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互联网</a:t>
            </a:r>
            <a:r>
              <a:rPr kumimoji="1" lang="en-US" altLang="zh-CN" dirty="0"/>
              <a:t>+</a:t>
            </a:r>
            <a:r>
              <a:rPr kumimoji="1" lang="zh-CN" altLang="en-US" b="1" dirty="0"/>
              <a:t>医疗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在线开具电子处方 </a:t>
            </a:r>
            <a:r>
              <a:rPr kumimoji="1" lang="en-US" altLang="zh-CN" dirty="0"/>
              <a:t>✅</a:t>
            </a:r>
          </a:p>
          <a:p>
            <a:pPr>
              <a:lnSpc>
                <a:spcPct val="100000"/>
              </a:lnSpc>
            </a:pPr>
            <a:r>
              <a:rPr kumimoji="1" lang="zh-CN" altLang="en-US" dirty="0"/>
              <a:t>轻松在线挂号</a:t>
            </a:r>
            <a:r>
              <a:rPr kumimoji="1" lang="en-US" altLang="zh-CN" dirty="0"/>
              <a:t>✅</a:t>
            </a:r>
          </a:p>
          <a:p>
            <a:pPr>
              <a:lnSpc>
                <a:spcPct val="100000"/>
              </a:lnSpc>
            </a:pPr>
            <a:r>
              <a:rPr kumimoji="1" lang="zh-CN" altLang="en-US" dirty="0"/>
              <a:t>远程诊疗</a:t>
            </a:r>
            <a:r>
              <a:rPr kumimoji="1" lang="en-US" altLang="zh-CN" dirty="0"/>
              <a:t>✅</a:t>
            </a:r>
          </a:p>
          <a:p>
            <a:pPr marL="0" indent="0">
              <a:buNone/>
            </a:pPr>
            <a:r>
              <a:rPr kumimoji="1" lang="en-US" altLang="zh-CN" b="1" dirty="0"/>
              <a:t>➡️</a:t>
            </a:r>
            <a:r>
              <a:rPr kumimoji="1" lang="zh-CN" altLang="en-US" b="1" dirty="0"/>
              <a:t> 高效、现代、智慧的问诊系统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26" name="Picture 2" descr="解读互联网医疗编年史，如何预判行业终局？_手机搜狐网">
            <a:extLst>
              <a:ext uri="{FF2B5EF4-FFF2-40B4-BE49-F238E27FC236}">
                <a16:creationId xmlns:a16="http://schemas.microsoft.com/office/drawing/2014/main" id="{67303EE6-DD84-8BEE-7B3A-2BECB2A0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29" y="1758043"/>
            <a:ext cx="5234118" cy="33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3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F1DBF-6CDF-43E3-23A2-C2A2A47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关系：</a:t>
            </a:r>
            <a:endParaRPr lang="en-US" altLang="zh-CN" dirty="0"/>
          </a:p>
          <a:p>
            <a:pPr lvl="1"/>
            <a:r>
              <a:rPr lang="zh-CN" altLang="en-US" dirty="0"/>
              <a:t>病人执行</a:t>
            </a:r>
            <a:r>
              <a:rPr lang="en-US" altLang="zh-CN" dirty="0"/>
              <a:t>/</a:t>
            </a:r>
            <a:r>
              <a:rPr lang="zh-CN" altLang="en-US" dirty="0"/>
              <a:t>查看挂号、预约、投诉；</a:t>
            </a:r>
            <a:endParaRPr lang="en-US" altLang="zh-CN" dirty="0"/>
          </a:p>
          <a:p>
            <a:pPr lvl="1"/>
            <a:r>
              <a:rPr lang="zh-CN" altLang="en-US" dirty="0"/>
              <a:t>医生被挂号、预约、投诉选中；</a:t>
            </a:r>
            <a:endParaRPr lang="en-US" altLang="zh-CN" dirty="0"/>
          </a:p>
          <a:p>
            <a:pPr lvl="1"/>
            <a:r>
              <a:rPr lang="zh-CN" altLang="en-US" dirty="0"/>
              <a:t>管理员管理挂号、预约、投诉。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38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42F7-E3AD-BEB1-C464-224918C4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90CE-1E01-1C75-B545-F1519B7E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362247"/>
            <a:ext cx="10515600" cy="46740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这是医生的用例图，主要功能是登录，考勤，问诊，查询。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登录模块核心功能是医生登录系统。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考勤模块的核心功能是医生为自己每日上班打卡，请假。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请假时应该说明请假理由，同时可以选择排班时段，并且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获得管理员处理请假的结果。考勤结果也可被管理员管理。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问诊模块核心功能是医生为病人提供在线问诊服务，通过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聊天室的形式，发送语音，文字，图片，视频等多模态数据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对病人的病进行诊断，开具处方，同时填写病历单。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查询模块的核心功能是医生对自己的考勤情况和问诊情况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做查询，查询的内容包括打卡记录，请假记录，排班班次，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问诊记录。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993FF-495D-DBAE-D087-CAE1E9C69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2" t="1654" r="6807" b="12760"/>
          <a:stretch/>
        </p:blipFill>
        <p:spPr>
          <a:xfrm>
            <a:off x="7049531" y="187538"/>
            <a:ext cx="5042764" cy="62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E8855F-4C2C-002F-9810-4EAE8BE31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5585" y="977995"/>
            <a:ext cx="4875763" cy="519896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44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D5B7C-B35D-F83A-0F12-506F136E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实体：医生，病人，管理员，打卡</a:t>
            </a:r>
            <a:r>
              <a:rPr lang="en-US" altLang="zh-CN" dirty="0"/>
              <a:t>/</a:t>
            </a:r>
            <a:r>
              <a:rPr lang="zh-CN" altLang="en-US" dirty="0"/>
              <a:t>请假</a:t>
            </a:r>
            <a:r>
              <a:rPr lang="en-US" altLang="zh-CN" dirty="0"/>
              <a:t>/</a:t>
            </a:r>
            <a:r>
              <a:rPr lang="zh-CN" altLang="en-US" dirty="0"/>
              <a:t>值班信息</a:t>
            </a:r>
            <a:endParaRPr lang="en-US" altLang="zh-CN" dirty="0"/>
          </a:p>
          <a:p>
            <a:r>
              <a:rPr lang="zh-CN" altLang="en-US" dirty="0"/>
              <a:t>医生</a:t>
            </a:r>
            <a:r>
              <a:rPr lang="en-US" altLang="zh-CN" dirty="0"/>
              <a:t>/</a:t>
            </a:r>
            <a:r>
              <a:rPr lang="zh-CN" altLang="en-US" dirty="0"/>
              <a:t>病人</a:t>
            </a:r>
            <a:r>
              <a:rPr lang="en-US" altLang="zh-CN" dirty="0"/>
              <a:t>/</a:t>
            </a:r>
            <a:r>
              <a:rPr lang="zh-CN" altLang="en-US" dirty="0"/>
              <a:t>管理员属性见前述</a:t>
            </a:r>
            <a:r>
              <a:rPr lang="en-US" altLang="zh-CN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114080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D5B7C-B35D-F83A-0F12-506F136E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打卡信息属性：</a:t>
            </a:r>
            <a:endParaRPr lang="en-US" altLang="zh-CN" dirty="0"/>
          </a:p>
          <a:p>
            <a:pPr lvl="1"/>
            <a:r>
              <a:rPr lang="zh-CN" altLang="en-US" dirty="0"/>
              <a:t>时间，类型，描述，标识</a:t>
            </a:r>
            <a:endParaRPr lang="en-US" altLang="zh-CN" dirty="0"/>
          </a:p>
          <a:p>
            <a:r>
              <a:rPr lang="zh-CN" altLang="en-US" dirty="0"/>
              <a:t>请假信息属性：</a:t>
            </a:r>
            <a:endParaRPr lang="en-US" altLang="zh-CN" dirty="0"/>
          </a:p>
          <a:p>
            <a:pPr lvl="1"/>
            <a:r>
              <a:rPr lang="zh-CN" altLang="en-US" dirty="0"/>
              <a:t>时段，类型，描述，标识</a:t>
            </a:r>
            <a:endParaRPr lang="en-US" altLang="zh-CN" dirty="0"/>
          </a:p>
          <a:p>
            <a:r>
              <a:rPr lang="zh-CN" altLang="en-US" dirty="0"/>
              <a:t>值班信息属性：</a:t>
            </a:r>
            <a:endParaRPr lang="en-US" altLang="zh-CN" dirty="0"/>
          </a:p>
          <a:p>
            <a:pPr lvl="1"/>
            <a:r>
              <a:rPr lang="zh-CN" altLang="en-US" dirty="0"/>
              <a:t>日期，科室，上班时间，下班时间</a:t>
            </a:r>
          </a:p>
        </p:txBody>
      </p:sp>
    </p:spTree>
    <p:extLst>
      <p:ext uri="{BB962C8B-B14F-4D97-AF65-F5344CB8AC3E}">
        <p14:creationId xmlns:p14="http://schemas.microsoft.com/office/powerpoint/2010/main" val="363799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D5B7C-B35D-F83A-0F12-506F136E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关系：</a:t>
            </a:r>
            <a:endParaRPr lang="en-US" altLang="zh-CN" dirty="0"/>
          </a:p>
          <a:p>
            <a:pPr lvl="1"/>
            <a:r>
              <a:rPr lang="zh-CN" altLang="en-US" dirty="0"/>
              <a:t>医生执行</a:t>
            </a:r>
            <a:r>
              <a:rPr lang="en-US" altLang="zh-CN" dirty="0"/>
              <a:t>/</a:t>
            </a:r>
            <a:r>
              <a:rPr lang="zh-CN" altLang="en-US" dirty="0"/>
              <a:t>查看自己的打卡信息、请假信息、值班信息；</a:t>
            </a:r>
            <a:endParaRPr lang="en-US" altLang="zh-CN" dirty="0"/>
          </a:p>
          <a:p>
            <a:pPr lvl="1"/>
            <a:r>
              <a:rPr lang="zh-CN" altLang="en-US" dirty="0"/>
              <a:t>管理员管理打卡信息、请假信息、值班信息；</a:t>
            </a:r>
            <a:endParaRPr lang="en-US" altLang="zh-CN" dirty="0"/>
          </a:p>
          <a:p>
            <a:pPr lvl="1"/>
            <a:r>
              <a:rPr lang="zh-CN" altLang="en-US" dirty="0"/>
              <a:t>病人查看医生值班信息。</a:t>
            </a:r>
          </a:p>
        </p:txBody>
      </p:sp>
    </p:spTree>
    <p:extLst>
      <p:ext uri="{BB962C8B-B14F-4D97-AF65-F5344CB8AC3E}">
        <p14:creationId xmlns:p14="http://schemas.microsoft.com/office/powerpoint/2010/main" val="15631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B5984-E1C2-7831-6760-4EA2FF9AC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" t="3784" r="3269" b="12072"/>
          <a:stretch/>
        </p:blipFill>
        <p:spPr>
          <a:xfrm>
            <a:off x="7160741" y="107083"/>
            <a:ext cx="5031259" cy="62010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3542F7-E3AD-BEB1-C464-224918C4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90CE-1E01-1C75-B545-F1519B7E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362248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这是检测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开方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缴费子系统的</a:t>
            </a:r>
            <a:r>
              <a:rPr kumimoji="1" lang="en-US" altLang="zh-CN" sz="2000" dirty="0"/>
              <a:t>ER</a:t>
            </a:r>
            <a:r>
              <a:rPr kumimoji="1" lang="zh-CN" altLang="en-US" sz="2000" dirty="0"/>
              <a:t>图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缴费模块的功能是医生可以写入缴费账单，病人可以通过缴费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账单进行缴费。缴费的流程是医生先将需要的检测和药品费用、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挂号和预约费用写入缴费账单，然后病人查看缴费账单，根据账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单进行缴费。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开方模块的功能是医生直接查看药品的基本信息并且选择药品。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开方的流程是医生根据病人的问诊结果，开出相应的药。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检测模块的功能是医生直接根据病人的症状选择检测的类型。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医生根据病人的症状选择特定的检测，病人根据医生的检测单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去做相应的检测。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14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42F7-E3AD-BEB1-C464-224918C4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医生端子系统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90CE-1E01-1C75-B545-F1519B7E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362248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这是问诊实体</a:t>
            </a:r>
            <a:r>
              <a:rPr kumimoji="1" lang="en-US" altLang="zh-CN" sz="2000" dirty="0"/>
              <a:t>ER</a:t>
            </a:r>
            <a:r>
              <a:rPr kumimoji="1" lang="zh-CN" altLang="en-US" sz="2000" dirty="0"/>
              <a:t>图，主要功能是问诊。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缴费模块核心功能是医生写入缴费账单，病人通过缴费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账单进行缴费。管理员也可以管理相应的缴费账单，比如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检查账单是否合规。缴费流程是医生开出缴费账单，病人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根据缴费账单进行缴费后，管理员再对已经缴费的账单进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行管理。</a:t>
            </a:r>
            <a:endParaRPr kumimoji="1" lang="en-US" altLang="zh-CN" sz="2000" dirty="0"/>
          </a:p>
          <a:p>
            <a:pPr>
              <a:lnSpc>
                <a:spcPct val="100000"/>
              </a:lnSpc>
            </a:pPr>
            <a:r>
              <a:rPr kumimoji="1" lang="zh-CN" altLang="en-US" sz="2000" dirty="0"/>
              <a:t>病历单模块的核心功能是医生为病人诊断结果开具病历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单，病人可以查看自己病历单的内容。同样地，病历单也</a:t>
            </a:r>
            <a:endParaRPr kumimoji="1"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/>
              <a:t>可以被管理员所管理。</a:t>
            </a:r>
            <a:endParaRPr kumimoji="1"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FED174-26B5-7D60-C437-BF8C385C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7" t="4234" r="4824" b="13153"/>
          <a:stretch/>
        </p:blipFill>
        <p:spPr>
          <a:xfrm>
            <a:off x="6901249" y="290384"/>
            <a:ext cx="5350570" cy="60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EF8A6-279C-4950-A70B-467A556B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9" y="1309105"/>
            <a:ext cx="3767272" cy="5082827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599A9F6-CC0C-4BE5-8CAE-A88A5C1F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管理端子系统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38F6D7-B158-47D5-8AEF-880A9E7B2922}"/>
              </a:ext>
            </a:extLst>
          </p:cNvPr>
          <p:cNvSpPr txBox="1"/>
          <p:nvPr/>
        </p:nvSpPr>
        <p:spPr>
          <a:xfrm>
            <a:off x="4090874" y="1321356"/>
            <a:ext cx="8038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这是管理端子系统的用例图。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管理模块分为登录，基本信息管理，药房，事务，医院，查询几个模块。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登录模块的特定功能有注册与忘记密码，基本信息管理的特定功能有查询与修改个人信息，药房功能都是基础功能，有新药入库，旧药下架，药品查询，信息更新。事务分为投诉处理，请假处理，医生排班三个部分，投诉方面包括投诉信息，告知医生，回复病人。请假处理包括请假信息与请假批复，医生排班包括告知医生和处理回执。医院模块则包括医院信息管理，医院账户管理，医院账单管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查询模块包含查询诊断报告，查询检测报告，查询医生排班，查询缴费名单，查询挂号记录，查询预约记录，查询投诉记录，查询医保余额。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查询有一部分的功能是医生信息查询，包括打卡记录查询，请假记录查询，问诊记录查询，以及班次排班查询。</a:t>
            </a:r>
          </a:p>
        </p:txBody>
      </p:sp>
    </p:spTree>
    <p:extLst>
      <p:ext uri="{BB962C8B-B14F-4D97-AF65-F5344CB8AC3E}">
        <p14:creationId xmlns:p14="http://schemas.microsoft.com/office/powerpoint/2010/main" val="413593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CF71-8063-ECB3-FBD3-B3804150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总架构设计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B5587-4C44-4473-95B8-4326BE6B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9" y="1348576"/>
            <a:ext cx="3575840" cy="50061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3081E5-2FF8-420B-94AF-4A3087F5A2D7}"/>
              </a:ext>
            </a:extLst>
          </p:cNvPr>
          <p:cNvSpPr txBox="1"/>
          <p:nvPr/>
        </p:nvSpPr>
        <p:spPr>
          <a:xfrm>
            <a:off x="4090874" y="1321356"/>
            <a:ext cx="8038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总架构可以分为病人端，医生端，管理端三个部分。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病人端提供的功能有挂号预约，投诉，缴费，以及查询。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缴费有挂号缴费，检测缴费，药品缴费三个功能。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可供查询的信息有挂号记录，预约记录，投诉记录，医保余额，检测报告，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诊断报告，医生排班，缴费账单等。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医生端有打卡请假，问诊，诊断，查询功能。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问诊功能的流程是先与病人对话，然后检测，开方（并让病人缴费），然后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填写病例，完成诊断。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可供查询的信息有打卡记录，请假记录，问诊记录，排班时段，患者查询，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药品查询。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管理端负责管理药房，事务，医院，病人，医生。药房方面，负责新药入库，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旧药下架，药品查询，信息更新。事务方面负责处理投诉，医生考勤，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医生排班。医院方面负责管理账单，账户，医院信息，以及病人与医生的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人事管理。</a:t>
            </a:r>
          </a:p>
        </p:txBody>
      </p:sp>
    </p:spTree>
    <p:extLst>
      <p:ext uri="{BB962C8B-B14F-4D97-AF65-F5344CB8AC3E}">
        <p14:creationId xmlns:p14="http://schemas.microsoft.com/office/powerpoint/2010/main" val="75763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624-5E54-DD97-5A70-F62C7D9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功能要求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2E46021E-E7D7-4E23-DCA2-41BDCF2736EE}"/>
              </a:ext>
            </a:extLst>
          </p:cNvPr>
          <p:cNvSpPr/>
          <p:nvPr/>
        </p:nvSpPr>
        <p:spPr>
          <a:xfrm>
            <a:off x="2298192" y="2090057"/>
            <a:ext cx="6914874" cy="4169297"/>
          </a:xfrm>
          <a:custGeom>
            <a:avLst/>
            <a:gdLst>
              <a:gd name="connsiteX0" fmla="*/ 3482122 w 6914874"/>
              <a:gd name="connsiteY0" fmla="*/ 0 h 4169297"/>
              <a:gd name="connsiteX1" fmla="*/ 118437 w 6914874"/>
              <a:gd name="connsiteY1" fmla="*/ 1338943 h 4169297"/>
              <a:gd name="connsiteX2" fmla="*/ 1011065 w 6914874"/>
              <a:gd name="connsiteY2" fmla="*/ 3091543 h 4169297"/>
              <a:gd name="connsiteX3" fmla="*/ 3438579 w 6914874"/>
              <a:gd name="connsiteY3" fmla="*/ 4169229 h 4169297"/>
              <a:gd name="connsiteX4" fmla="*/ 5593951 w 6914874"/>
              <a:gd name="connsiteY4" fmla="*/ 3135086 h 4169297"/>
              <a:gd name="connsiteX5" fmla="*/ 6845808 w 6914874"/>
              <a:gd name="connsiteY5" fmla="*/ 1349829 h 4169297"/>
              <a:gd name="connsiteX6" fmla="*/ 3525665 w 6914874"/>
              <a:gd name="connsiteY6" fmla="*/ 119743 h 416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4874" h="4169297">
                <a:moveTo>
                  <a:pt x="3482122" y="0"/>
                </a:moveTo>
                <a:cubicBezTo>
                  <a:pt x="2006201" y="411843"/>
                  <a:pt x="530280" y="823686"/>
                  <a:pt x="118437" y="1338943"/>
                </a:cubicBezTo>
                <a:cubicBezTo>
                  <a:pt x="-293406" y="1854200"/>
                  <a:pt x="457708" y="2619829"/>
                  <a:pt x="1011065" y="3091543"/>
                </a:cubicBezTo>
                <a:cubicBezTo>
                  <a:pt x="1564422" y="3563257"/>
                  <a:pt x="2674765" y="4161972"/>
                  <a:pt x="3438579" y="4169229"/>
                </a:cubicBezTo>
                <a:cubicBezTo>
                  <a:pt x="4202393" y="4176486"/>
                  <a:pt x="5026079" y="3604986"/>
                  <a:pt x="5593951" y="3135086"/>
                </a:cubicBezTo>
                <a:cubicBezTo>
                  <a:pt x="6161823" y="2665186"/>
                  <a:pt x="7190522" y="1852386"/>
                  <a:pt x="6845808" y="1349829"/>
                </a:cubicBezTo>
                <a:cubicBezTo>
                  <a:pt x="6501094" y="847272"/>
                  <a:pt x="4097165" y="322943"/>
                  <a:pt x="3525665" y="119743"/>
                </a:cubicBezTo>
              </a:path>
            </a:pathLst>
          </a:custGeom>
          <a:noFill/>
          <a:ln w="63500">
            <a:solidFill>
              <a:schemeClr val="accent1">
                <a:shade val="15000"/>
                <a:alpha val="81505"/>
              </a:schemeClr>
            </a:solidFill>
          </a:ln>
          <a:effectLst>
            <a:glow rad="114300"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tx1"/>
                </a:solidFill>
              </a:rPr>
              <a:t>智能问诊系统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A9E559D-CB6E-96FB-509E-CDCCE4BA2483}"/>
              </a:ext>
            </a:extLst>
          </p:cNvPr>
          <p:cNvSpPr/>
          <p:nvPr/>
        </p:nvSpPr>
        <p:spPr>
          <a:xfrm>
            <a:off x="1121230" y="3053442"/>
            <a:ext cx="2471057" cy="751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数据处理功能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B956D20-F269-324F-45A8-30C6091B4321}"/>
              </a:ext>
            </a:extLst>
          </p:cNvPr>
          <p:cNvSpPr/>
          <p:nvPr/>
        </p:nvSpPr>
        <p:spPr>
          <a:xfrm>
            <a:off x="2057401" y="4791753"/>
            <a:ext cx="2471057" cy="751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可拓展性功能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7728151-3D44-E75C-079A-446E31C26ECE}"/>
              </a:ext>
            </a:extLst>
          </p:cNvPr>
          <p:cNvSpPr/>
          <p:nvPr/>
        </p:nvSpPr>
        <p:spPr>
          <a:xfrm>
            <a:off x="6645729" y="4791753"/>
            <a:ext cx="2471057" cy="751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可维护性功能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560ABB7-53D2-12CB-B9FB-67920899CE8B}"/>
              </a:ext>
            </a:extLst>
          </p:cNvPr>
          <p:cNvSpPr/>
          <p:nvPr/>
        </p:nvSpPr>
        <p:spPr>
          <a:xfrm>
            <a:off x="7881257" y="3053442"/>
            <a:ext cx="2471057" cy="751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安全功能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B3AF5DE-58C0-86BF-FF0F-29883E463D77}"/>
              </a:ext>
            </a:extLst>
          </p:cNvPr>
          <p:cNvSpPr/>
          <p:nvPr/>
        </p:nvSpPr>
        <p:spPr>
          <a:xfrm>
            <a:off x="4528458" y="1690688"/>
            <a:ext cx="2471057" cy="751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基本功能</a:t>
            </a:r>
          </a:p>
        </p:txBody>
      </p:sp>
    </p:spTree>
    <p:extLst>
      <p:ext uri="{BB962C8B-B14F-4D97-AF65-F5344CB8AC3E}">
        <p14:creationId xmlns:p14="http://schemas.microsoft.com/office/powerpoint/2010/main" val="230444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CF71-8063-ECB3-FBD3-B3804150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工程架构设计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E945D-142A-95CB-DA50-03DB1F4A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前端界面设计     </a:t>
            </a:r>
            <a:r>
              <a:rPr kumimoji="1" lang="en-US" altLang="zh-CN" dirty="0"/>
              <a:t>	➡️		Vue3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zh-CN" altLang="en-US" dirty="0"/>
              <a:t>后端服务器设计</a:t>
            </a:r>
            <a:r>
              <a:rPr kumimoji="1" lang="en-US" altLang="zh-CN" dirty="0"/>
              <a:t>		➡️		</a:t>
            </a:r>
            <a:r>
              <a:rPr kumimoji="1" lang="en-US" altLang="zh-CN" dirty="0" err="1"/>
              <a:t>SpringBoot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zh-CN" altLang="en-US" dirty="0"/>
              <a:t>数据库设计</a:t>
            </a:r>
            <a:r>
              <a:rPr kumimoji="1" lang="en-US" altLang="zh-CN" dirty="0"/>
              <a:t>		➡️		MySQL</a:t>
            </a:r>
            <a:r>
              <a:rPr kumimoji="1"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19390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FDC9-5EAE-8D5B-9C7C-9ED65EF6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后端接口设计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34455-D454-B9DF-5AB1-CB34A8DA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针对各子系统的功能设计接口</a:t>
            </a:r>
            <a:endParaRPr kumimoji="1" lang="en-US" altLang="zh-CN" dirty="0"/>
          </a:p>
          <a:p>
            <a:r>
              <a:rPr kumimoji="1" lang="zh-CN" altLang="en-US" dirty="0"/>
              <a:t>为各子系统接口提供文档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7D817-94B8-6BC7-4B3D-C939EDB2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35" y="1064301"/>
            <a:ext cx="5237462" cy="47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FDC9-5EAE-8D5B-9C7C-9ED65EF6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34455-D454-B9DF-5AB1-CB34A8D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2718" cy="4351338"/>
          </a:xfrm>
        </p:spPr>
        <p:txBody>
          <a:bodyPr/>
          <a:lstStyle/>
          <a:p>
            <a:r>
              <a:rPr kumimoji="1" lang="zh-CN" altLang="en-US" dirty="0"/>
              <a:t>根据已有的状态图设计逻辑</a:t>
            </a:r>
            <a:endParaRPr kumimoji="1" lang="en-US" altLang="zh-CN" dirty="0"/>
          </a:p>
          <a:p>
            <a:r>
              <a:rPr kumimoji="1" lang="zh-CN" altLang="en-US" dirty="0"/>
              <a:t>使用后端提供的接口</a:t>
            </a:r>
            <a:endParaRPr kumimoji="1" lang="en-US" altLang="zh-CN" dirty="0"/>
          </a:p>
          <a:p>
            <a:r>
              <a:rPr kumimoji="1" lang="zh-CN" altLang="en-US" dirty="0"/>
              <a:t>统一页面逻辑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682579-7E54-E5E8-5C95-CE0B3127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428" y="1690688"/>
            <a:ext cx="6414541" cy="42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6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75C-D964-65D3-4F4D-9C8F154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团队分工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A62F27-9FFB-6F2F-0C34-17C478C3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4871" y="1690688"/>
            <a:ext cx="726726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452337-E6B2-B7E9-5D9D-FF74726EED37}"/>
              </a:ext>
            </a:extLst>
          </p:cNvPr>
          <p:cNvSpPr/>
          <p:nvPr/>
        </p:nvSpPr>
        <p:spPr>
          <a:xfrm>
            <a:off x="1079292" y="1903751"/>
            <a:ext cx="2653259" cy="1034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前端组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AADE8F-5537-8B2F-DF65-0E3FF0F42554}"/>
              </a:ext>
            </a:extLst>
          </p:cNvPr>
          <p:cNvSpPr/>
          <p:nvPr/>
        </p:nvSpPr>
        <p:spPr>
          <a:xfrm>
            <a:off x="1079291" y="3349196"/>
            <a:ext cx="2653259" cy="1034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后端组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339FFE-F526-DCC6-5D8F-662036A638B8}"/>
              </a:ext>
            </a:extLst>
          </p:cNvPr>
          <p:cNvSpPr/>
          <p:nvPr/>
        </p:nvSpPr>
        <p:spPr>
          <a:xfrm>
            <a:off x="1079290" y="4794641"/>
            <a:ext cx="2653259" cy="1034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测试组</a:t>
            </a:r>
          </a:p>
        </p:txBody>
      </p:sp>
    </p:spTree>
    <p:extLst>
      <p:ext uri="{BB962C8B-B14F-4D97-AF65-F5344CB8AC3E}">
        <p14:creationId xmlns:p14="http://schemas.microsoft.com/office/powerpoint/2010/main" val="251587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75C-D964-65D3-4F4D-9C8F154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团队会议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9A09E-19AF-F085-87FB-DC2BA33C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关键会议全体召开，所有人参与讨论。</a:t>
            </a:r>
            <a:endParaRPr kumimoji="1" lang="en-US" altLang="zh-CN" dirty="0"/>
          </a:p>
          <a:p>
            <a:r>
              <a:rPr kumimoji="1" lang="zh-CN" altLang="en-US" dirty="0"/>
              <a:t>子系统设计相关的会议在小组内进行。</a:t>
            </a:r>
            <a:endParaRPr kumimoji="1" lang="en-US" altLang="zh-CN" dirty="0"/>
          </a:p>
          <a:p>
            <a:r>
              <a:rPr kumimoji="1" lang="zh-CN" altLang="en-US" dirty="0"/>
              <a:t>不定期组长召开会议讨论进度与问题。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12FBE1-111D-B7B3-89C7-2EB21893E31B}"/>
              </a:ext>
            </a:extLst>
          </p:cNvPr>
          <p:cNvSpPr/>
          <p:nvPr/>
        </p:nvSpPr>
        <p:spPr>
          <a:xfrm>
            <a:off x="1064302" y="5126636"/>
            <a:ext cx="1768839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分组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确定项目内容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726ABBC-2844-39C2-E800-F6DB3A29FEBB}"/>
              </a:ext>
            </a:extLst>
          </p:cNvPr>
          <p:cNvSpPr/>
          <p:nvPr/>
        </p:nvSpPr>
        <p:spPr>
          <a:xfrm>
            <a:off x="3555168" y="5126636"/>
            <a:ext cx="1826301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总体需求分析与任务分配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64EC612-847A-6546-3C1E-EF395A3DA12C}"/>
              </a:ext>
            </a:extLst>
          </p:cNvPr>
          <p:cNvSpPr/>
          <p:nvPr/>
        </p:nvSpPr>
        <p:spPr>
          <a:xfrm>
            <a:off x="5983575" y="5126636"/>
            <a:ext cx="1768839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前端设计规范会议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CC324EC-F458-DE93-3B9B-8CFABFDAA798}"/>
              </a:ext>
            </a:extLst>
          </p:cNvPr>
          <p:cNvSpPr/>
          <p:nvPr/>
        </p:nvSpPr>
        <p:spPr>
          <a:xfrm>
            <a:off x="8450079" y="4121189"/>
            <a:ext cx="1768839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前端语言教程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68D7910-9DF0-A3E6-8823-082289E93380}"/>
              </a:ext>
            </a:extLst>
          </p:cNvPr>
          <p:cNvSpPr/>
          <p:nvPr/>
        </p:nvSpPr>
        <p:spPr>
          <a:xfrm>
            <a:off x="8559383" y="5126636"/>
            <a:ext cx="1659535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后端设计  沟通会议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03515C3-ACD4-83E0-AB45-2377544CFC0F}"/>
              </a:ext>
            </a:extLst>
          </p:cNvPr>
          <p:cNvSpPr/>
          <p:nvPr/>
        </p:nvSpPr>
        <p:spPr>
          <a:xfrm>
            <a:off x="5983575" y="4121189"/>
            <a:ext cx="1659535" cy="86943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 后端接口 设计会议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EAB9ACD-0958-FFDA-22B7-828C668D6F58}"/>
              </a:ext>
            </a:extLst>
          </p:cNvPr>
          <p:cNvSpPr/>
          <p:nvPr/>
        </p:nvSpPr>
        <p:spPr>
          <a:xfrm>
            <a:off x="838200" y="6101530"/>
            <a:ext cx="9714875" cy="180897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935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75C-D964-65D3-4F4D-9C8F154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下阶段任务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9A09E-19AF-F085-87FB-DC2BA33C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前端完成度 </a:t>
            </a:r>
            <a:r>
              <a:rPr kumimoji="1" lang="en-US" altLang="zh-CN" dirty="0"/>
              <a:t>20%</a:t>
            </a:r>
            <a:r>
              <a:rPr kumimoji="1" lang="zh-CN" altLang="en-US" dirty="0"/>
              <a:t>，各组按规范进行设计 </a:t>
            </a:r>
            <a:endParaRPr kumimoji="1" lang="en-US" altLang="zh-CN" dirty="0"/>
          </a:p>
          <a:p>
            <a:r>
              <a:rPr kumimoji="1" lang="zh-CN" altLang="en-US" dirty="0"/>
              <a:t>后端完成度</a:t>
            </a:r>
            <a:r>
              <a:rPr kumimoji="1" lang="en-US" altLang="zh-CN" dirty="0"/>
              <a:t>80%</a:t>
            </a:r>
            <a:r>
              <a:rPr kumimoji="1" lang="zh-CN" altLang="en-US" dirty="0"/>
              <a:t>，小组完成设计并进行基础测试 </a:t>
            </a:r>
            <a:endParaRPr kumimoji="1" lang="en-US" altLang="zh-CN" dirty="0"/>
          </a:p>
          <a:p>
            <a:r>
              <a:rPr kumimoji="1" lang="zh-CN" altLang="en-US" dirty="0"/>
              <a:t>测试组制定规范，对上述成果进行测试与验收 </a:t>
            </a:r>
            <a:endParaRPr kumimoji="1" lang="en-US" altLang="zh-CN" dirty="0"/>
          </a:p>
          <a:p>
            <a:r>
              <a:rPr kumimoji="1" lang="zh-CN" altLang="en-US" dirty="0"/>
              <a:t>积极进行说明与报告的撰写 </a:t>
            </a:r>
          </a:p>
        </p:txBody>
      </p:sp>
    </p:spTree>
    <p:extLst>
      <p:ext uri="{BB962C8B-B14F-4D97-AF65-F5344CB8AC3E}">
        <p14:creationId xmlns:p14="http://schemas.microsoft.com/office/powerpoint/2010/main" val="2533088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A89C-C17A-A8C4-DBAE-25DB61F3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7A164-AF13-09CD-6574-40616DA0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智能问诊系统项目总体的需求与目标 </a:t>
            </a:r>
            <a:r>
              <a:rPr kumimoji="1" lang="en-US" altLang="zh-CN" dirty="0"/>
              <a:t>✅</a:t>
            </a:r>
          </a:p>
          <a:p>
            <a:r>
              <a:rPr kumimoji="1" lang="zh-CN" altLang="en-US" dirty="0"/>
              <a:t>项目系统的划分与任务的分配 </a:t>
            </a:r>
            <a:r>
              <a:rPr kumimoji="1" lang="en-US" altLang="zh-CN" dirty="0"/>
              <a:t>✅</a:t>
            </a:r>
          </a:p>
          <a:p>
            <a:r>
              <a:rPr kumimoji="1" lang="zh-CN" altLang="en-US" dirty="0"/>
              <a:t>各个子系统的总体设计与接口设计 </a:t>
            </a:r>
            <a:r>
              <a:rPr kumimoji="1" lang="en-US" altLang="zh-CN" dirty="0"/>
              <a:t>✅</a:t>
            </a:r>
          </a:p>
          <a:p>
            <a:r>
              <a:rPr kumimoji="1" lang="zh-CN" altLang="en-US" dirty="0"/>
              <a:t>团队管理与协同 </a:t>
            </a:r>
            <a:r>
              <a:rPr kumimoji="1" lang="en-US" altLang="zh-CN" dirty="0"/>
              <a:t>✅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3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624-5E54-DD97-5A70-F62C7D9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B526-ACAF-A444-B686-DEE51ED9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zh-CN" altLang="en-US" dirty="0"/>
              <a:t>响应时间要求</a:t>
            </a:r>
            <a:endParaRPr kumimoji="1" lang="en-US" altLang="zh-CN" dirty="0"/>
          </a:p>
          <a:p>
            <a:r>
              <a:rPr kumimoji="1" lang="zh-CN" altLang="en-US" dirty="0"/>
              <a:t>吞吐量要求</a:t>
            </a:r>
            <a:endParaRPr kumimoji="1" lang="en-US" altLang="zh-CN" dirty="0"/>
          </a:p>
          <a:p>
            <a:r>
              <a:rPr kumimoji="1" lang="zh-CN" altLang="en-US" dirty="0"/>
              <a:t>并发性能要求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578143-12D6-D764-82F6-B3EC40821D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容错性能要求</a:t>
            </a:r>
            <a:endParaRPr kumimoji="1" lang="en-US" altLang="zh-CN" dirty="0"/>
          </a:p>
          <a:p>
            <a:r>
              <a:rPr kumimoji="1" lang="zh-CN" altLang="en-US" dirty="0"/>
              <a:t>系统利用资源要求</a:t>
            </a:r>
            <a:endParaRPr kumimoji="1" lang="en-US" altLang="zh-CN" dirty="0"/>
          </a:p>
          <a:p>
            <a:r>
              <a:rPr kumimoji="1" lang="zh-CN" altLang="en-US" dirty="0"/>
              <a:t>可用时间性能要求</a:t>
            </a:r>
          </a:p>
        </p:txBody>
      </p:sp>
    </p:spTree>
    <p:extLst>
      <p:ext uri="{BB962C8B-B14F-4D97-AF65-F5344CB8AC3E}">
        <p14:creationId xmlns:p14="http://schemas.microsoft.com/office/powerpoint/2010/main" val="289635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624-5E54-DD97-5A70-F62C7D9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界面要求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B526-ACAF-A444-B686-DEE51ED9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简洁明了，易于理解与操作</a:t>
            </a:r>
            <a:endParaRPr kumimoji="1" lang="en-US" altLang="zh-CN" dirty="0"/>
          </a:p>
          <a:p>
            <a:r>
              <a:rPr kumimoji="1" lang="zh-CN" altLang="en-US" dirty="0"/>
              <a:t>提供直观的元素</a:t>
            </a:r>
            <a:endParaRPr kumimoji="1" lang="en-US" altLang="zh-CN" dirty="0"/>
          </a:p>
          <a:p>
            <a:r>
              <a:rPr kumimoji="1" lang="zh-CN" altLang="en-US" dirty="0"/>
              <a:t>统一的视觉风格与操作方式</a:t>
            </a:r>
            <a:endParaRPr kumimoji="1" lang="en-US" altLang="zh-CN" dirty="0"/>
          </a:p>
          <a:p>
            <a:r>
              <a:rPr kumimoji="1" lang="zh-CN" altLang="en-US" dirty="0"/>
              <a:t>快速响应用户操作</a:t>
            </a:r>
            <a:endParaRPr kumimoji="1" lang="en-US" altLang="zh-CN" dirty="0"/>
          </a:p>
          <a:p>
            <a:r>
              <a:rPr kumimoji="1" lang="zh-CN" altLang="en-US" dirty="0"/>
              <a:t>及时的交互反馈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122" name="Picture 2" descr="UI设计icon图标蓝色橙色医疗医药健康模板素材-正版图片401587739-摄图网">
            <a:extLst>
              <a:ext uri="{FF2B5EF4-FFF2-40B4-BE49-F238E27FC236}">
                <a16:creationId xmlns:a16="http://schemas.microsoft.com/office/drawing/2014/main" id="{069366F2-5692-31B7-C5C2-8A806562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913887" cy="41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624-5E54-DD97-5A70-F62C7D9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B526-ACAF-A444-B686-DEE51ED9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3603" cy="4351338"/>
          </a:xfrm>
        </p:spPr>
        <p:txBody>
          <a:bodyPr/>
          <a:lstStyle/>
          <a:p>
            <a:r>
              <a:rPr kumimoji="1" lang="zh-CN" altLang="en-US" dirty="0"/>
              <a:t>清晰定义，文档化</a:t>
            </a:r>
            <a:endParaRPr kumimoji="1" lang="en-US" altLang="zh-CN" dirty="0"/>
          </a:p>
          <a:p>
            <a:r>
              <a:rPr kumimoji="1" lang="zh-CN" altLang="en-US" dirty="0"/>
              <a:t>稳定、一致</a:t>
            </a:r>
            <a:endParaRPr kumimoji="1" lang="en-US" altLang="zh-CN" dirty="0"/>
          </a:p>
          <a:p>
            <a:r>
              <a:rPr kumimoji="1" lang="zh-CN" altLang="en-US" dirty="0"/>
              <a:t>保证可用性与安全性</a:t>
            </a:r>
            <a:endParaRPr kumimoji="1" lang="en-US" altLang="zh-CN" dirty="0"/>
          </a:p>
          <a:p>
            <a:r>
              <a:rPr kumimoji="1" lang="zh-CN" altLang="en-US" dirty="0"/>
              <a:t>易于理解</a:t>
            </a:r>
            <a:endParaRPr kumimoji="1" lang="en-US" altLang="zh-CN" dirty="0"/>
          </a:p>
          <a:p>
            <a:r>
              <a:rPr kumimoji="1" lang="zh-CN" altLang="en-US" dirty="0"/>
              <a:t>高可维护性</a:t>
            </a:r>
            <a:endParaRPr kumimoji="1" lang="en-US" altLang="zh-CN" dirty="0"/>
          </a:p>
        </p:txBody>
      </p:sp>
      <p:pic>
        <p:nvPicPr>
          <p:cNvPr id="7170" name="Picture 2" descr="C#][.Net MVC] 02. 什麼是MVC架構">
            <a:extLst>
              <a:ext uri="{FF2B5EF4-FFF2-40B4-BE49-F238E27FC236}">
                <a16:creationId xmlns:a16="http://schemas.microsoft.com/office/drawing/2014/main" id="{935D4E4B-6A2B-0600-7360-EA2D0A18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03" y="1690688"/>
            <a:ext cx="7022059" cy="39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0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624-5E54-DD97-5A70-F62C7D96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假定与约束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B526-ACAF-A444-B686-DEE51ED9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本系统假定，背景是在一个物联网高度发达的环境下。</a:t>
            </a:r>
            <a:br>
              <a:rPr kumimoji="1" lang="zh-CN" altLang="en-US" dirty="0"/>
            </a:br>
            <a:r>
              <a:rPr kumimoji="1" lang="en-US" altLang="zh-CN" dirty="0"/>
              <a:t>2. </a:t>
            </a:r>
            <a:r>
              <a:rPr kumimoji="1" lang="zh-CN" altLang="en-US" dirty="0"/>
              <a:t>本系统假定三方使用者都是在家然后线上在线完成全过程的。</a:t>
            </a:r>
            <a:br>
              <a:rPr kumimoji="1" lang="zh-CN" altLang="en-US" dirty="0"/>
            </a:br>
            <a:r>
              <a:rPr kumimoji="1" lang="en-US" altLang="zh-CN" dirty="0"/>
              <a:t>3. </a:t>
            </a:r>
            <a:r>
              <a:rPr kumimoji="1" lang="zh-CN" altLang="en-US" dirty="0"/>
              <a:t>本系统假定例如血常规等检测不用去医院，在家附近就有智能的检测站。</a:t>
            </a:r>
            <a:br>
              <a:rPr kumimoji="1" lang="zh-CN" altLang="en-US" dirty="0"/>
            </a:br>
            <a:r>
              <a:rPr kumimoji="1" lang="en-US" altLang="zh-CN" dirty="0"/>
              <a:t>4. </a:t>
            </a:r>
            <a:r>
              <a:rPr kumimoji="1" lang="zh-CN" altLang="en-US" dirty="0"/>
              <a:t>并且检测的结果是全国的医疗系统都共同可以查询的。</a:t>
            </a:r>
            <a:br>
              <a:rPr kumimoji="1" lang="zh-CN" altLang="en-US" dirty="0"/>
            </a:br>
            <a:r>
              <a:rPr kumimoji="1" lang="en-US" altLang="zh-CN" dirty="0"/>
              <a:t>5. </a:t>
            </a:r>
            <a:r>
              <a:rPr kumimoji="1" lang="zh-CN" altLang="en-US" dirty="0"/>
              <a:t>同时药品采用邮寄的形式寄送到家中。</a:t>
            </a:r>
            <a:br>
              <a:rPr kumimoji="1" lang="zh-CN" altLang="en-US" dirty="0"/>
            </a:br>
            <a:r>
              <a:rPr kumimoji="1" lang="en-US" altLang="zh-CN" dirty="0"/>
              <a:t>6. </a:t>
            </a:r>
            <a:r>
              <a:rPr kumimoji="1" lang="zh-CN" altLang="en-US" dirty="0"/>
              <a:t>本系统假定病人一天内的所有活动同属一张病历单，不存在一天看两种不同病的可能性。 </a:t>
            </a:r>
            <a:br>
              <a:rPr kumimoji="1" lang="en-US" altLang="zh-CN" dirty="0"/>
            </a:br>
            <a:r>
              <a:rPr kumimoji="1" lang="en-US" altLang="zh-CN" dirty="0"/>
              <a:t>7. </a:t>
            </a:r>
            <a:r>
              <a:rPr kumimoji="1" lang="zh-CN" altLang="en-US" dirty="0"/>
              <a:t>本系统规定病人第一天和第二天的看病不属于一张病历单。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42F7-E3AD-BEB1-C464-224918C4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系统架构概述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90CE-1E01-1C75-B545-F1519B7E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病人端子系统</a:t>
            </a:r>
            <a:endParaRPr kumimoji="1" lang="en-US" altLang="zh-CN" dirty="0"/>
          </a:p>
          <a:p>
            <a:r>
              <a:rPr kumimoji="1" lang="zh-CN" altLang="en-US" dirty="0"/>
              <a:t>医生端子系统</a:t>
            </a:r>
            <a:endParaRPr kumimoji="1" lang="en-US" altLang="zh-CN" dirty="0"/>
          </a:p>
          <a:p>
            <a:r>
              <a:rPr kumimoji="1" lang="zh-CN" altLang="en-US" dirty="0"/>
              <a:t>管理端子系统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7D011-ECAA-F62B-46AA-985F6D66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18" y="1398408"/>
            <a:ext cx="4431988" cy="4061184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1CF99400-CF37-BD52-4809-097C15214DD3}"/>
              </a:ext>
            </a:extLst>
          </p:cNvPr>
          <p:cNvSpPr/>
          <p:nvPr/>
        </p:nvSpPr>
        <p:spPr>
          <a:xfrm>
            <a:off x="8442012" y="734518"/>
            <a:ext cx="2680690" cy="1663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A4AF1C-AE6E-6366-C283-CC9AB7C59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303" y="578478"/>
            <a:ext cx="5068185" cy="570104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7A591B-8721-E775-7166-C27B2DF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病人端子系统</a:t>
            </a:r>
          </a:p>
        </p:txBody>
      </p:sp>
    </p:spTree>
    <p:extLst>
      <p:ext uri="{BB962C8B-B14F-4D97-AF65-F5344CB8AC3E}">
        <p14:creationId xmlns:p14="http://schemas.microsoft.com/office/powerpoint/2010/main" val="143055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2109</Words>
  <Application>Microsoft Office PowerPoint</Application>
  <PresentationFormat>宽屏</PresentationFormat>
  <Paragraphs>264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LMRoman10-Regular-Identity-H</vt:lpstr>
      <vt:lpstr>等线</vt:lpstr>
      <vt:lpstr>等线 Light</vt:lpstr>
      <vt:lpstr>黑体</vt:lpstr>
      <vt:lpstr>楷体</vt:lpstr>
      <vt:lpstr>SimSun</vt:lpstr>
      <vt:lpstr>Arial</vt:lpstr>
      <vt:lpstr>Office 主题​​</vt:lpstr>
      <vt:lpstr>智能问诊系统          总体设计报告</vt:lpstr>
      <vt:lpstr>项目介绍</vt:lpstr>
      <vt:lpstr>功能要求</vt:lpstr>
      <vt:lpstr>性能要求</vt:lpstr>
      <vt:lpstr>界面要求</vt:lpstr>
      <vt:lpstr>接口要求</vt:lpstr>
      <vt:lpstr>假定与约束</vt:lpstr>
      <vt:lpstr>系统架构概述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病人端子系统</vt:lpstr>
      <vt:lpstr>医生端子系统</vt:lpstr>
      <vt:lpstr>医生端子系统</vt:lpstr>
      <vt:lpstr>医生端子系统</vt:lpstr>
      <vt:lpstr>医生端子系统</vt:lpstr>
      <vt:lpstr>医生端子系统</vt:lpstr>
      <vt:lpstr>医生端子系统</vt:lpstr>
      <vt:lpstr>医生端子系统</vt:lpstr>
      <vt:lpstr>管理端子系统</vt:lpstr>
      <vt:lpstr>总架构设计</vt:lpstr>
      <vt:lpstr>工程架构设计</vt:lpstr>
      <vt:lpstr>后端接口设计</vt:lpstr>
      <vt:lpstr>前端接口设计</vt:lpstr>
      <vt:lpstr>团队分工</vt:lpstr>
      <vt:lpstr>团队会议</vt:lpstr>
      <vt:lpstr>下阶段任务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智能问诊系统          总体设计报告</dc:title>
  <dc:creator>Frank Yao</dc:creator>
  <cp:lastModifiedBy>杨煜卓</cp:lastModifiedBy>
  <cp:revision>20</cp:revision>
  <dcterms:created xsi:type="dcterms:W3CDTF">2024-05-05T03:11:12Z</dcterms:created>
  <dcterms:modified xsi:type="dcterms:W3CDTF">2024-05-05T15:53:25Z</dcterms:modified>
</cp:coreProperties>
</file>