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309" r:id="rId3"/>
    <p:sldId id="310" r:id="rId4"/>
    <p:sldId id="256" r:id="rId5"/>
    <p:sldId id="305" r:id="rId6"/>
    <p:sldId id="307" r:id="rId7"/>
    <p:sldId id="308" r:id="rId8"/>
    <p:sldId id="311" r:id="rId9"/>
    <p:sldId id="312" r:id="rId10"/>
    <p:sldId id="313" r:id="rId11"/>
    <p:sldId id="314" r:id="rId12"/>
    <p:sldId id="315" r:id="rId13"/>
    <p:sldId id="316" r:id="rId14"/>
  </p:sldIdLst>
  <p:sldSz cx="24385588" cy="13717588"/>
  <p:notesSz cx="6858000" cy="9144000"/>
  <p:defaultTextStyle>
    <a:defPPr>
      <a:defRPr lang="it-IT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FF89A302-F7A4-4021-87B8-5770AA2E4AD6}">
          <p14:sldIdLst>
            <p14:sldId id="309"/>
            <p14:sldId id="310"/>
          </p14:sldIdLst>
        </p14:section>
        <p14:section name="Corpo" id="{AC641FF0-BE2B-460E-8522-CE3C91BCE576}">
          <p14:sldIdLst>
            <p14:sldId id="256"/>
            <p14:sldId id="305"/>
            <p14:sldId id="307"/>
            <p14:sldId id="308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661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a Munzone" initials="FM" lastIdx="1" clrIdx="0">
    <p:extLst>
      <p:ext uri="{19B8F6BF-5375-455C-9EA6-DF929625EA0E}">
        <p15:presenceInfo xmlns:p15="http://schemas.microsoft.com/office/powerpoint/2012/main" userId="519cd2c43b6213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91"/>
    <a:srgbClr val="5B9BD5"/>
    <a:srgbClr val="FFFFFF"/>
    <a:srgbClr val="41719C"/>
    <a:srgbClr val="000000"/>
    <a:srgbClr val="376EA5"/>
    <a:srgbClr val="004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 showGuides="1">
      <p:cViewPr varScale="1">
        <p:scale>
          <a:sx n="36" d="100"/>
          <a:sy n="36" d="100"/>
        </p:scale>
        <p:origin x="576" y="24"/>
      </p:cViewPr>
      <p:guideLst>
        <p:guide orient="horz" pos="4661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</c:dPt>
          <c:cat>
            <c:strRef>
              <c:f>Foglio1!$A$2:$A$5</c:f>
              <c:strCache>
                <c:ptCount val="4"/>
                <c:pt idx="0">
                  <c:v>1° trim.</c:v>
                </c:pt>
                <c:pt idx="1">
                  <c:v>2° trim.</c:v>
                </c:pt>
                <c:pt idx="2">
                  <c:v>3° trim.</c:v>
                </c:pt>
                <c:pt idx="3">
                  <c:v>4°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FFFFFF">
              <a:alpha val="34000"/>
            </a:srgbClr>
          </a:solidFill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199" y="2244986"/>
            <a:ext cx="18289191" cy="4775753"/>
          </a:xfrm>
        </p:spPr>
        <p:txBody>
          <a:bodyPr anchor="b"/>
          <a:lstStyle>
            <a:lvl1pPr algn="ctr">
              <a:defRPr sz="1200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199" y="7204910"/>
            <a:ext cx="18289191" cy="331190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46" indent="0" algn="ctr">
              <a:buNone/>
              <a:defRPr sz="4000"/>
            </a:lvl2pPr>
            <a:lvl3pPr marL="1828891" indent="0" algn="ctr">
              <a:buNone/>
              <a:defRPr sz="3600"/>
            </a:lvl3pPr>
            <a:lvl4pPr marL="2743337" indent="0" algn="ctr">
              <a:buNone/>
              <a:defRPr sz="3200"/>
            </a:lvl4pPr>
            <a:lvl5pPr marL="3657783" indent="0" algn="ctr">
              <a:buNone/>
              <a:defRPr sz="3200"/>
            </a:lvl5pPr>
            <a:lvl6pPr marL="4572229" indent="0" algn="ctr">
              <a:buNone/>
              <a:defRPr sz="3200"/>
            </a:lvl6pPr>
            <a:lvl7pPr marL="5486674" indent="0" algn="ctr">
              <a:buNone/>
              <a:defRPr sz="3200"/>
            </a:lvl7pPr>
            <a:lvl8pPr marL="6401120" indent="0" algn="ctr">
              <a:buNone/>
              <a:defRPr sz="3200"/>
            </a:lvl8pPr>
            <a:lvl9pPr marL="7315566" indent="0" algn="ctr">
              <a:buNone/>
              <a:defRPr sz="32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10587458"/>
            <a:ext cx="5229532" cy="3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</p:spPr>
        <p:txBody>
          <a:bodyPr/>
          <a:lstStyle/>
          <a:p>
            <a:fld id="{A3AD8E81-B126-42BE-A9CA-952776A8B6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61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50937" y="730334"/>
            <a:ext cx="5258142" cy="1162502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509" y="730334"/>
            <a:ext cx="15469607" cy="1162502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</p:spPr>
        <p:txBody>
          <a:bodyPr/>
          <a:lstStyle/>
          <a:p>
            <a:fld id="{FEC3F51C-865C-47F7-81B5-B872A8C73868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</p:spPr>
        <p:txBody>
          <a:bodyPr/>
          <a:lstStyle/>
          <a:p>
            <a:fld id="{A3AD8E81-B126-42BE-A9CA-952776A8B6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15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9588" cy="47767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048000" y="7205663"/>
            <a:ext cx="18289588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BEC1A7A6-7211-4E7B-BD81-11F0303291C6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7222788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D3D6A53B-5BEF-4C57-8514-033BF7EB0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6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BEC1A7A6-7211-4E7B-BD81-11F0303291C6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7222788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D3D6A53B-5BEF-4C57-8514-033BF7EB0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75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2788" cy="5707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63700" y="9180513"/>
            <a:ext cx="21032788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BEC1A7A6-7211-4E7B-BD81-11F0303291C6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7222788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D3D6A53B-5BEF-4C57-8514-033BF7EB0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004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42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40988" cy="87042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BEC1A7A6-7211-4E7B-BD81-11F0303291C6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7222788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D3D6A53B-5BEF-4C57-8514-033BF7EB0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5945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2788" cy="26511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707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12345988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12345988" y="5010150"/>
            <a:ext cx="10366375" cy="73707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BEC1A7A6-7211-4E7B-BD81-11F0303291C6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17222788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D3D6A53B-5BEF-4C57-8514-033BF7EB0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881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BEC1A7A6-7211-4E7B-BD81-11F0303291C6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17222788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D3D6A53B-5BEF-4C57-8514-033BF7EB0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788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BEC1A7A6-7211-4E7B-BD81-11F0303291C6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7222788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D3D6A53B-5BEF-4C57-8514-033BF7EB0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009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5988" cy="97488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47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BEC1A7A6-7211-4E7B-BD81-11F0303291C6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7222788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D3D6A53B-5BEF-4C57-8514-033BF7EB0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54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rgbClr val="004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10587458"/>
            <a:ext cx="5229532" cy="3697047"/>
          </a:xfrm>
          <a:prstGeom prst="rect">
            <a:avLst/>
          </a:prstGeom>
        </p:spPr>
      </p:pic>
      <p:sp>
        <p:nvSpPr>
          <p:cNvPr id="5" name="Rettangolo 4"/>
          <p:cNvSpPr/>
          <p:nvPr userDrawn="1"/>
        </p:nvSpPr>
        <p:spPr>
          <a:xfrm>
            <a:off x="0" y="0"/>
            <a:ext cx="24385588" cy="1116036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07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5988" cy="9748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47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BEC1A7A6-7211-4E7B-BD81-11F0303291C6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7222788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D3D6A53B-5BEF-4C57-8514-033BF7EB0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24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BEC1A7A6-7211-4E7B-BD81-11F0303291C6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7222788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D3D6A53B-5BEF-4C57-8514-033BF7EB0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441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7451388" y="730250"/>
            <a:ext cx="5257800" cy="11625263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2588" cy="11625263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1676400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BEC1A7A6-7211-4E7B-BD81-11F0303291C6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077200" y="12714288"/>
            <a:ext cx="8231188" cy="730250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7222788" y="12714288"/>
            <a:ext cx="5486400" cy="730250"/>
          </a:xfrm>
          <a:prstGeom prst="rect">
            <a:avLst/>
          </a:prstGeom>
        </p:spPr>
        <p:txBody>
          <a:bodyPr/>
          <a:lstStyle/>
          <a:p>
            <a:fld id="{D3D6A53B-5BEF-4C57-8514-033BF7EB0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808" y="3419873"/>
            <a:ext cx="21032570" cy="5706135"/>
          </a:xfrm>
        </p:spPr>
        <p:txBody>
          <a:bodyPr anchor="b"/>
          <a:lstStyle>
            <a:lvl1pPr>
              <a:defRPr sz="1200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808" y="9179990"/>
            <a:ext cx="21032570" cy="3000721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46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9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3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78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2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67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11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5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10587458"/>
            <a:ext cx="5229532" cy="3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8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509" y="3651673"/>
            <a:ext cx="10363875" cy="870368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5204" y="3651673"/>
            <a:ext cx="10363875" cy="870368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10587458"/>
            <a:ext cx="5229532" cy="3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4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685" y="730336"/>
            <a:ext cx="21032570" cy="265143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686" y="3362715"/>
            <a:ext cx="10316246" cy="164801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46" indent="0">
              <a:buNone/>
              <a:defRPr sz="4000" b="1"/>
            </a:lvl2pPr>
            <a:lvl3pPr marL="1828891" indent="0">
              <a:buNone/>
              <a:defRPr sz="3600" b="1"/>
            </a:lvl3pPr>
            <a:lvl4pPr marL="2743337" indent="0">
              <a:buNone/>
              <a:defRPr sz="3200" b="1"/>
            </a:lvl4pPr>
            <a:lvl5pPr marL="3657783" indent="0">
              <a:buNone/>
              <a:defRPr sz="3200" b="1"/>
            </a:lvl5pPr>
            <a:lvl6pPr marL="4572229" indent="0">
              <a:buNone/>
              <a:defRPr sz="3200" b="1"/>
            </a:lvl6pPr>
            <a:lvl7pPr marL="5486674" indent="0">
              <a:buNone/>
              <a:defRPr sz="3200" b="1"/>
            </a:lvl7pPr>
            <a:lvl8pPr marL="6401120" indent="0">
              <a:buNone/>
              <a:defRPr sz="3200" b="1"/>
            </a:lvl8pPr>
            <a:lvl9pPr marL="7315566" indent="0">
              <a:buNone/>
              <a:defRPr sz="3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686" y="5010730"/>
            <a:ext cx="10316246" cy="737002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5204" y="3362715"/>
            <a:ext cx="10367051" cy="164801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46" indent="0">
              <a:buNone/>
              <a:defRPr sz="4000" b="1"/>
            </a:lvl2pPr>
            <a:lvl3pPr marL="1828891" indent="0">
              <a:buNone/>
              <a:defRPr sz="3600" b="1"/>
            </a:lvl3pPr>
            <a:lvl4pPr marL="2743337" indent="0">
              <a:buNone/>
              <a:defRPr sz="3200" b="1"/>
            </a:lvl4pPr>
            <a:lvl5pPr marL="3657783" indent="0">
              <a:buNone/>
              <a:defRPr sz="3200" b="1"/>
            </a:lvl5pPr>
            <a:lvl6pPr marL="4572229" indent="0">
              <a:buNone/>
              <a:defRPr sz="3200" b="1"/>
            </a:lvl6pPr>
            <a:lvl7pPr marL="5486674" indent="0">
              <a:buNone/>
              <a:defRPr sz="3200" b="1"/>
            </a:lvl7pPr>
            <a:lvl8pPr marL="6401120" indent="0">
              <a:buNone/>
              <a:defRPr sz="3200" b="1"/>
            </a:lvl8pPr>
            <a:lvl9pPr marL="7315566" indent="0">
              <a:buNone/>
              <a:defRPr sz="3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5204" y="5010730"/>
            <a:ext cx="10367051" cy="737002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10587458"/>
            <a:ext cx="5229532" cy="3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9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10587458"/>
            <a:ext cx="5229532" cy="36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</p:spPr>
        <p:txBody>
          <a:bodyPr/>
          <a:lstStyle/>
          <a:p>
            <a:fld id="{FEC3F51C-865C-47F7-81B5-B872A8C73868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</p:spPr>
        <p:txBody>
          <a:bodyPr/>
          <a:lstStyle/>
          <a:p>
            <a:fld id="{A3AD8E81-B126-42BE-A9CA-952776A8B6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5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686" y="914506"/>
            <a:ext cx="7864986" cy="3200771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051" y="1975079"/>
            <a:ext cx="12345204" cy="9748379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686" y="4115276"/>
            <a:ext cx="7864986" cy="7624059"/>
          </a:xfrm>
        </p:spPr>
        <p:txBody>
          <a:bodyPr/>
          <a:lstStyle>
            <a:lvl1pPr marL="0" indent="0">
              <a:buNone/>
              <a:defRPr sz="3200"/>
            </a:lvl1pPr>
            <a:lvl2pPr marL="914446" indent="0">
              <a:buNone/>
              <a:defRPr sz="2800"/>
            </a:lvl2pPr>
            <a:lvl3pPr marL="1828891" indent="0">
              <a:buNone/>
              <a:defRPr sz="2400"/>
            </a:lvl3pPr>
            <a:lvl4pPr marL="2743337" indent="0">
              <a:buNone/>
              <a:defRPr sz="2000"/>
            </a:lvl4pPr>
            <a:lvl5pPr marL="3657783" indent="0">
              <a:buNone/>
              <a:defRPr sz="2000"/>
            </a:lvl5pPr>
            <a:lvl6pPr marL="4572229" indent="0">
              <a:buNone/>
              <a:defRPr sz="2000"/>
            </a:lvl6pPr>
            <a:lvl7pPr marL="5486674" indent="0">
              <a:buNone/>
              <a:defRPr sz="2000"/>
            </a:lvl7pPr>
            <a:lvl8pPr marL="6401120" indent="0">
              <a:buNone/>
              <a:defRPr sz="2000"/>
            </a:lvl8pPr>
            <a:lvl9pPr marL="7315566" indent="0">
              <a:buNone/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</p:spPr>
        <p:txBody>
          <a:bodyPr/>
          <a:lstStyle/>
          <a:p>
            <a:fld id="{FEC3F51C-865C-47F7-81B5-B872A8C73868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</p:spPr>
        <p:txBody>
          <a:bodyPr/>
          <a:lstStyle/>
          <a:p>
            <a:fld id="{A3AD8E81-B126-42BE-A9CA-952776A8B6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7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686" y="914506"/>
            <a:ext cx="7864986" cy="3200771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7051" y="1975079"/>
            <a:ext cx="12345204" cy="9748379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46" indent="0">
              <a:buNone/>
              <a:defRPr sz="5600"/>
            </a:lvl2pPr>
            <a:lvl3pPr marL="1828891" indent="0">
              <a:buNone/>
              <a:defRPr sz="4800"/>
            </a:lvl3pPr>
            <a:lvl4pPr marL="2743337" indent="0">
              <a:buNone/>
              <a:defRPr sz="4000"/>
            </a:lvl4pPr>
            <a:lvl5pPr marL="3657783" indent="0">
              <a:buNone/>
              <a:defRPr sz="4000"/>
            </a:lvl5pPr>
            <a:lvl6pPr marL="4572229" indent="0">
              <a:buNone/>
              <a:defRPr sz="4000"/>
            </a:lvl6pPr>
            <a:lvl7pPr marL="5486674" indent="0">
              <a:buNone/>
              <a:defRPr sz="4000"/>
            </a:lvl7pPr>
            <a:lvl8pPr marL="6401120" indent="0">
              <a:buNone/>
              <a:defRPr sz="4000"/>
            </a:lvl8pPr>
            <a:lvl9pPr marL="7315566" indent="0">
              <a:buNone/>
              <a:defRPr sz="4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686" y="4115276"/>
            <a:ext cx="7864986" cy="7624059"/>
          </a:xfrm>
        </p:spPr>
        <p:txBody>
          <a:bodyPr/>
          <a:lstStyle>
            <a:lvl1pPr marL="0" indent="0">
              <a:buNone/>
              <a:defRPr sz="3200"/>
            </a:lvl1pPr>
            <a:lvl2pPr marL="914446" indent="0">
              <a:buNone/>
              <a:defRPr sz="2800"/>
            </a:lvl2pPr>
            <a:lvl3pPr marL="1828891" indent="0">
              <a:buNone/>
              <a:defRPr sz="2400"/>
            </a:lvl3pPr>
            <a:lvl4pPr marL="2743337" indent="0">
              <a:buNone/>
              <a:defRPr sz="2000"/>
            </a:lvl4pPr>
            <a:lvl5pPr marL="3657783" indent="0">
              <a:buNone/>
              <a:defRPr sz="2000"/>
            </a:lvl5pPr>
            <a:lvl6pPr marL="4572229" indent="0">
              <a:buNone/>
              <a:defRPr sz="2000"/>
            </a:lvl6pPr>
            <a:lvl7pPr marL="5486674" indent="0">
              <a:buNone/>
              <a:defRPr sz="2000"/>
            </a:lvl7pPr>
            <a:lvl8pPr marL="6401120" indent="0">
              <a:buNone/>
              <a:defRPr sz="2000"/>
            </a:lvl8pPr>
            <a:lvl9pPr marL="7315566" indent="0">
              <a:buNone/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509" y="12714173"/>
            <a:ext cx="5486757" cy="730335"/>
          </a:xfrm>
          <a:prstGeom prst="rect">
            <a:avLst/>
          </a:prstGeom>
        </p:spPr>
        <p:txBody>
          <a:bodyPr/>
          <a:lstStyle/>
          <a:p>
            <a:fld id="{FEC3F51C-865C-47F7-81B5-B872A8C73868}" type="datetimeFigureOut">
              <a:rPr lang="it-IT" smtClean="0"/>
              <a:t>07/04/2016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726" y="12714173"/>
            <a:ext cx="8230136" cy="73033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2322" y="12714173"/>
            <a:ext cx="5486757" cy="730335"/>
          </a:xfrm>
          <a:prstGeom prst="rect">
            <a:avLst/>
          </a:prstGeom>
        </p:spPr>
        <p:txBody>
          <a:bodyPr/>
          <a:lstStyle/>
          <a:p>
            <a:fld id="{A3AD8E81-B126-42BE-A9CA-952776A8B6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26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509" y="730336"/>
            <a:ext cx="21032570" cy="2651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509" y="3651673"/>
            <a:ext cx="21032570" cy="8703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6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91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23" indent="-457223" algn="l" defTabSz="1828891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69" indent="-457223" algn="l" defTabSz="18288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114" indent="-457223" algn="l" defTabSz="18288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560" indent="-457223" algn="l" defTabSz="18288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5006" indent="-457223" algn="l" defTabSz="18288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451" indent="-457223" algn="l" defTabSz="18288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897" indent="-457223" algn="l" defTabSz="18288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343" indent="-457223" algn="l" defTabSz="18288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789" indent="-457223" algn="l" defTabSz="18288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91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337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783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229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674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1120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566" algn="l" defTabSz="1828891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2788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2788" cy="870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7" y="10645380"/>
            <a:ext cx="5241035" cy="370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3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98495" y="1852749"/>
            <a:ext cx="216945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è: </a:t>
            </a:r>
          </a:p>
          <a:p>
            <a:pPr marL="457200" indent="-457200">
              <a:buClr>
                <a:srgbClr val="004691"/>
              </a:buClr>
              <a:buFont typeface="Courier New" panose="02070309020205020404" pitchFamily="49" charset="0"/>
              <a:buChar char="o"/>
            </a:pPr>
            <a:r>
              <a:rPr 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modo migliore di comunicare in modo rapido ed efficace un progetto di </a:t>
            </a:r>
            <a:r>
              <a:rPr 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impresa</a:t>
            </a:r>
            <a: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Clr>
                <a:srgbClr val="004691"/>
              </a:buClr>
              <a:buFont typeface="Courier New" panose="02070309020205020404" pitchFamily="49" charset="0"/>
              <a:buChar char="o"/>
            </a:pPr>
            <a:r>
              <a:rPr 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 di </a:t>
            </a:r>
            <a:r>
              <a:rPr 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vendita, </a:t>
            </a:r>
            <a: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occorre che contenga tutto il progetto, ma deve contenere tutto quanto è davvero rilevante per rendere la propria idea meritevole di </a:t>
            </a:r>
            <a:r>
              <a:rPr 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approfondimento.</a:t>
            </a: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89969" y="8071763"/>
            <a:ext cx="415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investitore</a:t>
            </a:r>
            <a:endParaRPr lang="it-IT" dirty="0">
              <a:solidFill>
                <a:srgbClr val="0045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398494" y="9727591"/>
            <a:ext cx="21694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Definisci il tuo goal (obiettivo) fai capire qual è la tua </a:t>
            </a:r>
            <a:r>
              <a:rPr lang="it-IT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</a:t>
            </a:r>
            <a:r>
              <a:rPr 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perché </a:t>
            </a:r>
            <a:r>
              <a:rPr lang="it-I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tua idea è unica </a:t>
            </a:r>
            <a:r>
              <a:rPr 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 che modo innova la società. </a:t>
            </a:r>
            <a:r>
              <a:rPr lang="it-IT" altLang="it-IT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Less</a:t>
            </a:r>
            <a:r>
              <a:rPr lang="it-IT" altLang="it-IT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it-IT" altLang="it-IT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</a:t>
            </a:r>
            <a:r>
              <a:rPr lang="it-IT" altLang="it-IT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more</a:t>
            </a:r>
            <a:r>
              <a:rPr lang="it-IT" altLang="it-I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limitatevi al testo ed alle informazioni chiave, aiutatevi con flussi, tabelle, riferimenti e grafici</a:t>
            </a:r>
            <a:r>
              <a:rPr lang="it-IT" alt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  <a:endParaRPr lang="it-IT" altLang="it-IT" sz="3200" baseline="30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384919" y="8050499"/>
            <a:ext cx="11953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 smtClean="0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Impostazione da lettura</a:t>
            </a:r>
            <a:endParaRPr lang="it-IT" dirty="0">
              <a:solidFill>
                <a:srgbClr val="0045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11" y="5620914"/>
            <a:ext cx="2642751" cy="215635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174" y="5620914"/>
            <a:ext cx="2642751" cy="2156356"/>
          </a:xfrm>
          <a:prstGeom prst="rect">
            <a:avLst/>
          </a:prstGeom>
        </p:spPr>
      </p:pic>
      <p:cxnSp>
        <p:nvCxnSpPr>
          <p:cNvPr id="10" name="Connettore 1 9"/>
          <p:cNvCxnSpPr/>
          <p:nvPr/>
        </p:nvCxnSpPr>
        <p:spPr>
          <a:xfrm>
            <a:off x="1398494" y="1829474"/>
            <a:ext cx="21694587" cy="0"/>
          </a:xfrm>
          <a:prstGeom prst="line">
            <a:avLst/>
          </a:prstGeom>
          <a:ln w="28575">
            <a:solidFill>
              <a:srgbClr val="0046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398494" y="921811"/>
            <a:ext cx="2169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rgbClr val="004591"/>
                </a:solidFill>
                <a:latin typeface="Franklin Gothic Medium" panose="020B0603020102020204" pitchFamily="34" charset="0"/>
              </a:rPr>
              <a:t>GRANT PITCH TEMPLATE- INTRODUZIONE</a:t>
            </a:r>
            <a:endParaRPr lang="it-IT" sz="4800" dirty="0">
              <a:solidFill>
                <a:srgbClr val="00459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346294" y="4140577"/>
            <a:ext cx="3471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Tipologia di </a:t>
            </a:r>
            <a:r>
              <a:rPr lang="it-IT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it-IT" sz="3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8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0009385" y="12082038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#8 </a:t>
            </a:r>
            <a:r>
              <a:rPr lang="it-IT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endParaRPr lang="it-IT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359878" y="1151549"/>
            <a:ext cx="1008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Roadmap</a:t>
            </a:r>
            <a:endParaRPr lang="it-IT" sz="8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59878" y="2718298"/>
            <a:ext cx="215704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 indicare e spiegare brevemente quali sono gli obiettivi di breve e medio termine (i.e. entro 12 – 18 mesi). </a:t>
            </a:r>
          </a:p>
          <a:p>
            <a:pPr>
              <a:defRPr/>
            </a:pP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dove possibile, le metriche chiave che si desidera testare o raggiungere (e.g. lancio, beta privata/pubblica, numero di utenti registrati atteso, avvio di campagne di marketing,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…).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 o una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basati sul tempo; l’importante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mostrare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avere preparato un chiaro percorso di esecuzione e di sviluppo del progetto.</a:t>
            </a:r>
          </a:p>
        </p:txBody>
      </p:sp>
      <p:cxnSp>
        <p:nvCxnSpPr>
          <p:cNvPr id="6" name="Connettore 1 5"/>
          <p:cNvCxnSpPr/>
          <p:nvPr/>
        </p:nvCxnSpPr>
        <p:spPr>
          <a:xfrm>
            <a:off x="4061012" y="8237869"/>
            <a:ext cx="159483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11661991" y="7187228"/>
            <a:ext cx="0" cy="7976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11536923" y="6937092"/>
            <a:ext cx="250136" cy="250136"/>
          </a:xfrm>
          <a:prstGeom prst="ellipse">
            <a:avLst/>
          </a:prstGeom>
          <a:noFill/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1 19"/>
          <p:cNvCxnSpPr/>
          <p:nvPr/>
        </p:nvCxnSpPr>
        <p:spPr>
          <a:xfrm flipV="1">
            <a:off x="8470557" y="8530046"/>
            <a:ext cx="0" cy="7976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/>
          <p:cNvSpPr/>
          <p:nvPr/>
        </p:nvSpPr>
        <p:spPr>
          <a:xfrm>
            <a:off x="8345489" y="9327690"/>
            <a:ext cx="250136" cy="250136"/>
          </a:xfrm>
          <a:prstGeom prst="ellipse">
            <a:avLst/>
          </a:prstGeom>
          <a:noFill/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5200683" y="7168178"/>
            <a:ext cx="0" cy="7976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5075615" y="6918042"/>
            <a:ext cx="250136" cy="250136"/>
          </a:xfrm>
          <a:prstGeom prst="ellipse">
            <a:avLst/>
          </a:prstGeom>
          <a:noFill/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/>
          <p:cNvSpPr/>
          <p:nvPr/>
        </p:nvSpPr>
        <p:spPr>
          <a:xfrm>
            <a:off x="3381152" y="5607674"/>
            <a:ext cx="3902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Settembre 2016</a:t>
            </a:r>
          </a:p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Inizio programma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5224471" y="9771437"/>
            <a:ext cx="64540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Dicembre 2016</a:t>
            </a:r>
          </a:p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 programma di accelerazione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b="1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8602854" y="5587629"/>
            <a:ext cx="61182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Aprile 2017</a:t>
            </a:r>
          </a:p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b="1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ttore 1 29"/>
          <p:cNvCxnSpPr/>
          <p:nvPr/>
        </p:nvCxnSpPr>
        <p:spPr>
          <a:xfrm flipV="1">
            <a:off x="18883384" y="7212370"/>
            <a:ext cx="0" cy="7976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/>
          <p:cNvSpPr/>
          <p:nvPr/>
        </p:nvSpPr>
        <p:spPr>
          <a:xfrm>
            <a:off x="18758316" y="6962234"/>
            <a:ext cx="250136" cy="250136"/>
          </a:xfrm>
          <a:prstGeom prst="ellipse">
            <a:avLst/>
          </a:prstGeom>
          <a:noFill/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1 31"/>
          <p:cNvCxnSpPr/>
          <p:nvPr/>
        </p:nvCxnSpPr>
        <p:spPr>
          <a:xfrm flipV="1">
            <a:off x="15234752" y="8555188"/>
            <a:ext cx="0" cy="7976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/>
          <p:cNvSpPr/>
          <p:nvPr/>
        </p:nvSpPr>
        <p:spPr>
          <a:xfrm>
            <a:off x="15109684" y="9352832"/>
            <a:ext cx="250136" cy="250136"/>
          </a:xfrm>
          <a:prstGeom prst="ellipse">
            <a:avLst/>
          </a:prstGeom>
          <a:noFill/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/>
          <p:cNvSpPr/>
          <p:nvPr/>
        </p:nvSpPr>
        <p:spPr>
          <a:xfrm>
            <a:off x="12175615" y="9796579"/>
            <a:ext cx="61182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Giugno 2017</a:t>
            </a:r>
          </a:p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b="1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15824247" y="5612771"/>
            <a:ext cx="61182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Ottobre 2017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b="1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 animBg="1"/>
      <p:bldP spid="21" grpId="0" animBg="1"/>
      <p:bldP spid="24" grpId="0" animBg="1"/>
      <p:bldP spid="25" grpId="0"/>
      <p:bldP spid="26" grpId="0"/>
      <p:bldP spid="27" grpId="0"/>
      <p:bldP spid="31" grpId="0" animBg="1"/>
      <p:bldP spid="33" grpId="0" animBg="1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432594" y="12082038"/>
            <a:ext cx="5777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#9 </a:t>
            </a:r>
            <a:r>
              <a:rPr lang="it-IT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Financing</a:t>
            </a:r>
            <a:r>
              <a:rPr lang="it-IT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it-IT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Economics</a:t>
            </a:r>
            <a:endParaRPr lang="it-IT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359878" y="1151549"/>
            <a:ext cx="1008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Financing/Economics</a:t>
            </a:r>
            <a:endParaRPr lang="it-IT" sz="8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59878" y="2718298"/>
            <a:ext cx="215704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concludere la presentazione, è comune indicare alcuni numeri chiave estratti dal piano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economico-finanziaro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(ricavi attesi, EBITDA, costi).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in cui il progetto sia ancora troppo precoce per poter costruire una previsione di flussi finanziari, è in ogni caso opportuno indicare i costi e gli investimenti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stimati,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possibilmente associandoli ai risultati attesi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68" y="6340117"/>
            <a:ext cx="3610424" cy="2650206"/>
          </a:xfrm>
          <a:prstGeom prst="rect">
            <a:avLst/>
          </a:prstGeom>
        </p:spPr>
      </p:pic>
      <p:graphicFrame>
        <p:nvGraphicFramePr>
          <p:cNvPr id="17" name="Grafico 16"/>
          <p:cNvGraphicFramePr/>
          <p:nvPr>
            <p:extLst>
              <p:ext uri="{D42A27DB-BD31-4B8C-83A1-F6EECF244321}">
                <p14:modId xmlns:p14="http://schemas.microsoft.com/office/powerpoint/2010/main" val="626189492"/>
              </p:ext>
            </p:extLst>
          </p:nvPr>
        </p:nvGraphicFramePr>
        <p:xfrm>
          <a:off x="12305285" y="6119446"/>
          <a:ext cx="4411824" cy="2941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12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Graphic spid="1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1405071" y="3845046"/>
            <a:ext cx="18982059" cy="12863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it-IT" cap="small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k</a:t>
            </a:r>
            <a:r>
              <a:rPr lang="it-IT" cap="small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eep</a:t>
            </a:r>
            <a:r>
              <a:rPr lang="it-IT" cap="small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 in </a:t>
            </a:r>
            <a:r>
              <a:rPr lang="it-IT" cap="small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touch</a:t>
            </a:r>
            <a:endParaRPr lang="it-IT" cap="small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Sottotitolo 2"/>
          <p:cNvSpPr txBox="1">
            <a:spLocks/>
          </p:cNvSpPr>
          <p:nvPr/>
        </p:nvSpPr>
        <p:spPr>
          <a:xfrm>
            <a:off x="1398319" y="5280215"/>
            <a:ext cx="19482831" cy="8654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7223" indent="-457223" algn="l" defTabSz="1828891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69" indent="-457223" algn="l" defTabSz="18288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114" indent="-457223" algn="l" defTabSz="18288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560" indent="-457223" algn="l" defTabSz="18288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5006" indent="-457223" algn="l" defTabSz="18288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451" indent="-457223" algn="l" defTabSz="18288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897" indent="-457223" algn="l" defTabSz="18288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343" indent="-457223" algn="l" defTabSz="18288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789" indent="-457223" algn="l" defTabSz="182889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60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 del progetto di impresa 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398319" y="6160649"/>
            <a:ext cx="862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Proponente, titolo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0116800" y="12082038"/>
            <a:ext cx="309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 chiusura</a:t>
            </a:r>
            <a:endParaRPr lang="it-IT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71" y="7143037"/>
            <a:ext cx="766026" cy="76602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47" y="7233111"/>
            <a:ext cx="649377" cy="649377"/>
          </a:xfrm>
          <a:prstGeom prst="rect">
            <a:avLst/>
          </a:prstGeom>
        </p:spPr>
      </p:pic>
      <p:sp>
        <p:nvSpPr>
          <p:cNvPr id="11" name="Ovale 10"/>
          <p:cNvSpPr/>
          <p:nvPr/>
        </p:nvSpPr>
        <p:spPr>
          <a:xfrm>
            <a:off x="22074299" y="340241"/>
            <a:ext cx="1668201" cy="1668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22452801" y="964287"/>
            <a:ext cx="1018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8595" b="15421"/>
          <a:stretch/>
        </p:blipFill>
        <p:spPr>
          <a:xfrm>
            <a:off x="3568165" y="7280736"/>
            <a:ext cx="403760" cy="5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2"/>
          <p:cNvSpPr txBox="1">
            <a:spLocks/>
          </p:cNvSpPr>
          <p:nvPr/>
        </p:nvSpPr>
        <p:spPr>
          <a:xfrm>
            <a:off x="1398494" y="2164859"/>
            <a:ext cx="21694587" cy="9434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r>
              <a:rPr lang="it-IT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deve contenere tutte le informazioni, ma quelle necessarie per descrivere il tuo progetto in maniera esaustiva: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3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ttore 1 2"/>
          <p:cNvCxnSpPr/>
          <p:nvPr/>
        </p:nvCxnSpPr>
        <p:spPr>
          <a:xfrm>
            <a:off x="1398494" y="1829474"/>
            <a:ext cx="21694587" cy="0"/>
          </a:xfrm>
          <a:prstGeom prst="line">
            <a:avLst/>
          </a:prstGeom>
          <a:ln w="28575">
            <a:solidFill>
              <a:srgbClr val="0046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1398494" y="921811"/>
            <a:ext cx="2169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rgbClr val="004591"/>
                </a:solidFill>
                <a:latin typeface="Franklin Gothic Medium" panose="020B0603020102020204" pitchFamily="34" charset="0"/>
              </a:rPr>
              <a:t>PITCH DECK EFFICACE</a:t>
            </a:r>
            <a:endParaRPr lang="it-IT" sz="4800" dirty="0">
              <a:solidFill>
                <a:srgbClr val="00459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64" y="4600664"/>
            <a:ext cx="1480811" cy="120827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3295775" y="4911292"/>
            <a:ext cx="27643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b="1" dirty="0" smtClean="0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Copertina</a:t>
            </a:r>
            <a:endParaRPr lang="it-IT" sz="2800" b="1" dirty="0">
              <a:solidFill>
                <a:srgbClr val="0045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295775" y="6597888"/>
            <a:ext cx="27643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b="1" dirty="0" smtClean="0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it-IT" sz="2800" b="1" dirty="0">
              <a:solidFill>
                <a:srgbClr val="0045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26" y="6334595"/>
            <a:ext cx="1485913" cy="1212433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3295775" y="8284484"/>
            <a:ext cx="27643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b="1" dirty="0" smtClean="0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Soluzione</a:t>
            </a:r>
            <a:endParaRPr lang="it-IT" sz="2800" b="1" dirty="0">
              <a:solidFill>
                <a:srgbClr val="0045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06" y="4600664"/>
            <a:ext cx="1567890" cy="1279322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0778996" y="4909795"/>
            <a:ext cx="27643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b="1" dirty="0" smtClean="0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Mercato</a:t>
            </a:r>
            <a:endParaRPr lang="it-IT" sz="2800" b="1" dirty="0">
              <a:solidFill>
                <a:srgbClr val="0045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690" y="6389848"/>
            <a:ext cx="1479306" cy="1207041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10999005" y="6663950"/>
            <a:ext cx="2764301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b="1" dirty="0" smtClean="0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Concorrenti</a:t>
            </a:r>
            <a:endParaRPr lang="it-IT" sz="2800" b="1" dirty="0">
              <a:solidFill>
                <a:srgbClr val="0045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11095344" y="8415276"/>
            <a:ext cx="3051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b="1" dirty="0" smtClean="0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Model</a:t>
            </a:r>
            <a:endParaRPr lang="it-IT" sz="2800" b="1" dirty="0">
              <a:solidFill>
                <a:srgbClr val="0045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17648336" y="4909795"/>
            <a:ext cx="3051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b="1" dirty="0" smtClean="0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it-IT" sz="2800" b="1" dirty="0">
              <a:solidFill>
                <a:srgbClr val="0045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778" y="6370097"/>
            <a:ext cx="1579116" cy="1141427"/>
          </a:xfrm>
          <a:prstGeom prst="rect">
            <a:avLst/>
          </a:prstGeom>
        </p:spPr>
      </p:pic>
      <p:sp>
        <p:nvSpPr>
          <p:cNvPr id="20" name="Rettangolo 19"/>
          <p:cNvSpPr/>
          <p:nvPr/>
        </p:nvSpPr>
        <p:spPr>
          <a:xfrm>
            <a:off x="18053743" y="6635758"/>
            <a:ext cx="3051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b="1" dirty="0" err="1" smtClean="0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endParaRPr lang="it-IT" sz="2800" b="1" dirty="0">
              <a:solidFill>
                <a:srgbClr val="0045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87" y="8378808"/>
            <a:ext cx="1522269" cy="1100336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18587841" y="8537059"/>
            <a:ext cx="42240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b="1" dirty="0" err="1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Financials</a:t>
            </a:r>
            <a:r>
              <a:rPr lang="it-IT" sz="2800" b="1" dirty="0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it-IT" sz="2800" b="1" dirty="0" err="1">
                <a:solidFill>
                  <a:srgbClr val="0045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Economics</a:t>
            </a:r>
            <a:endParaRPr lang="it-IT" sz="2800" b="1" dirty="0">
              <a:solidFill>
                <a:srgbClr val="0045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55" y="8301118"/>
            <a:ext cx="1852453" cy="1351791"/>
          </a:xfrm>
          <a:prstGeom prst="rect">
            <a:avLst/>
          </a:prstGeom>
        </p:spPr>
      </p:pic>
      <p:sp>
        <p:nvSpPr>
          <p:cNvPr id="25" name="CasellaDiTesto 24"/>
          <p:cNvSpPr txBox="1"/>
          <p:nvPr/>
        </p:nvSpPr>
        <p:spPr>
          <a:xfrm>
            <a:off x="8523932" y="7999778"/>
            <a:ext cx="2942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 smtClean="0">
                <a:solidFill>
                  <a:srgbClr val="004691"/>
                </a:solidFill>
                <a:latin typeface="+mj-lt"/>
                <a:cs typeface="Arial" panose="020B0604020202020204" pitchFamily="34" charset="0"/>
              </a:rPr>
              <a:t>$</a:t>
            </a:r>
            <a:endParaRPr lang="it-IT" sz="9600" dirty="0">
              <a:solidFill>
                <a:srgbClr val="00469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4" name="Immagin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192" y="4907889"/>
            <a:ext cx="857719" cy="699857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892" y="4678181"/>
            <a:ext cx="1472888" cy="12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8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/>
      <p:bldP spid="7" grpId="0"/>
      <p:bldP spid="10" grpId="0"/>
      <p:bldP spid="12" grpId="0"/>
      <p:bldP spid="14" grpId="0"/>
      <p:bldP spid="15" grpId="0"/>
      <p:bldP spid="18" grpId="0"/>
      <p:bldP spid="20" grpId="0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3" r="16286"/>
          <a:stretch/>
        </p:blipFill>
        <p:spPr>
          <a:xfrm>
            <a:off x="-12701" y="348"/>
            <a:ext cx="24360186" cy="14021711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395695" y="7791396"/>
            <a:ext cx="2995805" cy="91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200"/>
          </a:p>
        </p:txBody>
      </p:sp>
      <p:sp>
        <p:nvSpPr>
          <p:cNvPr id="8" name="Rettangolo 7"/>
          <p:cNvSpPr/>
          <p:nvPr/>
        </p:nvSpPr>
        <p:spPr>
          <a:xfrm>
            <a:off x="0" y="347"/>
            <a:ext cx="24385588" cy="14021713"/>
          </a:xfrm>
          <a:prstGeom prst="rect">
            <a:avLst/>
          </a:prstGeom>
          <a:solidFill>
            <a:srgbClr val="00469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200"/>
          </a:p>
        </p:txBody>
      </p:sp>
      <p:sp>
        <p:nvSpPr>
          <p:cNvPr id="9" name="Titolo 1"/>
          <p:cNvSpPr>
            <a:spLocks noGrp="1"/>
          </p:cNvSpPr>
          <p:nvPr>
            <p:ph type="ctrTitle"/>
          </p:nvPr>
        </p:nvSpPr>
        <p:spPr>
          <a:xfrm>
            <a:off x="2126754" y="3696190"/>
            <a:ext cx="18982059" cy="206286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it-IT" sz="8800" cap="small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nome del progetto di impresa</a:t>
            </a:r>
            <a:endParaRPr lang="it-IT" sz="8800" cap="small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" name="Sottotitolo 2"/>
          <p:cNvSpPr>
            <a:spLocks noGrp="1"/>
          </p:cNvSpPr>
          <p:nvPr>
            <p:ph type="subTitle" idx="1"/>
          </p:nvPr>
        </p:nvSpPr>
        <p:spPr>
          <a:xfrm>
            <a:off x="2126754" y="5759062"/>
            <a:ext cx="19482831" cy="1458781"/>
          </a:xfrm>
        </p:spPr>
        <p:txBody>
          <a:bodyPr>
            <a:normAutofit/>
          </a:bodyPr>
          <a:lstStyle/>
          <a:p>
            <a:pPr algn="l"/>
            <a:r>
              <a:rPr lang="it-IT" sz="6000" cap="small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one-sentence</a:t>
            </a:r>
            <a:r>
              <a:rPr lang="it-IT" sz="6000" cap="sm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6000" cap="small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endParaRPr lang="it-IT" sz="60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183797" y="6826133"/>
            <a:ext cx="8461701" cy="91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200"/>
          </a:p>
        </p:txBody>
      </p:sp>
      <p:sp>
        <p:nvSpPr>
          <p:cNvPr id="14" name="CasellaDiTesto 13"/>
          <p:cNvSpPr txBox="1"/>
          <p:nvPr/>
        </p:nvSpPr>
        <p:spPr>
          <a:xfrm>
            <a:off x="2126754" y="7423771"/>
            <a:ext cx="862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Proponente, titolo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2126754" y="8276030"/>
            <a:ext cx="85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Data, luogo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6" y="10587458"/>
            <a:ext cx="5229532" cy="3697047"/>
          </a:xfrm>
          <a:prstGeom prst="rect">
            <a:avLst/>
          </a:prstGeom>
        </p:spPr>
      </p:pic>
      <p:sp>
        <p:nvSpPr>
          <p:cNvPr id="26" name="CasellaDiTesto 25"/>
          <p:cNvSpPr txBox="1"/>
          <p:nvPr/>
        </p:nvSpPr>
        <p:spPr>
          <a:xfrm>
            <a:off x="20009385" y="12082038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 copertina</a:t>
            </a:r>
            <a:endParaRPr lang="it-IT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e 6"/>
          <p:cNvSpPr/>
          <p:nvPr/>
        </p:nvSpPr>
        <p:spPr>
          <a:xfrm>
            <a:off x="2000029" y="1561876"/>
            <a:ext cx="2488018" cy="2488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484856" y="2537588"/>
            <a:ext cx="1518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/>
          <p:cNvSpPr txBox="1"/>
          <p:nvPr/>
        </p:nvSpPr>
        <p:spPr>
          <a:xfrm>
            <a:off x="20009385" y="12082038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 Problema</a:t>
            </a:r>
            <a:endParaRPr lang="it-IT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359878" y="1151549"/>
            <a:ext cx="1008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Problema</a:t>
            </a:r>
            <a:endParaRPr lang="it-IT" sz="8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59878" y="2718298"/>
            <a:ext cx="215704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Problemi e le opportunità derivano da osservazioni di mercato o da esperienze precedenti che hanno portato a formulare il proprio progetto.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opportuno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identificare: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3209168" y="8449050"/>
            <a:ext cx="6118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cosa consiste il problema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9064113" y="8446115"/>
            <a:ext cx="6118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avverte il problema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14697782" y="8449049"/>
            <a:ext cx="6118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conseguenze del problema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16" y="6137622"/>
            <a:ext cx="1766976" cy="160964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033" y="6137622"/>
            <a:ext cx="2496817" cy="161202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948" y="6137622"/>
            <a:ext cx="2495550" cy="16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/>
          <p:cNvSpPr txBox="1"/>
          <p:nvPr/>
        </p:nvSpPr>
        <p:spPr>
          <a:xfrm>
            <a:off x="20009385" y="12082038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 Soluzione</a:t>
            </a:r>
            <a:endParaRPr lang="it-IT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359878" y="1151549"/>
            <a:ext cx="1008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Soluzione</a:t>
            </a:r>
            <a:endParaRPr lang="it-IT" sz="8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59878" y="2718298"/>
            <a:ext cx="215704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volta individuato chiaramente il problema, la soluzione fluisce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logicamente. Possono essere utilizzati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diagrammi,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qualunque tipo di grafica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aggiuntiva che risulti utile alla comprensione,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purché non si perda di vista il core del proprio prodotto. 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3209168" y="8576640"/>
            <a:ext cx="6118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Cosa offriamo?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9093610" y="8573705"/>
            <a:ext cx="61182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 risolviamo il</a:t>
            </a:r>
          </a:p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14697782" y="8576639"/>
            <a:ext cx="61182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Perché la nostra soluzione </a:t>
            </a:r>
            <a:endParaRPr lang="it-IT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è la </a:t>
            </a:r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migliore?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8" y="6204897"/>
            <a:ext cx="2253852" cy="188051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269" y="6204897"/>
            <a:ext cx="3004638" cy="1939889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353" y="5831430"/>
            <a:ext cx="3491129" cy="22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/>
          <p:cNvSpPr txBox="1"/>
          <p:nvPr/>
        </p:nvSpPr>
        <p:spPr>
          <a:xfrm>
            <a:off x="20009385" y="12082038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#4 Mercato</a:t>
            </a:r>
            <a:endParaRPr lang="it-IT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359878" y="1151549"/>
            <a:ext cx="1008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Mercato</a:t>
            </a:r>
            <a:endParaRPr lang="it-IT" sz="8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59878" y="2718298"/>
            <a:ext cx="215704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sono i clienti del progetto? Chi sono gli utenti? Quanto è grande il mercato, in termini di unità o di soldi? Occorre individuare chiaramente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quantitativamente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 mercato (in termini di numeri, geografia, demografia) per spiegare in modo più convincente la propria strategia di vendita e di go-to-market.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816401" y="5441174"/>
            <a:ext cx="4679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40 Mio</a:t>
            </a:r>
            <a:endParaRPr lang="it-IT" sz="8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870189" y="6797860"/>
            <a:ext cx="462550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mercato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totale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utenti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fonte.com</a:t>
            </a:r>
            <a:endParaRPr lang="it-IT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ttore 1 4"/>
          <p:cNvCxnSpPr>
            <a:endCxn id="10" idx="2"/>
          </p:cNvCxnSpPr>
          <p:nvPr/>
        </p:nvCxnSpPr>
        <p:spPr>
          <a:xfrm>
            <a:off x="4816401" y="8229601"/>
            <a:ext cx="4869671" cy="0"/>
          </a:xfrm>
          <a:prstGeom prst="line">
            <a:avLst/>
          </a:prstGeom>
          <a:ln w="571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4" y="5939937"/>
            <a:ext cx="4147045" cy="3383787"/>
          </a:xfrm>
          <a:prstGeom prst="rect">
            <a:avLst/>
          </a:prstGeom>
        </p:spPr>
      </p:pic>
      <p:sp>
        <p:nvSpPr>
          <p:cNvPr id="10" name="Ovale 9"/>
          <p:cNvSpPr/>
          <p:nvPr/>
        </p:nvSpPr>
        <p:spPr>
          <a:xfrm>
            <a:off x="9686072" y="8097140"/>
            <a:ext cx="264922" cy="264922"/>
          </a:xfrm>
          <a:prstGeom prst="ellipse">
            <a:avLst/>
          </a:pr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1 20"/>
          <p:cNvCxnSpPr/>
          <p:nvPr/>
        </p:nvCxnSpPr>
        <p:spPr>
          <a:xfrm>
            <a:off x="14332011" y="8216619"/>
            <a:ext cx="4869671" cy="0"/>
          </a:xfrm>
          <a:prstGeom prst="line">
            <a:avLst/>
          </a:prstGeom>
          <a:ln w="571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14067089" y="8097140"/>
            <a:ext cx="264922" cy="264922"/>
          </a:xfrm>
          <a:prstGeom prst="ellipse">
            <a:avLst/>
          </a:pr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14098039" y="5441174"/>
            <a:ext cx="5157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600 Mio€</a:t>
            </a:r>
            <a:endParaRPr lang="it-IT" sz="80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14385799" y="6797860"/>
            <a:ext cx="486967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valore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mercato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fonte.com</a:t>
            </a:r>
            <a:endParaRPr lang="it-IT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8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2" grpId="0"/>
      <p:bldP spid="14" grpId="0"/>
      <p:bldP spid="10" grpId="0" animBg="1"/>
      <p:bldP spid="22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magine 3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18" y="7041338"/>
            <a:ext cx="1508455" cy="1107271"/>
          </a:xfrm>
          <a:prstGeom prst="rect">
            <a:avLst/>
          </a:prstGeom>
        </p:spPr>
      </p:pic>
      <p:pic>
        <p:nvPicPr>
          <p:cNvPr id="36" name="Immagine 3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18" y="8157856"/>
            <a:ext cx="1508455" cy="1107271"/>
          </a:xfrm>
          <a:prstGeom prst="rect">
            <a:avLst/>
          </a:prstGeom>
        </p:spPr>
      </p:pic>
      <p:pic>
        <p:nvPicPr>
          <p:cNvPr id="37" name="Immagine 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30" y="8163123"/>
            <a:ext cx="1508455" cy="1107271"/>
          </a:xfrm>
          <a:prstGeom prst="rect">
            <a:avLst/>
          </a:prstGeom>
        </p:spPr>
      </p:pic>
      <p:pic>
        <p:nvPicPr>
          <p:cNvPr id="29" name="Immagine 2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91" y="5054158"/>
            <a:ext cx="1086522" cy="1017658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1359878" y="1151549"/>
            <a:ext cx="1008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Competizione</a:t>
            </a:r>
            <a:endParaRPr lang="it-IT" sz="8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59877" y="2718298"/>
            <a:ext cx="21849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sono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competitor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principali? Diretti o indiretti? Quali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caratteristiche hanno? Ma, soprattutto,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cosa si distingue la soluzione che proponete? Qual è il vostro vantaggio competitivo? Potete rappresentarlo attraverso un grafico cartesiano o una tabella a doppia entrata.</a:t>
            </a:r>
            <a:endParaRPr lang="it-IT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172903" y="12082038"/>
            <a:ext cx="4036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#5 Competizione</a:t>
            </a:r>
            <a:endParaRPr lang="it-IT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nettore 2 4"/>
          <p:cNvCxnSpPr>
            <a:cxnSpLocks/>
          </p:cNvCxnSpPr>
          <p:nvPr/>
        </p:nvCxnSpPr>
        <p:spPr>
          <a:xfrm flipV="1">
            <a:off x="2419387" y="5054158"/>
            <a:ext cx="0" cy="4230018"/>
          </a:xfrm>
          <a:prstGeom prst="straightConnector1">
            <a:avLst/>
          </a:prstGeom>
          <a:ln w="381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cxnSpLocks/>
          </p:cNvCxnSpPr>
          <p:nvPr/>
        </p:nvCxnSpPr>
        <p:spPr>
          <a:xfrm>
            <a:off x="2412576" y="9288020"/>
            <a:ext cx="42676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>
            <a:spLocks/>
          </p:cNvSpPr>
          <p:nvPr/>
        </p:nvSpPr>
        <p:spPr>
          <a:xfrm>
            <a:off x="5783623" y="5119273"/>
            <a:ext cx="800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TU</a:t>
            </a:r>
            <a:endParaRPr lang="it-IT" sz="24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tangolo 21"/>
          <p:cNvSpPr>
            <a:spLocks/>
          </p:cNvSpPr>
          <p:nvPr/>
        </p:nvSpPr>
        <p:spPr>
          <a:xfrm>
            <a:off x="2660997" y="7401420"/>
            <a:ext cx="150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800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Competitor</a:t>
            </a:r>
            <a:endParaRPr lang="it-IT" sz="18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tangolo 24"/>
          <p:cNvSpPr>
            <a:spLocks/>
          </p:cNvSpPr>
          <p:nvPr/>
        </p:nvSpPr>
        <p:spPr>
          <a:xfrm>
            <a:off x="767630" y="4658299"/>
            <a:ext cx="1893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GOODNESS</a:t>
            </a:r>
            <a:endParaRPr lang="it-IT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tangolo 26"/>
          <p:cNvSpPr>
            <a:spLocks/>
          </p:cNvSpPr>
          <p:nvPr/>
        </p:nvSpPr>
        <p:spPr>
          <a:xfrm>
            <a:off x="1465892" y="9463195"/>
            <a:ext cx="1893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BADNESS</a:t>
            </a:r>
            <a:endParaRPr lang="it-IT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tangolo 27"/>
          <p:cNvSpPr>
            <a:spLocks/>
          </p:cNvSpPr>
          <p:nvPr/>
        </p:nvSpPr>
        <p:spPr>
          <a:xfrm>
            <a:off x="5606517" y="9499214"/>
            <a:ext cx="1893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GOODNESS</a:t>
            </a:r>
            <a:endParaRPr lang="it-IT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ttangolo 31"/>
          <p:cNvSpPr>
            <a:spLocks/>
          </p:cNvSpPr>
          <p:nvPr/>
        </p:nvSpPr>
        <p:spPr>
          <a:xfrm>
            <a:off x="2662739" y="8505202"/>
            <a:ext cx="150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800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Competitor</a:t>
            </a:r>
            <a:endParaRPr lang="it-IT" sz="18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ttangolo 33"/>
          <p:cNvSpPr>
            <a:spLocks/>
          </p:cNvSpPr>
          <p:nvPr/>
        </p:nvSpPr>
        <p:spPr>
          <a:xfrm>
            <a:off x="4549017" y="8518559"/>
            <a:ext cx="150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800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Competitor</a:t>
            </a:r>
            <a:endParaRPr lang="it-IT" sz="18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23281"/>
              </p:ext>
            </p:extLst>
          </p:nvPr>
        </p:nvGraphicFramePr>
        <p:xfrm>
          <a:off x="14497049" y="5492660"/>
          <a:ext cx="7505700" cy="400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5"/>
                <a:gridCol w="1876425"/>
                <a:gridCol w="1876425"/>
                <a:gridCol w="1876425"/>
              </a:tblGrid>
              <a:tr h="1333612"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333612"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333612"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12700" cmpd="sng">
                      <a:noFill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2700" dirty="0"/>
                    </a:p>
                  </a:txBody>
                  <a:tcPr marL="69319" marR="69319" marT="34660" marB="34660">
                    <a:lnL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1" name="Immagine 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648" y="4432208"/>
            <a:ext cx="906738" cy="849268"/>
          </a:xfrm>
          <a:prstGeom prst="rect">
            <a:avLst/>
          </a:prstGeom>
        </p:spPr>
      </p:pic>
      <p:sp>
        <p:nvSpPr>
          <p:cNvPr id="23" name="Rettangolo 22"/>
          <p:cNvSpPr>
            <a:spLocks/>
          </p:cNvSpPr>
          <p:nvPr/>
        </p:nvSpPr>
        <p:spPr>
          <a:xfrm>
            <a:off x="20815712" y="4532463"/>
            <a:ext cx="5700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000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TU</a:t>
            </a:r>
            <a:endParaRPr lang="it-IT" sz="20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675" y="4485351"/>
            <a:ext cx="1358219" cy="996991"/>
          </a:xfrm>
          <a:prstGeom prst="rect">
            <a:avLst/>
          </a:prstGeom>
        </p:spPr>
      </p:pic>
      <p:sp>
        <p:nvSpPr>
          <p:cNvPr id="26" name="Rettangolo 25"/>
          <p:cNvSpPr>
            <a:spLocks/>
          </p:cNvSpPr>
          <p:nvPr/>
        </p:nvSpPr>
        <p:spPr>
          <a:xfrm>
            <a:off x="18575819" y="4801156"/>
            <a:ext cx="1352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800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Competitor</a:t>
            </a:r>
            <a:endParaRPr lang="it-IT" sz="18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magine 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347" y="4482495"/>
            <a:ext cx="1358219" cy="996991"/>
          </a:xfrm>
          <a:prstGeom prst="rect">
            <a:avLst/>
          </a:prstGeom>
        </p:spPr>
      </p:pic>
      <p:sp>
        <p:nvSpPr>
          <p:cNvPr id="31" name="Rettangolo 30"/>
          <p:cNvSpPr>
            <a:spLocks/>
          </p:cNvSpPr>
          <p:nvPr/>
        </p:nvSpPr>
        <p:spPr>
          <a:xfrm>
            <a:off x="16563491" y="4798300"/>
            <a:ext cx="1352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800" dirty="0" smtClean="0">
                <a:solidFill>
                  <a:schemeClr val="bg1"/>
                </a:solidFill>
                <a:latin typeface="Franklin Gothic Medium" panose="020B0603020102020204" pitchFamily="34" charset="0"/>
                <a:cs typeface="Arial" panose="020B0604020202020204" pitchFamily="34" charset="0"/>
              </a:rPr>
              <a:t>Competitor</a:t>
            </a:r>
            <a:endParaRPr lang="it-IT" sz="1800" dirty="0">
              <a:solidFill>
                <a:schemeClr val="bg1"/>
              </a:solidFill>
              <a:latin typeface="Franklin Gothic Medium" panose="020B06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649450" y="5769019"/>
            <a:ext cx="1560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14649450" y="7162863"/>
            <a:ext cx="1560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14654658" y="8579372"/>
            <a:ext cx="155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365" y="5587353"/>
            <a:ext cx="1180181" cy="76196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557" y="7084862"/>
            <a:ext cx="1071289" cy="691658"/>
          </a:xfrm>
          <a:prstGeom prst="rect">
            <a:avLst/>
          </a:prstGeom>
        </p:spPr>
      </p:pic>
      <p:pic>
        <p:nvPicPr>
          <p:cNvPr id="40" name="Immagin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365" y="8487324"/>
            <a:ext cx="1180181" cy="761962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048" y="5606022"/>
            <a:ext cx="1071289" cy="691658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048" y="7102699"/>
            <a:ext cx="1071289" cy="691658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693" y="8486173"/>
            <a:ext cx="1180181" cy="761962"/>
          </a:xfrm>
          <a:prstGeom prst="rect">
            <a:avLst/>
          </a:prstGeom>
        </p:spPr>
      </p:pic>
      <p:pic>
        <p:nvPicPr>
          <p:cNvPr id="44" name="Immagin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264" y="5560355"/>
            <a:ext cx="1180181" cy="761962"/>
          </a:xfrm>
          <a:prstGeom prst="rect">
            <a:avLst/>
          </a:prstGeom>
        </p:spPr>
      </p:pic>
      <p:pic>
        <p:nvPicPr>
          <p:cNvPr id="45" name="Immagin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71" y="7000381"/>
            <a:ext cx="1180181" cy="761962"/>
          </a:xfrm>
          <a:prstGeom prst="rect">
            <a:avLst/>
          </a:prstGeom>
        </p:spPr>
      </p:pic>
      <p:pic>
        <p:nvPicPr>
          <p:cNvPr id="46" name="Immagin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570" y="8473680"/>
            <a:ext cx="1180181" cy="761962"/>
          </a:xfrm>
          <a:prstGeom prst="rect">
            <a:avLst/>
          </a:prstGeom>
        </p:spPr>
      </p:pic>
      <p:cxnSp>
        <p:nvCxnSpPr>
          <p:cNvPr id="17" name="Connettore 1 16"/>
          <p:cNvCxnSpPr/>
          <p:nvPr/>
        </p:nvCxnSpPr>
        <p:spPr>
          <a:xfrm flipH="1">
            <a:off x="8596633" y="4040372"/>
            <a:ext cx="5736055" cy="5638743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9" grpId="0"/>
      <p:bldP spid="22" grpId="0"/>
      <p:bldP spid="25" grpId="0"/>
      <p:bldP spid="27" grpId="0"/>
      <p:bldP spid="28" grpId="0"/>
      <p:bldP spid="32" grpId="0"/>
      <p:bldP spid="34" grpId="0"/>
      <p:bldP spid="23" grpId="0"/>
      <p:bldP spid="26" grpId="0"/>
      <p:bldP spid="31" grpId="0"/>
      <p:bldP spid="10" grpId="0"/>
      <p:bldP spid="33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/>
          <p:cNvSpPr txBox="1"/>
          <p:nvPr/>
        </p:nvSpPr>
        <p:spPr>
          <a:xfrm>
            <a:off x="18582968" y="12082038"/>
            <a:ext cx="4626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#6 Business Model</a:t>
            </a:r>
            <a:endParaRPr lang="it-IT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359878" y="1151549"/>
            <a:ext cx="1008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Business Model</a:t>
            </a:r>
            <a:endParaRPr lang="it-IT" sz="8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59878" y="2718298"/>
            <a:ext cx="215704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quale modello di business si basa il progetto? In altre parole, come viene generata, catturata e monetizzata la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progetto? Componente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 del modello di business è ovviamente il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model, cioè come vengono generati ricavi.</a:t>
            </a:r>
          </a:p>
          <a:p>
            <a:pPr>
              <a:defRPr/>
            </a:pP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Esempi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modelli di business possono includere: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3209168" y="8576640"/>
            <a:ext cx="6118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Freemium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9064113" y="8573705"/>
            <a:ext cx="6118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14697782" y="8576639"/>
            <a:ext cx="6118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free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871185" y="6163505"/>
            <a:ext cx="2942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$</a:t>
            </a:r>
            <a:endParaRPr lang="it-IT" sz="9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779" y="5942430"/>
            <a:ext cx="2773618" cy="179073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158" y="6123530"/>
            <a:ext cx="1650409" cy="165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20" grpId="0"/>
      <p:bldP spid="25" grpId="0"/>
      <p:bldP spid="2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/>
          <p:cNvSpPr txBox="1"/>
          <p:nvPr/>
        </p:nvSpPr>
        <p:spPr>
          <a:xfrm>
            <a:off x="20009385" y="12082038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#7 Team</a:t>
            </a:r>
            <a:endParaRPr lang="it-IT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359878" y="1151549"/>
            <a:ext cx="1008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Team</a:t>
            </a:r>
            <a:endParaRPr lang="it-IT" sz="88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59878" y="2718298"/>
            <a:ext cx="215704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Quella sul team è una delle slide più importanti del proprio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occorre mostrare che le persone coinvolte nel progetto hanno in effetti il giusto mix di esperienza, capacità e volontà per portare avanti il progetto.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questa slide, occorre indicare il team di </a:t>
            </a:r>
            <a:r>
              <a:rPr lang="it-IT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fondatori, eventuali </a:t>
            </a:r>
            <a:r>
              <a:rPr lang="it-IT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 altre figure rilevanti coinvolte nel progetto.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925961" y="8104694"/>
            <a:ext cx="22417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Ruolo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1070177" y="8104694"/>
            <a:ext cx="22417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Ruolo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17214393" y="8104694"/>
            <a:ext cx="22417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algn="ctr"/>
            <a:r>
              <a:rPr lang="it-IT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Ruolo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endParaRPr lang="it-IT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99" y="5170428"/>
            <a:ext cx="2769277" cy="276927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631" y="5170428"/>
            <a:ext cx="2769277" cy="2769277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15" y="5170428"/>
            <a:ext cx="2769277" cy="27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12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2114</TotalTime>
  <Words>692</Words>
  <Application>Microsoft Office PowerPoint</Application>
  <PresentationFormat>Personalizzato</PresentationFormat>
  <Paragraphs>108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Courier New</vt:lpstr>
      <vt:lpstr>Franklin Gothic Medium</vt:lpstr>
      <vt:lpstr>Tema di Office</vt:lpstr>
      <vt:lpstr>Personalizza struttura</vt:lpstr>
      <vt:lpstr>Presentazione standard di PowerPoint</vt:lpstr>
      <vt:lpstr>Presentazione standard di PowerPoint</vt:lpstr>
      <vt:lpstr>nome del progetto di impresa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fare un pitch</dc:title>
  <dc:creator>Federica Munzone</dc:creator>
  <cp:lastModifiedBy>ITALIACAMP SRL</cp:lastModifiedBy>
  <cp:revision>200</cp:revision>
  <dcterms:created xsi:type="dcterms:W3CDTF">2016-02-19T11:42:39Z</dcterms:created>
  <dcterms:modified xsi:type="dcterms:W3CDTF">2016-04-07T09:01:52Z</dcterms:modified>
</cp:coreProperties>
</file>