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9" r:id="rId2"/>
    <p:sldId id="314" r:id="rId3"/>
    <p:sldId id="355" r:id="rId4"/>
    <p:sldId id="337" r:id="rId5"/>
    <p:sldId id="346" r:id="rId6"/>
    <p:sldId id="341" r:id="rId7"/>
    <p:sldId id="342" r:id="rId8"/>
    <p:sldId id="343" r:id="rId9"/>
    <p:sldId id="351" r:id="rId10"/>
    <p:sldId id="350" r:id="rId11"/>
    <p:sldId id="352" r:id="rId12"/>
    <p:sldId id="338" r:id="rId13"/>
    <p:sldId id="340" r:id="rId14"/>
    <p:sldId id="336" r:id="rId15"/>
    <p:sldId id="354" r:id="rId16"/>
    <p:sldId id="353" r:id="rId17"/>
    <p:sldId id="335" r:id="rId18"/>
    <p:sldId id="344" r:id="rId19"/>
    <p:sldId id="315" r:id="rId20"/>
    <p:sldId id="347" r:id="rId21"/>
    <p:sldId id="348" r:id="rId22"/>
    <p:sldId id="345" r:id="rId23"/>
    <p:sldId id="317" r:id="rId24"/>
    <p:sldId id="316" r:id="rId25"/>
    <p:sldId id="319" r:id="rId2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FCF7"/>
    <a:srgbClr val="FCFFB5"/>
    <a:srgbClr val="FDFF88"/>
    <a:srgbClr val="FFFC00"/>
    <a:srgbClr val="96BDFD"/>
    <a:srgbClr val="EDF2F9"/>
    <a:srgbClr val="F1DFD4"/>
    <a:srgbClr val="F1E9E4"/>
    <a:srgbClr val="EDF2FA"/>
    <a:srgbClr val="E4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8"/>
    <p:restoredTop sz="94674"/>
  </p:normalViewPr>
  <p:slideViewPr>
    <p:cSldViewPr snapToGrid="0">
      <p:cViewPr varScale="1">
        <p:scale>
          <a:sx n="125" d="100"/>
          <a:sy n="125" d="100"/>
        </p:scale>
        <p:origin x="176" y="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20/12/20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20/12/20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07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67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88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53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88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1B53-8750-F24B-8BA7-FFA1DFC1BBBC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PHP intro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mon_Gateway_Interfac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51.97.252.4:7777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install.general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primo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1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hp/php_object_oriented.htm" TargetMode="External"/><Relationship Id="rId3" Type="http://schemas.openxmlformats.org/officeDocument/2006/relationships/hyperlink" Target="https://www.w3schools.com/php/php_oop_what_is.asp" TargetMode="External"/><Relationship Id="rId7" Type="http://schemas.openxmlformats.org/officeDocument/2006/relationships/hyperlink" Target="https://www.tutorialspoint.com/php" TargetMode="External"/><Relationship Id="rId2" Type="http://schemas.openxmlformats.org/officeDocument/2006/relationships/hyperlink" Target="https://www.w3schools.com/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hp.net/manual/language.oop5.php" TargetMode="External"/><Relationship Id="rId11" Type="http://schemas.openxmlformats.org/officeDocument/2006/relationships/hyperlink" Target="https://www.ntu.edu.sg/home/ehchua/programming/webprogramming/php5_OOP.html" TargetMode="External"/><Relationship Id="rId5" Type="http://schemas.openxmlformats.org/officeDocument/2006/relationships/hyperlink" Target="https://www.php.net/manual/" TargetMode="External"/><Relationship Id="rId10" Type="http://schemas.openxmlformats.org/officeDocument/2006/relationships/hyperlink" Target="https://www.ntu.edu.sg/home/ehchua/programming/#php" TargetMode="External"/><Relationship Id="rId4" Type="http://schemas.openxmlformats.org/officeDocument/2006/relationships/hyperlink" Target="https://developer.hyvor.com/tutorials/php" TargetMode="External"/><Relationship Id="rId9" Type="http://schemas.openxmlformats.org/officeDocument/2006/relationships/hyperlink" Target="https://www.tutorialspoint.com/php/index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sysh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25B69-8E39-794E-A1AB-3600278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70614"/>
            <a:ext cx="8579942" cy="1970870"/>
          </a:xfrm>
        </p:spPr>
        <p:txBody>
          <a:bodyPr>
            <a:noAutofit/>
          </a:bodyPr>
          <a:lstStyle/>
          <a:p>
            <a:r>
              <a:rPr lang="it-IT" sz="5400" b="0"/>
              <a:t>Introduzione al PHP: il linguaggio e l'ambiente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4470D5-DF6D-1D4B-853A-5D8B87AF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00" y="2604052"/>
            <a:ext cx="8585285" cy="3849986"/>
          </a:xfrm>
        </p:spPr>
        <p:txBody>
          <a:bodyPr>
            <a:normAutofit/>
          </a:bodyPr>
          <a:lstStyle/>
          <a:p>
            <a:r>
              <a:rPr lang="it-IT" sz="3200"/>
              <a:t>Installazione</a:t>
            </a:r>
          </a:p>
          <a:p>
            <a:r>
              <a:rPr lang="it-IT" sz="3200"/>
              <a:t>Concetti</a:t>
            </a:r>
          </a:p>
          <a:p>
            <a:r>
              <a:rPr lang="it-IT" sz="3200"/>
              <a:t>Impiego</a:t>
            </a:r>
          </a:p>
          <a:p>
            <a:pPr>
              <a:spcAft>
                <a:spcPts val="1800"/>
              </a:spcAft>
            </a:pPr>
            <a:r>
              <a:rPr lang="it-IT" sz="3200"/>
              <a:t>Configurazione</a:t>
            </a:r>
          </a:p>
          <a:p>
            <a:pPr marL="757238" indent="-757238">
              <a:buNone/>
            </a:pPr>
            <a:r>
              <a:rPr lang="it-IT" sz="3200"/>
              <a:t>NB:	slide con sfondo </a:t>
            </a:r>
            <a:r>
              <a:rPr lang="it-IT" sz="3200">
                <a:highlight>
                  <a:srgbClr val="EDF2F9"/>
                </a:highlight>
              </a:rPr>
              <a:t>colorato così</a:t>
            </a:r>
            <a:r>
              <a:rPr lang="it-IT" sz="3200"/>
              <a:t> possono essere saltate ai fini della preparazione per l'esame</a:t>
            </a:r>
          </a:p>
          <a:p>
            <a:endParaRPr lang="it-IT" sz="32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7E238-4933-ED4E-8C99-020FEE2B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168FF-0373-F645-A6F7-24226084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C1488D-5D0D-E940-8DCB-9AC639C7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30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694158"/>
          </a:xfrm>
        </p:spPr>
        <p:txBody>
          <a:bodyPr>
            <a:normAutofit fontScale="90000"/>
          </a:bodyPr>
          <a:lstStyle/>
          <a:p>
            <a:r>
              <a:rPr lang="it-IT" sz="4000" b="0"/>
              <a:t>PHP: embedding vs. puro: varianti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10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3EF647-F9BB-5340-84A6-690AF6B278EA}"/>
              </a:ext>
            </a:extLst>
          </p:cNvPr>
          <p:cNvSpPr txBox="1"/>
          <p:nvPr/>
        </p:nvSpPr>
        <p:spPr>
          <a:xfrm>
            <a:off x="261808" y="836647"/>
            <a:ext cx="246906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embedded.php -&gt;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&lt;body&gt;</a:t>
            </a:r>
          </a:p>
          <a:p>
            <a:r>
              <a:rPr lang="en" sz="1400" dirty="0">
                <a:latin typeface="Ubuntu Mono" panose="020B0509030602030204" pitchFamily="49" charset="0"/>
              </a:rPr>
              <a:t>Today is </a:t>
            </a:r>
          </a:p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("l"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&lt;/html&gt;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2ADD34-0704-9449-A705-C395A017FA18}"/>
              </a:ext>
            </a:extLst>
          </p:cNvPr>
          <p:cNvSpPr txBox="1"/>
          <p:nvPr/>
        </p:nvSpPr>
        <p:spPr>
          <a:xfrm>
            <a:off x="2920754" y="836647"/>
            <a:ext cx="246906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embedded.php -&gt;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&lt;body&gt;</a:t>
            </a:r>
          </a:p>
          <a:p>
            <a:r>
              <a:rPr lang="en" sz="1400" dirty="0">
                <a:latin typeface="Ubuntu Mono" panose="020B0509030602030204" pitchFamily="49" charset="0"/>
              </a:rPr>
              <a:t>Today is </a:t>
            </a:r>
            <a:r>
              <a:rPr lang="it-IT" sz="1400" dirty="0">
                <a:latin typeface="Ubuntu Mono" panose="020B0509030602030204" pitchFamily="49" charset="0"/>
              </a:rPr>
              <a:t>Friday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&lt;/html&gt;</a:t>
            </a:r>
          </a:p>
          <a:p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DDB6B-215D-EE49-AB5B-0C26B6B54A40}"/>
              </a:ext>
            </a:extLst>
          </p:cNvPr>
          <p:cNvSpPr txBox="1"/>
          <p:nvPr/>
        </p:nvSpPr>
        <p:spPr>
          <a:xfrm>
            <a:off x="261808" y="2538893"/>
            <a:ext cx="246906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pure.php -&gt;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endParaRPr lang="en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 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"&lt;body&gt;"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  <a:endParaRPr lang="it-IT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"&lt;/body&gt;"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E0A1F6-F373-0F47-8570-F138DEDAEB3A}"/>
              </a:ext>
            </a:extLst>
          </p:cNvPr>
          <p:cNvSpPr txBox="1"/>
          <p:nvPr/>
        </p:nvSpPr>
        <p:spPr>
          <a:xfrm>
            <a:off x="2920754" y="2538893"/>
            <a:ext cx="414189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pure.php -&gt;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&lt;html&gt;&lt;body&gt;</a:t>
            </a:r>
            <a:r>
              <a:rPr lang="en" sz="1400" dirty="0">
                <a:latin typeface="Ubuntu Mono" panose="020B0509030602030204" pitchFamily="49" charset="0"/>
              </a:rPr>
              <a:t>Today is </a:t>
            </a:r>
            <a:r>
              <a:rPr lang="it-IT" sz="1400" dirty="0">
                <a:latin typeface="Ubuntu Mono" panose="020B0509030602030204" pitchFamily="49" charset="0"/>
              </a:rPr>
              <a:t>Friday</a:t>
            </a:r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400" dirty="0">
              <a:solidFill>
                <a:srgbClr val="0000CD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F23797F1-2CDA-5A4B-8DE6-A47807F8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700" y="824578"/>
            <a:ext cx="3449036" cy="159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/>
              <a:t>Da sinistra: vediamo il file </a:t>
            </a:r>
            <a:r>
              <a:rPr lang="it-IT" sz="2000" i="1"/>
              <a:t>embedded.php</a:t>
            </a:r>
            <a:r>
              <a:rPr lang="it-IT" sz="2000"/>
              <a:t> e il corrispondente l'HTML generato per il cliente</a:t>
            </a:r>
          </a:p>
        </p:txBody>
      </p:sp>
      <p:sp>
        <p:nvSpPr>
          <p:cNvPr id="14" name="Segnaposto contenuto 12">
            <a:extLst>
              <a:ext uri="{FF2B5EF4-FFF2-40B4-BE49-F238E27FC236}">
                <a16:creationId xmlns:a16="http://schemas.microsoft.com/office/drawing/2014/main" id="{C42D41D3-917F-444B-BA9C-C91E611C678D}"/>
              </a:ext>
            </a:extLst>
          </p:cNvPr>
          <p:cNvSpPr txBox="1">
            <a:spLocks/>
          </p:cNvSpPr>
          <p:nvPr/>
        </p:nvSpPr>
        <p:spPr>
          <a:xfrm>
            <a:off x="2825526" y="3159823"/>
            <a:ext cx="4861463" cy="10042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000"/>
              <a:t>A sinistra e qui sopra: </a:t>
            </a:r>
            <a:r>
              <a:rPr lang="it-IT" sz="2000" i="1"/>
              <a:t>pure.php</a:t>
            </a:r>
            <a:r>
              <a:rPr lang="it-IT" sz="2000"/>
              <a:t> e l'HTML generato, poco leggibile per mancanza di "a capo"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5DB9E7-7B6C-0C47-BA2B-64B69726B590}"/>
              </a:ext>
            </a:extLst>
          </p:cNvPr>
          <p:cNvSpPr txBox="1"/>
          <p:nvPr/>
        </p:nvSpPr>
        <p:spPr>
          <a:xfrm>
            <a:off x="249209" y="4467302"/>
            <a:ext cx="246906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endParaRPr lang="en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"&lt;html&gt;\n"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 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"&lt;body&gt;\n"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  <a:endParaRPr lang="it-IT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"\n&lt;/body&gt;\n"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27E1939-C026-3B45-8DF5-D4CA05045323}"/>
              </a:ext>
            </a:extLst>
          </p:cNvPr>
          <p:cNvSpPr txBox="1"/>
          <p:nvPr/>
        </p:nvSpPr>
        <p:spPr>
          <a:xfrm>
            <a:off x="5882701" y="4467302"/>
            <a:ext cx="30446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endParaRPr lang="en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"&lt;html&gt;\n&lt;body&gt;\nToday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  <a:endParaRPr lang="it-IT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"\n&lt;/body&gt;\n&lt;/html&gt;"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4057CA3-5C9F-3F48-A1D4-FD8B43A78122}"/>
              </a:ext>
            </a:extLst>
          </p:cNvPr>
          <p:cNvSpPr txBox="1"/>
          <p:nvPr/>
        </p:nvSpPr>
        <p:spPr>
          <a:xfrm>
            <a:off x="261808" y="6195561"/>
            <a:ext cx="84902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"&lt;html&gt;\n&lt;body&gt;\nToday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 . 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.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"\n&lt;/body&gt;\n&lt;/html&gt;"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9" name="Segnaposto contenuto 12">
            <a:extLst>
              <a:ext uri="{FF2B5EF4-FFF2-40B4-BE49-F238E27FC236}">
                <a16:creationId xmlns:a16="http://schemas.microsoft.com/office/drawing/2014/main" id="{E8C3BC59-7B7A-AD46-AC76-940EE2F3ACD3}"/>
              </a:ext>
            </a:extLst>
          </p:cNvPr>
          <p:cNvSpPr txBox="1">
            <a:spLocks/>
          </p:cNvSpPr>
          <p:nvPr/>
        </p:nvSpPr>
        <p:spPr>
          <a:xfrm>
            <a:off x="2920754" y="5835177"/>
            <a:ext cx="6223246" cy="45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/>
              <a:t>Qui sotto, con l'operatore "." (concatena), basta un </a:t>
            </a:r>
            <a:r>
              <a:rPr lang="it-IT" sz="2000" i="1"/>
              <a:t>echo</a:t>
            </a:r>
            <a:r>
              <a:rPr lang="it-IT" sz="2000"/>
              <a:t>:</a:t>
            </a:r>
          </a:p>
        </p:txBody>
      </p:sp>
      <p:sp>
        <p:nvSpPr>
          <p:cNvPr id="16" name="Segnaposto contenuto 12">
            <a:extLst>
              <a:ext uri="{FF2B5EF4-FFF2-40B4-BE49-F238E27FC236}">
                <a16:creationId xmlns:a16="http://schemas.microsoft.com/office/drawing/2014/main" id="{96AE1AF0-D853-A242-B664-8862B4FFE540}"/>
              </a:ext>
            </a:extLst>
          </p:cNvPr>
          <p:cNvSpPr txBox="1">
            <a:spLocks/>
          </p:cNvSpPr>
          <p:nvPr/>
        </p:nvSpPr>
        <p:spPr>
          <a:xfrm>
            <a:off x="2904837" y="4369464"/>
            <a:ext cx="2976524" cy="1342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000"/>
              <a:t>Per avere un HTML con più righe, gli "a capo" vanno generati in PHP, come qui a sinistra o a destra</a:t>
            </a:r>
          </a:p>
        </p:txBody>
      </p:sp>
    </p:spTree>
    <p:extLst>
      <p:ext uri="{BB962C8B-B14F-4D97-AF65-F5344CB8AC3E}">
        <p14:creationId xmlns:p14="http://schemas.microsoft.com/office/powerpoint/2010/main" val="329027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PHP: embedding vs. puro: 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194F0-4ACD-AA4B-B6D4-BD33E7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57" y="978578"/>
            <a:ext cx="8585285" cy="2613918"/>
          </a:xfrm>
        </p:spPr>
        <p:txBody>
          <a:bodyPr>
            <a:noAutofit/>
          </a:bodyPr>
          <a:lstStyle/>
          <a:p>
            <a:pPr marL="88900" indent="0">
              <a:buNone/>
            </a:pPr>
            <a:r>
              <a:rPr lang="it-IT" sz="2600"/>
              <a:t>Si capisce quindi che, per generare da PHP "puro" codice HTML realistico, ricco di grafica, cioè con molti e complessi elementi, servirebbe una miriade di </a:t>
            </a:r>
            <a:r>
              <a:rPr lang="it-IT" sz="2600" i="1"/>
              <a:t>echo</a:t>
            </a:r>
            <a:r>
              <a:rPr lang="it-IT" sz="2600"/>
              <a:t> </a:t>
            </a:r>
          </a:p>
          <a:p>
            <a:pPr marL="88900" indent="0">
              <a:buNone/>
            </a:pPr>
            <a:r>
              <a:rPr lang="it-IT" sz="2600"/>
              <a:t>Gli </a:t>
            </a:r>
            <a:r>
              <a:rPr lang="it-IT" sz="2600" i="1"/>
              <a:t>echo</a:t>
            </a:r>
            <a:r>
              <a:rPr lang="it-IT" sz="2600"/>
              <a:t> si possono ridurre, al prezzo di dargli argomenti lunghi e illeggibili, come si vede già (in piccolo) in questo esempio di PHP puro con un solo </a:t>
            </a:r>
            <a:r>
              <a:rPr lang="it-IT" sz="2600" i="1"/>
              <a:t>echo</a:t>
            </a:r>
            <a:endParaRPr lang="it-IT" sz="26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11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7D78389-131F-C743-802A-9496C0841324}"/>
              </a:ext>
            </a:extLst>
          </p:cNvPr>
          <p:cNvSpPr txBox="1">
            <a:spLocks/>
          </p:cNvSpPr>
          <p:nvPr/>
        </p:nvSpPr>
        <p:spPr>
          <a:xfrm>
            <a:off x="359500" y="4233728"/>
            <a:ext cx="6029200" cy="2177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buFont typeface="Arial"/>
              <a:buNone/>
            </a:pPr>
            <a:r>
              <a:rPr lang="it-IT" sz="2400"/>
              <a:t>D'altro canto, come già osservato, nell' HTML da generare quasi tutto il codice è statico, per cui è più semplice e leggibile partire dall'HTML e inserirvi (pochi) script PHP, come nel riquadro a destra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72D8F4-E274-3849-83BA-CB923F54B134}"/>
              </a:ext>
            </a:extLst>
          </p:cNvPr>
          <p:cNvSpPr txBox="1"/>
          <p:nvPr/>
        </p:nvSpPr>
        <p:spPr>
          <a:xfrm>
            <a:off x="491063" y="3675783"/>
            <a:ext cx="837357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"&lt;html&gt;\n&lt;body&gt;\n"Today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 . 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.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"\n&lt;/body&gt;\n&lt;/html&gt;"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C0C7B48-C121-C94D-BABC-1ACB88F0F4F1}"/>
              </a:ext>
            </a:extLst>
          </p:cNvPr>
          <p:cNvSpPr txBox="1">
            <a:spLocks/>
          </p:cNvSpPr>
          <p:nvPr/>
        </p:nvSpPr>
        <p:spPr>
          <a:xfrm>
            <a:off x="279357" y="4058810"/>
            <a:ext cx="8585285" cy="91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buFont typeface="Arial"/>
              <a:buNone/>
            </a:pPr>
            <a:endParaRPr lang="it-IT" sz="24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7EDC46-C46C-914B-88F6-A9AD1EAC86E9}"/>
              </a:ext>
            </a:extLst>
          </p:cNvPr>
          <p:cNvSpPr txBox="1"/>
          <p:nvPr/>
        </p:nvSpPr>
        <p:spPr>
          <a:xfrm>
            <a:off x="6388700" y="4283892"/>
            <a:ext cx="246906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&lt;body&gt;</a:t>
            </a:r>
          </a:p>
          <a:p>
            <a:r>
              <a:rPr lang="en" sz="1400" dirty="0">
                <a:latin typeface="Ubuntu Mono" panose="020B0509030602030204" pitchFamily="49" charset="0"/>
              </a:rPr>
              <a:t>Today is </a:t>
            </a:r>
          </a:p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("l"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&lt;/html&gt;</a:t>
            </a:r>
            <a:endParaRPr lang="it-IT" sz="140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4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Linguaggi e Web: PHP vs. "puro"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194F0-4ACD-AA4B-B6D4-BD33E7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5" y="969356"/>
            <a:ext cx="8922936" cy="5351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/>
              <a:t>L'alternativa è tra linguaggio </a:t>
            </a:r>
            <a:r>
              <a:rPr lang="it-IT" sz="2400" i="1"/>
              <a:t>embedded</a:t>
            </a:r>
            <a:r>
              <a:rPr lang="it-IT" sz="2400"/>
              <a:t> in HTML, come </a:t>
            </a:r>
            <a:r>
              <a:rPr lang="it-IT" sz="2400" b="1"/>
              <a:t>PHP</a:t>
            </a:r>
            <a:r>
              <a:rPr lang="it-IT" sz="2400"/>
              <a:t> (o ASP.NET o JSP) e linguaggio "</a:t>
            </a:r>
            <a:r>
              <a:rPr lang="it-IT" sz="2400" i="1"/>
              <a:t>puro</a:t>
            </a:r>
            <a:r>
              <a:rPr lang="it-IT" sz="2400"/>
              <a:t>" (p. es. C o Java)</a:t>
            </a:r>
          </a:p>
          <a:p>
            <a:pPr marL="0" indent="0">
              <a:buNone/>
            </a:pPr>
            <a:r>
              <a:rPr lang="it-IT" sz="2400"/>
              <a:t>L'</a:t>
            </a:r>
            <a:r>
              <a:rPr lang="it-IT" sz="2400" i="1"/>
              <a:t>embedding</a:t>
            </a:r>
            <a:r>
              <a:rPr lang="it-IT" sz="2400"/>
              <a:t> è </a:t>
            </a:r>
            <a:r>
              <a:rPr lang="it-IT" sz="2400" b="1"/>
              <a:t>vantaggioso</a:t>
            </a:r>
            <a:r>
              <a:rPr lang="it-IT" sz="2400"/>
              <a:t> perché:</a:t>
            </a:r>
          </a:p>
          <a:p>
            <a:pPr indent="-254000">
              <a:spcBef>
                <a:spcPts val="0"/>
              </a:spcBef>
            </a:pPr>
            <a:r>
              <a:rPr lang="it-IT" sz="2400"/>
              <a:t>l'</a:t>
            </a:r>
            <a:r>
              <a:rPr lang="it-IT" sz="2400">
                <a:highlight>
                  <a:srgbClr val="E4EDF2"/>
                </a:highlight>
              </a:rPr>
              <a:t>HTML </a:t>
            </a:r>
            <a:r>
              <a:rPr lang="it-IT" sz="2400" i="1">
                <a:highlight>
                  <a:srgbClr val="E4EDF2"/>
                </a:highlight>
              </a:rPr>
              <a:t>statico</a:t>
            </a:r>
            <a:r>
              <a:rPr lang="it-IT" sz="2400"/>
              <a:t> viene scritto come sarà inviato al client</a:t>
            </a:r>
          </a:p>
          <a:p>
            <a:pPr indent="-254000">
              <a:spcBef>
                <a:spcPts val="0"/>
              </a:spcBef>
            </a:pPr>
            <a:r>
              <a:rPr lang="it-IT" sz="2400"/>
              <a:t>mentre in C servirebbero apposite istruzioni (</a:t>
            </a:r>
            <a:r>
              <a:rPr lang="it-IT" sz="2400" i="1"/>
              <a:t>printf()</a:t>
            </a:r>
            <a:r>
              <a:rPr lang="it-IT" sz="2400"/>
              <a:t>)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400"/>
              <a:t>Nel caso già visto, in PHP le parti statiche sono direttamente in HTML:</a:t>
            </a:r>
            <a:br>
              <a:rPr lang="it-IT" sz="2400"/>
            </a:br>
            <a:r>
              <a:rPr lang="en" sz="1800" dirty="0">
                <a:solidFill>
                  <a:srgbClr val="00B050"/>
                </a:solidFill>
                <a:highlight>
                  <a:srgbClr val="F1DFD4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1800" dirty="0">
                <a:highlight>
                  <a:srgbClr val="F1DFD4"/>
                </a:highlight>
                <a:latin typeface="Ubuntu Mono" panose="020B0509030602030204" pitchFamily="49" charset="0"/>
              </a:rPr>
              <a:t>Today is</a:t>
            </a:r>
            <a:r>
              <a:rPr lang="en" sz="2000" dirty="0"/>
              <a:t>  e  </a:t>
            </a:r>
            <a:r>
              <a:rPr lang="en" sz="1800" dirty="0">
                <a:solidFill>
                  <a:srgbClr val="00B050"/>
                </a:solidFill>
                <a:highlight>
                  <a:srgbClr val="F1DFD4"/>
                </a:highlight>
                <a:latin typeface="Ubuntu Mono" panose="020B0509030602030204" pitchFamily="49" charset="0"/>
              </a:rPr>
              <a:t>&lt;/body&gt;&lt;/html&gt;</a:t>
            </a:r>
            <a:r>
              <a:rPr lang="it-IT" sz="2400"/>
              <a:t>, mentre in C servono 2 istruzioni: </a:t>
            </a:r>
            <a:r>
              <a:rPr lang="en" sz="1800" dirty="0">
                <a:highlight>
                  <a:srgbClr val="F1DFD4"/>
                </a:highlight>
                <a:latin typeface="Ubuntu Mono" panose="020B0509030602030204" pitchFamily="49" charset="0"/>
              </a:rPr>
              <a:t>printf(</a:t>
            </a:r>
            <a:r>
              <a:rPr lang="en" sz="1800" dirty="0">
                <a:solidFill>
                  <a:srgbClr val="C00000"/>
                </a:solidFill>
                <a:highlight>
                  <a:srgbClr val="F1DFD4"/>
                </a:highlight>
                <a:latin typeface="Ubuntu Mono" panose="020B0509030602030204" pitchFamily="49" charset="0"/>
              </a:rPr>
              <a:t>"&lt;html&gt;&lt;body&gt;Today is"</a:t>
            </a:r>
            <a:r>
              <a:rPr lang="en" sz="1800" dirty="0">
                <a:highlight>
                  <a:srgbClr val="F1DFD4"/>
                </a:highlight>
                <a:latin typeface="Ubuntu Mono" panose="020B0509030602030204" pitchFamily="49" charset="0"/>
              </a:rPr>
              <a:t>);</a:t>
            </a:r>
            <a:r>
              <a:rPr lang="it-IT" sz="2000"/>
              <a:t> </a:t>
            </a:r>
            <a:r>
              <a:rPr lang="it-IT" sz="2400"/>
              <a:t>  e  </a:t>
            </a:r>
            <a:r>
              <a:rPr lang="en" sz="1800" dirty="0">
                <a:highlight>
                  <a:srgbClr val="F1DFD4"/>
                </a:highlight>
                <a:latin typeface="Ubuntu Mono" panose="020B0509030602030204" pitchFamily="49" charset="0"/>
              </a:rPr>
              <a:t>printf(</a:t>
            </a:r>
            <a:r>
              <a:rPr lang="en" sz="1800" dirty="0">
                <a:solidFill>
                  <a:srgbClr val="C00000"/>
                </a:solidFill>
                <a:highlight>
                  <a:srgbClr val="F1DFD4"/>
                </a:highlight>
                <a:latin typeface="Ubuntu Mono" panose="020B0509030602030204" pitchFamily="49" charset="0"/>
              </a:rPr>
              <a:t>"&lt;/body&gt;&lt;/html&gt;"</a:t>
            </a:r>
            <a:r>
              <a:rPr lang="en" sz="1800" dirty="0">
                <a:highlight>
                  <a:srgbClr val="F1DFD4"/>
                </a:highlight>
                <a:latin typeface="Ubuntu Mono" panose="020B0509030602030204" pitchFamily="49" charset="0"/>
              </a:rPr>
              <a:t>);</a:t>
            </a:r>
            <a:r>
              <a:rPr lang="it-IT" sz="2000"/>
              <a:t> </a:t>
            </a:r>
          </a:p>
          <a:p>
            <a:pPr marL="88900" indent="0">
              <a:spcBef>
                <a:spcPts val="800"/>
              </a:spcBef>
              <a:buNone/>
            </a:pPr>
            <a:r>
              <a:rPr lang="it-IT" sz="2400"/>
              <a:t>Si capisce quindi che, per generare dinamicamente HTML ricco di grafica, cioè con molte e complesse parti statiche, in C servirebbe una miriade di </a:t>
            </a:r>
            <a:r>
              <a:rPr lang="it-IT" sz="2400" i="1"/>
              <a:t>printf()</a:t>
            </a:r>
            <a:r>
              <a:rPr lang="it-IT" sz="2400"/>
              <a:t>!</a:t>
            </a:r>
          </a:p>
          <a:p>
            <a:pPr marL="88900" indent="0">
              <a:spcBef>
                <a:spcPts val="1200"/>
              </a:spcBef>
              <a:buNone/>
            </a:pPr>
            <a:r>
              <a:rPr lang="it-IT" sz="2400"/>
              <a:t>NB: un'ulteriore questione riguarda come il server Web dovrebbe richiamare l'eseguibile compilato da C (v. </a:t>
            </a:r>
            <a:r>
              <a:rPr lang="it-IT" sz="24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CGI</a:t>
            </a:r>
            <a:r>
              <a:rPr lang="it-IT" sz="2400"/>
              <a:t>) o Java (v. servlet)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01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Linguaggi e Web: PHP vs. Javascript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194F0-4ACD-AA4B-B6D4-BD33E7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5" y="1019596"/>
            <a:ext cx="8788718" cy="5434442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400"/>
              <a:t>Scripting server-side (PHP o ASP.NET o JSP) vs. </a:t>
            </a:r>
            <a:r>
              <a:rPr lang="it-IT" sz="2400" i="1"/>
              <a:t>client-side</a:t>
            </a:r>
            <a:r>
              <a:rPr lang="it-IT" sz="2400"/>
              <a:t> (Javascript)</a:t>
            </a:r>
          </a:p>
          <a:p>
            <a:pPr>
              <a:spcBef>
                <a:spcPts val="1200"/>
              </a:spcBef>
            </a:pPr>
            <a:r>
              <a:rPr lang="it-IT" sz="2400"/>
              <a:t>Nello scripting </a:t>
            </a:r>
            <a:r>
              <a:rPr lang="it-IT" sz="2400" i="1"/>
              <a:t>client-side</a:t>
            </a:r>
            <a:r>
              <a:rPr lang="it-IT" sz="2400"/>
              <a:t>, il server invia al client del codice HTML con gli script embedded (in Javascript) inalterati:</a:t>
            </a:r>
          </a:p>
          <a:p>
            <a:pPr lvl="1">
              <a:spcBef>
                <a:spcPts val="300"/>
              </a:spcBef>
            </a:pPr>
            <a:r>
              <a:rPr lang="it-IT" sz="2400"/>
              <a:t>il client </a:t>
            </a:r>
            <a:r>
              <a:rPr lang="it-IT" sz="2400" b="1"/>
              <a:t>vede</a:t>
            </a:r>
            <a:r>
              <a:rPr lang="it-IT" sz="2400"/>
              <a:t> il codice Javascript e lo esegue</a:t>
            </a:r>
          </a:p>
          <a:p>
            <a:pPr lvl="1">
              <a:spcBef>
                <a:spcPts val="300"/>
              </a:spcBef>
            </a:pPr>
            <a:r>
              <a:rPr lang="it-IT" sz="2400"/>
              <a:t>impiego: miglioramento dell'interazione lato client</a:t>
            </a:r>
          </a:p>
          <a:p>
            <a:pPr>
              <a:spcBef>
                <a:spcPts val="1800"/>
              </a:spcBef>
            </a:pPr>
            <a:r>
              <a:rPr lang="it-IT" sz="2400"/>
              <a:t>Come già discusso, nello scripting </a:t>
            </a:r>
            <a:r>
              <a:rPr lang="it-IT" sz="2400" i="1"/>
              <a:t>server-side</a:t>
            </a:r>
            <a:r>
              <a:rPr lang="it-IT" sz="2400"/>
              <a:t> al client (browser) arriva l'output generato dall'esecuzione dello script PHP sul server</a:t>
            </a:r>
          </a:p>
          <a:p>
            <a:pPr lvl="1">
              <a:spcBef>
                <a:spcPts val="300"/>
              </a:spcBef>
            </a:pPr>
            <a:r>
              <a:rPr lang="it-IT" sz="2400"/>
              <a:t>il client </a:t>
            </a:r>
            <a:r>
              <a:rPr lang="it-IT" sz="2400" b="1"/>
              <a:t>non</a:t>
            </a:r>
            <a:r>
              <a:rPr lang="it-IT" sz="2400"/>
              <a:t> vede il PHP che ha generato l'output</a:t>
            </a:r>
          </a:p>
          <a:p>
            <a:pPr lvl="1">
              <a:spcBef>
                <a:spcPts val="300"/>
              </a:spcBef>
            </a:pPr>
            <a:r>
              <a:rPr lang="it-IT" sz="2400"/>
              <a:t>impiego: generazione di pagine Web dinamiche (p.es. dipendenti dal contenuto di un database visibile al server); </a:t>
            </a:r>
          </a:p>
          <a:p>
            <a:pPr lvl="1">
              <a:spcBef>
                <a:spcPts val="300"/>
              </a:spcBef>
            </a:pPr>
            <a:r>
              <a:rPr lang="it-IT" sz="2200"/>
              <a:t>si consideri, p.es., la pagina HTML  che visualizza il listino di un sito </a:t>
            </a:r>
            <a:r>
              <a:rPr lang="it-IT" sz="2200" i="1"/>
              <a:t>e-commerce</a:t>
            </a:r>
            <a:endParaRPr lang="it-IT" sz="2200"/>
          </a:p>
          <a:p>
            <a:pPr>
              <a:spcBef>
                <a:spcPts val="1200"/>
              </a:spcBef>
            </a:pPr>
            <a:endParaRPr lang="it-IT" sz="24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1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100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dirty="0"/>
              <a:t>PHP: CLI dalla riga di comando</a:t>
            </a:r>
            <a:endParaRPr lang="it-IT" sz="40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9D4-5CD0-5A4E-8308-B0D2E2123430}" type="datetime1">
              <a:rPr lang="it-IT"/>
              <a:t>20/12/20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14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5A8EAC3-D1EA-BE49-A0F2-06D5C995996F}"/>
              </a:ext>
            </a:extLst>
          </p:cNvPr>
          <p:cNvSpPr txBox="1">
            <a:spLocks/>
          </p:cNvSpPr>
          <p:nvPr/>
        </p:nvSpPr>
        <p:spPr>
          <a:xfrm>
            <a:off x="751050" y="1197099"/>
            <a:ext cx="7017304" cy="39397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FF0000"/>
                </a:solidFill>
                <a:latin typeface="Ubuntu Mono" panose="020B0509030602030204" pitchFamily="49" charset="0"/>
              </a:rPr>
              <a:t>php --help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Usage: php [options] [-f] &lt;file&gt; [--] [args...]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  php [options] -S &lt;addr&gt;:&lt;port&gt; [-t docroot] [router]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  php [options] -a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-a               Run as interactive shell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-r &lt;code&gt;        Run PHP &lt;code&gt; </a:t>
            </a:r>
            <a:r>
              <a:rPr lang="it-IT" sz="1400" i="1" noProof="1">
                <a:solidFill>
                  <a:srgbClr val="000000"/>
                </a:solidFill>
                <a:latin typeface="Ubuntu Mono" panose="020B0509030602030204" pitchFamily="49" charset="0"/>
              </a:rPr>
              <a:t>without using script tags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&lt;?..?&gt;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-f &lt;file&gt;        Parse and execute &lt;file&gt;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-S &lt;addr&gt;:&lt;port&gt; Run with built-in web server.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-t &lt;docroot&gt;     Specify document root &lt;docroot&gt; for built-in web server.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-s               Output HTML syntax highlighted source.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-v               Version number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-c &lt;path&gt;|&lt;file&gt; Look for php.ini file in this directory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-n               No configuration (ini) files will be used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--ini             Show configuration file names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...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0675052D-5A09-B642-810E-EFB74E298152}"/>
              </a:ext>
            </a:extLst>
          </p:cNvPr>
          <p:cNvSpPr txBox="1">
            <a:spLocks/>
          </p:cNvSpPr>
          <p:nvPr/>
        </p:nvSpPr>
        <p:spPr>
          <a:xfrm>
            <a:off x="345874" y="723840"/>
            <a:ext cx="8580438" cy="48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/>
              <a:t>Il modo più basilare di invocare PHP è come CLI, dalla riga di comando: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7F3F77F-105E-AE49-8816-303C32AAF4AE}"/>
              </a:ext>
            </a:extLst>
          </p:cNvPr>
          <p:cNvSpPr txBox="1">
            <a:spLocks/>
          </p:cNvSpPr>
          <p:nvPr/>
        </p:nvSpPr>
        <p:spPr>
          <a:xfrm>
            <a:off x="261254" y="5259823"/>
            <a:ext cx="8882746" cy="12265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400"/>
              <a:t>Qui sopra, una selezione di opzioni di particolare interesse</a:t>
            </a:r>
          </a:p>
          <a:p>
            <a:pPr marL="228600" indent="-228600"/>
            <a:r>
              <a:rPr lang="it-IT" sz="2400"/>
              <a:t>Si vede che </a:t>
            </a:r>
            <a:r>
              <a:rPr lang="it-IT" sz="2400" i="1"/>
              <a:t>php</a:t>
            </a:r>
            <a:r>
              <a:rPr lang="it-IT" sz="2400"/>
              <a:t> può interpretare file contenenti script (</a:t>
            </a:r>
            <a:r>
              <a:rPr lang="it-IT" sz="2400" i="1"/>
              <a:t>php -f</a:t>
            </a:r>
            <a:r>
              <a:rPr lang="it-IT" sz="2400"/>
              <a:t>) o codice inserito interattivamente (</a:t>
            </a:r>
            <a:r>
              <a:rPr lang="it-IT" sz="2400" i="1"/>
              <a:t>php</a:t>
            </a:r>
            <a:r>
              <a:rPr lang="it-IT" sz="2400"/>
              <a:t> </a:t>
            </a:r>
            <a:r>
              <a:rPr lang="it-IT" sz="2400" i="1"/>
              <a:t>-a</a:t>
            </a:r>
            <a:r>
              <a:rPr lang="it-IT" sz="2400"/>
              <a:t>) o come argomento </a:t>
            </a:r>
            <a:r>
              <a:rPr lang="it-IT" sz="2400" i="1"/>
              <a:t>(php -r)</a:t>
            </a:r>
          </a:p>
        </p:txBody>
      </p:sp>
    </p:spTree>
    <p:extLst>
      <p:ext uri="{BB962C8B-B14F-4D97-AF65-F5344CB8AC3E}">
        <p14:creationId xmlns:p14="http://schemas.microsoft.com/office/powerpoint/2010/main" val="100942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100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dirty="0"/>
              <a:t>PHP: CLI stand-alone</a:t>
            </a:r>
            <a:endParaRPr lang="it-IT" sz="40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9D4-5CD0-5A4E-8308-B0D2E2123430}" type="datetime1">
              <a:rPr lang="it-IT"/>
              <a:t>20/12/20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15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7F3F77F-105E-AE49-8816-303C32AAF4AE}"/>
              </a:ext>
            </a:extLst>
          </p:cNvPr>
          <p:cNvSpPr txBox="1">
            <a:spLocks/>
          </p:cNvSpPr>
          <p:nvPr/>
        </p:nvSpPr>
        <p:spPr>
          <a:xfrm>
            <a:off x="261808" y="768821"/>
            <a:ext cx="5293062" cy="319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Il comando </a:t>
            </a:r>
            <a:r>
              <a:rPr lang="it-IT" i="1"/>
              <a:t>php -a</a:t>
            </a:r>
            <a:r>
              <a:rPr lang="it-IT"/>
              <a:t> invocato da shell è (come già visto prima) una CLI (Command Line Interface) </a:t>
            </a:r>
          </a:p>
          <a:p>
            <a:pPr marL="0" indent="0">
              <a:buNone/>
            </a:pPr>
            <a:r>
              <a:rPr lang="it-IT"/>
              <a:t>La CLI è quindi "più" di una engine PHP, come quella collegata al server Web (come illustrato nella slide </a:t>
            </a:r>
            <a:r>
              <a:rPr lang="it-IT">
                <a:hlinkClick r:id="rId3" action="ppaction://hlinksldjump"/>
              </a:rPr>
              <a:t>6</a:t>
            </a:r>
            <a:r>
              <a:rPr lang="it-IT"/>
              <a:t> e successive)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DD1F472-E19C-5341-8E47-05AE6FB52652}"/>
              </a:ext>
            </a:extLst>
          </p:cNvPr>
          <p:cNvSpPr txBox="1">
            <a:spLocks/>
          </p:cNvSpPr>
          <p:nvPr/>
        </p:nvSpPr>
        <p:spPr>
          <a:xfrm>
            <a:off x="261807" y="3963388"/>
            <a:ext cx="8803815" cy="233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pc="-10"/>
              <a:t>Anche la CLI </a:t>
            </a:r>
            <a:r>
              <a:rPr lang="it-IT" i="1" spc="-10"/>
              <a:t>php</a:t>
            </a:r>
            <a:r>
              <a:rPr lang="it-IT" spc="-10"/>
              <a:t> è costruita intorno a una </a:t>
            </a:r>
            <a:r>
              <a:rPr lang="it-IT" i="1" spc="-10"/>
              <a:t>engine</a:t>
            </a:r>
            <a:r>
              <a:rPr lang="it-IT" spc="-10"/>
              <a:t> (interprete) PHP, ma opera </a:t>
            </a:r>
            <a:r>
              <a:rPr lang="it-IT" b="1" i="1" spc="-10"/>
              <a:t>stand-alone</a:t>
            </a:r>
            <a:r>
              <a:rPr lang="it-IT" spc="-10"/>
              <a:t>, cioè non ha bisogno di un server Web come front-end (v. prossima slide)</a:t>
            </a:r>
          </a:p>
          <a:p>
            <a:pPr marL="0" indent="0">
              <a:buNone/>
            </a:pPr>
            <a:r>
              <a:rPr lang="it-IT"/>
              <a:t>Da sola, è in grado di elaborare un file contenente HTML e script PHP, interpretando questi ultimi.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938CD43-5854-0549-A86D-C6DADA3479B3}"/>
              </a:ext>
            </a:extLst>
          </p:cNvPr>
          <p:cNvSpPr/>
          <p:nvPr/>
        </p:nvSpPr>
        <p:spPr>
          <a:xfrm>
            <a:off x="5765288" y="2125388"/>
            <a:ext cx="3085880" cy="14327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it-IT"/>
              <a:t>PHP CLI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20866BC6-E4EB-5B4A-B6AE-4C975FF2BC79}"/>
              </a:ext>
            </a:extLst>
          </p:cNvPr>
          <p:cNvSpPr/>
          <p:nvPr/>
        </p:nvSpPr>
        <p:spPr>
          <a:xfrm>
            <a:off x="6624449" y="2595826"/>
            <a:ext cx="2056495" cy="80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PHP engine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AA6EA5F-92F1-E34A-8F65-9A75A123C7E4}"/>
              </a:ext>
            </a:extLst>
          </p:cNvPr>
          <p:cNvSpPr/>
          <p:nvPr/>
        </p:nvSpPr>
        <p:spPr>
          <a:xfrm>
            <a:off x="5765286" y="946296"/>
            <a:ext cx="308588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solidFill>
                  <a:schemeClr val="accent6">
                    <a:lumMod val="75000"/>
                  </a:schemeClr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i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-a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php&gt; echo "Hello!";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Hello!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php&gt; </a:t>
            </a:r>
            <a:endParaRPr lang="it-IT" sz="14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7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100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dirty="0"/>
              <a:t>PHP CLI: modalità "locale" e "server"</a:t>
            </a:r>
            <a:endParaRPr lang="it-IT" sz="40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9D4-5CD0-5A4E-8308-B0D2E2123430}" type="datetime1">
              <a:rPr lang="it-IT"/>
              <a:t>20/12/20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16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7F3F77F-105E-AE49-8816-303C32AAF4AE}"/>
              </a:ext>
            </a:extLst>
          </p:cNvPr>
          <p:cNvSpPr txBox="1">
            <a:spLocks/>
          </p:cNvSpPr>
          <p:nvPr/>
        </p:nvSpPr>
        <p:spPr>
          <a:xfrm>
            <a:off x="160256" y="801189"/>
            <a:ext cx="6167665" cy="5716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300"/>
              <a:t>La CLI può </a:t>
            </a:r>
            <a:r>
              <a:rPr lang="it-IT" sz="2300" b="1"/>
              <a:t>elaborare un file</a:t>
            </a:r>
            <a:r>
              <a:rPr lang="it-IT" sz="2300"/>
              <a:t> come </a:t>
            </a:r>
            <a:r>
              <a:rPr lang="it-IT" sz="2300" i="1"/>
              <a:t>embedded.php</a:t>
            </a:r>
            <a:r>
              <a:rPr lang="it-IT" sz="2300"/>
              <a:t>,  contenente HTML e script PHP, da sola (cioè senza un server Web come front-end, v. p. </a:t>
            </a:r>
            <a:r>
              <a:rPr lang="it-IT" sz="2300">
                <a:hlinkClick r:id="rId3" action="ppaction://hlinksldjump"/>
              </a:rPr>
              <a:t>8</a:t>
            </a:r>
            <a:r>
              <a:rPr lang="it-IT" sz="2300"/>
              <a:t>)</a:t>
            </a:r>
          </a:p>
          <a:p>
            <a:pPr marL="0" indent="0">
              <a:buNone/>
            </a:pPr>
            <a:r>
              <a:rPr lang="it-IT" sz="2300"/>
              <a:t>La CLI può servire "da sola" </a:t>
            </a:r>
            <a:r>
              <a:rPr lang="it-IT" sz="2300" i="1"/>
              <a:t>embedded</a:t>
            </a:r>
            <a:r>
              <a:rPr lang="it-IT" sz="2300"/>
              <a:t>.</a:t>
            </a:r>
            <a:r>
              <a:rPr lang="it-IT" sz="2300" i="1"/>
              <a:t>php</a:t>
            </a:r>
            <a:r>
              <a:rPr lang="it-IT" sz="2300"/>
              <a:t> (interpretandone gli script) in due modalità:</a:t>
            </a:r>
          </a:p>
          <a:p>
            <a:pPr marL="266700" indent="-215900"/>
            <a:r>
              <a:rPr lang="it-IT" sz="2300" i="1"/>
              <a:t>locale</a:t>
            </a:r>
            <a:r>
              <a:rPr lang="it-IT" sz="2300"/>
              <a:t>, invocata con </a:t>
            </a:r>
            <a:r>
              <a:rPr lang="it-IT" sz="2300" i="1">
                <a:highlight>
                  <a:srgbClr val="EDF2F9"/>
                </a:highlight>
              </a:rPr>
              <a:t>php -f embedded.php</a:t>
            </a:r>
            <a:endParaRPr lang="it-IT" sz="2300"/>
          </a:p>
          <a:p>
            <a:pPr marL="269875" indent="0">
              <a:spcBef>
                <a:spcPts val="0"/>
              </a:spcBef>
              <a:buNone/>
            </a:pPr>
            <a:r>
              <a:rPr lang="it-IT" sz="2200"/>
              <a:t>NB: qui la CLI scrive sulla </a:t>
            </a:r>
            <a:r>
              <a:rPr lang="it-IT" sz="2200" b="1"/>
              <a:t>standard output</a:t>
            </a:r>
            <a:r>
              <a:rPr lang="it-IT" sz="2200"/>
              <a:t> locale</a:t>
            </a:r>
          </a:p>
          <a:p>
            <a:pPr marL="266700" indent="-215900">
              <a:lnSpc>
                <a:spcPct val="95000"/>
              </a:lnSpc>
              <a:spcBef>
                <a:spcPts val="800"/>
              </a:spcBef>
            </a:pPr>
            <a:r>
              <a:rPr lang="it-IT" sz="2300" i="1"/>
              <a:t>server,</a:t>
            </a:r>
            <a:r>
              <a:rPr lang="it-IT" sz="2300"/>
              <a:t> invocata con </a:t>
            </a:r>
            <a:r>
              <a:rPr lang="it-IT" sz="2300" i="1">
                <a:highlight>
                  <a:srgbClr val="EDF2F9"/>
                </a:highlight>
              </a:rPr>
              <a:t>php -S </a:t>
            </a:r>
            <a:r>
              <a:rPr lang="it-IT" sz="2300"/>
              <a:t>; in tal caso la CLI: </a:t>
            </a:r>
            <a:r>
              <a:rPr lang="it-IT" sz="2300" i="1">
                <a:highlight>
                  <a:srgbClr val="EDF2F9"/>
                </a:highlight>
              </a:rPr>
              <a:t>  </a:t>
            </a:r>
            <a:r>
              <a:rPr lang="it-IT" sz="2300"/>
              <a:t>  </a:t>
            </a:r>
          </a:p>
          <a:p>
            <a:pPr marL="447675" lvl="1" indent="-171450">
              <a:lnSpc>
                <a:spcPct val="95000"/>
              </a:lnSpc>
              <a:spcBef>
                <a:spcPts val="300"/>
              </a:spcBef>
              <a:buSzPct val="65000"/>
            </a:pPr>
            <a:r>
              <a:rPr lang="it-IT" sz="2300"/>
              <a:t>ascolta su socket di rete (qui </a:t>
            </a:r>
            <a:r>
              <a:rPr lang="it-IT" sz="2100"/>
              <a:t>192.168.1.8:8000</a:t>
            </a:r>
            <a:r>
              <a:rPr lang="it-IT" sz="2300"/>
              <a:t>)</a:t>
            </a:r>
          </a:p>
          <a:p>
            <a:pPr marL="447675" lvl="1" indent="-171450">
              <a:lnSpc>
                <a:spcPct val="95000"/>
              </a:lnSpc>
              <a:spcBef>
                <a:spcPts val="300"/>
              </a:spcBef>
              <a:buSzPct val="65000"/>
            </a:pPr>
            <a:r>
              <a:rPr lang="it-IT" sz="2300"/>
              <a:t>accetta richieste di connessione HTTP e </a:t>
            </a:r>
          </a:p>
          <a:p>
            <a:pPr marL="447675" lvl="1" indent="-171450">
              <a:lnSpc>
                <a:spcPct val="95000"/>
              </a:lnSpc>
              <a:spcBef>
                <a:spcPts val="300"/>
              </a:spcBef>
              <a:buSzPct val="65000"/>
            </a:pPr>
            <a:r>
              <a:rPr lang="it-IT" sz="2300"/>
              <a:t>risponde a richieste </a:t>
            </a:r>
            <a:r>
              <a:rPr lang="it-IT" sz="2300">
                <a:latin typeface="Ubuntu Mono" panose="020B0509030602030204" pitchFamily="49" charset="0"/>
              </a:rPr>
              <a:t>GET</a:t>
            </a:r>
            <a:r>
              <a:rPr lang="it-IT" sz="2300"/>
              <a:t>, </a:t>
            </a:r>
            <a:r>
              <a:rPr lang="it-IT" sz="2300">
                <a:latin typeface="Ubuntu Mono" panose="020B0509030602030204" pitchFamily="49" charset="0"/>
              </a:rPr>
              <a:t>POST</a:t>
            </a:r>
            <a:r>
              <a:rPr lang="it-IT" sz="2300"/>
              <a:t>..., p.es. a  </a:t>
            </a:r>
            <a:r>
              <a:rPr lang="it-IT" sz="2100">
                <a:highlight>
                  <a:srgbClr val="EDF2F9"/>
                </a:highlight>
                <a:latin typeface="Ubuntu Mono" panose="020B0509030602030204" pitchFamily="49" charset="0"/>
              </a:rPr>
              <a:t>GET/embedded.php</a:t>
            </a:r>
            <a:r>
              <a:rPr lang="it-IT" sz="2300"/>
              <a:t> inviando il file con gli script PHP interpretati sulla connessione aperta</a:t>
            </a:r>
          </a:p>
          <a:p>
            <a:pPr marL="269875" indent="0">
              <a:spcBef>
                <a:spcPts val="400"/>
              </a:spcBef>
              <a:buNone/>
            </a:pPr>
            <a:r>
              <a:rPr lang="it-IT" sz="2200"/>
              <a:t>NB: l'output proveniente da </a:t>
            </a:r>
            <a:r>
              <a:rPr lang="it-IT" sz="2200" i="1">
                <a:highlight>
                  <a:srgbClr val="EDF2F9"/>
                </a:highlight>
              </a:rPr>
              <a:t>php -S </a:t>
            </a:r>
            <a:r>
              <a:rPr lang="it-IT" sz="2200"/>
              <a:t> va al cliente richiedente attraverso la </a:t>
            </a:r>
            <a:r>
              <a:rPr lang="it-IT" sz="2200" b="1"/>
              <a:t>connessione</a:t>
            </a:r>
            <a:r>
              <a:rPr lang="it-IT" sz="2200"/>
              <a:t> Web (HTTP)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34E9E0B-479B-3B4F-BAD1-C925980D6355}"/>
              </a:ext>
            </a:extLst>
          </p:cNvPr>
          <p:cNvSpPr/>
          <p:nvPr/>
        </p:nvSpPr>
        <p:spPr>
          <a:xfrm>
            <a:off x="6383380" y="801189"/>
            <a:ext cx="2529845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>
                <a:solidFill>
                  <a:srgbClr val="008000"/>
                </a:solidFill>
                <a:latin typeface="Ubuntu Mono" panose="020B0509030602030204" pitchFamily="49" charset="0"/>
              </a:rPr>
              <a:t>&lt;!-- embedded.php --&gt;</a:t>
            </a:r>
            <a:endParaRPr lang="it-IT" sz="13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&lt;html&gt;&lt;body&gt;</a:t>
            </a:r>
            <a:endParaRPr lang="it-IT" sz="1300" b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Today is </a:t>
            </a:r>
            <a:r>
              <a:rPr lang="it-IT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it-IT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echo</a:t>
            </a:r>
            <a:r>
              <a:rPr lang="it-IT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date</a:t>
            </a:r>
            <a:r>
              <a:rPr lang="it-IT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"l"</a:t>
            </a:r>
            <a:r>
              <a:rPr lang="it-IT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 </a:t>
            </a:r>
            <a:r>
              <a:rPr lang="it-IT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it-IT" sz="1300" b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&lt;/body&gt;&lt;/html&gt;</a:t>
            </a:r>
            <a:endParaRPr lang="it-IT" sz="1300" b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BAE327-F467-E447-9795-2E4FE8CED757}"/>
              </a:ext>
            </a:extLst>
          </p:cNvPr>
          <p:cNvSpPr/>
          <p:nvPr/>
        </p:nvSpPr>
        <p:spPr>
          <a:xfrm>
            <a:off x="6383380" y="1979866"/>
            <a:ext cx="2529845" cy="1092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>
                <a:solidFill>
                  <a:srgbClr val="FFC00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i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-f embedded.php</a:t>
            </a:r>
          </a:p>
          <a:p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&lt;!-- embedded.php --&gt;</a:t>
            </a:r>
          </a:p>
          <a:p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&lt;html&gt;&lt;body&gt;</a:t>
            </a:r>
          </a:p>
          <a:p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Today is Friday</a:t>
            </a:r>
          </a:p>
          <a:p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&lt;/body&gt;&lt;/html&gt;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B1D2DAC-55B8-9744-A530-EB03A03AD982}"/>
              </a:ext>
            </a:extLst>
          </p:cNvPr>
          <p:cNvSpPr/>
          <p:nvPr/>
        </p:nvSpPr>
        <p:spPr>
          <a:xfrm>
            <a:off x="6383381" y="3238117"/>
            <a:ext cx="2529845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>
                <a:solidFill>
                  <a:srgbClr val="FFC000"/>
                </a:solidFill>
                <a:latin typeface="Ubuntu Mono" panose="020B0509030602030204" pitchFamily="49" charset="0"/>
              </a:rPr>
              <a:t>$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i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-S 192.168.1.8:8000</a:t>
            </a:r>
          </a:p>
          <a:p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7.4.6 Server started ...</a:t>
            </a: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127.0.0.1:65527 Accepted</a:t>
            </a: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... </a:t>
            </a:r>
            <a:r>
              <a:rPr lang="it-IT" sz="1300">
                <a:solidFill>
                  <a:srgbClr val="4E9A06"/>
                </a:solidFill>
                <a:latin typeface="Ubuntu Mono" panose="020B0509030602030204" pitchFamily="49" charset="0"/>
              </a:rPr>
              <a:t>[200]: GET /embedded.php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5140D2F-E5F1-FC49-A7F8-75A42DF0F51F}"/>
              </a:ext>
            </a:extLst>
          </p:cNvPr>
          <p:cNvSpPr/>
          <p:nvPr/>
        </p:nvSpPr>
        <p:spPr>
          <a:xfrm>
            <a:off x="6383383" y="4209498"/>
            <a:ext cx="252984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>
                <a:solidFill>
                  <a:srgbClr val="FFC000"/>
                </a:solidFill>
                <a:latin typeface="Ubuntu Mono" panose="020B0509030602030204" pitchFamily="49" charset="0"/>
              </a:rPr>
              <a:t>$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i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telnet 192.168.1.8 80</a:t>
            </a:r>
          </a:p>
          <a:p>
            <a:r>
              <a:rPr lang="it-IT" sz="1200">
                <a:latin typeface="Ubuntu Mono" panose="020B0509030602030204" pitchFamily="49" charset="0"/>
              </a:rPr>
              <a:t>Connected ...</a:t>
            </a:r>
          </a:p>
          <a:p>
            <a:r>
              <a:rPr lang="it-IT" sz="1200">
                <a:solidFill>
                  <a:srgbClr val="4E9A06"/>
                </a:solidFill>
                <a:latin typeface="Ubuntu Mono" panose="020B0509030602030204" pitchFamily="49" charset="0"/>
              </a:rPr>
              <a:t>GET /embedded.php</a:t>
            </a:r>
          </a:p>
          <a:p>
            <a:endParaRPr lang="it-IT" sz="1200">
              <a:solidFill>
                <a:srgbClr val="4E9A06"/>
              </a:solidFill>
              <a:latin typeface="Ubuntu Mono" panose="020B0509030602030204" pitchFamily="49" charset="0"/>
            </a:endParaRPr>
          </a:p>
          <a:p>
            <a:r>
              <a:rPr lang="it-IT" sz="1200">
                <a:latin typeface="Ubuntu Mono" panose="020B0509030602030204" pitchFamily="49" charset="0"/>
              </a:rPr>
              <a:t>HTTP/0.9 200 OK</a:t>
            </a:r>
          </a:p>
          <a:p>
            <a:r>
              <a:rPr lang="it-IT" sz="1200">
                <a:latin typeface="Ubuntu Mono" panose="020B0509030602030204" pitchFamily="49" charset="0"/>
              </a:rPr>
              <a:t>...</a:t>
            </a:r>
          </a:p>
          <a:p>
            <a:r>
              <a:rPr lang="it-IT" sz="1200">
                <a:latin typeface="Ubuntu Mono" panose="020B0509030602030204" pitchFamily="49" charset="0"/>
              </a:rPr>
              <a:t>&lt;!-- embedded.php --&gt;</a:t>
            </a:r>
          </a:p>
          <a:p>
            <a:r>
              <a:rPr lang="it-IT" sz="1200">
                <a:latin typeface="Ubuntu Mono" panose="020B0509030602030204" pitchFamily="49" charset="0"/>
              </a:rPr>
              <a:t>&lt;html&gt;&lt;body&gt;</a:t>
            </a:r>
          </a:p>
          <a:p>
            <a:r>
              <a:rPr lang="it-IT" sz="1200">
                <a:latin typeface="Ubuntu Mono" panose="020B0509030602030204" pitchFamily="49" charset="0"/>
              </a:rPr>
              <a:t>Today is Friday</a:t>
            </a:r>
          </a:p>
          <a:p>
            <a:r>
              <a:rPr lang="it-IT" sz="1200">
                <a:latin typeface="Ubuntu Mono" panose="020B0509030602030204" pitchFamily="49" charset="0"/>
              </a:rPr>
              <a:t>&lt;/body&gt;&lt;/html&gt;</a:t>
            </a:r>
            <a:br>
              <a:rPr lang="it-IT" sz="1200">
                <a:latin typeface="Ubuntu Mono" panose="020B0509030602030204" pitchFamily="49" charset="0"/>
              </a:rPr>
            </a:br>
            <a:endParaRPr lang="it-IT" sz="1200">
              <a:latin typeface="Ubuntu Mono" panose="020B0509030602030204" pitchFamily="49" charset="0"/>
            </a:endParaRPr>
          </a:p>
          <a:p>
            <a:r>
              <a:rPr lang="it-IT" sz="1200">
                <a:latin typeface="Ubuntu Mono" panose="020B0509030602030204" pitchFamily="49" charset="0"/>
              </a:rPr>
              <a:t>Connection closed by host.</a:t>
            </a: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E797D4BB-E014-0F4D-A952-CE2B79220285}"/>
              </a:ext>
            </a:extLst>
          </p:cNvPr>
          <p:cNvCxnSpPr>
            <a:cxnSpLocks/>
          </p:cNvCxnSpPr>
          <p:nvPr/>
        </p:nvCxnSpPr>
        <p:spPr>
          <a:xfrm flipV="1">
            <a:off x="3696421" y="3419573"/>
            <a:ext cx="2733426" cy="12577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D22B45ED-4C48-4F4B-88BE-A4E76E417719}"/>
              </a:ext>
            </a:extLst>
          </p:cNvPr>
          <p:cNvCxnSpPr>
            <a:cxnSpLocks/>
          </p:cNvCxnSpPr>
          <p:nvPr/>
        </p:nvCxnSpPr>
        <p:spPr>
          <a:xfrm flipV="1">
            <a:off x="5375868" y="2066544"/>
            <a:ext cx="1072833" cy="74699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7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5235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i="1" dirty="0">
                <a:latin typeface="+mn-lt"/>
              </a:rPr>
              <a:t>php -S</a:t>
            </a:r>
            <a:r>
              <a:rPr lang="it-IT" sz="4000" b="0" dirty="0">
                <a:latin typeface="+mn-lt"/>
              </a:rPr>
              <a:t> come </a:t>
            </a:r>
            <a:r>
              <a:rPr lang="it-IT" sz="4000" b="0" dirty="0"/>
              <a:t>server Web</a:t>
            </a:r>
            <a:endParaRPr lang="it-IT" sz="40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9D4-5CD0-5A4E-8308-B0D2E2123430}" type="datetime1">
              <a:rPr lang="it-IT"/>
              <a:t>20/12/20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17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5A8EAC3-D1EA-BE49-A0F2-06D5C995996F}"/>
              </a:ext>
            </a:extLst>
          </p:cNvPr>
          <p:cNvSpPr txBox="1">
            <a:spLocks/>
          </p:cNvSpPr>
          <p:nvPr/>
        </p:nvSpPr>
        <p:spPr>
          <a:xfrm>
            <a:off x="526936" y="1671360"/>
            <a:ext cx="5655380" cy="13980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php -S 151.97.252.4:7777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 7.3.4 Development Server started at Tue May 14 03:12:01 2019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Listening on http://151.97.252.4:7777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Document root is /Users/gp/Dropbox/SD1handouts/php/php2019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Press Ctrl-C to quit.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[Tue May 14 03:12:04 2019] </a:t>
            </a:r>
            <a:r>
              <a:rPr lang="en" sz="1300" noProof="1">
                <a:solidFill>
                  <a:srgbClr val="2FB41D"/>
                </a:solidFill>
                <a:latin typeface="Ubuntu Mono" panose="020B0509030602030204" pitchFamily="49" charset="0"/>
              </a:rPr>
              <a:t>151.97.50.91:61885 [200]: /</a:t>
            </a:r>
            <a:endParaRPr lang="en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2D06D72-BD7D-9F4A-8CF7-4A01ABD5B74A}"/>
              </a:ext>
            </a:extLst>
          </p:cNvPr>
          <p:cNvSpPr txBox="1">
            <a:spLocks/>
          </p:cNvSpPr>
          <p:nvPr/>
        </p:nvSpPr>
        <p:spPr>
          <a:xfrm>
            <a:off x="175942" y="762470"/>
            <a:ext cx="8903322" cy="815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300"/>
              <a:t>Se </a:t>
            </a:r>
            <a:r>
              <a:rPr lang="it-IT" sz="2300" i="1"/>
              <a:t>php</a:t>
            </a:r>
            <a:r>
              <a:rPr lang="it-IT" sz="2300"/>
              <a:t> funge da </a:t>
            </a:r>
            <a:r>
              <a:rPr lang="it-IT" sz="2300" b="1"/>
              <a:t>server</a:t>
            </a:r>
            <a:r>
              <a:rPr lang="it-IT" sz="2300"/>
              <a:t> (</a:t>
            </a:r>
            <a:r>
              <a:rPr lang="it-IT" sz="2300" i="1"/>
              <a:t>php -S</a:t>
            </a:r>
            <a:r>
              <a:rPr lang="it-IT" sz="2300"/>
              <a:t>), vanno specificati l'indirizzo IP dell'host su cui gira e il port di ascolto, per l'interazione con i clienti. P.es.: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0B3F264-1A86-1545-9B57-F8D71804EE77}"/>
              </a:ext>
            </a:extLst>
          </p:cNvPr>
          <p:cNvSpPr txBox="1">
            <a:spLocks/>
          </p:cNvSpPr>
          <p:nvPr/>
        </p:nvSpPr>
        <p:spPr>
          <a:xfrm>
            <a:off x="175942" y="3182824"/>
            <a:ext cx="8766446" cy="1292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300"/>
              <a:t>Questo presuppone che l'host del server </a:t>
            </a:r>
            <a:r>
              <a:rPr lang="it-IT" sz="2300" i="1"/>
              <a:t>php</a:t>
            </a:r>
            <a:r>
              <a:rPr lang="it-IT" sz="2300"/>
              <a:t> abbia un'interfaccia di rete con l'IP </a:t>
            </a:r>
            <a:r>
              <a:rPr lang="it-IT" sz="2300">
                <a:solidFill>
                  <a:srgbClr val="FF0000"/>
                </a:solidFill>
              </a:rPr>
              <a:t>151.97.252.4</a:t>
            </a:r>
            <a:r>
              <a:rPr lang="it-IT" sz="2300"/>
              <a:t> e che il port </a:t>
            </a:r>
            <a:r>
              <a:rPr lang="it-IT" sz="2300">
                <a:solidFill>
                  <a:srgbClr val="FF0000"/>
                </a:solidFill>
              </a:rPr>
              <a:t>7777</a:t>
            </a:r>
            <a:r>
              <a:rPr lang="it-IT" sz="2300"/>
              <a:t> sia disponibile</a:t>
            </a:r>
          </a:p>
          <a:p>
            <a:pPr marL="228600" indent="-228600"/>
            <a:r>
              <a:rPr lang="it-IT" sz="2300"/>
              <a:t>È più semplice e generale però ascoltare su </a:t>
            </a:r>
            <a:r>
              <a:rPr lang="it-IT" sz="2300" b="1"/>
              <a:t>tutte</a:t>
            </a:r>
            <a:r>
              <a:rPr lang="it-IT" sz="2300"/>
              <a:t> le interfacce di rete,</a:t>
            </a:r>
          </a:p>
          <a:p>
            <a:pPr marL="6000750" indent="0">
              <a:spcBef>
                <a:spcPts val="0"/>
              </a:spcBef>
              <a:buNone/>
            </a:pPr>
            <a:r>
              <a:rPr lang="it-IT" sz="2300"/>
              <a:t>cioè sull'IP </a:t>
            </a:r>
            <a:r>
              <a:rPr lang="it-IT" sz="2300">
                <a:solidFill>
                  <a:srgbClr val="FF0000"/>
                </a:solidFill>
              </a:rPr>
              <a:t>0.0.0.0</a:t>
            </a:r>
            <a:r>
              <a:rPr lang="it-IT" sz="2300"/>
              <a:t> 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B689502-1063-7F4E-BF50-46901BB4A535}"/>
              </a:ext>
            </a:extLst>
          </p:cNvPr>
          <p:cNvSpPr txBox="1">
            <a:spLocks/>
          </p:cNvSpPr>
          <p:nvPr/>
        </p:nvSpPr>
        <p:spPr>
          <a:xfrm>
            <a:off x="526935" y="4450621"/>
            <a:ext cx="5655381" cy="7117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php -S </a:t>
            </a:r>
            <a:r>
              <a:rPr lang="en" sz="1300" b="1" noProof="1">
                <a:solidFill>
                  <a:srgbClr val="FF0000"/>
                </a:solidFill>
                <a:latin typeface="Ubuntu Mono" panose="020B0509030602030204" pitchFamily="49" charset="0"/>
              </a:rPr>
              <a:t>0.0.0.0</a:t>
            </a:r>
            <a:r>
              <a:rPr lang="en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:7777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 7.3.4 Development Server started at Tue May 14 03:12:01 2019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Listening on 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  <a:hlinkClick r:id="rId3"/>
              </a:rPr>
              <a:t>http://151.97.252.4:7777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. . . </a:t>
            </a:r>
          </a:p>
        </p:txBody>
      </p:sp>
      <p:sp>
        <p:nvSpPr>
          <p:cNvPr id="11" name="Fumetto 3 10">
            <a:extLst>
              <a:ext uri="{FF2B5EF4-FFF2-40B4-BE49-F238E27FC236}">
                <a16:creationId xmlns:a16="http://schemas.microsoft.com/office/drawing/2014/main" id="{77495648-8D5E-0640-BAB0-AA19B32FCE7D}"/>
              </a:ext>
            </a:extLst>
          </p:cNvPr>
          <p:cNvSpPr/>
          <p:nvPr/>
        </p:nvSpPr>
        <p:spPr>
          <a:xfrm>
            <a:off x="6570733" y="1671360"/>
            <a:ext cx="2371655" cy="815477"/>
          </a:xfrm>
          <a:prstGeom prst="wedgeEllipseCallout">
            <a:avLst>
              <a:gd name="adj1" fmla="val -112566"/>
              <a:gd name="adj2" fmla="val 9386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>
                <a:solidFill>
                  <a:schemeClr val="tx1"/>
                </a:solidFill>
              </a:rPr>
              <a:t>Risposta del server a </a:t>
            </a:r>
            <a:r>
              <a:rPr lang="it-IT" sz="1200">
                <a:solidFill>
                  <a:srgbClr val="2FB41D"/>
                </a:solidFill>
                <a:latin typeface="Ubuntu Mono" panose="020B0509030602030204" pitchFamily="49" charset="0"/>
              </a:rPr>
              <a:t>GET</a:t>
            </a:r>
            <a:r>
              <a:rPr lang="it-IT" sz="1200">
                <a:solidFill>
                  <a:srgbClr val="2FB41D"/>
                </a:solidFill>
              </a:rPr>
              <a:t> </a:t>
            </a:r>
            <a:r>
              <a:rPr lang="it-IT" sz="1200">
                <a:solidFill>
                  <a:srgbClr val="2FB41D"/>
                </a:solidFill>
                <a:latin typeface="Ubuntu Mono" panose="020B0509030602030204" pitchFamily="49" charset="0"/>
              </a:rPr>
              <a:t>/</a:t>
            </a:r>
            <a:r>
              <a:rPr lang="it-IT" sz="1400">
                <a:solidFill>
                  <a:schemeClr val="tx1"/>
                </a:solidFill>
                <a:latin typeface="+mj-lt"/>
              </a:rPr>
              <a:t> dal cliente </a:t>
            </a:r>
            <a:r>
              <a:rPr lang="en" sz="1200" noProof="1">
                <a:solidFill>
                  <a:srgbClr val="2FB41D"/>
                </a:solidFill>
                <a:latin typeface="Ubuntu Mono" panose="020B0509030602030204" pitchFamily="49" charset="0"/>
              </a:rPr>
              <a:t>151.97.50.91</a:t>
            </a:r>
            <a:r>
              <a:rPr lang="it-IT" sz="1200">
                <a:solidFill>
                  <a:schemeClr val="tx1"/>
                </a:solidFill>
                <a:latin typeface="+mj-lt"/>
              </a:rPr>
              <a:t> </a:t>
            </a:r>
            <a:endParaRPr lang="it-IT" sz="1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C832CD59-37B7-9D4D-8AA5-15421D408611}"/>
              </a:ext>
            </a:extLst>
          </p:cNvPr>
          <p:cNvSpPr txBox="1">
            <a:spLocks/>
          </p:cNvSpPr>
          <p:nvPr/>
        </p:nvSpPr>
        <p:spPr>
          <a:xfrm>
            <a:off x="188776" y="5375656"/>
            <a:ext cx="8903321" cy="1087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300" b="1"/>
              <a:t>NB</a:t>
            </a:r>
            <a:r>
              <a:rPr lang="it-IT" sz="2300"/>
              <a:t>: </a:t>
            </a:r>
            <a:r>
              <a:rPr lang="it-IT" sz="2300" i="1"/>
              <a:t>php -S</a:t>
            </a:r>
            <a:r>
              <a:rPr lang="it-IT" sz="2300"/>
              <a:t> è un server Web di </a:t>
            </a:r>
            <a:r>
              <a:rPr lang="it-IT" sz="2300" b="1"/>
              <a:t>sviluppo</a:t>
            </a:r>
            <a:r>
              <a:rPr lang="it-IT" sz="2300"/>
              <a:t>, non produzione; è meglio non esporlo (☞ prestazioni/sicurezza), se non su LAN privata; quindi l'uso tipico è invece  </a:t>
            </a:r>
            <a:r>
              <a:rPr lang="it-IT" sz="1800">
                <a:solidFill>
                  <a:srgbClr val="C814C9"/>
                </a:solidFill>
                <a:highlight>
                  <a:srgbClr val="EDF2F9"/>
                </a:highlight>
                <a:latin typeface="Ubuntu Mono" panose="020B0509030602030204" pitchFamily="49" charset="0"/>
              </a:rPr>
              <a:t>$</a:t>
            </a:r>
            <a:r>
              <a:rPr lang="en" sz="1800" noProof="1">
                <a:solidFill>
                  <a:srgbClr val="000000"/>
                </a:solidFill>
                <a:highlight>
                  <a:srgbClr val="EDF2F9"/>
                </a:highlight>
                <a:latin typeface="Ubuntu Mono" panose="020B0509030602030204" pitchFamily="49" charset="0"/>
              </a:rPr>
              <a:t> </a:t>
            </a:r>
            <a:r>
              <a:rPr lang="en" sz="1800" noProof="1">
                <a:solidFill>
                  <a:srgbClr val="FF0000"/>
                </a:solidFill>
                <a:highlight>
                  <a:srgbClr val="EDF2F9"/>
                </a:highlight>
                <a:latin typeface="Ubuntu Mono" panose="020B0509030602030204" pitchFamily="49" charset="0"/>
              </a:rPr>
              <a:t>php -S localhost:7777</a:t>
            </a:r>
            <a:r>
              <a:rPr lang="it-IT" sz="2300"/>
              <a:t>, con </a:t>
            </a:r>
            <a:r>
              <a:rPr lang="it-IT" sz="2300" i="1"/>
              <a:t>localhost</a:t>
            </a:r>
            <a:r>
              <a:rPr lang="it-IT" sz="2300"/>
              <a:t> macchina di sviluppo </a:t>
            </a:r>
          </a:p>
        </p:txBody>
      </p:sp>
    </p:spTree>
    <p:extLst>
      <p:ext uri="{BB962C8B-B14F-4D97-AF65-F5344CB8AC3E}">
        <p14:creationId xmlns:p14="http://schemas.microsoft.com/office/powerpoint/2010/main" val="339991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6334EE8-7E68-E14C-8414-B0C57471D71B}"/>
              </a:ext>
            </a:extLst>
          </p:cNvPr>
          <p:cNvSpPr/>
          <p:nvPr/>
        </p:nvSpPr>
        <p:spPr>
          <a:xfrm>
            <a:off x="1229990" y="3803256"/>
            <a:ext cx="7485133" cy="1456566"/>
          </a:xfrm>
          <a:prstGeom prst="roundRect">
            <a:avLst/>
          </a:prstGeom>
          <a:solidFill>
            <a:schemeClr val="accent6">
              <a:lumMod val="75000"/>
              <a:alpha val="14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A27BDE-9102-D941-97B4-AB93F43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12413"/>
          </a:xfrm>
        </p:spPr>
        <p:txBody>
          <a:bodyPr>
            <a:normAutofit fontScale="90000"/>
          </a:bodyPr>
          <a:lstStyle/>
          <a:p>
            <a:r>
              <a:rPr lang="it-IT" b="0" i="1"/>
              <a:t>php -S</a:t>
            </a:r>
            <a:r>
              <a:rPr lang="it-IT" b="0"/>
              <a:t>: il server stand-alone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04248A-97EE-2E4E-9CFD-0A57F83C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74" y="868443"/>
            <a:ext cx="8939442" cy="8985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300"/>
              <a:t>Rispetto alle interazioni già viste tra  Browser e Web server + PHP engine, (p. </a:t>
            </a:r>
            <a:r>
              <a:rPr lang="it-IT" sz="2300">
                <a:hlinkClick r:id="rId2" action="ppaction://hlinksldjump"/>
              </a:rPr>
              <a:t>8</a:t>
            </a:r>
            <a:r>
              <a:rPr lang="it-IT" sz="2300"/>
              <a:t>)</a:t>
            </a:r>
            <a:br>
              <a:rPr lang="it-IT" sz="2300"/>
            </a:br>
            <a:r>
              <a:rPr lang="it-IT" sz="2300" i="1"/>
              <a:t>php -S</a:t>
            </a:r>
            <a:r>
              <a:rPr lang="it-IT" sz="2300"/>
              <a:t> funge da </a:t>
            </a:r>
            <a:r>
              <a:rPr lang="it-IT" sz="2300">
                <a:highlight>
                  <a:srgbClr val="F1DFD4"/>
                </a:highlight>
              </a:rPr>
              <a:t>server </a:t>
            </a:r>
            <a:r>
              <a:rPr lang="it-IT" sz="2300" i="1">
                <a:highlight>
                  <a:srgbClr val="F1DFD4"/>
                </a:highlight>
              </a:rPr>
              <a:t>stand-alone</a:t>
            </a:r>
            <a:r>
              <a:rPr lang="it-IT" sz="2300"/>
              <a:t>, cioè li implementa entrambi: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A3FC7-EFAC-8E45-A6BE-9C54350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21/12/20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E292E-2852-474D-ABF3-9EA9149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BDC0-0A10-624B-A043-8C014EB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18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B3060D4-34FE-F642-AD74-56FD38AFF654}"/>
              </a:ext>
            </a:extLst>
          </p:cNvPr>
          <p:cNvSpPr/>
          <p:nvPr/>
        </p:nvSpPr>
        <p:spPr>
          <a:xfrm>
            <a:off x="1472749" y="1836892"/>
            <a:ext cx="2056495" cy="922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/>
              <a:t>Browser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798552C-65B8-D145-A084-13DE5F1E8C97}"/>
              </a:ext>
            </a:extLst>
          </p:cNvPr>
          <p:cNvSpPr/>
          <p:nvPr/>
        </p:nvSpPr>
        <p:spPr>
          <a:xfrm>
            <a:off x="1472749" y="4023602"/>
            <a:ext cx="2056495" cy="999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Web server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7F2545A-5EFB-044E-A203-04C87F5E6644}"/>
              </a:ext>
            </a:extLst>
          </p:cNvPr>
          <p:cNvSpPr/>
          <p:nvPr/>
        </p:nvSpPr>
        <p:spPr>
          <a:xfrm>
            <a:off x="6407542" y="4023601"/>
            <a:ext cx="2056495" cy="999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PHP engine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EE60CF0-AC99-8549-8F67-0890D6C6AACE}"/>
              </a:ext>
            </a:extLst>
          </p:cNvPr>
          <p:cNvCxnSpPr>
            <a:cxnSpLocks/>
          </p:cNvCxnSpPr>
          <p:nvPr/>
        </p:nvCxnSpPr>
        <p:spPr>
          <a:xfrm>
            <a:off x="1942087" y="2759384"/>
            <a:ext cx="0" cy="126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DCBDB0-61D5-3A46-A314-B36B165F70E5}"/>
              </a:ext>
            </a:extLst>
          </p:cNvPr>
          <p:cNvSpPr txBox="1"/>
          <p:nvPr/>
        </p:nvSpPr>
        <p:spPr>
          <a:xfrm>
            <a:off x="319040" y="3157708"/>
            <a:ext cx="166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highlight>
                  <a:srgbClr val="E4EDF2"/>
                </a:highlight>
                <a:latin typeface="Ubuntu Mono" panose="020B0509030602030204" pitchFamily="49" charset="0"/>
              </a:rPr>
              <a:t>GET /oneline.php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0F71868-8710-1C42-AC97-A34DD0B527D2}"/>
              </a:ext>
            </a:extLst>
          </p:cNvPr>
          <p:cNvCxnSpPr>
            <a:cxnSpLocks/>
          </p:cNvCxnSpPr>
          <p:nvPr/>
        </p:nvCxnSpPr>
        <p:spPr>
          <a:xfrm flipH="1" flipV="1">
            <a:off x="3529244" y="4257766"/>
            <a:ext cx="2878298" cy="1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7DA50A-D7A6-B64B-8F15-7126231B4C0A}"/>
              </a:ext>
            </a:extLst>
          </p:cNvPr>
          <p:cNvSpPr txBox="1"/>
          <p:nvPr/>
        </p:nvSpPr>
        <p:spPr>
          <a:xfrm>
            <a:off x="219913" y="5432666"/>
            <a:ext cx="133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File </a:t>
            </a:r>
            <a:r>
              <a:rPr lang="it-IT" sz="1400" i="1"/>
              <a:t>oneline.php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3529EB-2D2D-E841-86BA-1D48A124E6BC}"/>
              </a:ext>
            </a:extLst>
          </p:cNvPr>
          <p:cNvSpPr txBox="1"/>
          <p:nvPr/>
        </p:nvSpPr>
        <p:spPr>
          <a:xfrm>
            <a:off x="244926" y="5691229"/>
            <a:ext cx="473167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rIns="36000" rtlCol="0">
            <a:spAutoFit/>
          </a:bodyPr>
          <a:lstStyle/>
          <a:p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&lt;html&gt;&lt;body&gt;</a:t>
            </a:r>
            <a:r>
              <a:rPr lang="en" sz="1200" dirty="0">
                <a:latin typeface="Ubuntu Mono" panose="020B0509030602030204" pitchFamily="49" charset="0"/>
              </a:rPr>
              <a:t>Today is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2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200" dirty="0">
                <a:solidFill>
                  <a:srgbClr val="0000CD"/>
                </a:solidFill>
                <a:latin typeface="Ubuntu Mono" panose="020B0509030602030204" pitchFamily="49" charset="0"/>
              </a:rPr>
              <a:t>date("l")</a:t>
            </a:r>
            <a:r>
              <a:rPr lang="en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200">
              <a:latin typeface="Ubuntu Mono" panose="020B0509030602030204" pitchFamily="49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A5A839E-9483-FB4E-836B-24DEBA4C4D6E}"/>
              </a:ext>
            </a:extLst>
          </p:cNvPr>
          <p:cNvSpPr txBox="1"/>
          <p:nvPr/>
        </p:nvSpPr>
        <p:spPr>
          <a:xfrm>
            <a:off x="4735978" y="4495206"/>
            <a:ext cx="17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date("l")</a:t>
            </a:r>
            <a:r>
              <a:rPr lang="en" sz="1400" dirty="0">
                <a:solidFill>
                  <a:srgbClr val="0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71008BE-42E6-E646-B3DB-072EE67CDF5D}"/>
              </a:ext>
            </a:extLst>
          </p:cNvPr>
          <p:cNvCxnSpPr>
            <a:cxnSpLocks/>
          </p:cNvCxnSpPr>
          <p:nvPr/>
        </p:nvCxnSpPr>
        <p:spPr>
          <a:xfrm flipV="1">
            <a:off x="3529244" y="4775090"/>
            <a:ext cx="2878298" cy="1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323BAF7-0D05-1642-9749-9695556B6E72}"/>
              </a:ext>
            </a:extLst>
          </p:cNvPr>
          <p:cNvSpPr txBox="1"/>
          <p:nvPr/>
        </p:nvSpPr>
        <p:spPr>
          <a:xfrm>
            <a:off x="3455304" y="4242504"/>
            <a:ext cx="91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highlight>
                  <a:srgbClr val="E4EDF2"/>
                </a:highlight>
                <a:latin typeface="Ubuntu Mono" panose="020B0509030602030204" pitchFamily="49" charset="0"/>
              </a:rPr>
              <a:t>Friday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A4A5F5A-B252-ED4E-8062-24E7DFF051AB}"/>
              </a:ext>
            </a:extLst>
          </p:cNvPr>
          <p:cNvCxnSpPr>
            <a:cxnSpLocks/>
          </p:cNvCxnSpPr>
          <p:nvPr/>
        </p:nvCxnSpPr>
        <p:spPr>
          <a:xfrm>
            <a:off x="1958269" y="5023086"/>
            <a:ext cx="0" cy="649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67A8907-5A7A-7D41-90FD-D47A73B47A77}"/>
              </a:ext>
            </a:extLst>
          </p:cNvPr>
          <p:cNvCxnSpPr>
            <a:cxnSpLocks/>
          </p:cNvCxnSpPr>
          <p:nvPr/>
        </p:nvCxnSpPr>
        <p:spPr>
          <a:xfrm flipV="1">
            <a:off x="2987078" y="5023086"/>
            <a:ext cx="0" cy="649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5303BA3-3F5D-674F-B596-D0953572F104}"/>
              </a:ext>
            </a:extLst>
          </p:cNvPr>
          <p:cNvSpPr txBox="1"/>
          <p:nvPr/>
        </p:nvSpPr>
        <p:spPr>
          <a:xfrm>
            <a:off x="4594525" y="4007717"/>
            <a:ext cx="187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300"/>
              <a:t>output dal PHP eseguito</a:t>
            </a:r>
            <a:r>
              <a:rPr lang="it-IT" sz="1300">
                <a:latin typeface="+mj-lt"/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EEAFA48-76C3-944D-BA9A-C1BDC39D2B79}"/>
              </a:ext>
            </a:extLst>
          </p:cNvPr>
          <p:cNvSpPr txBox="1"/>
          <p:nvPr/>
        </p:nvSpPr>
        <p:spPr>
          <a:xfrm>
            <a:off x="2917613" y="3191057"/>
            <a:ext cx="335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1200" dirty="0">
                <a:highlight>
                  <a:srgbClr val="E4EDF2"/>
                </a:highlight>
                <a:latin typeface="Ubuntu Mono" panose="020B0509030602030204" pitchFamily="49" charset="0"/>
              </a:rPr>
              <a:t>Today is Friday</a:t>
            </a:r>
            <a:r>
              <a:rPr lang="en" sz="12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&lt;/body&gt;&lt;/html&gt;</a:t>
            </a:r>
            <a:endParaRPr lang="it-IT" sz="12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B14809-EE8D-E240-8582-9CF3996F50E9}"/>
              </a:ext>
            </a:extLst>
          </p:cNvPr>
          <p:cNvCxnSpPr>
            <a:cxnSpLocks/>
          </p:cNvCxnSpPr>
          <p:nvPr/>
        </p:nvCxnSpPr>
        <p:spPr>
          <a:xfrm flipV="1">
            <a:off x="2970896" y="2734667"/>
            <a:ext cx="0" cy="128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AEAA6D6-8784-B844-9FEE-1E3CA8E439B3}"/>
              </a:ext>
            </a:extLst>
          </p:cNvPr>
          <p:cNvSpPr txBox="1"/>
          <p:nvPr/>
        </p:nvSpPr>
        <p:spPr>
          <a:xfrm>
            <a:off x="1869817" y="2285966"/>
            <a:ext cx="1262357" cy="348566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 wrap="square" rtlCol="0">
            <a:noAutofit/>
          </a:bodyPr>
          <a:lstStyle/>
          <a:p>
            <a:pPr marL="225425" indent="-225425" algn="ctr"/>
            <a:r>
              <a:rPr lang="it-IT" sz="1200"/>
              <a:t>Today is Friday</a:t>
            </a:r>
          </a:p>
        </p:txBody>
      </p:sp>
      <p:sp>
        <p:nvSpPr>
          <p:cNvPr id="61" name="Fumetto 3 60">
            <a:extLst>
              <a:ext uri="{FF2B5EF4-FFF2-40B4-BE49-F238E27FC236}">
                <a16:creationId xmlns:a16="http://schemas.microsoft.com/office/drawing/2014/main" id="{2D2244CD-62D5-164C-BA43-E1AD369B86E1}"/>
              </a:ext>
            </a:extLst>
          </p:cNvPr>
          <p:cNvSpPr/>
          <p:nvPr/>
        </p:nvSpPr>
        <p:spPr>
          <a:xfrm>
            <a:off x="3998582" y="1676400"/>
            <a:ext cx="4940858" cy="1378344"/>
          </a:xfrm>
          <a:prstGeom prst="wedgeEllipseCallout">
            <a:avLst>
              <a:gd name="adj1" fmla="val 17594"/>
              <a:gd name="adj2" fmla="val 135769"/>
            </a:avLst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95000"/>
              </a:lnSpc>
            </a:pPr>
            <a:r>
              <a:rPr lang="it-IT" sz="1400">
                <a:solidFill>
                  <a:schemeClr val="tx1"/>
                </a:solidFill>
                <a:latin typeface="+mj-lt"/>
              </a:rPr>
              <a:t>L'elaborazione sia di HTML che PHP è integrata all'interno del </a:t>
            </a:r>
            <a:r>
              <a:rPr lang="it-IT" sz="1400">
                <a:solidFill>
                  <a:schemeClr val="tx1"/>
                </a:solidFill>
                <a:highlight>
                  <a:srgbClr val="F1DFD4"/>
                </a:highlight>
              </a:rPr>
              <a:t> processo </a:t>
            </a:r>
            <a:r>
              <a:rPr lang="it-IT" sz="1400">
                <a:solidFill>
                  <a:schemeClr val="tx1"/>
                </a:solidFill>
                <a:latin typeface="+mj-lt"/>
              </a:rPr>
              <a:t> che esegue </a:t>
            </a:r>
            <a:r>
              <a:rPr lang="it-IT" sz="1400" i="1">
                <a:solidFill>
                  <a:schemeClr val="tx1"/>
                </a:solidFill>
                <a:latin typeface="+mj-lt"/>
              </a:rPr>
              <a:t>php -S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it-IT" sz="1400">
                <a:solidFill>
                  <a:schemeClr val="tx1"/>
                </a:solidFill>
                <a:latin typeface="+mj-lt"/>
              </a:rPr>
              <a:t>(qui </a:t>
            </a:r>
            <a:r>
              <a:rPr lang="it-IT" sz="1400">
                <a:solidFill>
                  <a:schemeClr val="tx1"/>
                </a:solidFill>
                <a:highlight>
                  <a:srgbClr val="96BDFD"/>
                </a:highlight>
                <a:latin typeface="+mj-lt"/>
              </a:rPr>
              <a:t> </a:t>
            </a:r>
            <a:r>
              <a:rPr lang="it-IT" sz="1400">
                <a:highlight>
                  <a:srgbClr val="96BDFD"/>
                </a:highlight>
              </a:rPr>
              <a:t>Web server </a:t>
            </a:r>
            <a:r>
              <a:rPr lang="it-IT" sz="1400">
                <a:solidFill>
                  <a:schemeClr val="tx1"/>
                </a:solidFill>
              </a:rPr>
              <a:t> e </a:t>
            </a:r>
            <a:r>
              <a:rPr lang="it-IT" sz="1400">
                <a:highlight>
                  <a:srgbClr val="96BDFD"/>
                </a:highlight>
              </a:rPr>
              <a:t> PHP engine </a:t>
            </a:r>
            <a:r>
              <a:rPr lang="it-IT" sz="1400"/>
              <a:t> </a:t>
            </a:r>
            <a:r>
              <a:rPr lang="it-IT" sz="1400">
                <a:solidFill>
                  <a:schemeClr val="tx1"/>
                </a:solidFill>
              </a:rPr>
              <a:t>sono semplicemente componenti, non </a:t>
            </a:r>
            <a:r>
              <a:rPr lang="it-IT" sz="1400">
                <a:solidFill>
                  <a:schemeClr val="tx1"/>
                </a:solidFill>
                <a:highlight>
                  <a:srgbClr val="F1DFD4"/>
                </a:highlight>
              </a:rPr>
              <a:t> processi </a:t>
            </a:r>
            <a:r>
              <a:rPr lang="it-IT" sz="1400">
                <a:solidFill>
                  <a:schemeClr val="tx1"/>
                </a:solidFill>
              </a:rPr>
              <a:t> </a:t>
            </a:r>
            <a:r>
              <a:rPr lang="it-IT" sz="140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63" name="Segnaposto contenuto 2">
            <a:extLst>
              <a:ext uri="{FF2B5EF4-FFF2-40B4-BE49-F238E27FC236}">
                <a16:creationId xmlns:a16="http://schemas.microsoft.com/office/drawing/2014/main" id="{A8310DA0-EB15-BC4B-BE80-27F061E798E7}"/>
              </a:ext>
            </a:extLst>
          </p:cNvPr>
          <p:cNvSpPr txBox="1">
            <a:spLocks/>
          </p:cNvSpPr>
          <p:nvPr/>
        </p:nvSpPr>
        <p:spPr>
          <a:xfrm>
            <a:off x="188373" y="6022388"/>
            <a:ext cx="8834245" cy="494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500"/>
              <a:t>In produzione </a:t>
            </a:r>
            <a:r>
              <a:rPr lang="it-IT"/>
              <a:t>(v. p. </a:t>
            </a:r>
            <a:r>
              <a:rPr lang="it-IT">
                <a:hlinkClick r:id="rId2" action="ppaction://hlinksldjump"/>
              </a:rPr>
              <a:t>8</a:t>
            </a:r>
            <a:r>
              <a:rPr lang="it-IT"/>
              <a:t>)</a:t>
            </a:r>
            <a:r>
              <a:rPr lang="it-IT" sz="2500"/>
              <a:t>, si usano Web server (es. Apache) e PHP engine distinti</a:t>
            </a:r>
          </a:p>
        </p:txBody>
      </p:sp>
    </p:spTree>
    <p:extLst>
      <p:ext uri="{BB962C8B-B14F-4D97-AF65-F5344CB8AC3E}">
        <p14:creationId xmlns:p14="http://schemas.microsoft.com/office/powerpoint/2010/main" val="117171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3BA08-80FE-D743-86AA-00EF2CDE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8313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Il primo script PHP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946C6-867D-F44C-9311-3D1EE052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7" y="3946327"/>
            <a:ext cx="8744706" cy="2539569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0"/>
              </a:spcBef>
            </a:pPr>
            <a:r>
              <a:rPr lang="it-IT" sz="2300" dirty="0"/>
              <a:t>Se al server arriva, da un cliente, la richiesta HTTP </a:t>
            </a:r>
            <a:r>
              <a:rPr lang="it-IT" sz="2300" dirty="0">
                <a:highlight>
                  <a:srgbClr val="E4EDF2"/>
                </a:highlight>
                <a:latin typeface="Ubuntu Mono" panose="020B0509030602030204" pitchFamily="49" charset="0"/>
              </a:rPr>
              <a:t>GET</a:t>
            </a:r>
            <a:r>
              <a:rPr lang="it-IT" sz="2300" dirty="0">
                <a:highlight>
                  <a:srgbClr val="E4EDF2"/>
                </a:highlight>
              </a:rPr>
              <a:t> </a:t>
            </a:r>
            <a:r>
              <a:rPr lang="it-IT" sz="2300" dirty="0">
                <a:highlight>
                  <a:srgbClr val="E4EDF2"/>
                </a:highlight>
                <a:latin typeface="Ubuntu Mono" panose="020B0509030602030204" pitchFamily="49" charset="0"/>
              </a:rPr>
              <a:t>/primo.php</a:t>
            </a:r>
            <a:r>
              <a:rPr lang="it-IT" sz="2300" dirty="0"/>
              <a:t>, in risposta (come già visto), il server invia al cliente il contenuto di</a:t>
            </a:r>
            <a:r>
              <a:rPr lang="it-IT" sz="2300" i="1" dirty="0" err="1">
                <a:solidFill>
                  <a:srgbClr val="00B050"/>
                </a:solidFill>
              </a:rPr>
              <a:t> </a:t>
            </a:r>
            <a:r>
              <a:rPr lang="it-IT" sz="23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r>
              <a:rPr lang="it-IT" sz="2300" dirty="0"/>
              <a:t> in cui (ciascuno) script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&lt;?</a:t>
            </a:r>
            <a:r>
              <a:rPr lang="it-IT" sz="2300" dirty="0" err="1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php</a:t>
            </a:r>
            <a:r>
              <a:rPr lang="it-IT" sz="2300" dirty="0" err="1">
                <a:solidFill>
                  <a:srgbClr val="C00000"/>
                </a:solidFill>
                <a:highlight>
                  <a:srgbClr val="00FFFF"/>
                </a:highlight>
              </a:rPr>
              <a:t> </a:t>
            </a:r>
            <a:r>
              <a:rPr lang="it-IT" sz="23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300" dirty="0">
                <a:highlight>
                  <a:srgbClr val="00FFFF"/>
                </a:highlight>
              </a:rPr>
              <a:t>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  <a:r>
              <a:rPr lang="it-IT" sz="2300" dirty="0"/>
              <a:t> è rimpiazzato dall'output generato dall'esecuzione dello script stesso</a:t>
            </a:r>
          </a:p>
          <a:p>
            <a:pPr marL="490538" lvl="1" indent="-228600">
              <a:lnSpc>
                <a:spcPct val="90000"/>
              </a:lnSpc>
              <a:spcBef>
                <a:spcPts val="500"/>
              </a:spcBef>
            </a:pPr>
            <a:r>
              <a:rPr lang="it-IT" sz="2300" dirty="0"/>
              <a:t>a questo scopo, il Web server passa ciascuno script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&lt;?</a:t>
            </a:r>
            <a:r>
              <a:rPr lang="it-IT" sz="2300" dirty="0" err="1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php</a:t>
            </a:r>
            <a:r>
              <a:rPr lang="it-IT" sz="2300" dirty="0" err="1">
                <a:solidFill>
                  <a:srgbClr val="C00000"/>
                </a:solidFill>
                <a:highlight>
                  <a:srgbClr val="00FFFF"/>
                </a:highlight>
              </a:rPr>
              <a:t> </a:t>
            </a:r>
            <a:r>
              <a:rPr lang="it-IT" sz="23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300" dirty="0">
                <a:highlight>
                  <a:srgbClr val="00FFFF"/>
                </a:highlight>
              </a:rPr>
              <a:t>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  <a:r>
              <a:rPr lang="it-IT" sz="2300" dirty="0"/>
              <a:t> all'engine PHP e ne attende l'esecuzione e l'output </a:t>
            </a:r>
          </a:p>
          <a:p>
            <a:pPr marL="228600" indent="-228600">
              <a:lnSpc>
                <a:spcPct val="90000"/>
              </a:lnSpc>
              <a:spcBef>
                <a:spcPts val="800"/>
              </a:spcBef>
            </a:pPr>
            <a:r>
              <a:rPr lang="it-IT" sz="2300" dirty="0"/>
              <a:t>Il risultato inviato al cliente è l'HTML nel </a:t>
            </a:r>
            <a:r>
              <a:rPr lang="it-IT" sz="2300" dirty="0">
                <a:highlight>
                  <a:srgbClr val="EDF2F9"/>
                </a:highlight>
              </a:rPr>
              <a:t>box di destra</a:t>
            </a:r>
            <a:endParaRPr lang="it-IT" sz="23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148B-AF02-A440-95CF-8AC3B2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4B0-D402-0B4A-8D62-180D9300AF4D}" type="datetime1">
              <a:rPr lang="it-IT"/>
              <a:t>20/12/20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A5D1B-C960-B84B-BB99-1AC3AE9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26E07-ECA0-D74F-B3B3-FE98626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19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1386E28-9775-D244-ABAF-34552609231B}"/>
              </a:ext>
            </a:extLst>
          </p:cNvPr>
          <p:cNvSpPr/>
          <p:nvPr/>
        </p:nvSpPr>
        <p:spPr>
          <a:xfrm>
            <a:off x="494969" y="2257982"/>
            <a:ext cx="2819039" cy="16004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4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4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4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body</a:t>
            </a:r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en" sz="1400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&lt;?php</a:t>
            </a:r>
            <a:endParaRPr lang="en" sz="1400" dirty="0">
              <a:solidFill>
                <a:srgbClr val="000000"/>
              </a:solidFill>
              <a:highlight>
                <a:srgbClr val="00FFFF"/>
              </a:highlight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CD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e</a:t>
            </a:r>
            <a:r>
              <a:rPr lang="en" sz="1400" b="0" i="0" dirty="0">
                <a:solidFill>
                  <a:srgbClr val="0000CD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cho</a:t>
            </a:r>
            <a:r>
              <a:rPr lang="en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 </a:t>
            </a:r>
            <a:r>
              <a:rPr lang="en" sz="1400" b="0" i="0" dirty="0">
                <a:solidFill>
                  <a:srgbClr val="A52A2A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"My first PHP script!"</a:t>
            </a:r>
            <a:r>
              <a:rPr lang="en" sz="14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; </a:t>
            </a:r>
            <a:r>
              <a:rPr lang="en" sz="1400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</a:p>
          <a:p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4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/body</a:t>
            </a:r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4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4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/html</a:t>
            </a:r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400" dirty="0">
              <a:latin typeface="Ubuntu Mono" panose="020B0509030602030204" pitchFamily="49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EAA80ED-3844-F64E-9377-D4ACF15BFDD8}"/>
              </a:ext>
            </a:extLst>
          </p:cNvPr>
          <p:cNvSpPr/>
          <p:nvPr/>
        </p:nvSpPr>
        <p:spPr>
          <a:xfrm>
            <a:off x="6561388" y="2456431"/>
            <a:ext cx="2244288" cy="124649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5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5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body</a:t>
            </a:r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5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500" b="0" i="0" dirty="0">
                <a:solidFill>
                  <a:srgbClr val="A52A2A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My first PHP script!</a:t>
            </a:r>
            <a:endParaRPr lang="en" sz="1500" dirty="0">
              <a:highlight>
                <a:srgbClr val="00FFFF"/>
              </a:highlight>
              <a:latin typeface="Ubuntu Mono" panose="020B0509030602030204" pitchFamily="49" charset="0"/>
            </a:endParaRPr>
          </a:p>
          <a:p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5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/body</a:t>
            </a:r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5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5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/html</a:t>
            </a:r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500" dirty="0">
              <a:latin typeface="Ubuntu Mono" panose="020B0509030602030204" pitchFamily="49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FCB79DD-B5B4-0343-BDF0-6BCAE0638BBC}"/>
              </a:ext>
            </a:extLst>
          </p:cNvPr>
          <p:cNvCxnSpPr>
            <a:cxnSpLocks/>
          </p:cNvCxnSpPr>
          <p:nvPr/>
        </p:nvCxnSpPr>
        <p:spPr>
          <a:xfrm>
            <a:off x="3415163" y="3052318"/>
            <a:ext cx="3027972" cy="2095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EE195F-1D6A-164F-A008-56C90A3F922A}"/>
              </a:ext>
            </a:extLst>
          </p:cNvPr>
          <p:cNvSpPr txBox="1"/>
          <p:nvPr/>
        </p:nvSpPr>
        <p:spPr>
          <a:xfrm>
            <a:off x="3515279" y="3073270"/>
            <a:ext cx="27301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/>
              <a:t>e lo inviano al cliente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2345C4A-3C25-3649-A149-0AC0019E4E4E}"/>
              </a:ext>
            </a:extLst>
          </p:cNvPr>
          <p:cNvSpPr txBox="1"/>
          <p:nvPr/>
        </p:nvSpPr>
        <p:spPr>
          <a:xfrm>
            <a:off x="3516319" y="2639214"/>
            <a:ext cx="2926816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t-IT" sz="1300"/>
              <a:t>Dal PHP a sinistra, server Web e PHP engine producono l'HTML a destra 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2FD49EF3-A069-FE4F-AF0F-B7C0BBFC8EAA}"/>
              </a:ext>
            </a:extLst>
          </p:cNvPr>
          <p:cNvSpPr txBox="1">
            <a:spLocks/>
          </p:cNvSpPr>
          <p:nvPr/>
        </p:nvSpPr>
        <p:spPr>
          <a:xfrm>
            <a:off x="194736" y="769994"/>
            <a:ext cx="8744706" cy="1446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2300" dirty="0"/>
              <a:t>Un file </a:t>
            </a:r>
            <a:r>
              <a:rPr lang="it-IT" sz="2300" i="1" dirty="0"/>
              <a:t>.</a:t>
            </a:r>
            <a:r>
              <a:rPr lang="it-IT" sz="2300" i="1" dirty="0" err="1"/>
              <a:t>php</a:t>
            </a:r>
            <a:r>
              <a:rPr lang="it-IT" sz="2300" dirty="0"/>
              <a:t> può contenere HTML, CSS, (</a:t>
            </a:r>
            <a:r>
              <a:rPr lang="it-IT" sz="2300" dirty="0" err="1"/>
              <a:t>JavaScript),</a:t>
            </a:r>
            <a:r>
              <a:rPr lang="it-IT" sz="2300" dirty="0"/>
              <a:t> e, soprattutto, parti di codice PHP, o </a:t>
            </a:r>
            <a:r>
              <a:rPr lang="it-IT" sz="2300" i="1" dirty="0"/>
              <a:t>script</a:t>
            </a:r>
            <a:r>
              <a:rPr lang="it-IT" sz="2300" dirty="0"/>
              <a:t>, racchiuse ognuna tra i </a:t>
            </a:r>
            <a:r>
              <a:rPr lang="it-IT" sz="2300" dirty="0" err="1"/>
              <a:t>tag</a:t>
            </a:r>
            <a:r>
              <a:rPr lang="it-IT" sz="2300" dirty="0"/>
              <a:t>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&lt;?</a:t>
            </a:r>
            <a:r>
              <a:rPr lang="it-IT" sz="2300" dirty="0" err="1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php</a:t>
            </a:r>
            <a:r>
              <a:rPr lang="it-IT" sz="2300" dirty="0"/>
              <a:t> e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  <a:r>
              <a:rPr lang="it-IT" sz="2300" dirty="0"/>
              <a:t> </a:t>
            </a:r>
          </a:p>
          <a:p>
            <a:pPr marL="22860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2300" dirty="0"/>
              <a:t>P. es. l'HTML/PHP nel </a:t>
            </a:r>
            <a:r>
              <a:rPr lang="it-IT" sz="2300" dirty="0">
                <a:highlight>
                  <a:srgbClr val="ECECEC"/>
                </a:highlight>
              </a:rPr>
              <a:t>box a sinistra</a:t>
            </a:r>
            <a:r>
              <a:rPr lang="it-IT" sz="2300" dirty="0"/>
              <a:t> si può porre in un file </a:t>
            </a:r>
            <a:r>
              <a:rPr lang="it-IT" sz="23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br>
              <a:rPr lang="it-IT" sz="2300" dirty="0" err="1"/>
            </a:br>
            <a:r>
              <a:rPr lang="it-IT" sz="2300" dirty="0" err="1"/>
              <a:t>nella </a:t>
            </a:r>
            <a:r>
              <a:rPr lang="it-IT" sz="2300" i="1" dirty="0" err="1"/>
              <a:t>document root</a:t>
            </a:r>
            <a:r>
              <a:rPr lang="it-IT" sz="2300" dirty="0" err="1"/>
              <a:t> di un server Web/PHP engine (tipo </a:t>
            </a:r>
            <a:r>
              <a:rPr lang="it-IT" sz="2300" i="1" dirty="0" err="1"/>
              <a:t>php -S</a:t>
            </a:r>
            <a:r>
              <a:rPr lang="it-IT" sz="2300" dirty="0" err="1"/>
              <a:t>)</a:t>
            </a:r>
            <a:endParaRPr lang="it-IT" sz="2300" dirty="0">
              <a:highlight>
                <a:srgbClr val="E4EDF2"/>
              </a:highlight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7B06F2-AAA1-CA4F-9551-C9CA38D6445B}"/>
              </a:ext>
            </a:extLst>
          </p:cNvPr>
          <p:cNvSpPr txBox="1"/>
          <p:nvPr/>
        </p:nvSpPr>
        <p:spPr>
          <a:xfrm>
            <a:off x="2163224" y="2300311"/>
            <a:ext cx="1089930" cy="24505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t-IT" sz="140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it-IT" sz="1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primo.php</a:t>
            </a:r>
            <a:endParaRPr lang="it-IT" sz="14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97734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dirty="0"/>
              <a:t>PHP: installazione in pillole</a:t>
            </a:r>
            <a:endParaRPr lang="it-IT" sz="40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9D4-5CD0-5A4E-8308-B0D2E2123430}" type="datetime1">
              <a:rPr lang="it-IT"/>
              <a:t>20/12/20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16F97FB-D9A0-6549-BFCF-D2BB2198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834247"/>
            <a:ext cx="8766446" cy="8884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600"/>
              <a:t>Il modo forse più basilare di </a:t>
            </a:r>
            <a:r>
              <a:rPr lang="it-IT" sz="2600" b="1"/>
              <a:t>installare</a:t>
            </a:r>
            <a:r>
              <a:rPr lang="it-IT" sz="2600"/>
              <a:t> l'interprete PHP è usare un gestore di </a:t>
            </a:r>
            <a:r>
              <a:rPr lang="it-IT" sz="2600" b="1"/>
              <a:t>pacchetti</a:t>
            </a:r>
            <a:r>
              <a:rPr lang="it-IT" sz="2600"/>
              <a:t> come </a:t>
            </a:r>
            <a:r>
              <a:rPr lang="it-IT" sz="2600" i="1"/>
              <a:t>brew</a:t>
            </a:r>
            <a:r>
              <a:rPr lang="it-IT" sz="2600"/>
              <a:t> di OSX, </a:t>
            </a:r>
            <a:r>
              <a:rPr lang="it-IT" sz="2600" i="1"/>
              <a:t>apt</a:t>
            </a:r>
            <a:r>
              <a:rPr lang="it-IT" sz="2600"/>
              <a:t> o </a:t>
            </a:r>
            <a:r>
              <a:rPr lang="it-IT" sz="2600" i="1"/>
              <a:t>yum</a:t>
            </a:r>
            <a:r>
              <a:rPr lang="it-IT" sz="2600"/>
              <a:t> di Linux: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A4C7A9-632E-B04B-A6E2-EB83BD036072}"/>
              </a:ext>
            </a:extLst>
          </p:cNvPr>
          <p:cNvSpPr/>
          <p:nvPr/>
        </p:nvSpPr>
        <p:spPr>
          <a:xfrm>
            <a:off x="655454" y="1754653"/>
            <a:ext cx="78987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600">
                <a:solidFill>
                  <a:srgbClr val="C814C9"/>
                </a:solidFill>
                <a:latin typeface="Ubuntu Mono" panose="020B0509030602030204" pitchFamily="49" charset="0"/>
              </a:rPr>
              <a:t># </a:t>
            </a:r>
            <a:r>
              <a:rPr lang="it-IT" sz="1600" i="1">
                <a:solidFill>
                  <a:srgbClr val="FF0000"/>
                </a:solidFill>
                <a:latin typeface="Ubuntu Mono" panose="020B0509030602030204" pitchFamily="49" charset="0"/>
              </a:rPr>
              <a:t>apt/yum/brew install php</a:t>
            </a:r>
            <a:r>
              <a:rPr lang="it-IT" sz="1600">
                <a:solidFill>
                  <a:srgbClr val="000000"/>
                </a:solidFill>
                <a:latin typeface="Ubuntu Mono" panose="020B0509030602030204" pitchFamily="49" charset="0"/>
              </a:rPr>
              <a:t>           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 i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 PHP</a:t>
            </a:r>
            <a:endParaRPr lang="it-IT" sz="160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799AD54-9678-2744-880E-DFAC513F9EBD}"/>
              </a:ext>
            </a:extLst>
          </p:cNvPr>
          <p:cNvSpPr txBox="1">
            <a:spLocks/>
          </p:cNvSpPr>
          <p:nvPr/>
        </p:nvSpPr>
        <p:spPr>
          <a:xfrm>
            <a:off x="261808" y="2243750"/>
            <a:ext cx="8766446" cy="499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/>
              <a:t>NB: in </a:t>
            </a:r>
            <a:r>
              <a:rPr lang="it-IT" sz="2600" b="1"/>
              <a:t>Ubuntu</a:t>
            </a:r>
            <a:r>
              <a:rPr lang="it-IT" sz="2600"/>
              <a:t> la "pacchettizzazione" ha una granularità assai </a:t>
            </a:r>
            <a:r>
              <a:rPr lang="it-IT" sz="2600" b="1"/>
              <a:t>fine</a:t>
            </a:r>
            <a:r>
              <a:rPr lang="it-IT" sz="2600"/>
              <a:t>...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E2C4F15-07EC-3E4F-94DF-257A30FC5CEC}"/>
              </a:ext>
            </a:extLst>
          </p:cNvPr>
          <p:cNvSpPr/>
          <p:nvPr/>
        </p:nvSpPr>
        <p:spPr>
          <a:xfrm>
            <a:off x="655454" y="2776331"/>
            <a:ext cx="7898728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600">
                <a:solidFill>
                  <a:srgbClr val="C814C9"/>
                </a:solidFill>
                <a:latin typeface="Ubuntu Mono" panose="020B0509030602030204" pitchFamily="49" charset="0"/>
              </a:rPr>
              <a:t># </a:t>
            </a:r>
            <a:r>
              <a:rPr lang="it-IT" sz="1600" i="1">
                <a:solidFill>
                  <a:srgbClr val="FF0000"/>
                </a:solidFill>
                <a:latin typeface="Ubuntu Mono" panose="020B0509030602030204" pitchFamily="49" charset="0"/>
              </a:rPr>
              <a:t>apt install php</a:t>
            </a:r>
            <a:r>
              <a:rPr lang="it-IT" sz="1600">
                <a:solidFill>
                  <a:srgbClr val="000000"/>
                </a:solidFill>
                <a:latin typeface="Ubuntu Mono" panose="020B0509030602030204" pitchFamily="49" charset="0"/>
              </a:rPr>
              <a:t>                             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pacchetto</a:t>
            </a:r>
            <a:r>
              <a:rPr lang="it-IT" sz="1600" i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Ubuntu è</a:t>
            </a:r>
            <a:endParaRPr lang="it-IT" sz="16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>
                <a:solidFill>
                  <a:srgbClr val="000000"/>
                </a:solidFill>
                <a:latin typeface="Ubuntu Mono" panose="020B0509030602030204" pitchFamily="49" charset="0"/>
              </a:rPr>
              <a:t>...                                           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quasi vuoto, ma ne richiede altri </a:t>
            </a:r>
            <a:endParaRPr lang="it-IT" sz="16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>
                <a:solidFill>
                  <a:srgbClr val="000000"/>
                </a:solidFill>
                <a:latin typeface="Ubuntu Mono" panose="020B0509030602030204" pitchFamily="49" charset="0"/>
              </a:rPr>
              <a:t>The following NEW packages will be installed: 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it-IT" sz="1600" i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installerà, come si vede...</a:t>
            </a:r>
            <a:endParaRPr lang="it-IT" sz="16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>
                <a:solidFill>
                  <a:srgbClr val="000000"/>
                </a:solidFill>
                <a:latin typeface="Ubuntu Mono" panose="020B0509030602030204" pitchFamily="49" charset="0"/>
              </a:rPr>
              <a:t>  libapache2-mod-php7.2 php php-common php7.2 php7.2-cli php7.2-common ...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582D1B8A-AF89-E341-8DA7-DC67DCC01F2E}"/>
              </a:ext>
            </a:extLst>
          </p:cNvPr>
          <p:cNvSpPr txBox="1">
            <a:spLocks/>
          </p:cNvSpPr>
          <p:nvPr/>
        </p:nvSpPr>
        <p:spPr>
          <a:xfrm>
            <a:off x="310653" y="4006900"/>
            <a:ext cx="8766446" cy="2291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/>
              <a:t>Con </a:t>
            </a:r>
            <a:r>
              <a:rPr lang="it-IT" sz="2600" b="1"/>
              <a:t>Windows</a:t>
            </a:r>
            <a:r>
              <a:rPr lang="it-IT" sz="2600"/>
              <a:t>, PHP si può installare su WSL (Linux per Win) o si ottiene come parte di uno stack integrato </a:t>
            </a:r>
            <a:r>
              <a:rPr lang="it-IT" sz="2600" i="1"/>
              <a:t>WAMP</a:t>
            </a:r>
            <a:r>
              <a:rPr lang="it-IT" sz="2600"/>
              <a:t>, p.es. XAMPP</a:t>
            </a:r>
          </a:p>
          <a:p>
            <a:pPr marL="266700" lvl="1" indent="-227013">
              <a:spcBef>
                <a:spcPts val="0"/>
              </a:spcBef>
            </a:pPr>
            <a:r>
              <a:rPr lang="it-IT" sz="2200"/>
              <a:t>in effetti XAMPP è </a:t>
            </a:r>
            <a:r>
              <a:rPr lang="it-IT" sz="2200" i="1"/>
              <a:t>cross-platform</a:t>
            </a:r>
            <a:r>
              <a:rPr lang="it-IT" sz="2200"/>
              <a:t>, è disponibile anche per OSX e Linux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600"/>
              <a:t>Infine, il </a:t>
            </a:r>
            <a:r>
              <a:rPr lang="it-IT" sz="2600" b="1"/>
              <a:t>portale</a:t>
            </a:r>
            <a:r>
              <a:rPr lang="it-IT" sz="2600"/>
              <a:t> </a:t>
            </a:r>
            <a:r>
              <a:rPr lang="it-IT" sz="2600" b="1"/>
              <a:t>ufficiale</a:t>
            </a:r>
            <a:r>
              <a:rPr lang="it-IT" sz="2600"/>
              <a:t> di PHP fornisce istruzioni dettagliate di installazione: </a:t>
            </a:r>
            <a:r>
              <a:rPr lang="it-IT" sz="2400">
                <a:hlinkClick r:id="rId3"/>
              </a:rPr>
              <a:t>https://www.php.net/manual/en/install.general.php</a:t>
            </a:r>
            <a:r>
              <a:rPr lang="it-IT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04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3BA08-80FE-D743-86AA-00EF2CDE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38837"/>
            <a:ext cx="8579942" cy="769406"/>
          </a:xfrm>
        </p:spPr>
        <p:txBody>
          <a:bodyPr>
            <a:normAutofit/>
          </a:bodyPr>
          <a:lstStyle/>
          <a:p>
            <a:r>
              <a:rPr lang="it-IT" sz="4000" b="0"/>
              <a:t>Eseguire il primo script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946C6-867D-F44C-9311-3D1EE052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88" y="2905569"/>
            <a:ext cx="8822311" cy="475561"/>
          </a:xfrm>
        </p:spPr>
        <p:txBody>
          <a:bodyPr>
            <a:noAutofit/>
          </a:bodyPr>
          <a:lstStyle/>
          <a:p>
            <a:pPr marL="358775" indent="-35877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it-IT" sz="2400" dirty="0"/>
              <a:t>La </a:t>
            </a:r>
            <a:r>
              <a:rPr lang="it-IT" sz="2400" i="1" dirty="0"/>
              <a:t>document root</a:t>
            </a:r>
            <a:r>
              <a:rPr lang="it-IT" sz="2400" dirty="0"/>
              <a:t>, in cui va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r>
              <a:rPr lang="it-IT" sz="2400" dirty="0"/>
              <a:t>, è la dir di avvio di </a:t>
            </a:r>
            <a:r>
              <a:rPr lang="it-IT" sz="2400" i="1" dirty="0"/>
              <a:t>php</a:t>
            </a:r>
            <a:r>
              <a:rPr lang="it-IT" sz="2400" dirty="0"/>
              <a:t> -</a:t>
            </a:r>
            <a:r>
              <a:rPr lang="it-IT" sz="2400" i="1" dirty="0"/>
              <a:t>S</a:t>
            </a:r>
            <a:r>
              <a:rPr lang="it-IT" sz="1200" dirty="0"/>
              <a:t> </a:t>
            </a:r>
            <a:r>
              <a:rPr lang="it-IT" sz="2400" dirty="0"/>
              <a:t>:</a:t>
            </a:r>
            <a:endParaRPr lang="it-IT" sz="2200" i="1" dirty="0">
              <a:highlight>
                <a:srgbClr val="E4EDF2"/>
              </a:highlight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148B-AF02-A440-95CF-8AC3B2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4B0-D402-0B4A-8D62-180D9300AF4D}" type="datetime1">
              <a:rPr lang="it-IT"/>
              <a:t>21/12/20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A5D1B-C960-B84B-BB99-1AC3AE9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26E07-ECA0-D74F-B3B3-FE98626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20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1386E28-9775-D244-ABAF-34552609231B}"/>
              </a:ext>
            </a:extLst>
          </p:cNvPr>
          <p:cNvSpPr/>
          <p:nvPr/>
        </p:nvSpPr>
        <p:spPr>
          <a:xfrm>
            <a:off x="564783" y="1046179"/>
            <a:ext cx="2745767" cy="169277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sz="1300" b="0" i="0" dirty="0">
                <a:solidFill>
                  <a:srgbClr val="00B050"/>
                </a:solidFill>
                <a:effectLst/>
                <a:latin typeface="Ubuntu Mono" panose="020B0509030602030204" pitchFamily="49" charset="0"/>
              </a:rPr>
              <a:t>&lt;!– File primo.php </a:t>
            </a:r>
            <a:r>
              <a:rPr lang="en" sz="1300" b="0" i="0" dirty="0">
                <a:solidFill>
                  <a:srgbClr val="00B050"/>
                </a:solidFill>
                <a:effectLst/>
                <a:latin typeface="Ubuntu Mono" panose="020B0509030602030204" pitchFamily="49" charset="0"/>
                <a:sym typeface="Wingdings" pitchFamily="2" charset="2"/>
              </a:rPr>
              <a:t></a:t>
            </a:r>
            <a:endParaRPr lang="en" sz="1300" b="0" i="0" dirty="0">
              <a:solidFill>
                <a:srgbClr val="00B050"/>
              </a:solidFill>
              <a:effectLst/>
              <a:latin typeface="Ubuntu Mono" panose="020B0509030602030204" pitchFamily="49" charset="0"/>
            </a:endParaRPr>
          </a:p>
          <a:p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3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!DOCTYPE</a:t>
            </a:r>
            <a:r>
              <a:rPr lang="en" sz="1300" b="0" i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 html</a:t>
            </a:r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3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3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3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body</a:t>
            </a:r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en" sz="1300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&lt;?php</a:t>
            </a:r>
            <a:endParaRPr lang="en" sz="1300" dirty="0">
              <a:solidFill>
                <a:srgbClr val="000000"/>
              </a:solidFill>
              <a:highlight>
                <a:srgbClr val="00FFFF"/>
              </a:highlight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000CD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e</a:t>
            </a:r>
            <a:r>
              <a:rPr lang="en" sz="1300" b="0" i="0" dirty="0">
                <a:solidFill>
                  <a:srgbClr val="0000CD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cho</a:t>
            </a:r>
            <a:r>
              <a:rPr lang="en" sz="13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 </a:t>
            </a:r>
            <a:r>
              <a:rPr lang="en" sz="1300" b="0" i="0" dirty="0">
                <a:solidFill>
                  <a:srgbClr val="A52A2A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"My first PHP script!"</a:t>
            </a:r>
            <a:r>
              <a:rPr lang="en" sz="13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; </a:t>
            </a:r>
          </a:p>
          <a:p>
            <a:r>
              <a:rPr lang="en" sz="1300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</a:p>
          <a:p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3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/body</a:t>
            </a:r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3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3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/html</a:t>
            </a:r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dirty="0">
              <a:latin typeface="Ubuntu Mono" panose="020B0509030602030204" pitchFamily="49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5AF8794E-98E8-0F4D-8AB3-5747761CA43D}"/>
              </a:ext>
            </a:extLst>
          </p:cNvPr>
          <p:cNvSpPr txBox="1">
            <a:spLocks/>
          </p:cNvSpPr>
          <p:nvPr/>
        </p:nvSpPr>
        <p:spPr>
          <a:xfrm>
            <a:off x="564783" y="3362984"/>
            <a:ext cx="7017304" cy="10865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FF0000"/>
                </a:solidFill>
                <a:latin typeface="Ubuntu Mono" panose="020B0509030602030204" pitchFamily="49" charset="0"/>
              </a:rPr>
              <a:t>ls primo.php            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nella directory corrente deve trovarsi il file </a:t>
            </a:r>
            <a:r>
              <a:rPr lang="it-IT" sz="1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endParaRPr lang="it-IT" sz="1400" noProof="1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primo.php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FF0000"/>
                </a:solidFill>
                <a:latin typeface="Ubuntu Mono" panose="020B0509030602030204" pitchFamily="49" charset="0"/>
              </a:rPr>
              <a:t>php –S localhost:7777  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 # 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ascoltiamo solo richieste dallo stesso host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5B42D37-E6C2-F449-8FA3-E4E63B797169}"/>
              </a:ext>
            </a:extLst>
          </p:cNvPr>
          <p:cNvSpPr txBox="1">
            <a:spLocks/>
          </p:cNvSpPr>
          <p:nvPr/>
        </p:nvSpPr>
        <p:spPr>
          <a:xfrm>
            <a:off x="194687" y="4590890"/>
            <a:ext cx="8658367" cy="753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 startAt="2"/>
            </a:pPr>
            <a:r>
              <a:rPr lang="it-IT" sz="2400" dirty="0"/>
              <a:t>Ora, sullo stesso host, lanciato un browser, si richiede al server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r>
              <a:rPr lang="it-IT" sz="2400" dirty="0"/>
              <a:t> (</a:t>
            </a:r>
            <a:r>
              <a:rPr lang="it-IT" sz="2200" dirty="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http://localhost/primo.php</a:t>
            </a:r>
            <a:r>
              <a:rPr lang="it-IT" sz="2400" dirty="0"/>
              <a:t>), causandone l'esecuzione: 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D3EAA8E-5931-8842-92D1-920872A1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4" y="5443802"/>
            <a:ext cx="2263084" cy="613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DB201C33-3380-C844-8B18-2EA4638C27F2}"/>
              </a:ext>
            </a:extLst>
          </p:cNvPr>
          <p:cNvSpPr txBox="1">
            <a:spLocks/>
          </p:cNvSpPr>
          <p:nvPr/>
        </p:nvSpPr>
        <p:spPr>
          <a:xfrm>
            <a:off x="5579853" y="5426874"/>
            <a:ext cx="3437146" cy="7532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php –S localhost:7777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... </a:t>
            </a:r>
            <a:r>
              <a:rPr lang="it-IT" sz="12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2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server stampa log delle richieste servite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[...]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[::1]:54378 [200]: GET /primo.php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D30AC7-3A73-F944-BB35-C34EF5DC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734" y="5435666"/>
            <a:ext cx="2432252" cy="1087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Fumetto 2 21">
            <a:extLst>
              <a:ext uri="{FF2B5EF4-FFF2-40B4-BE49-F238E27FC236}">
                <a16:creationId xmlns:a16="http://schemas.microsoft.com/office/drawing/2014/main" id="{52EC6163-E0E7-4F4E-95AC-44906FA77011}"/>
              </a:ext>
            </a:extLst>
          </p:cNvPr>
          <p:cNvSpPr/>
          <p:nvPr/>
        </p:nvSpPr>
        <p:spPr>
          <a:xfrm>
            <a:off x="3577201" y="995723"/>
            <a:ext cx="5420944" cy="1692770"/>
          </a:xfrm>
          <a:prstGeom prst="wedgeRoundRectCallout">
            <a:avLst>
              <a:gd name="adj1" fmla="val -21231"/>
              <a:gd name="adj2" fmla="val 48689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it-IT" dirty="0">
                <a:solidFill>
                  <a:schemeClr val="tx1"/>
                </a:solidFill>
              </a:rPr>
              <a:t>L'esecuzione di uno script PHP coinvolge (a) il server con l'engine PHP e (b) il cliente con il browser. 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it-IT" dirty="0">
                <a:solidFill>
                  <a:schemeClr val="tx1"/>
                </a:solidFill>
              </a:rPr>
              <a:t>Come detto a p. </a:t>
            </a:r>
            <a:r>
              <a:rPr lang="it-IT" dirty="0">
                <a:solidFill>
                  <a:schemeClr val="tx1"/>
                </a:solidFill>
                <a:hlinkClick r:id="rId5" action="ppaction://hlinksldjump"/>
              </a:rPr>
              <a:t>17</a:t>
            </a:r>
            <a:r>
              <a:rPr lang="it-IT" dirty="0">
                <a:solidFill>
                  <a:schemeClr val="tx1"/>
                </a:solidFill>
              </a:rPr>
              <a:t>, per sviluppo o sperimentazione conviene far coincidere, come nell'esperimento sotto: </a:t>
            </a:r>
          </a:p>
          <a:p>
            <a:pPr marL="342900" indent="-290513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it-IT" dirty="0">
                <a:solidFill>
                  <a:schemeClr val="tx1"/>
                </a:solidFill>
              </a:rPr>
              <a:t>l'host di Server Web+PHP engine (</a:t>
            </a:r>
            <a:r>
              <a:rPr lang="it-IT" i="1" dirty="0">
                <a:solidFill>
                  <a:schemeClr val="tx1"/>
                </a:solidFill>
              </a:rPr>
              <a:t>php -S</a:t>
            </a:r>
            <a:r>
              <a:rPr lang="it-IT" dirty="0">
                <a:solidFill>
                  <a:schemeClr val="tx1"/>
                </a:solidFill>
              </a:rPr>
              <a:t>) e </a:t>
            </a:r>
          </a:p>
          <a:p>
            <a:pPr marL="342900" indent="-290513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it-IT" dirty="0">
                <a:solidFill>
                  <a:schemeClr val="tx1"/>
                </a:solidFill>
              </a:rPr>
              <a:t>l'host cliente, con il browser</a:t>
            </a:r>
          </a:p>
        </p:txBody>
      </p:sp>
    </p:spTree>
    <p:extLst>
      <p:ext uri="{BB962C8B-B14F-4D97-AF65-F5344CB8AC3E}">
        <p14:creationId xmlns:p14="http://schemas.microsoft.com/office/powerpoint/2010/main" val="69923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3BA08-80FE-D743-86AA-00EF2CDE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65" y="67582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Servire script PHP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148B-AF02-A440-95CF-8AC3B2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4B0-D402-0B4A-8D62-180D9300AF4D}" type="datetime1">
              <a:rPr lang="it-IT"/>
              <a:t>20/12/20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A5D1B-C960-B84B-BB99-1AC3AE9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26E07-ECA0-D74F-B3B3-FE98626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21</a:t>
            </a:fld>
            <a:endParaRPr lang="it-IT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DB201C33-3380-C844-8B18-2EA4638C27F2}"/>
              </a:ext>
            </a:extLst>
          </p:cNvPr>
          <p:cNvSpPr txBox="1">
            <a:spLocks/>
          </p:cNvSpPr>
          <p:nvPr/>
        </p:nvSpPr>
        <p:spPr>
          <a:xfrm>
            <a:off x="383595" y="3339549"/>
            <a:ext cx="3437146" cy="10115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cp primo.php primo.html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php -S localhost:7777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... </a:t>
            </a:r>
            <a:r>
              <a:rPr lang="it-IT" sz="12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2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server stampa log delle richieste servite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[...]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[::1]:54378 [200]: GET /primo.html</a:t>
            </a:r>
            <a:endParaRPr lang="it-IT" sz="1300" noProof="1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2BB563DC-14BC-F54A-A1D1-370A8B16FE61}"/>
              </a:ext>
            </a:extLst>
          </p:cNvPr>
          <p:cNvSpPr txBox="1">
            <a:spLocks/>
          </p:cNvSpPr>
          <p:nvPr/>
        </p:nvSpPr>
        <p:spPr>
          <a:xfrm>
            <a:off x="261808" y="815808"/>
            <a:ext cx="8759100" cy="2340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-IT" sz="2400" dirty="0"/>
              <a:t>Come già visto, </a:t>
            </a:r>
            <a:r>
              <a:rPr lang="it-IT" sz="2400" i="1" dirty="0"/>
              <a:t>php -S</a:t>
            </a:r>
            <a:r>
              <a:rPr lang="it-IT" sz="2400" dirty="0"/>
              <a:t>, per servire al cliente file come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r>
              <a:rPr lang="it-IT" sz="2400" dirty="0"/>
              <a:t>, fa eseguire all'engine gli script PHP e li rimpiazza con i rispettivi output.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it-IT" sz="2400" dirty="0"/>
              <a:t>In questo, c'è un aspetto cruciale: </a:t>
            </a:r>
            <a:r>
              <a:rPr lang="it-IT" sz="2400" b="1" dirty="0"/>
              <a:t>l'estensione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.php</a:t>
            </a:r>
            <a:r>
              <a:rPr lang="it-IT" sz="2400" b="1" dirty="0"/>
              <a:t> del file!</a:t>
            </a:r>
            <a:endParaRPr lang="it-IT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2400" dirty="0"/>
              <a:t>Infatti, se </a:t>
            </a:r>
            <a:r>
              <a:rPr lang="it-IT" sz="2400" i="1" dirty="0"/>
              <a:t>php -S</a:t>
            </a:r>
            <a:r>
              <a:rPr lang="it-IT" sz="2400" dirty="0"/>
              <a:t> servisse un file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primo.html</a:t>
            </a:r>
            <a:r>
              <a:rPr lang="it-IT" sz="2400" dirty="0"/>
              <a:t> con lo stesso contenuto di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r>
              <a:rPr lang="it-IT" sz="2400" dirty="0"/>
              <a:t>, gli script PHP dentro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primo.html</a:t>
            </a:r>
            <a:r>
              <a:rPr lang="it-IT" sz="2400" dirty="0"/>
              <a:t> non verrebbero interpretati e il cliente vedrebbe gli script e non il loro output: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F7A7D3B-0388-6843-B5EC-9A0D382A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0"/>
          <a:stretch/>
        </p:blipFill>
        <p:spPr>
          <a:xfrm>
            <a:off x="6481786" y="3137689"/>
            <a:ext cx="2375982" cy="145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50A96AE-ADF6-1747-9270-38F13C60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463" y="3339549"/>
            <a:ext cx="2133601" cy="1253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1F95F428-41A9-884A-9FEF-41298D3C2B21}"/>
              </a:ext>
            </a:extLst>
          </p:cNvPr>
          <p:cNvSpPr txBox="1">
            <a:spLocks/>
          </p:cNvSpPr>
          <p:nvPr/>
        </p:nvSpPr>
        <p:spPr>
          <a:xfrm>
            <a:off x="261808" y="4771332"/>
            <a:ext cx="8759100" cy="77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-IT" sz="2400" dirty="0"/>
              <a:t>Infine, è utile sapere che </a:t>
            </a:r>
            <a:r>
              <a:rPr lang="it-IT" sz="2400" i="1" dirty="0"/>
              <a:t>php -S</a:t>
            </a:r>
            <a:r>
              <a:rPr lang="it-IT" sz="2400" dirty="0"/>
              <a:t> può anche prendere per argomento un file che verrà servito in risposta alla root URL </a:t>
            </a:r>
            <a:r>
              <a:rPr lang="it-IT" sz="2300" dirty="0" err="1">
                <a:solidFill>
                  <a:srgbClr val="00B050"/>
                </a:solidFill>
                <a:latin typeface="Ubuntu Mono" panose="020B0509030602030204" pitchFamily="49" charset="0"/>
              </a:rPr>
              <a:t>/</a:t>
            </a:r>
            <a:r>
              <a:rPr lang="it-IT" sz="2400" dirty="0"/>
              <a:t> (cioè l'HTTP </a:t>
            </a:r>
            <a:r>
              <a:rPr lang="it-IT" sz="2300" dirty="0">
                <a:highlight>
                  <a:srgbClr val="EDF2F9"/>
                </a:highlight>
                <a:latin typeface="Ubuntu Mono" panose="020B0509030602030204" pitchFamily="49" charset="0"/>
              </a:rPr>
              <a:t>GET</a:t>
            </a:r>
            <a:r>
              <a:rPr lang="it-IT" sz="1400" dirty="0">
                <a:highlight>
                  <a:srgbClr val="EDF2F9"/>
                </a:highlight>
                <a:latin typeface="Ubuntu Mono" panose="020B0509030602030204" pitchFamily="49" charset="0"/>
              </a:rPr>
              <a:t> </a:t>
            </a:r>
            <a:r>
              <a:rPr lang="it-IT" sz="2300" dirty="0">
                <a:highlight>
                  <a:srgbClr val="EDF2F9"/>
                </a:highlight>
                <a:latin typeface="Ubuntu Mono" panose="020B0509030602030204" pitchFamily="49" charset="0"/>
              </a:rPr>
              <a:t>/</a:t>
            </a:r>
            <a:r>
              <a:rPr lang="it-IT" sz="2400" dirty="0"/>
              <a:t>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5B588C6-11D6-3D49-A893-0603D35B8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08" y="5654740"/>
            <a:ext cx="2895600" cy="74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544241A3-38CD-2640-B60E-52C68CBFBC16}"/>
              </a:ext>
            </a:extLst>
          </p:cNvPr>
          <p:cNvSpPr txBox="1">
            <a:spLocks/>
          </p:cNvSpPr>
          <p:nvPr/>
        </p:nvSpPr>
        <p:spPr>
          <a:xfrm>
            <a:off x="4686946" y="5639846"/>
            <a:ext cx="3437146" cy="747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php -S localhost:7777 primo.php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... </a:t>
            </a:r>
            <a:r>
              <a:rPr lang="it-IT" sz="12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2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server stampa log delle richieste servite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[Sat May ... 2020] [::1]:57376 Accepted</a:t>
            </a:r>
            <a:endParaRPr lang="it-IT" sz="1300" noProof="1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1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3BA08-80FE-D743-86AA-00EF2CDE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56865"/>
            <a:ext cx="8579942" cy="719970"/>
          </a:xfrm>
        </p:spPr>
        <p:txBody>
          <a:bodyPr>
            <a:normAutofit/>
          </a:bodyPr>
          <a:lstStyle/>
          <a:p>
            <a:r>
              <a:rPr lang="it-IT" sz="4000" b="0"/>
              <a:t>PHP: caratteristiche e punti di forza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946C6-867D-F44C-9311-3D1EE052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42" y="858992"/>
            <a:ext cx="8868870" cy="5595046"/>
          </a:xfrm>
        </p:spPr>
        <p:txBody>
          <a:bodyPr>
            <a:noAutofit/>
          </a:bodyPr>
          <a:lstStyle/>
          <a:p>
            <a:pPr marL="225425" indent="-225425"/>
            <a:r>
              <a:rPr lang="it-IT" sz="2300" dirty="0"/>
              <a:t>PHP = </a:t>
            </a:r>
            <a:r>
              <a:rPr lang="it-IT" sz="2300" b="1" dirty="0"/>
              <a:t>P</a:t>
            </a:r>
            <a:r>
              <a:rPr lang="it-IT" sz="2300" dirty="0"/>
              <a:t>HP: </a:t>
            </a:r>
            <a:r>
              <a:rPr lang="it-IT" sz="2300" b="1" dirty="0" err="1"/>
              <a:t>H</a:t>
            </a:r>
            <a:r>
              <a:rPr lang="it-IT" sz="2300" dirty="0" err="1"/>
              <a:t>ypertext</a:t>
            </a:r>
            <a:r>
              <a:rPr lang="it-IT" sz="2300" dirty="0"/>
              <a:t> </a:t>
            </a:r>
            <a:r>
              <a:rPr lang="it-IT" sz="2300" b="1" dirty="0" err="1"/>
              <a:t>P</a:t>
            </a:r>
            <a:r>
              <a:rPr lang="it-IT" sz="2300" dirty="0" err="1"/>
              <a:t>reprocessor</a:t>
            </a:r>
            <a:r>
              <a:rPr lang="it-IT" sz="2300" dirty="0"/>
              <a:t> (acronimo ricorsivo)</a:t>
            </a:r>
          </a:p>
          <a:p>
            <a:pPr marL="225425" indent="-225425"/>
            <a:r>
              <a:rPr lang="it-IT" sz="2300" dirty="0"/>
              <a:t>Linguaggio di </a:t>
            </a:r>
            <a:r>
              <a:rPr lang="it-IT" sz="2300" dirty="0" err="1"/>
              <a:t>scripting</a:t>
            </a:r>
            <a:r>
              <a:rPr lang="it-IT" sz="2300" dirty="0"/>
              <a:t> </a:t>
            </a:r>
            <a:r>
              <a:rPr lang="it-IT" sz="2300" b="1" dirty="0"/>
              <a:t>server-side</a:t>
            </a:r>
            <a:r>
              <a:rPr lang="it-IT" sz="2300" dirty="0"/>
              <a:t> per il Web; è</a:t>
            </a:r>
            <a:r>
              <a:rPr lang="it-IT" sz="2300"/>
              <a:t> </a:t>
            </a:r>
            <a:r>
              <a:rPr lang="it-IT" sz="2300" b="1"/>
              <a:t>open source</a:t>
            </a:r>
            <a:endParaRPr lang="it-IT" sz="2300" b="1" dirty="0"/>
          </a:p>
          <a:p>
            <a:pPr marL="225425" indent="-225425"/>
            <a:r>
              <a:rPr lang="it-IT" sz="2300" dirty="0"/>
              <a:t>Permette di realizzare </a:t>
            </a:r>
            <a:r>
              <a:rPr lang="it-IT" sz="2300" b="1" dirty="0"/>
              <a:t>pagine web dinamiche</a:t>
            </a:r>
            <a:r>
              <a:rPr lang="it-IT" sz="2300" dirty="0"/>
              <a:t>, per lo più con DB di supporto ("</a:t>
            </a:r>
            <a:r>
              <a:rPr lang="it-IT" sz="2300" b="1" dirty="0"/>
              <a:t>back-end</a:t>
            </a:r>
            <a:r>
              <a:rPr lang="it-IT" sz="2300" dirty="0"/>
              <a:t>")</a:t>
            </a:r>
          </a:p>
          <a:p>
            <a:pPr marL="225425" indent="-225425"/>
            <a:r>
              <a:rPr lang="it-IT" sz="2300" b="1" dirty="0"/>
              <a:t>Efficiente,</a:t>
            </a:r>
            <a:r>
              <a:rPr lang="it-IT" sz="2300" dirty="0"/>
              <a:t> </a:t>
            </a:r>
            <a:r>
              <a:rPr lang="it-IT" sz="2300" b="1" dirty="0"/>
              <a:t>potente</a:t>
            </a:r>
            <a:r>
              <a:rPr lang="it-IT" sz="2300" dirty="0"/>
              <a:t> e </a:t>
            </a:r>
            <a:r>
              <a:rPr lang="it-IT" sz="2300" b="1" dirty="0"/>
              <a:t>popolare</a:t>
            </a:r>
            <a:r>
              <a:rPr lang="it-IT" sz="2300" dirty="0"/>
              <a:t>: in PHP sono realizzati, p.es., il CMS </a:t>
            </a:r>
            <a:r>
              <a:rPr lang="it-IT" sz="2300" dirty="0" err="1"/>
              <a:t>Wordpress e</a:t>
            </a:r>
            <a:r>
              <a:rPr lang="it-IT" sz="2300" dirty="0"/>
              <a:t> </a:t>
            </a:r>
            <a:r>
              <a:rPr lang="it-IT" sz="2300" dirty="0" err="1"/>
              <a:t>Facebook</a:t>
            </a:r>
            <a:r>
              <a:rPr lang="it-IT" sz="2300" dirty="0"/>
              <a:t> (ora su engine </a:t>
            </a:r>
            <a:r>
              <a:rPr lang="it-IT" sz="2300" i="1" dirty="0" err="1"/>
              <a:t>hhvm</a:t>
            </a:r>
            <a:r>
              <a:rPr lang="it-IT" sz="2300" dirty="0" err="1"/>
              <a:t> per bytecode compilato</a:t>
            </a:r>
            <a:r>
              <a:rPr lang="it-IT" sz="2300" dirty="0"/>
              <a:t>)</a:t>
            </a:r>
          </a:p>
          <a:p>
            <a:pPr marL="225425" indent="-225425"/>
            <a:r>
              <a:rPr lang="it-IT" sz="2300" b="1" dirty="0"/>
              <a:t>Semplice</a:t>
            </a:r>
            <a:r>
              <a:rPr lang="it-IT" sz="2300" dirty="0"/>
              <a:t> da imparare: </a:t>
            </a:r>
            <a:r>
              <a:rPr lang="it-IT" sz="2300"/>
              <a:t>(sintassi C-like, estende HTML in modo naturale) </a:t>
            </a:r>
            <a:endParaRPr lang="it-IT" sz="2300" dirty="0"/>
          </a:p>
          <a:p>
            <a:pPr marL="225425" indent="-225425"/>
            <a:r>
              <a:rPr lang="it-IT" sz="2300" dirty="0"/>
              <a:t>Gira su ogni </a:t>
            </a:r>
            <a:r>
              <a:rPr lang="it-IT" sz="2300" b="1" dirty="0"/>
              <a:t>piattaforma</a:t>
            </a:r>
            <a:r>
              <a:rPr lang="it-IT" sz="2300" dirty="0"/>
              <a:t> HW (Intel/...) e OS (</a:t>
            </a:r>
            <a:r>
              <a:rPr lang="it-IT" sz="2300" dirty="0" err="1"/>
              <a:t>Win</a:t>
            </a:r>
            <a:r>
              <a:rPr lang="it-IT" sz="2300" dirty="0"/>
              <a:t>/</a:t>
            </a:r>
            <a:r>
              <a:rPr lang="it-IT" sz="2300" dirty="0" err="1"/>
              <a:t>Lin</a:t>
            </a:r>
            <a:r>
              <a:rPr lang="it-IT" sz="2300" dirty="0"/>
              <a:t>/OSX)</a:t>
            </a:r>
          </a:p>
          <a:p>
            <a:pPr marL="225425" indent="-225425"/>
            <a:r>
              <a:rPr lang="it-IT" sz="2300" dirty="0"/>
              <a:t>Supportato (come </a:t>
            </a:r>
            <a:r>
              <a:rPr lang="it-IT" sz="2300" b="1" dirty="0"/>
              <a:t>modulo</a:t>
            </a:r>
            <a:r>
              <a:rPr lang="it-IT" sz="2300" dirty="0"/>
              <a:t>) da </a:t>
            </a:r>
            <a:r>
              <a:rPr lang="it-IT" sz="2300" b="1" dirty="0"/>
              <a:t>web server</a:t>
            </a:r>
            <a:r>
              <a:rPr lang="it-IT" sz="2300" dirty="0"/>
              <a:t> come </a:t>
            </a:r>
            <a:r>
              <a:rPr lang="it-IT" sz="2300" i="1" dirty="0"/>
              <a:t>Apache</a:t>
            </a:r>
            <a:r>
              <a:rPr lang="it-IT" sz="2300" dirty="0"/>
              <a:t>, </a:t>
            </a:r>
            <a:r>
              <a:rPr lang="it-IT" sz="2300" i="1" dirty="0"/>
              <a:t>IIS</a:t>
            </a:r>
            <a:r>
              <a:rPr lang="it-IT" sz="2300" dirty="0"/>
              <a:t>, </a:t>
            </a:r>
            <a:r>
              <a:rPr lang="it-IT" sz="2300" i="1" dirty="0" err="1"/>
              <a:t>nginx</a:t>
            </a:r>
            <a:endParaRPr lang="it-IT" sz="2300" dirty="0"/>
          </a:p>
          <a:p>
            <a:pPr marL="225425" indent="-225425"/>
            <a:r>
              <a:rPr lang="it-IT" sz="2300" dirty="0"/>
              <a:t>Supporta pressoché tutti i </a:t>
            </a:r>
            <a:r>
              <a:rPr lang="it-IT" sz="2300" i="1" dirty="0"/>
              <a:t>back end</a:t>
            </a:r>
            <a:r>
              <a:rPr lang="it-IT" sz="2300" dirty="0"/>
              <a:t> </a:t>
            </a:r>
            <a:r>
              <a:rPr lang="it-IT" sz="2300" b="1" dirty="0"/>
              <a:t>database</a:t>
            </a:r>
            <a:r>
              <a:rPr lang="it-IT" sz="2300" dirty="0"/>
              <a:t>, sia relazionali (</a:t>
            </a:r>
            <a:r>
              <a:rPr lang="it-IT" sz="2300" i="1" dirty="0" err="1"/>
              <a:t>mySql</a:t>
            </a:r>
            <a:r>
              <a:rPr lang="it-IT" sz="2300" dirty="0"/>
              <a:t>, </a:t>
            </a:r>
            <a:r>
              <a:rPr lang="it-IT" sz="2300" i="1" dirty="0"/>
              <a:t>Oracle</a:t>
            </a:r>
            <a:r>
              <a:rPr lang="it-IT" sz="2300" dirty="0"/>
              <a:t>, </a:t>
            </a:r>
            <a:r>
              <a:rPr lang="it-IT" sz="2300" i="1" dirty="0" err="1"/>
              <a:t>Sql</a:t>
            </a:r>
            <a:r>
              <a:rPr lang="it-IT" sz="2300" i="1" dirty="0"/>
              <a:t> server</a:t>
            </a:r>
            <a:r>
              <a:rPr lang="it-IT" sz="2300" dirty="0"/>
              <a:t> ...) che non relazionali (</a:t>
            </a:r>
            <a:r>
              <a:rPr lang="it-IT" sz="2300" i="1" dirty="0" err="1"/>
              <a:t>MongoDB</a:t>
            </a:r>
            <a:r>
              <a:rPr lang="it-IT" sz="2300" dirty="0"/>
              <a:t> ...)</a:t>
            </a:r>
          </a:p>
          <a:p>
            <a:pPr marL="225425" indent="-225425"/>
            <a:r>
              <a:rPr lang="it-IT" sz="2300"/>
              <a:t>Molteplici capacità di </a:t>
            </a:r>
            <a:r>
              <a:rPr lang="it-IT" sz="2300" b="1"/>
              <a:t>interazione</a:t>
            </a:r>
            <a:r>
              <a:rPr lang="it-IT" sz="2300"/>
              <a:t> con l'ambiente (oltre a DB, audio, immagini, email, crittografia...) grazie a librerie interne ed esterne</a:t>
            </a:r>
            <a:endParaRPr lang="it-IT" sz="2300" dirty="0"/>
          </a:p>
          <a:p>
            <a:pPr marL="225425" indent="-225425"/>
            <a:r>
              <a:rPr lang="it-IT" sz="2300" dirty="0"/>
              <a:t>Ricca dotazione di librerie o </a:t>
            </a:r>
            <a:r>
              <a:rPr lang="it-IT" sz="2300" b="1" dirty="0"/>
              <a:t>estensioni</a:t>
            </a:r>
            <a:r>
              <a:rPr lang="it-IT" sz="2300" dirty="0"/>
              <a:t> praticamente per ogni scopo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148B-AF02-A440-95CF-8AC3B2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4353-04A3-BF47-AAAF-23C2425A559B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A5D1B-C960-B84B-BB99-1AC3AE9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26E07-ECA0-D74F-B3B3-FE98626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93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DD394-D505-CF44-8C44-5C2B4874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4" y="99943"/>
            <a:ext cx="8579942" cy="799930"/>
          </a:xfrm>
        </p:spPr>
        <p:txBody>
          <a:bodyPr/>
          <a:lstStyle/>
          <a:p>
            <a:r>
              <a:rPr lang="it-IT" b="0"/>
              <a:t>Cosa può fare PHP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39EE4-5603-2A45-92E5-FAE206BC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7" y="1071010"/>
            <a:ext cx="8678083" cy="5342836"/>
          </a:xfrm>
        </p:spPr>
        <p:txBody>
          <a:bodyPr>
            <a:normAutofit fontScale="92500" lnSpcReduction="10000"/>
          </a:bodyPr>
          <a:lstStyle/>
          <a:p>
            <a:pPr marL="266700" indent="-266700"/>
            <a:r>
              <a:rPr lang="it-IT" dirty="0"/>
              <a:t>Può generare pagine dinamiche, il cui contenuto sarà  determinato al momento dell'esecuzione del codice PHP, secondo l'input dell'utente e l'"ambiente" (DB, etc.)</a:t>
            </a:r>
          </a:p>
          <a:p>
            <a:pPr marL="266700" indent="-266700"/>
            <a:r>
              <a:rPr lang="it-IT" dirty="0"/>
              <a:t>Può gestire (</a:t>
            </a:r>
            <a:r>
              <a:rPr lang="it-IT" dirty="0" err="1"/>
              <a:t>read</a:t>
            </a:r>
            <a:r>
              <a:rPr lang="it-IT" dirty="0"/>
              <a:t>/</a:t>
            </a:r>
            <a:r>
              <a:rPr lang="it-IT" dirty="0" err="1"/>
              <a:t>write</a:t>
            </a:r>
            <a:r>
              <a:rPr lang="it-IT" dirty="0"/>
              <a:t>) file sul server</a:t>
            </a:r>
          </a:p>
          <a:p>
            <a:pPr marL="266700" indent="-266700"/>
            <a:r>
              <a:rPr lang="it-IT" dirty="0"/>
              <a:t>Può interagire con backend Database (sullo stesso o altri server)</a:t>
            </a:r>
          </a:p>
          <a:p>
            <a:pPr marL="266700" indent="-266700"/>
            <a:r>
              <a:rPr lang="it-IT" dirty="0"/>
              <a:t>Può raccogliere dati inseriti in </a:t>
            </a:r>
            <a:r>
              <a:rPr lang="it-IT" dirty="0" err="1"/>
              <a:t>form</a:t>
            </a:r>
            <a:r>
              <a:rPr lang="it-IT" dirty="0"/>
              <a:t> HTML sul browser</a:t>
            </a:r>
          </a:p>
          <a:p>
            <a:pPr marL="266700" indent="-266700"/>
            <a:r>
              <a:rPr lang="it-IT" dirty="0"/>
              <a:t>Può gestire cookie e sessioni</a:t>
            </a:r>
          </a:p>
          <a:p>
            <a:pPr marL="266700" indent="-266700"/>
            <a:r>
              <a:rPr lang="it-IT" dirty="0"/>
              <a:t>Supporta la gestione del controllo dell'accesso da parte degli utenti</a:t>
            </a:r>
          </a:p>
          <a:p>
            <a:pPr marL="266700" indent="-266700"/>
            <a:r>
              <a:rPr lang="it-IT" dirty="0"/>
              <a:t>Ha capacità crittografiche</a:t>
            </a:r>
          </a:p>
          <a:p>
            <a:pPr marL="266700" indent="-266700"/>
            <a:r>
              <a:rPr lang="it-IT" dirty="0"/>
              <a:t>Può generare, in risposta alle richieste dei clienti, sia HTML che altri formati testo o anche binari (PDF, immagini, video...)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99B4EC-BA3B-A142-82A1-1E3EAE2A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14B-3D50-5E4F-B917-3E7549A19D20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6D8126-4138-6244-9D43-F894F5B8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EC2A09-CA87-7E48-A252-45EB12C2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38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3BA08-80FE-D743-86AA-00EF2CDE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/>
              <a:t>PHP: Framework e CMS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946C6-867D-F44C-9311-3D1EE052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1012741"/>
            <a:ext cx="8677633" cy="5441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/>
              <a:t>Per PHP sono disponibili vari </a:t>
            </a:r>
            <a:r>
              <a:rPr lang="it-IT" sz="2400" b="1"/>
              <a:t>framework</a:t>
            </a:r>
            <a:r>
              <a:rPr lang="it-IT" sz="2400"/>
              <a:t> (complessi di componenti, librerie, pacchetti...) di </a:t>
            </a:r>
            <a:r>
              <a:rPr lang="it-IT" sz="2400" b="1"/>
              <a:t>sviluppo</a:t>
            </a:r>
            <a:r>
              <a:rPr lang="it-IT" sz="2400"/>
              <a:t>, potenti e produttivi, p.es.: </a:t>
            </a:r>
          </a:p>
          <a:p>
            <a:pPr marL="314325" indent="-250825"/>
            <a:r>
              <a:rPr lang="it-IT" sz="2400" i="1"/>
              <a:t>Zend</a:t>
            </a:r>
            <a:r>
              <a:rPr lang="it-IT" sz="2400"/>
              <a:t> (a oggetti, MVC, con Unit testing e continuous integration)</a:t>
            </a:r>
          </a:p>
          <a:p>
            <a:pPr marL="314325" indent="-250825"/>
            <a:r>
              <a:rPr lang="it-IT" sz="2400" i="1"/>
              <a:t>Laravel</a:t>
            </a:r>
            <a:r>
              <a:rPr lang="it-IT" sz="2400"/>
              <a:t> (a oggetti, MVC, lo tratteremo in dettaglio)</a:t>
            </a:r>
          </a:p>
          <a:p>
            <a:pPr marL="314325" indent="-250825"/>
            <a:r>
              <a:rPr lang="it-IT" sz="2400" i="1"/>
              <a:t>Symfony</a:t>
            </a:r>
            <a:r>
              <a:rPr lang="it-IT" sz="2400"/>
              <a:t> (ispirato a </a:t>
            </a:r>
            <a:r>
              <a:rPr lang="it-IT" sz="2400" i="1"/>
              <a:t>Spring</a:t>
            </a:r>
            <a:r>
              <a:rPr lang="it-IT" sz="2400"/>
              <a:t> di Java)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400"/>
              <a:t>PHP, spesso con lo stack LAMP (Apache, MySql, PHP) ed eventuali framework, supporta i più popolari </a:t>
            </a:r>
            <a:r>
              <a:rPr lang="it-IT" sz="2400" b="1"/>
              <a:t>CMS</a:t>
            </a:r>
            <a:r>
              <a:rPr lang="it-IT" sz="2400"/>
              <a:t> (Content Management Systems, sistemi di gestione di contenuti Web), tra cui:</a:t>
            </a:r>
          </a:p>
          <a:p>
            <a:pPr marL="314325" indent="-225425"/>
            <a:r>
              <a:rPr lang="it-IT" sz="2400" i="1"/>
              <a:t>Wordpress</a:t>
            </a:r>
            <a:r>
              <a:rPr lang="it-IT" sz="2400"/>
              <a:t>, CMS orientato a pubblicare articoli e blog sul Web</a:t>
            </a:r>
          </a:p>
          <a:p>
            <a:pPr marL="314325" indent="-225425"/>
            <a:r>
              <a:rPr lang="it-IT" sz="2400" i="1" dirty="0"/>
              <a:t>Drupal</a:t>
            </a:r>
            <a:r>
              <a:rPr lang="it-IT" sz="2400" dirty="0"/>
              <a:t>, CMS general purpose basato sul framework </a:t>
            </a:r>
            <a:r>
              <a:rPr lang="it-IT" sz="2400" i="1" dirty="0"/>
              <a:t>Symfony</a:t>
            </a:r>
            <a:endParaRPr lang="it-IT" sz="2400" dirty="0"/>
          </a:p>
          <a:p>
            <a:pPr marL="314325" indent="-225425"/>
            <a:r>
              <a:rPr lang="it-IT" sz="2400" i="1" dirty="0"/>
              <a:t>Joomla</a:t>
            </a:r>
            <a:r>
              <a:rPr lang="it-IT" sz="2400" dirty="0"/>
              <a:t>, CMS general purpose</a:t>
            </a:r>
            <a:endParaRPr lang="it-IT" sz="2400" i="1" dirty="0"/>
          </a:p>
          <a:p>
            <a:pPr marL="314325" indent="-225425"/>
            <a:r>
              <a:rPr lang="it-IT" sz="2400" i="1" dirty="0"/>
              <a:t>Magento</a:t>
            </a:r>
            <a:r>
              <a:rPr lang="it-IT" sz="2400" dirty="0"/>
              <a:t>, CMS per e-commerce, basato su </a:t>
            </a:r>
            <a:r>
              <a:rPr lang="it-IT" sz="2400" i="1" dirty="0"/>
              <a:t>Zend</a:t>
            </a:r>
            <a:endParaRPr lang="it-IT" sz="2400" dirty="0"/>
          </a:p>
          <a:p>
            <a:pPr marL="314325" indent="-225425"/>
            <a:r>
              <a:rPr lang="it-IT" sz="2400" i="1" dirty="0"/>
              <a:t>MediaWiki</a:t>
            </a:r>
            <a:r>
              <a:rPr lang="it-IT" sz="2400" dirty="0"/>
              <a:t>, CMS di Wikipedia</a:t>
            </a:r>
            <a:endParaRPr lang="it-IT" sz="2400" i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148B-AF02-A440-95CF-8AC3B2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4353-04A3-BF47-AAAF-23C2425A559B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A5D1B-C960-B84B-BB99-1AC3AE9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26E07-ECA0-D74F-B3B3-FE98626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159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32B28-FA6B-E441-8C62-87F2FFA6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/>
              <a:t>Risorse online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B84FDD-0FAD-7C4F-A697-20297AC5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01" y="1165609"/>
            <a:ext cx="8737141" cy="5288429"/>
          </a:xfrm>
        </p:spPr>
        <p:txBody>
          <a:bodyPr>
            <a:normAutofit lnSpcReduction="10000"/>
          </a:bodyPr>
          <a:lstStyle/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2"/>
              </a:rPr>
              <a:t>https://www.w3schools.com/php</a:t>
            </a:r>
            <a:r>
              <a:rPr lang="it-IT" sz="2500" dirty="0"/>
              <a:t> (seguito per le lezioni)</a:t>
            </a: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3"/>
              </a:rPr>
              <a:t>https://www.w3schools.com/php/php_oop_what_is.asp</a:t>
            </a:r>
            <a:endParaRPr lang="it-IT" sz="2500" dirty="0">
              <a:hlinkClick r:id="rId4"/>
            </a:endParaRP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4"/>
              </a:rPr>
              <a:t>https://developer.hyvor.com/tutorials/php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5"/>
              </a:rPr>
              <a:t>https://www.php.net/manual/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6"/>
              </a:rPr>
              <a:t>https://www.php.net/manual/language.oop5.php</a:t>
            </a:r>
            <a:r>
              <a:rPr lang="it-IT" sz="2500" dirty="0"/>
              <a:t> (è la sezione su PHP (5) a oggetti)</a:t>
            </a: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7"/>
              </a:rPr>
              <a:t>https://www.tutorialspoint.com/php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8"/>
              </a:rPr>
              <a:t>https://www.tutorialspoint.com/php/php_object_oriented.htm</a:t>
            </a:r>
            <a:endParaRPr lang="it-IT" sz="2500">
              <a:hlinkClick r:id="rId9"/>
            </a:endParaRP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10"/>
              </a:rPr>
              <a:t>https://www.ntu.edu.sg/home/ehchua/programming/#php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11"/>
              </a:rPr>
              <a:t>https://www.ntu.edu.sg/home/ehchua/programming/webprogramming/php5_OOP.html</a:t>
            </a:r>
            <a:r>
              <a:rPr lang="it-IT" sz="2500" dirty="0"/>
              <a:t> (sezione sul PHP (5) a oggetti)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D0725B-5BCD-E245-B696-F7A332F4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73AC-AA44-A04D-8246-BCDB9011082D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510F9-3E04-C440-8073-456450AB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4FBB1A-C6C1-D24F-878B-E5EC89D6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8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2D0A32-CAE2-CC4A-8F93-3B27EDF2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/>
              <a:t>La CLI PHP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0A2EF9-8603-3448-8FD8-7B893391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4511041"/>
            <a:ext cx="8585285" cy="2002970"/>
          </a:xfrm>
        </p:spPr>
        <p:txBody>
          <a:bodyPr>
            <a:normAutofit/>
          </a:bodyPr>
          <a:lstStyle/>
          <a:p>
            <a:pPr marL="0" indent="0">
              <a:spcBef>
                <a:spcPts val="24"/>
              </a:spcBef>
              <a:buNone/>
            </a:pPr>
            <a:r>
              <a:rPr lang="it-IT" sz="2600" i="1"/>
              <a:t>php -a</a:t>
            </a:r>
            <a:r>
              <a:rPr lang="it-IT" sz="2600"/>
              <a:t> fornisce un </a:t>
            </a:r>
            <a:r>
              <a:rPr lang="it-IT" sz="2600" b="1"/>
              <a:t>read-eval-print loop</a:t>
            </a:r>
            <a:r>
              <a:rPr lang="it-IT" sz="2600"/>
              <a:t> (REPL)</a:t>
            </a:r>
          </a:p>
          <a:p>
            <a:pPr indent="-249238">
              <a:spcBef>
                <a:spcPts val="0"/>
              </a:spcBef>
            </a:pPr>
            <a:r>
              <a:rPr lang="it-IT" sz="2600"/>
              <a:t>mette a disposizione </a:t>
            </a:r>
            <a:r>
              <a:rPr lang="it-IT" sz="2600" i="1"/>
              <a:t>history</a:t>
            </a:r>
            <a:r>
              <a:rPr lang="it-IT" sz="2600"/>
              <a:t> (↑↓) e </a:t>
            </a:r>
          </a:p>
          <a:p>
            <a:pPr indent="-249238">
              <a:spcBef>
                <a:spcPts val="0"/>
              </a:spcBef>
            </a:pPr>
            <a:r>
              <a:rPr lang="it-IT" sz="2600"/>
              <a:t>completamento automatico (Tab, doppio con più opzioni)</a:t>
            </a:r>
          </a:p>
          <a:p>
            <a:pPr marL="0" indent="0">
              <a:buNone/>
            </a:pPr>
            <a:r>
              <a:rPr lang="it-IT" sz="2600"/>
              <a:t>REPL PHP alternativa (più avanzata): </a:t>
            </a:r>
            <a:r>
              <a:rPr lang="it-IT" sz="2600">
                <a:hlinkClick r:id="rId2"/>
              </a:rPr>
              <a:t>https://psysh.org</a:t>
            </a:r>
            <a:endParaRPr lang="it-IT" sz="26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1C386D-3E0A-554C-B3EC-4798677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158496-0C05-0947-989F-8AEE04CE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97CD3D-114B-BF4A-98AF-781863F6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08DF9DA-D590-D341-B31B-AAB3D992ABC7}"/>
              </a:ext>
            </a:extLst>
          </p:cNvPr>
          <p:cNvSpPr txBox="1">
            <a:spLocks/>
          </p:cNvSpPr>
          <p:nvPr/>
        </p:nvSpPr>
        <p:spPr>
          <a:xfrm>
            <a:off x="261808" y="1059508"/>
            <a:ext cx="5381346" cy="336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/>
              <a:t>A questo punto, si è installato il comando </a:t>
            </a:r>
            <a:r>
              <a:rPr lang="it-IT" sz="2600" i="1"/>
              <a:t>php</a:t>
            </a:r>
            <a:r>
              <a:rPr lang="it-IT" sz="2600"/>
              <a:t> invocabile da shell</a:t>
            </a:r>
          </a:p>
          <a:p>
            <a:pPr marL="0" indent="0">
              <a:buNone/>
            </a:pPr>
            <a:r>
              <a:rPr lang="it-IT" sz="2600"/>
              <a:t>È un tool di tipo CLI (Command Line Interface) in grado di eseguire (interpretando) istruzioni PHP, p.es. </a:t>
            </a:r>
            <a:r>
              <a:rPr lang="it-IT" sz="2600" i="1"/>
              <a:t>echo </a:t>
            </a:r>
            <a:r>
              <a:rPr lang="it-IT" sz="2600"/>
              <a:t>(output del proprio argomento), di valutare espressioni, e assegnare valori a variabili, come qui a destra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11D08D2-C1CF-2141-BC15-B92F80B47ABA}"/>
              </a:ext>
            </a:extLst>
          </p:cNvPr>
          <p:cNvSpPr/>
          <p:nvPr/>
        </p:nvSpPr>
        <p:spPr>
          <a:xfrm>
            <a:off x="5765286" y="1285931"/>
            <a:ext cx="3085881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solidFill>
                  <a:schemeClr val="accent6">
                    <a:lumMod val="75000"/>
                  </a:schemeClr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i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-a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&gt; echo "Hello!";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Hello!</a:t>
            </a:r>
          </a:p>
          <a:p>
            <a:endParaRPr lang="it-IT" sz="14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php &gt; echo 2+3;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5</a:t>
            </a:r>
          </a:p>
          <a:p>
            <a:endParaRPr lang="it-IT" sz="14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php &gt; $nome = "pippo";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hp &gt; echo $nome;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pippo</a:t>
            </a:r>
            <a:endParaRPr lang="it-IT" sz="14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4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PHP è (anche) un linguaggio per il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194F0-4ACD-AA4B-B6D4-BD33E7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5" y="840611"/>
            <a:ext cx="8828348" cy="5673477"/>
          </a:xfrm>
        </p:spPr>
        <p:txBody>
          <a:bodyPr>
            <a:noAutofit/>
          </a:bodyPr>
          <a:lstStyle/>
          <a:p>
            <a:pPr marL="314325" indent="-266700">
              <a:spcBef>
                <a:spcPts val="400"/>
              </a:spcBef>
            </a:pPr>
            <a:r>
              <a:rPr lang="it-IT" sz="2400" b="1"/>
              <a:t>PHP</a:t>
            </a:r>
            <a:r>
              <a:rPr lang="it-IT" sz="2400"/>
              <a:t> (acronimo che sta per </a:t>
            </a:r>
            <a:r>
              <a:rPr lang="it-IT" sz="2400" i="1"/>
              <a:t>PHP: Hypertext Preprocessor</a:t>
            </a:r>
            <a:r>
              <a:rPr lang="it-IT" sz="2400"/>
              <a:t>) è un linguaggio di scripting popolare, open source e </a:t>
            </a:r>
            <a:r>
              <a:rPr lang="it-IT" sz="2400" i="1"/>
              <a:t>general-purpose</a:t>
            </a:r>
            <a:endParaRPr lang="it-IT" sz="2400"/>
          </a:p>
          <a:p>
            <a:pPr marL="314325" indent="-266700">
              <a:spcBef>
                <a:spcPts val="400"/>
              </a:spcBef>
            </a:pPr>
            <a:r>
              <a:rPr lang="it-IT" sz="2400"/>
              <a:t>Un programma o </a:t>
            </a:r>
            <a:r>
              <a:rPr lang="it-IT" sz="2400" b="1"/>
              <a:t>script</a:t>
            </a:r>
            <a:r>
              <a:rPr lang="it-IT" sz="2400"/>
              <a:t> PHP viene eseguito da un </a:t>
            </a:r>
            <a:r>
              <a:rPr lang="it-IT" sz="2400" b="1"/>
              <a:t>interprete</a:t>
            </a:r>
            <a:r>
              <a:rPr lang="it-IT" sz="2400"/>
              <a:t> o </a:t>
            </a:r>
            <a:r>
              <a:rPr lang="it-IT" sz="2400" i="1"/>
              <a:t>engine</a:t>
            </a:r>
            <a:r>
              <a:rPr lang="it-IT" sz="2400"/>
              <a:t> PHP (ne abbiamo discusso l'installazione)</a:t>
            </a:r>
          </a:p>
          <a:p>
            <a:pPr marL="314325" indent="-266700">
              <a:spcBef>
                <a:spcPts val="400"/>
              </a:spcBef>
            </a:pPr>
            <a:r>
              <a:rPr lang="it-IT" sz="2400"/>
              <a:t>PHP è specialmente adatto, usato e orientato allo </a:t>
            </a:r>
            <a:r>
              <a:rPr lang="it-IT" sz="2400" b="1"/>
              <a:t>sviluppo Web</a:t>
            </a:r>
            <a:r>
              <a:rPr lang="it-IT" sz="2400"/>
              <a:t>; in quest'uso viene interpretato sul server Web (</a:t>
            </a:r>
            <a:r>
              <a:rPr lang="it-IT" sz="2400" i="1"/>
              <a:t>server side</a:t>
            </a:r>
            <a:r>
              <a:rPr lang="it-IT" sz="2400"/>
              <a:t>) </a:t>
            </a:r>
          </a:p>
          <a:p>
            <a:pPr marL="314325" indent="-266700">
              <a:spcBef>
                <a:spcPts val="400"/>
              </a:spcBef>
            </a:pPr>
            <a:r>
              <a:rPr lang="it-IT" sz="2400"/>
              <a:t>Più precisamente, sul server, uno </a:t>
            </a:r>
            <a:r>
              <a:rPr lang="it-IT" sz="2400">
                <a:highlight>
                  <a:srgbClr val="C0C0C0"/>
                </a:highlight>
              </a:rPr>
              <a:t>script PHP</a:t>
            </a:r>
            <a:r>
              <a:rPr lang="it-IT" sz="2400"/>
              <a:t> può essere incorporato (</a:t>
            </a:r>
            <a:r>
              <a:rPr lang="it-IT" sz="2400" i="1"/>
              <a:t>embedded</a:t>
            </a:r>
            <a:r>
              <a:rPr lang="it-IT" sz="2400"/>
              <a:t>) in </a:t>
            </a:r>
            <a:r>
              <a:rPr lang="it-IT" sz="2400">
                <a:highlight>
                  <a:srgbClr val="E4EDF2"/>
                </a:highlight>
              </a:rPr>
              <a:t>codice HTML</a:t>
            </a:r>
            <a:r>
              <a:rPr lang="it-IT" sz="2400"/>
              <a:t>, come, per esempio, in:</a:t>
            </a:r>
          </a:p>
          <a:p>
            <a:pPr marL="315913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it-IT" sz="2400"/>
              <a:t>	</a:t>
            </a:r>
            <a:r>
              <a:rPr lang="en" sz="20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2000" dirty="0">
                <a:highlight>
                  <a:srgbClr val="E4EDF2"/>
                </a:highlight>
                <a:latin typeface="Ubuntu Mono" panose="020B0509030602030204" pitchFamily="49" charset="0"/>
              </a:rPr>
              <a:t>Today is </a:t>
            </a:r>
            <a:r>
              <a:rPr lang="en" sz="2000" dirty="0">
                <a:solidFill>
                  <a:srgbClr val="FF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en" sz="2000" dirty="0">
                <a:solidFill>
                  <a:srgbClr val="0000CD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 echo </a:t>
            </a:r>
            <a:r>
              <a:rPr lang="it-IT" sz="2000" dirty="0">
                <a:solidFill>
                  <a:srgbClr val="0000CD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date("l")</a:t>
            </a:r>
            <a:r>
              <a:rPr lang="en" sz="2000" dirty="0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; </a:t>
            </a:r>
            <a:r>
              <a:rPr lang="en" sz="2000" dirty="0">
                <a:solidFill>
                  <a:srgbClr val="FF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en" sz="20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&lt;/body&gt;&lt;/html&gt;</a:t>
            </a:r>
            <a:r>
              <a:rPr lang="it-IT" sz="2400"/>
              <a:t> Immaginiamo questo rigo sia il contenuto di un file </a:t>
            </a:r>
            <a:r>
              <a:rPr lang="it-IT" sz="2400" i="1"/>
              <a:t>oneline.php</a:t>
            </a:r>
            <a:r>
              <a:rPr lang="it-IT" sz="2400"/>
              <a:t>...</a:t>
            </a:r>
          </a:p>
          <a:p>
            <a:pPr marL="314325" indent="-266700">
              <a:spcBef>
                <a:spcPts val="400"/>
              </a:spcBef>
            </a:pPr>
            <a:r>
              <a:rPr lang="it-IT" sz="2400"/>
              <a:t>Quando il client chiede </a:t>
            </a:r>
            <a:r>
              <a:rPr lang="it-IT" sz="2400" i="1"/>
              <a:t>oneline.php</a:t>
            </a:r>
            <a:r>
              <a:rPr lang="it-IT" sz="2400"/>
              <a:t> al server, il server risponde:</a:t>
            </a:r>
          </a:p>
          <a:p>
            <a:pPr marL="669925" lvl="1" indent="-266700">
              <a:spcBef>
                <a:spcPts val="400"/>
              </a:spcBef>
            </a:pPr>
            <a:r>
              <a:rPr lang="it-IT" sz="2400"/>
              <a:t>inviando al cliente l'</a:t>
            </a:r>
            <a:r>
              <a:rPr lang="it-IT" sz="2400">
                <a:highlight>
                  <a:srgbClr val="E4EDF2"/>
                </a:highlight>
              </a:rPr>
              <a:t>HTML nel file</a:t>
            </a:r>
            <a:r>
              <a:rPr lang="it-IT" sz="2400"/>
              <a:t> così com'è, ma, </a:t>
            </a:r>
          </a:p>
          <a:p>
            <a:pPr marL="669925" lvl="1" indent="-266700">
              <a:spcBef>
                <a:spcPts val="400"/>
              </a:spcBef>
            </a:pPr>
            <a:r>
              <a:rPr lang="it-IT" sz="2400"/>
              <a:t>se incontra nel file uno </a:t>
            </a:r>
            <a:r>
              <a:rPr lang="it-IT" sz="2400">
                <a:highlight>
                  <a:srgbClr val="C0C0C0"/>
                </a:highlight>
              </a:rPr>
              <a:t>script PHP</a:t>
            </a:r>
            <a:r>
              <a:rPr lang="it-IT" sz="2400"/>
              <a:t>, lo fa eseguire all'</a:t>
            </a:r>
            <a:r>
              <a:rPr lang="it-IT" sz="2400" b="1"/>
              <a:t>interprete</a:t>
            </a:r>
            <a:r>
              <a:rPr lang="it-IT" sz="2400"/>
              <a:t> e </a:t>
            </a:r>
            <a:r>
              <a:rPr lang="it-IT" sz="2400" b="1"/>
              <a:t>invia</a:t>
            </a:r>
            <a:r>
              <a:rPr lang="it-IT" sz="2400"/>
              <a:t> al cliente l'</a:t>
            </a:r>
            <a:r>
              <a:rPr lang="it-IT" sz="2400" b="1"/>
              <a:t>output</a:t>
            </a:r>
            <a:r>
              <a:rPr lang="it-IT" sz="2400"/>
              <a:t> generato dall'esecuzione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55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27BDE-9102-D941-97B4-AB93F43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76887"/>
          </a:xfrm>
        </p:spPr>
        <p:txBody>
          <a:bodyPr>
            <a:normAutofit fontScale="90000"/>
          </a:bodyPr>
          <a:lstStyle/>
          <a:p>
            <a:r>
              <a:rPr lang="it-IT" b="0"/>
              <a:t>PHP: interazioni client-server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04248A-97EE-2E4E-9CFD-0A57F83C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58" y="763247"/>
            <a:ext cx="8834245" cy="474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/>
              <a:t>A grandi linee, ecco le interazioni nell'impiego </a:t>
            </a:r>
            <a:r>
              <a:rPr lang="it-IT" sz="2400" b="1"/>
              <a:t>server-side</a:t>
            </a:r>
            <a:r>
              <a:rPr lang="it-IT" sz="2400"/>
              <a:t> di PHP: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A3FC7-EFAC-8E45-A6BE-9C54350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E292E-2852-474D-ABF3-9EA9149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BDC0-0A10-624B-A043-8C014EB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20BA3CFD-7CB9-FD4A-9356-DD1BCC77A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12"/>
          <a:stretch/>
        </p:blipFill>
        <p:spPr>
          <a:xfrm>
            <a:off x="254171" y="1254340"/>
            <a:ext cx="8679436" cy="265055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40DB65-64C9-6D4D-BB6F-1B80730E9B77}"/>
              </a:ext>
            </a:extLst>
          </p:cNvPr>
          <p:cNvSpPr txBox="1"/>
          <p:nvPr/>
        </p:nvSpPr>
        <p:spPr>
          <a:xfrm>
            <a:off x="331361" y="1472825"/>
            <a:ext cx="2683299" cy="55422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 anchorCtr="0">
            <a:noAutofit/>
          </a:bodyPr>
          <a:lstStyle/>
          <a:p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Computer con browser, puntato a:</a:t>
            </a:r>
            <a:b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http://tsdw.org/oneline.php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4A70CF08-E1EE-D541-BA21-49327A339A67}"/>
              </a:ext>
            </a:extLst>
          </p:cNvPr>
          <p:cNvSpPr txBox="1">
            <a:spLocks/>
          </p:cNvSpPr>
          <p:nvPr/>
        </p:nvSpPr>
        <p:spPr>
          <a:xfrm>
            <a:off x="176766" y="3822058"/>
            <a:ext cx="8834245" cy="2773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800"/>
              </a:spcBef>
              <a:buFont typeface="Arial"/>
              <a:buNone/>
            </a:pPr>
            <a:r>
              <a:rPr lang="it-IT" sz="2400"/>
              <a:t>(NB: Con il termine </a:t>
            </a:r>
            <a:r>
              <a:rPr lang="it-IT" sz="2400" i="1"/>
              <a:t>cliente</a:t>
            </a:r>
            <a:r>
              <a:rPr lang="it-IT" sz="2400"/>
              <a:t>, in questo contesto, si intende tanto il browser che il computer su cui gira)</a:t>
            </a:r>
          </a:p>
          <a:p>
            <a:pPr marL="0" indent="0">
              <a:lnSpc>
                <a:spcPct val="95000"/>
              </a:lnSpc>
              <a:spcBef>
                <a:spcPts val="800"/>
              </a:spcBef>
              <a:buNone/>
            </a:pPr>
            <a:r>
              <a:rPr lang="it-IT" sz="2400" dirty="0"/>
              <a:t>Pagine web, come la </a:t>
            </a:r>
            <a:r>
              <a:rPr lang="it-IT" sz="2400" i="1" dirty="0"/>
              <a:t>oneline.php</a:t>
            </a:r>
            <a:r>
              <a:rPr lang="it-IT" sz="2400" dirty="0"/>
              <a:t> già vista, sono </a:t>
            </a:r>
            <a:r>
              <a:rPr lang="it-IT" sz="2400" b="1" dirty="0"/>
              <a:t>dinamiche</a:t>
            </a:r>
            <a:r>
              <a:rPr lang="it-IT" sz="2400" dirty="0"/>
              <a:t>, cioè visualizzano sul browser contenuto non già </a:t>
            </a:r>
            <a:r>
              <a:rPr lang="it-IT" sz="2400" b="1" dirty="0"/>
              <a:t>statico</a:t>
            </a:r>
            <a:r>
              <a:rPr lang="it-IT" sz="2400" dirty="0"/>
              <a:t> (fisso), ma variabile e dipendente dall'input dell'utente o dall'ambiente</a:t>
            </a:r>
          </a:p>
          <a:p>
            <a:pPr marL="0" indent="0">
              <a:lnSpc>
                <a:spcPct val="95000"/>
              </a:lnSpc>
              <a:spcBef>
                <a:spcPts val="800"/>
              </a:spcBef>
              <a:buNone/>
            </a:pPr>
            <a:r>
              <a:rPr lang="it-IT" sz="2400" dirty="0"/>
              <a:t>Nel caso di </a:t>
            </a:r>
            <a:r>
              <a:rPr lang="it-IT" sz="2400" i="1" dirty="0"/>
              <a:t>oneline</a:t>
            </a:r>
            <a:r>
              <a:rPr lang="it-IT" sz="2400" dirty="0"/>
              <a:t>.</a:t>
            </a:r>
            <a:r>
              <a:rPr lang="it-IT" sz="2400" i="1" dirty="0"/>
              <a:t>php</a:t>
            </a:r>
            <a:r>
              <a:rPr lang="it-IT" sz="2400" dirty="0"/>
              <a:t> il contenuto dinamico (</a:t>
            </a:r>
            <a:r>
              <a:rPr lang="it-IT" sz="2400" i="1" dirty="0"/>
              <a:t>date()</a:t>
            </a:r>
            <a:r>
              <a:rPr lang="it-IT" sz="2400" dirty="0"/>
              <a:t>) viene dal S.O.; in altri, proviene da un DB di supporto o "</a:t>
            </a:r>
            <a:r>
              <a:rPr lang="it-IT" sz="2400" b="1" dirty="0"/>
              <a:t>back-end</a:t>
            </a:r>
            <a:r>
              <a:rPr lang="it-IT" sz="2400" dirty="0"/>
              <a:t>" (in figura </a:t>
            </a:r>
            <a:r>
              <a:rPr lang="it-IT" sz="2400" i="1" dirty="0"/>
              <a:t>MySql</a:t>
            </a:r>
            <a:r>
              <a:rPr lang="it-IT" sz="2400" dirty="0"/>
              <a:t>)</a:t>
            </a:r>
            <a:endParaRPr lang="it-IT" sz="24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8704DEB-9B8C-8B42-85A1-21E9602215BF}"/>
              </a:ext>
            </a:extLst>
          </p:cNvPr>
          <p:cNvSpPr txBox="1"/>
          <p:nvPr/>
        </p:nvSpPr>
        <p:spPr>
          <a:xfrm>
            <a:off x="6731999" y="1230894"/>
            <a:ext cx="1916132" cy="28913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 anchorCtr="0">
            <a:noAutofit/>
          </a:bodyPr>
          <a:lstStyle/>
          <a:p>
            <a:pPr algn="ctr"/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Server side </a:t>
            </a:r>
            <a:r>
              <a:rPr lang="it-IT" sz="1400" i="1">
                <a:latin typeface="Arial" panose="020B0604020202020204" pitchFamily="34" charset="0"/>
                <a:cs typeface="Arial" panose="020B0604020202020204" pitchFamily="34" charset="0"/>
              </a:rPr>
              <a:t>tsdw.org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A0ABF31-9EFE-714B-A357-F109E571E697}"/>
              </a:ext>
            </a:extLst>
          </p:cNvPr>
          <p:cNvSpPr txBox="1"/>
          <p:nvPr/>
        </p:nvSpPr>
        <p:spPr>
          <a:xfrm>
            <a:off x="1173491" y="3508025"/>
            <a:ext cx="999038" cy="28913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 anchorCtr="0">
            <a:noAutofit/>
          </a:bodyPr>
          <a:lstStyle/>
          <a:p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4BA6A37-E139-814C-B97E-7790A7F9A796}"/>
              </a:ext>
            </a:extLst>
          </p:cNvPr>
          <p:cNvSpPr txBox="1"/>
          <p:nvPr/>
        </p:nvSpPr>
        <p:spPr>
          <a:xfrm>
            <a:off x="5339540" y="2529044"/>
            <a:ext cx="1134088" cy="289135"/>
          </a:xfrm>
          <a:prstGeom prst="rect">
            <a:avLst/>
          </a:prstGeom>
          <a:solidFill>
            <a:schemeClr val="bg1"/>
          </a:solidFill>
        </p:spPr>
        <p:txBody>
          <a:bodyPr wrap="none" lIns="90000" bIns="0" rtlCol="0" anchor="b" anchorCtr="0">
            <a:noAutofit/>
          </a:bodyPr>
          <a:lstStyle/>
          <a:p>
            <a:pPr algn="ctr"/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codice html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B7ABB7A-EB82-CE41-95A7-2F053C15D396}"/>
              </a:ext>
            </a:extLst>
          </p:cNvPr>
          <p:cNvSpPr txBox="1"/>
          <p:nvPr/>
        </p:nvSpPr>
        <p:spPr>
          <a:xfrm>
            <a:off x="6907061" y="1769881"/>
            <a:ext cx="1741070" cy="410494"/>
          </a:xfrm>
          <a:prstGeom prst="rect">
            <a:avLst/>
          </a:prstGeom>
          <a:solidFill>
            <a:srgbClr val="B3B3B3"/>
          </a:solidFill>
          <a:ln>
            <a:solidFill>
              <a:srgbClr val="000000"/>
            </a:solidFill>
          </a:ln>
        </p:spPr>
        <p:txBody>
          <a:bodyPr wrap="square" rtlCol="0" anchor="ctr" anchorCtr="0">
            <a:normAutofit fontScale="92500" lnSpcReduction="10000"/>
          </a:bodyPr>
          <a:lstStyle/>
          <a:p>
            <a:pPr algn="ctr"/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Web server </a:t>
            </a:r>
            <a:b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elabora richiesta HTTP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80940D5-68F5-6440-90B9-E333607D5ED0}"/>
              </a:ext>
            </a:extLst>
          </p:cNvPr>
          <p:cNvSpPr txBox="1"/>
          <p:nvPr/>
        </p:nvSpPr>
        <p:spPr>
          <a:xfrm>
            <a:off x="6907061" y="2203821"/>
            <a:ext cx="1741070" cy="410494"/>
          </a:xfrm>
          <a:prstGeom prst="rect">
            <a:avLst/>
          </a:prstGeom>
          <a:solidFill>
            <a:srgbClr val="B3B3B3"/>
          </a:solidFill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Interprete PHP</a:t>
            </a:r>
            <a:r>
              <a:rPr lang="it-IT" sz="1000">
                <a:latin typeface="Arial" panose="020B0604020202020204" pitchFamily="34" charset="0"/>
                <a:cs typeface="Arial" panose="020B0604020202020204" pitchFamily="34" charset="0"/>
              </a:rPr>
              <a:t>, esegue PHP embedded nell'HTM</a:t>
            </a:r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AA56316-34F9-8D42-A134-C606F7F59220}"/>
              </a:ext>
            </a:extLst>
          </p:cNvPr>
          <p:cNvSpPr/>
          <p:nvPr/>
        </p:nvSpPr>
        <p:spPr>
          <a:xfrm>
            <a:off x="7359161" y="3149418"/>
            <a:ext cx="800100" cy="31143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it-IT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75079FD-E6ED-0A44-B194-7E719A30FD4E}"/>
              </a:ext>
            </a:extLst>
          </p:cNvPr>
          <p:cNvSpPr/>
          <p:nvPr/>
        </p:nvSpPr>
        <p:spPr>
          <a:xfrm>
            <a:off x="6534591" y="1517280"/>
            <a:ext cx="2493606" cy="2279880"/>
          </a:xfrm>
          <a:prstGeom prst="roundRect">
            <a:avLst>
              <a:gd name="adj" fmla="val 67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5CE0526-82C4-B04D-8AAE-CDE034B06C8C}"/>
              </a:ext>
            </a:extLst>
          </p:cNvPr>
          <p:cNvSpPr txBox="1"/>
          <p:nvPr/>
        </p:nvSpPr>
        <p:spPr>
          <a:xfrm>
            <a:off x="6686061" y="1623455"/>
            <a:ext cx="2034843" cy="410494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wrap="square" rtlCol="0" anchor="ctr" anchorCtr="0">
            <a:normAutofit fontScale="92500" lnSpcReduction="10000"/>
          </a:bodyPr>
          <a:lstStyle/>
          <a:p>
            <a:pPr algn="ctr"/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Web server </a:t>
            </a:r>
            <a:b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elabora richiesta HTTP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5D696B5-7D29-9F4F-912A-8612AFC4619B}"/>
              </a:ext>
            </a:extLst>
          </p:cNvPr>
          <p:cNvSpPr txBox="1"/>
          <p:nvPr/>
        </p:nvSpPr>
        <p:spPr>
          <a:xfrm>
            <a:off x="6686061" y="2127288"/>
            <a:ext cx="2034843" cy="410494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Interprete PHP</a:t>
            </a:r>
            <a:r>
              <a:rPr lang="it-IT" sz="1000">
                <a:latin typeface="Arial" panose="020B0604020202020204" pitchFamily="34" charset="0"/>
                <a:cs typeface="Arial" panose="020B0604020202020204" pitchFamily="34" charset="0"/>
              </a:rPr>
              <a:t>, esegue PHP embedded nell'HTM</a:t>
            </a:r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0E371F2-F5AD-1D4F-B25E-9E7707CB7B9A}"/>
              </a:ext>
            </a:extLst>
          </p:cNvPr>
          <p:cNvSpPr txBox="1"/>
          <p:nvPr/>
        </p:nvSpPr>
        <p:spPr>
          <a:xfrm>
            <a:off x="6731999" y="2676041"/>
            <a:ext cx="1332897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Ubuntu Mono" panose="020B0509030602030204" pitchFamily="49" charset="0"/>
              </a:rPr>
              <a:t>oneline.php</a:t>
            </a:r>
            <a:endParaRPr lang="it-IT" sz="1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Cilindro 20">
            <a:extLst>
              <a:ext uri="{FF2B5EF4-FFF2-40B4-BE49-F238E27FC236}">
                <a16:creationId xmlns:a16="http://schemas.microsoft.com/office/drawing/2014/main" id="{C7B1795C-87FB-5B4D-B1AA-D034E976D5DF}"/>
              </a:ext>
            </a:extLst>
          </p:cNvPr>
          <p:cNvSpPr/>
          <p:nvPr/>
        </p:nvSpPr>
        <p:spPr>
          <a:xfrm>
            <a:off x="7399925" y="3120649"/>
            <a:ext cx="1259808" cy="571002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mysql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D778D37-62EB-724D-9B76-DD0EBD4A54C7}"/>
              </a:ext>
            </a:extLst>
          </p:cNvPr>
          <p:cNvSpPr/>
          <p:nvPr/>
        </p:nvSpPr>
        <p:spPr>
          <a:xfrm>
            <a:off x="2182304" y="2977324"/>
            <a:ext cx="19277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9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900" dirty="0">
                <a:highlight>
                  <a:srgbClr val="E4EDF2"/>
                </a:highlight>
                <a:latin typeface="Ubuntu Mono" panose="020B0509030602030204" pitchFamily="49" charset="0"/>
              </a:rPr>
              <a:t>Today is Friday</a:t>
            </a:r>
            <a:r>
              <a:rPr lang="it-IT" sz="9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...</a:t>
            </a:r>
            <a:endParaRPr lang="it-IT" sz="9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C901849-B268-F344-8B5E-5ABF5F237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067" y="2364017"/>
            <a:ext cx="863600" cy="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27BDE-9102-D941-97B4-AB93F43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76887"/>
          </a:xfrm>
        </p:spPr>
        <p:txBody>
          <a:bodyPr>
            <a:normAutofit fontScale="90000"/>
          </a:bodyPr>
          <a:lstStyle/>
          <a:p>
            <a:r>
              <a:rPr lang="it-IT" b="0"/>
              <a:t>PHP: interazioni client-server /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04248A-97EE-2E4E-9CFD-0A57F83C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58" y="893252"/>
            <a:ext cx="8834245" cy="5380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/>
              <a:t>Interazioni tra client e server con PHP in dettaglio (seguire numerazione):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A3FC7-EFAC-8E45-A6BE-9C54350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E292E-2852-474D-ABF3-9EA9149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BDC0-0A10-624B-A043-8C014EB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B3060D4-34FE-F642-AD74-56FD38AFF654}"/>
              </a:ext>
            </a:extLst>
          </p:cNvPr>
          <p:cNvSpPr/>
          <p:nvPr/>
        </p:nvSpPr>
        <p:spPr>
          <a:xfrm>
            <a:off x="1699325" y="1472752"/>
            <a:ext cx="2056495" cy="922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/>
              <a:t>Browser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798552C-65B8-D145-A084-13DE5F1E8C97}"/>
              </a:ext>
            </a:extLst>
          </p:cNvPr>
          <p:cNvSpPr/>
          <p:nvPr/>
        </p:nvSpPr>
        <p:spPr>
          <a:xfrm>
            <a:off x="1699325" y="3659462"/>
            <a:ext cx="2056495" cy="999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Web server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7F2545A-5EFB-044E-A203-04C87F5E6644}"/>
              </a:ext>
            </a:extLst>
          </p:cNvPr>
          <p:cNvSpPr/>
          <p:nvPr/>
        </p:nvSpPr>
        <p:spPr>
          <a:xfrm>
            <a:off x="6634118" y="3659461"/>
            <a:ext cx="2056495" cy="999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PHP engine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EE60CF0-AC99-8549-8F67-0890D6C6AACE}"/>
              </a:ext>
            </a:extLst>
          </p:cNvPr>
          <p:cNvCxnSpPr>
            <a:cxnSpLocks/>
          </p:cNvCxnSpPr>
          <p:nvPr/>
        </p:nvCxnSpPr>
        <p:spPr>
          <a:xfrm>
            <a:off x="2168663" y="2395244"/>
            <a:ext cx="0" cy="126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DCBDB0-61D5-3A46-A314-B36B165F70E5}"/>
              </a:ext>
            </a:extLst>
          </p:cNvPr>
          <p:cNvSpPr txBox="1"/>
          <p:nvPr/>
        </p:nvSpPr>
        <p:spPr>
          <a:xfrm>
            <a:off x="315504" y="279356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latin typeface="Ubuntu Mono" panose="020B0509030602030204" pitchFamily="49" charset="0"/>
              </a:rPr>
              <a:t>1: </a:t>
            </a:r>
            <a:r>
              <a:rPr lang="it-IT" sz="1400">
                <a:highlight>
                  <a:srgbClr val="E4EDF2"/>
                </a:highlight>
                <a:latin typeface="Ubuntu Mono" panose="020B0509030602030204" pitchFamily="49" charset="0"/>
              </a:rPr>
              <a:t>GET /oneline.php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0F71868-8710-1C42-AC97-A34DD0B527D2}"/>
              </a:ext>
            </a:extLst>
          </p:cNvPr>
          <p:cNvCxnSpPr>
            <a:cxnSpLocks/>
          </p:cNvCxnSpPr>
          <p:nvPr/>
        </p:nvCxnSpPr>
        <p:spPr>
          <a:xfrm flipH="1" flipV="1">
            <a:off x="3755820" y="3893626"/>
            <a:ext cx="2878298" cy="1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7DA50A-D7A6-B64B-8F15-7126231B4C0A}"/>
              </a:ext>
            </a:extLst>
          </p:cNvPr>
          <p:cNvSpPr txBox="1"/>
          <p:nvPr/>
        </p:nvSpPr>
        <p:spPr>
          <a:xfrm>
            <a:off x="1965952" y="6171582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File </a:t>
            </a:r>
            <a:r>
              <a:rPr lang="it-IT" sz="1400" i="1"/>
              <a:t>oneline.php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3529EB-2D2D-E841-86BA-1D48A124E6BC}"/>
              </a:ext>
            </a:extLst>
          </p:cNvPr>
          <p:cNvSpPr txBox="1"/>
          <p:nvPr/>
        </p:nvSpPr>
        <p:spPr>
          <a:xfrm>
            <a:off x="431161" y="5917888"/>
            <a:ext cx="47234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&lt;html&gt;&lt;body&gt;</a:t>
            </a:r>
            <a:r>
              <a:rPr lang="en" sz="1200" dirty="0">
                <a:latin typeface="Ubuntu Mono" panose="020B0509030602030204" pitchFamily="49" charset="0"/>
              </a:rPr>
              <a:t>Today is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2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200" dirty="0">
                <a:solidFill>
                  <a:srgbClr val="0000CD"/>
                </a:solidFill>
                <a:latin typeface="Ubuntu Mono" panose="020B0509030602030204" pitchFamily="49" charset="0"/>
              </a:rPr>
              <a:t>date("l")</a:t>
            </a:r>
            <a:r>
              <a:rPr lang="en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200">
              <a:latin typeface="Ubuntu Mono" panose="020B0509030602030204" pitchFamily="49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A5A839E-9483-FB4E-836B-24DEBA4C4D6E}"/>
              </a:ext>
            </a:extLst>
          </p:cNvPr>
          <p:cNvSpPr txBox="1"/>
          <p:nvPr/>
        </p:nvSpPr>
        <p:spPr>
          <a:xfrm>
            <a:off x="4682891" y="4114882"/>
            <a:ext cx="17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date("l")</a:t>
            </a:r>
            <a:r>
              <a:rPr lang="en" sz="1400" dirty="0">
                <a:solidFill>
                  <a:srgbClr val="0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71008BE-42E6-E646-B3DB-072EE67CDF5D}"/>
              </a:ext>
            </a:extLst>
          </p:cNvPr>
          <p:cNvCxnSpPr>
            <a:cxnSpLocks/>
          </p:cNvCxnSpPr>
          <p:nvPr/>
        </p:nvCxnSpPr>
        <p:spPr>
          <a:xfrm flipV="1">
            <a:off x="3755820" y="4410950"/>
            <a:ext cx="2878298" cy="1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A4A5F5A-B252-ED4E-8062-24E7DFF051AB}"/>
              </a:ext>
            </a:extLst>
          </p:cNvPr>
          <p:cNvCxnSpPr>
            <a:cxnSpLocks/>
          </p:cNvCxnSpPr>
          <p:nvPr/>
        </p:nvCxnSpPr>
        <p:spPr>
          <a:xfrm>
            <a:off x="2168663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67A8907-5A7A-7D41-90FD-D47A73B47A77}"/>
              </a:ext>
            </a:extLst>
          </p:cNvPr>
          <p:cNvCxnSpPr>
            <a:cxnSpLocks/>
          </p:cNvCxnSpPr>
          <p:nvPr/>
        </p:nvCxnSpPr>
        <p:spPr>
          <a:xfrm flipV="1">
            <a:off x="3197472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D8B3B37-3077-7347-81FB-0856F8770766}"/>
              </a:ext>
            </a:extLst>
          </p:cNvPr>
          <p:cNvSpPr txBox="1"/>
          <p:nvPr/>
        </p:nvSpPr>
        <p:spPr>
          <a:xfrm>
            <a:off x="946055" y="4806605"/>
            <a:ext cx="1280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2:	</a:t>
            </a:r>
            <a:r>
              <a:rPr lang="it-IT" sz="1600">
                <a:latin typeface="+mj-lt"/>
              </a:rPr>
              <a:t>apre il file </a:t>
            </a:r>
            <a:br>
              <a:rPr lang="it-IT" sz="1600">
                <a:latin typeface="+mj-lt"/>
              </a:rPr>
            </a:br>
            <a:r>
              <a:rPr lang="it-IT" sz="1600">
                <a:latin typeface="+mj-lt"/>
              </a:rPr>
              <a:t>richiesto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9B68E8F-E424-F142-B000-090DF7124CC9}"/>
              </a:ext>
            </a:extLst>
          </p:cNvPr>
          <p:cNvSpPr txBox="1"/>
          <p:nvPr/>
        </p:nvSpPr>
        <p:spPr>
          <a:xfrm>
            <a:off x="3737468" y="4419042"/>
            <a:ext cx="228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4:	</a:t>
            </a:r>
            <a:r>
              <a:rPr lang="it-IT" sz="1600">
                <a:latin typeface="+mj-lt"/>
              </a:rPr>
              <a:t>Web server invia all' interprete lo script PHP da eseguire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B14809-EE8D-E240-8582-9CF3996F50E9}"/>
              </a:ext>
            </a:extLst>
          </p:cNvPr>
          <p:cNvCxnSpPr>
            <a:cxnSpLocks/>
          </p:cNvCxnSpPr>
          <p:nvPr/>
        </p:nvCxnSpPr>
        <p:spPr>
          <a:xfrm flipV="1">
            <a:off x="3197472" y="2370527"/>
            <a:ext cx="0" cy="128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B40359-F213-1C45-A8CA-91D0C464B327}"/>
              </a:ext>
            </a:extLst>
          </p:cNvPr>
          <p:cNvSpPr txBox="1"/>
          <p:nvPr/>
        </p:nvSpPr>
        <p:spPr>
          <a:xfrm>
            <a:off x="2884312" y="5365026"/>
            <a:ext cx="19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it-IT" sz="1600">
                <a:latin typeface="Ubuntu Mono" panose="020B0509030602030204" pitchFamily="49" charset="0"/>
              </a:rPr>
              <a:t>3:	</a:t>
            </a:r>
            <a:r>
              <a:rPr lang="it-IT" sz="1600">
                <a:latin typeface="+mj-lt"/>
              </a:rPr>
              <a:t>OS restituisce il </a:t>
            </a:r>
            <a:br>
              <a:rPr lang="it-IT" sz="1600">
                <a:latin typeface="+mj-lt"/>
              </a:rPr>
            </a:br>
            <a:r>
              <a:rPr lang="it-IT" sz="1600">
                <a:latin typeface="+mj-lt"/>
              </a:rPr>
              <a:t>contenuto del file</a:t>
            </a:r>
          </a:p>
        </p:txBody>
      </p:sp>
    </p:spTree>
    <p:extLst>
      <p:ext uri="{BB962C8B-B14F-4D97-AF65-F5344CB8AC3E}">
        <p14:creationId xmlns:p14="http://schemas.microsoft.com/office/powerpoint/2010/main" val="337167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27BDE-9102-D941-97B4-AB93F43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36911"/>
          </a:xfrm>
        </p:spPr>
        <p:txBody>
          <a:bodyPr>
            <a:normAutofit fontScale="90000"/>
          </a:bodyPr>
          <a:lstStyle/>
          <a:p>
            <a:r>
              <a:rPr lang="it-IT" b="0"/>
              <a:t>PHP: interazioni client-server / 2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A3FC7-EFAC-8E45-A6BE-9C54350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E292E-2852-474D-ABF3-9EA9149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BDC0-0A10-624B-A043-8C014EB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B3060D4-34FE-F642-AD74-56FD38AFF654}"/>
              </a:ext>
            </a:extLst>
          </p:cNvPr>
          <p:cNvSpPr/>
          <p:nvPr/>
        </p:nvSpPr>
        <p:spPr>
          <a:xfrm>
            <a:off x="1699325" y="1472752"/>
            <a:ext cx="2056495" cy="922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/>
              <a:t>Browser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798552C-65B8-D145-A084-13DE5F1E8C97}"/>
              </a:ext>
            </a:extLst>
          </p:cNvPr>
          <p:cNvSpPr/>
          <p:nvPr/>
        </p:nvSpPr>
        <p:spPr>
          <a:xfrm>
            <a:off x="1699325" y="3659462"/>
            <a:ext cx="2056495" cy="999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Web server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7F2545A-5EFB-044E-A203-04C87F5E6644}"/>
              </a:ext>
            </a:extLst>
          </p:cNvPr>
          <p:cNvSpPr/>
          <p:nvPr/>
        </p:nvSpPr>
        <p:spPr>
          <a:xfrm>
            <a:off x="6634118" y="3659461"/>
            <a:ext cx="2056495" cy="999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PHP engine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EE60CF0-AC99-8549-8F67-0890D6C6AACE}"/>
              </a:ext>
            </a:extLst>
          </p:cNvPr>
          <p:cNvCxnSpPr>
            <a:cxnSpLocks/>
          </p:cNvCxnSpPr>
          <p:nvPr/>
        </p:nvCxnSpPr>
        <p:spPr>
          <a:xfrm>
            <a:off x="2168663" y="2395244"/>
            <a:ext cx="0" cy="126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0F71868-8710-1C42-AC97-A34DD0B527D2}"/>
              </a:ext>
            </a:extLst>
          </p:cNvPr>
          <p:cNvCxnSpPr>
            <a:cxnSpLocks/>
          </p:cNvCxnSpPr>
          <p:nvPr/>
        </p:nvCxnSpPr>
        <p:spPr>
          <a:xfrm flipH="1" flipV="1">
            <a:off x="3755820" y="3893626"/>
            <a:ext cx="2878298" cy="1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7DA50A-D7A6-B64B-8F15-7126231B4C0A}"/>
              </a:ext>
            </a:extLst>
          </p:cNvPr>
          <p:cNvSpPr txBox="1"/>
          <p:nvPr/>
        </p:nvSpPr>
        <p:spPr>
          <a:xfrm>
            <a:off x="1965952" y="6171582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File </a:t>
            </a:r>
            <a:r>
              <a:rPr lang="it-IT" sz="1400" i="1"/>
              <a:t>oneline.php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3529EB-2D2D-E841-86BA-1D48A124E6BC}"/>
              </a:ext>
            </a:extLst>
          </p:cNvPr>
          <p:cNvSpPr txBox="1"/>
          <p:nvPr/>
        </p:nvSpPr>
        <p:spPr>
          <a:xfrm>
            <a:off x="431161" y="5917888"/>
            <a:ext cx="47234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&lt;html&gt;&lt;body&gt;</a:t>
            </a:r>
            <a:r>
              <a:rPr lang="en" sz="1200" dirty="0">
                <a:latin typeface="Ubuntu Mono" panose="020B0509030602030204" pitchFamily="49" charset="0"/>
              </a:rPr>
              <a:t>Today is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2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200" dirty="0">
                <a:solidFill>
                  <a:srgbClr val="0000CD"/>
                </a:solidFill>
                <a:latin typeface="Ubuntu Mono" panose="020B0509030602030204" pitchFamily="49" charset="0"/>
              </a:rPr>
              <a:t>date("l")</a:t>
            </a:r>
            <a:r>
              <a:rPr lang="en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200">
              <a:latin typeface="Ubuntu Mono" panose="020B0509030602030204" pitchFamily="49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71008BE-42E6-E646-B3DB-072EE67CDF5D}"/>
              </a:ext>
            </a:extLst>
          </p:cNvPr>
          <p:cNvCxnSpPr>
            <a:cxnSpLocks/>
          </p:cNvCxnSpPr>
          <p:nvPr/>
        </p:nvCxnSpPr>
        <p:spPr>
          <a:xfrm flipV="1">
            <a:off x="3755820" y="4410950"/>
            <a:ext cx="2878298" cy="1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A4A5F5A-B252-ED4E-8062-24E7DFF051AB}"/>
              </a:ext>
            </a:extLst>
          </p:cNvPr>
          <p:cNvCxnSpPr>
            <a:cxnSpLocks/>
          </p:cNvCxnSpPr>
          <p:nvPr/>
        </p:nvCxnSpPr>
        <p:spPr>
          <a:xfrm>
            <a:off x="2168663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67A8907-5A7A-7D41-90FD-D47A73B47A77}"/>
              </a:ext>
            </a:extLst>
          </p:cNvPr>
          <p:cNvCxnSpPr>
            <a:cxnSpLocks/>
          </p:cNvCxnSpPr>
          <p:nvPr/>
        </p:nvCxnSpPr>
        <p:spPr>
          <a:xfrm flipV="1">
            <a:off x="3197472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B14809-EE8D-E240-8582-9CF3996F50E9}"/>
              </a:ext>
            </a:extLst>
          </p:cNvPr>
          <p:cNvCxnSpPr>
            <a:cxnSpLocks/>
          </p:cNvCxnSpPr>
          <p:nvPr/>
        </p:nvCxnSpPr>
        <p:spPr>
          <a:xfrm flipV="1">
            <a:off x="3197472" y="2370527"/>
            <a:ext cx="0" cy="128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AEAA6D6-8784-B844-9FEE-1E3CA8E439B3}"/>
              </a:ext>
            </a:extLst>
          </p:cNvPr>
          <p:cNvSpPr txBox="1"/>
          <p:nvPr/>
        </p:nvSpPr>
        <p:spPr>
          <a:xfrm>
            <a:off x="2096393" y="1921826"/>
            <a:ext cx="1262357" cy="348566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 wrap="square" rtlCol="0">
            <a:noAutofit/>
          </a:bodyPr>
          <a:lstStyle/>
          <a:p>
            <a:pPr marL="225425" indent="-225425" algn="ctr"/>
            <a:r>
              <a:rPr lang="it-IT" sz="1200"/>
              <a:t>Today is Friday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BFB8816D-E480-A344-BC56-E836BF4AD5A8}"/>
              </a:ext>
            </a:extLst>
          </p:cNvPr>
          <p:cNvSpPr txBox="1">
            <a:spLocks/>
          </p:cNvSpPr>
          <p:nvPr/>
        </p:nvSpPr>
        <p:spPr>
          <a:xfrm>
            <a:off x="204558" y="893252"/>
            <a:ext cx="8834245" cy="5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/>
              <a:t>Interazioni tra client e server con PHP in dettaglio (seguire numerazione):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4052938-F145-CC48-9C12-C0B71F17A408}"/>
              </a:ext>
            </a:extLst>
          </p:cNvPr>
          <p:cNvSpPr txBox="1"/>
          <p:nvPr/>
        </p:nvSpPr>
        <p:spPr>
          <a:xfrm>
            <a:off x="5654717" y="3575387"/>
            <a:ext cx="906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ighlight>
                  <a:srgbClr val="E4EDF2"/>
                </a:highlight>
                <a:latin typeface="Ubuntu Mono" panose="020B0509030602030204" pitchFamily="49" charset="0"/>
              </a:rPr>
              <a:t>Friday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93027BE-0521-3C43-8151-AD138A08C216}"/>
              </a:ext>
            </a:extLst>
          </p:cNvPr>
          <p:cNvSpPr txBox="1"/>
          <p:nvPr/>
        </p:nvSpPr>
        <p:spPr>
          <a:xfrm>
            <a:off x="5824291" y="3363434"/>
            <a:ext cx="289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5:	</a:t>
            </a:r>
            <a:r>
              <a:rPr lang="it-IT" sz="1500"/>
              <a:t>output dal codice PHP eseguito</a:t>
            </a:r>
            <a:r>
              <a:rPr lang="it-IT" sz="1500">
                <a:latin typeface="+mj-lt"/>
              </a:rPr>
              <a:t> 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93E14BD-E1B1-9E49-BF1F-D2050D69AF32}"/>
              </a:ext>
            </a:extLst>
          </p:cNvPr>
          <p:cNvSpPr txBox="1"/>
          <p:nvPr/>
        </p:nvSpPr>
        <p:spPr>
          <a:xfrm>
            <a:off x="3158915" y="2495539"/>
            <a:ext cx="465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1400" dirty="0">
                <a:highlight>
                  <a:srgbClr val="E4EDF2"/>
                </a:highlight>
                <a:latin typeface="Ubuntu Mono" panose="020B0509030602030204" pitchFamily="49" charset="0"/>
              </a:rPr>
              <a:t>Today is Friday</a:t>
            </a:r>
            <a:r>
              <a:rPr lang="en" sz="14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&lt;/body&gt;&lt;/html&gt;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0DCF17B-20C6-8540-ABFE-EF2B18F87F54}"/>
              </a:ext>
            </a:extLst>
          </p:cNvPr>
          <p:cNvSpPr txBox="1"/>
          <p:nvPr/>
        </p:nvSpPr>
        <p:spPr>
          <a:xfrm>
            <a:off x="2891596" y="2913411"/>
            <a:ext cx="275557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it-IT" sz="1500">
                <a:latin typeface="Ubuntu Mono" panose="020B0509030602030204" pitchFamily="49" charset="0"/>
              </a:rPr>
              <a:t>6:	</a:t>
            </a:r>
            <a:r>
              <a:rPr lang="it-IT" sz="1400"/>
              <a:t>WS invia HTML (inalterato) nel file richiesto, +  output da script PHP al posto dello stesso</a:t>
            </a:r>
            <a:endParaRPr lang="it-IT" sz="1400">
              <a:latin typeface="+mj-lt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2C64963-2803-0C42-9988-229552C2A055}"/>
              </a:ext>
            </a:extLst>
          </p:cNvPr>
          <p:cNvSpPr txBox="1"/>
          <p:nvPr/>
        </p:nvSpPr>
        <p:spPr>
          <a:xfrm>
            <a:off x="4682891" y="4114882"/>
            <a:ext cx="17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date("l")</a:t>
            </a:r>
            <a:r>
              <a:rPr lang="en" sz="1400" dirty="0">
                <a:solidFill>
                  <a:srgbClr val="0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F67654-4E3B-AE44-AB33-F60EAC15500B}"/>
              </a:ext>
            </a:extLst>
          </p:cNvPr>
          <p:cNvSpPr txBox="1"/>
          <p:nvPr/>
        </p:nvSpPr>
        <p:spPr>
          <a:xfrm>
            <a:off x="3737468" y="4419042"/>
            <a:ext cx="2288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4:	</a:t>
            </a:r>
            <a:r>
              <a:rPr lang="it-IT" sz="1400">
                <a:latin typeface="+mj-lt"/>
              </a:rPr>
              <a:t>Web server invia all' interprete lo script PHP da eseguire</a:t>
            </a:r>
          </a:p>
        </p:txBody>
      </p:sp>
    </p:spTree>
    <p:extLst>
      <p:ext uri="{BB962C8B-B14F-4D97-AF65-F5344CB8AC3E}">
        <p14:creationId xmlns:p14="http://schemas.microsoft.com/office/powerpoint/2010/main" val="331662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27BDE-9102-D941-97B4-AB93F43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12413"/>
          </a:xfrm>
        </p:spPr>
        <p:txBody>
          <a:bodyPr>
            <a:normAutofit fontScale="90000"/>
          </a:bodyPr>
          <a:lstStyle/>
          <a:p>
            <a:r>
              <a:rPr lang="it-IT" b="0"/>
              <a:t>PHP: interazioni client-server (tutte)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A3FC7-EFAC-8E45-A6BE-9C54350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E292E-2852-474D-ABF3-9EA9149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BDC0-0A10-624B-A043-8C014EB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B3060D4-34FE-F642-AD74-56FD38AFF654}"/>
              </a:ext>
            </a:extLst>
          </p:cNvPr>
          <p:cNvSpPr/>
          <p:nvPr/>
        </p:nvSpPr>
        <p:spPr>
          <a:xfrm>
            <a:off x="1699325" y="1472752"/>
            <a:ext cx="2056495" cy="922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/>
              <a:t>Browser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798552C-65B8-D145-A084-13DE5F1E8C97}"/>
              </a:ext>
            </a:extLst>
          </p:cNvPr>
          <p:cNvSpPr/>
          <p:nvPr/>
        </p:nvSpPr>
        <p:spPr>
          <a:xfrm>
            <a:off x="1699325" y="3659462"/>
            <a:ext cx="2056495" cy="999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Web server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7F2545A-5EFB-044E-A203-04C87F5E6644}"/>
              </a:ext>
            </a:extLst>
          </p:cNvPr>
          <p:cNvSpPr/>
          <p:nvPr/>
        </p:nvSpPr>
        <p:spPr>
          <a:xfrm>
            <a:off x="6634118" y="3659461"/>
            <a:ext cx="2056495" cy="999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PHP engine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EE60CF0-AC99-8549-8F67-0890D6C6AACE}"/>
              </a:ext>
            </a:extLst>
          </p:cNvPr>
          <p:cNvCxnSpPr>
            <a:cxnSpLocks/>
          </p:cNvCxnSpPr>
          <p:nvPr/>
        </p:nvCxnSpPr>
        <p:spPr>
          <a:xfrm>
            <a:off x="2168663" y="2395244"/>
            <a:ext cx="0" cy="126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0F71868-8710-1C42-AC97-A34DD0B527D2}"/>
              </a:ext>
            </a:extLst>
          </p:cNvPr>
          <p:cNvCxnSpPr>
            <a:cxnSpLocks/>
          </p:cNvCxnSpPr>
          <p:nvPr/>
        </p:nvCxnSpPr>
        <p:spPr>
          <a:xfrm flipH="1" flipV="1">
            <a:off x="3755820" y="3893626"/>
            <a:ext cx="2878298" cy="1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7DA50A-D7A6-B64B-8F15-7126231B4C0A}"/>
              </a:ext>
            </a:extLst>
          </p:cNvPr>
          <p:cNvSpPr txBox="1"/>
          <p:nvPr/>
        </p:nvSpPr>
        <p:spPr>
          <a:xfrm>
            <a:off x="1965952" y="6171582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File </a:t>
            </a:r>
            <a:r>
              <a:rPr lang="it-IT" sz="1400" i="1"/>
              <a:t>oneline.php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3529EB-2D2D-E841-86BA-1D48A124E6BC}"/>
              </a:ext>
            </a:extLst>
          </p:cNvPr>
          <p:cNvSpPr txBox="1"/>
          <p:nvPr/>
        </p:nvSpPr>
        <p:spPr>
          <a:xfrm>
            <a:off x="431161" y="5917888"/>
            <a:ext cx="47234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&lt;html&gt;&lt;body&gt;</a:t>
            </a:r>
            <a:r>
              <a:rPr lang="en" sz="1200" dirty="0">
                <a:latin typeface="Ubuntu Mono" panose="020B0509030602030204" pitchFamily="49" charset="0"/>
              </a:rPr>
              <a:t>Today is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2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200" dirty="0">
                <a:solidFill>
                  <a:srgbClr val="0000CD"/>
                </a:solidFill>
                <a:latin typeface="Ubuntu Mono" panose="020B0509030602030204" pitchFamily="49" charset="0"/>
              </a:rPr>
              <a:t>date("l")</a:t>
            </a:r>
            <a:r>
              <a:rPr lang="en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200">
              <a:latin typeface="Ubuntu Mono" panose="020B0509030602030204" pitchFamily="49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71008BE-42E6-E646-B3DB-072EE67CDF5D}"/>
              </a:ext>
            </a:extLst>
          </p:cNvPr>
          <p:cNvCxnSpPr>
            <a:cxnSpLocks/>
          </p:cNvCxnSpPr>
          <p:nvPr/>
        </p:nvCxnSpPr>
        <p:spPr>
          <a:xfrm flipV="1">
            <a:off x="3755820" y="4410950"/>
            <a:ext cx="2878298" cy="1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323BAF7-0D05-1642-9749-9695556B6E72}"/>
              </a:ext>
            </a:extLst>
          </p:cNvPr>
          <p:cNvSpPr txBox="1"/>
          <p:nvPr/>
        </p:nvSpPr>
        <p:spPr>
          <a:xfrm>
            <a:off x="3778984" y="3870272"/>
            <a:ext cx="906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ighlight>
                  <a:srgbClr val="E4EDF2"/>
                </a:highlight>
                <a:latin typeface="Ubuntu Mono" panose="020B0509030602030204" pitchFamily="49" charset="0"/>
              </a:rPr>
              <a:t>Friday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A4A5F5A-B252-ED4E-8062-24E7DFF051AB}"/>
              </a:ext>
            </a:extLst>
          </p:cNvPr>
          <p:cNvCxnSpPr>
            <a:cxnSpLocks/>
          </p:cNvCxnSpPr>
          <p:nvPr/>
        </p:nvCxnSpPr>
        <p:spPr>
          <a:xfrm>
            <a:off x="2168663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67A8907-5A7A-7D41-90FD-D47A73B47A77}"/>
              </a:ext>
            </a:extLst>
          </p:cNvPr>
          <p:cNvCxnSpPr>
            <a:cxnSpLocks/>
          </p:cNvCxnSpPr>
          <p:nvPr/>
        </p:nvCxnSpPr>
        <p:spPr>
          <a:xfrm flipV="1">
            <a:off x="3197472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EEAFA48-76C3-944D-BA9A-C1BDC39D2B79}"/>
              </a:ext>
            </a:extLst>
          </p:cNvPr>
          <p:cNvSpPr txBox="1"/>
          <p:nvPr/>
        </p:nvSpPr>
        <p:spPr>
          <a:xfrm>
            <a:off x="3158915" y="2495539"/>
            <a:ext cx="465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1400" dirty="0">
                <a:highlight>
                  <a:srgbClr val="E4EDF2"/>
                </a:highlight>
                <a:latin typeface="Ubuntu Mono" panose="020B0509030602030204" pitchFamily="49" charset="0"/>
              </a:rPr>
              <a:t>Today is Friday</a:t>
            </a:r>
            <a:r>
              <a:rPr lang="en" sz="14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&lt;/body&gt;&lt;/html&gt;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B14809-EE8D-E240-8582-9CF3996F50E9}"/>
              </a:ext>
            </a:extLst>
          </p:cNvPr>
          <p:cNvCxnSpPr>
            <a:cxnSpLocks/>
          </p:cNvCxnSpPr>
          <p:nvPr/>
        </p:nvCxnSpPr>
        <p:spPr>
          <a:xfrm flipV="1">
            <a:off x="3197472" y="2370527"/>
            <a:ext cx="0" cy="128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umetto 3 47">
            <a:extLst>
              <a:ext uri="{FF2B5EF4-FFF2-40B4-BE49-F238E27FC236}">
                <a16:creationId xmlns:a16="http://schemas.microsoft.com/office/drawing/2014/main" id="{15591D0C-F4A7-594F-88F8-E3E502931618}"/>
              </a:ext>
            </a:extLst>
          </p:cNvPr>
          <p:cNvSpPr/>
          <p:nvPr/>
        </p:nvSpPr>
        <p:spPr>
          <a:xfrm>
            <a:off x="4914002" y="1396708"/>
            <a:ext cx="4025440" cy="934020"/>
          </a:xfrm>
          <a:prstGeom prst="wedgeEllipseCallout">
            <a:avLst>
              <a:gd name="adj1" fmla="val -62202"/>
              <a:gd name="adj2" fmla="val 77228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it-IT" sz="1300">
                <a:solidFill>
                  <a:schemeClr val="tx1"/>
                </a:solidFill>
              </a:rPr>
              <a:t>NB: la </a:t>
            </a:r>
            <a:r>
              <a:rPr lang="it-IT" sz="1300">
                <a:solidFill>
                  <a:schemeClr val="tx1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risposta</a:t>
            </a:r>
            <a:r>
              <a:rPr lang="it-IT" sz="1300">
                <a:solidFill>
                  <a:schemeClr val="tx1"/>
                </a:solidFill>
              </a:rPr>
              <a:t> al browser, in generale, potrebbe viaggiare in un unico messaggio (dipende da buffering, flush, etc.)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AEAA6D6-8784-B844-9FEE-1E3CA8E439B3}"/>
              </a:ext>
            </a:extLst>
          </p:cNvPr>
          <p:cNvSpPr txBox="1"/>
          <p:nvPr/>
        </p:nvSpPr>
        <p:spPr>
          <a:xfrm>
            <a:off x="2096393" y="1921826"/>
            <a:ext cx="1262357" cy="348566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 wrap="square" rtlCol="0">
            <a:noAutofit/>
          </a:bodyPr>
          <a:lstStyle/>
          <a:p>
            <a:pPr marL="225425" indent="-225425" algn="ctr"/>
            <a:r>
              <a:rPr lang="it-IT" sz="1200"/>
              <a:t>Today is Friday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EFF9E66A-141E-504F-B75F-E951F4C3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58" y="893252"/>
            <a:ext cx="8834245" cy="5380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/>
              <a:t>Interazioni tra client e server con PHP in dettaglio (seguire numerazione):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73DDA5A-13FC-6742-9605-D4B5416C5B35}"/>
              </a:ext>
            </a:extLst>
          </p:cNvPr>
          <p:cNvSpPr txBox="1"/>
          <p:nvPr/>
        </p:nvSpPr>
        <p:spPr>
          <a:xfrm>
            <a:off x="315504" y="279356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latin typeface="Ubuntu Mono" panose="020B0509030602030204" pitchFamily="49" charset="0"/>
              </a:rPr>
              <a:t>1: </a:t>
            </a:r>
            <a:r>
              <a:rPr lang="it-IT" sz="1400">
                <a:highlight>
                  <a:srgbClr val="E4EDF2"/>
                </a:highlight>
                <a:latin typeface="Ubuntu Mono" panose="020B0509030602030204" pitchFamily="49" charset="0"/>
              </a:rPr>
              <a:t>GET /oneline.php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F8C2C13-1EF6-6143-B884-5527BD3A0FD8}"/>
              </a:ext>
            </a:extLst>
          </p:cNvPr>
          <p:cNvSpPr txBox="1"/>
          <p:nvPr/>
        </p:nvSpPr>
        <p:spPr>
          <a:xfrm>
            <a:off x="4946370" y="4114882"/>
            <a:ext cx="17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date("l")</a:t>
            </a:r>
            <a:r>
              <a:rPr lang="en" sz="1400" dirty="0">
                <a:solidFill>
                  <a:srgbClr val="0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132649B-7D66-0E42-A689-25B8E4440690}"/>
              </a:ext>
            </a:extLst>
          </p:cNvPr>
          <p:cNvSpPr txBox="1"/>
          <p:nvPr/>
        </p:nvSpPr>
        <p:spPr>
          <a:xfrm>
            <a:off x="2884312" y="5365026"/>
            <a:ext cx="19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it-IT" sz="1600">
                <a:latin typeface="Ubuntu Mono" panose="020B0509030602030204" pitchFamily="49" charset="0"/>
              </a:rPr>
              <a:t>3:	</a:t>
            </a:r>
            <a:r>
              <a:rPr lang="it-IT" sz="1600">
                <a:latin typeface="+mj-lt"/>
              </a:rPr>
              <a:t>OS restituisce il </a:t>
            </a:r>
            <a:br>
              <a:rPr lang="it-IT" sz="1600">
                <a:latin typeface="+mj-lt"/>
              </a:rPr>
            </a:br>
            <a:r>
              <a:rPr lang="it-IT" sz="1600">
                <a:latin typeface="+mj-lt"/>
              </a:rPr>
              <a:t>contenuto del file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FAB43EA-728F-A94D-8C8C-D4D8AC8FDB27}"/>
              </a:ext>
            </a:extLst>
          </p:cNvPr>
          <p:cNvSpPr txBox="1"/>
          <p:nvPr/>
        </p:nvSpPr>
        <p:spPr>
          <a:xfrm>
            <a:off x="946055" y="4806605"/>
            <a:ext cx="1280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2:	</a:t>
            </a:r>
            <a:r>
              <a:rPr lang="it-IT" sz="1600">
                <a:latin typeface="+mj-lt"/>
              </a:rPr>
              <a:t>apre il file </a:t>
            </a:r>
            <a:br>
              <a:rPr lang="it-IT" sz="1600">
                <a:latin typeface="+mj-lt"/>
              </a:rPr>
            </a:br>
            <a:r>
              <a:rPr lang="it-IT" sz="1600">
                <a:latin typeface="+mj-lt"/>
              </a:rPr>
              <a:t>richiesto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17251C3-31A6-9249-9369-627340CCDA65}"/>
              </a:ext>
            </a:extLst>
          </p:cNvPr>
          <p:cNvSpPr txBox="1"/>
          <p:nvPr/>
        </p:nvSpPr>
        <p:spPr>
          <a:xfrm>
            <a:off x="3682512" y="4419042"/>
            <a:ext cx="228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4:	</a:t>
            </a:r>
            <a:r>
              <a:rPr lang="it-IT" sz="1600">
                <a:latin typeface="+mj-lt"/>
              </a:rPr>
              <a:t>Web server invia all' interprete lo script PHP da eseguire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7FBF802-1D07-3642-9F95-ECB448946304}"/>
              </a:ext>
            </a:extLst>
          </p:cNvPr>
          <p:cNvSpPr txBox="1"/>
          <p:nvPr/>
        </p:nvSpPr>
        <p:spPr>
          <a:xfrm>
            <a:off x="5573086" y="3353386"/>
            <a:ext cx="2282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5:	</a:t>
            </a:r>
            <a:r>
              <a:rPr lang="it-IT" sz="1600"/>
              <a:t>output dal codice PHP eseguito</a:t>
            </a:r>
            <a:r>
              <a:rPr lang="it-IT" sz="1600">
                <a:latin typeface="+mj-lt"/>
              </a:rPr>
              <a:t>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139D5F7-5794-E244-9094-C7DC26789F20}"/>
              </a:ext>
            </a:extLst>
          </p:cNvPr>
          <p:cNvSpPr txBox="1"/>
          <p:nvPr/>
        </p:nvSpPr>
        <p:spPr>
          <a:xfrm>
            <a:off x="2891597" y="2913411"/>
            <a:ext cx="24425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it-IT" sz="1500">
                <a:latin typeface="Ubuntu Mono" panose="020B0509030602030204" pitchFamily="49" charset="0"/>
              </a:rPr>
              <a:t>6:	</a:t>
            </a:r>
            <a:r>
              <a:rPr lang="it-IT" sz="1500"/>
              <a:t>WS invia HTML nel file richiesto (inalterato) + output da PHP</a:t>
            </a:r>
            <a:endParaRPr lang="it-IT" sz="15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3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PHP: embedding nell'HTML vs. PHP puro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194F0-4ACD-AA4B-B6D4-BD33E7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1642828"/>
            <a:ext cx="6367212" cy="1466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/>
              <a:t>Quindi l'</a:t>
            </a:r>
            <a:r>
              <a:rPr lang="it-IT" sz="2400" b="1" i="1"/>
              <a:t>embedding</a:t>
            </a:r>
            <a:r>
              <a:rPr lang="it-IT" sz="2400"/>
              <a:t> di PHP in HTML è </a:t>
            </a:r>
            <a:r>
              <a:rPr lang="it-IT" sz="2400" b="1"/>
              <a:t>vantaggioso</a:t>
            </a:r>
            <a:r>
              <a:rPr lang="it-IT" sz="2400"/>
              <a:t> perché le parti di HTML statico vengono scritte come per una normale pagina HTML, e come saranno inviate al client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9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3D2F1D-B2FD-7C46-9F94-0A1FB2C23BB4}"/>
              </a:ext>
            </a:extLst>
          </p:cNvPr>
          <p:cNvSpPr txBox="1"/>
          <p:nvPr/>
        </p:nvSpPr>
        <p:spPr>
          <a:xfrm>
            <a:off x="6340299" y="1515090"/>
            <a:ext cx="246906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embedded.php -&gt;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&lt;body&gt;</a:t>
            </a:r>
          </a:p>
          <a:p>
            <a:r>
              <a:rPr lang="en" sz="1400" dirty="0">
                <a:latin typeface="Ubuntu Mono" panose="020B0509030602030204" pitchFamily="49" charset="0"/>
              </a:rPr>
              <a:t>Today is </a:t>
            </a:r>
          </a:p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("l"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&lt;/html&gt;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C7B40F-2E7C-A245-ABE9-67DF5AA215E0}"/>
              </a:ext>
            </a:extLst>
          </p:cNvPr>
          <p:cNvSpPr txBox="1"/>
          <p:nvPr/>
        </p:nvSpPr>
        <p:spPr>
          <a:xfrm>
            <a:off x="6340299" y="4171407"/>
            <a:ext cx="2469068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pure.php -&gt;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endParaRPr lang="en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 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"&lt;body&gt;"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  <a:endParaRPr lang="it-IT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"&lt;/body&gt;"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63644D2-8BCE-794B-BD93-A87F01C949F2}"/>
              </a:ext>
            </a:extLst>
          </p:cNvPr>
          <p:cNvSpPr/>
          <p:nvPr/>
        </p:nvSpPr>
        <p:spPr>
          <a:xfrm>
            <a:off x="251749" y="840611"/>
            <a:ext cx="8427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400"/>
              <a:t>In una pagina HTML tipica, le parti statiche sono numerose, anzi prevalenti (grafica, presentazione, etc.)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254EB73-17D8-7B45-8065-B493DA3B34D4}"/>
              </a:ext>
            </a:extLst>
          </p:cNvPr>
          <p:cNvSpPr txBox="1">
            <a:spLocks/>
          </p:cNvSpPr>
          <p:nvPr/>
        </p:nvSpPr>
        <p:spPr>
          <a:xfrm>
            <a:off x="293622" y="4073558"/>
            <a:ext cx="6046677" cy="1943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/>
              <a:t>L'alternativa sarebbe che anche l'HTML statico venga generato con istruzioni PHP, sicché il file </a:t>
            </a:r>
            <a:r>
              <a:rPr lang="it-IT" sz="2400" i="1"/>
              <a:t>.php</a:t>
            </a:r>
            <a:r>
              <a:rPr lang="it-IT" sz="2400"/>
              <a:t> sia in PHP "</a:t>
            </a:r>
            <a:r>
              <a:rPr lang="it-IT" sz="2400" b="1" i="1"/>
              <a:t>puro</a:t>
            </a:r>
            <a:r>
              <a:rPr lang="it-IT" sz="2400"/>
              <a:t>", senza HTML (v. a destra)</a:t>
            </a:r>
          </a:p>
          <a:p>
            <a:pPr marL="0" indent="0">
              <a:buFont typeface="Arial"/>
              <a:buNone/>
            </a:pPr>
            <a:r>
              <a:rPr lang="it-IT" sz="2400" spc="-40"/>
              <a:t>Ma </a:t>
            </a:r>
            <a:r>
              <a:rPr lang="it-IT" sz="2400" i="1" spc="-40"/>
              <a:t>embedded.php</a:t>
            </a:r>
            <a:r>
              <a:rPr lang="it-IT" sz="2400" spc="-40"/>
              <a:t> è più leggibile di </a:t>
            </a:r>
            <a:r>
              <a:rPr lang="it-IT" sz="2400" i="1" spc="-40"/>
              <a:t>pure.php</a:t>
            </a:r>
            <a:r>
              <a:rPr lang="it-IT" sz="2400" spc="-40"/>
              <a:t>,</a:t>
            </a:r>
            <a:r>
              <a:rPr lang="it-IT" sz="2400" i="1" spc="-40"/>
              <a:t> </a:t>
            </a:r>
            <a:r>
              <a:rPr lang="it-IT" sz="2400" spc="-40"/>
              <a:t>perché più simile all'HTML che sarà generato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DD9FCF7-E45F-B74B-80E9-90203ADAD823}"/>
              </a:ext>
            </a:extLst>
          </p:cNvPr>
          <p:cNvSpPr txBox="1">
            <a:spLocks/>
          </p:cNvSpPr>
          <p:nvPr/>
        </p:nvSpPr>
        <p:spPr>
          <a:xfrm>
            <a:off x="251749" y="3198192"/>
            <a:ext cx="8787045" cy="81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/>
              <a:t>Il file </a:t>
            </a:r>
            <a:r>
              <a:rPr lang="it-IT" sz="2400" i="1"/>
              <a:t>.php</a:t>
            </a:r>
            <a:r>
              <a:rPr lang="it-IT" sz="2400"/>
              <a:t> come quello qui sopra si presenta come una pagina HTML "arricchita", di facile lettura per chi conosce HTML (grafico, etc.)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A6DF109-8339-C54D-9F00-B8F94D17F27D}"/>
              </a:ext>
            </a:extLst>
          </p:cNvPr>
          <p:cNvSpPr txBox="1">
            <a:spLocks/>
          </p:cNvSpPr>
          <p:nvPr/>
        </p:nvSpPr>
        <p:spPr>
          <a:xfrm>
            <a:off x="293622" y="6063491"/>
            <a:ext cx="8787045" cy="47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/>
              <a:t>La generazione di HTML è, d'altro canto, proprio la finalità del PHP!</a:t>
            </a:r>
          </a:p>
        </p:txBody>
      </p:sp>
    </p:spTree>
    <p:extLst>
      <p:ext uri="{BB962C8B-B14F-4D97-AF65-F5344CB8AC3E}">
        <p14:creationId xmlns:p14="http://schemas.microsoft.com/office/powerpoint/2010/main" val="1974040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8E9B75666C6D4AB4DA4D3F9E7A7897" ma:contentTypeVersion="15" ma:contentTypeDescription="Create a new document." ma:contentTypeScope="" ma:versionID="525b1050f7095bf6c0f7888dd488baa3">
  <xsd:schema xmlns:xsd="http://www.w3.org/2001/XMLSchema" xmlns:xs="http://www.w3.org/2001/XMLSchema" xmlns:p="http://schemas.microsoft.com/office/2006/metadata/properties" xmlns:ns2="f3bad63c-b69b-40c2-9e41-eeaea76e854b" xmlns:ns3="29afe3b6-cf5e-4d62-af46-ea8514891988" targetNamespace="http://schemas.microsoft.com/office/2006/metadata/properties" ma:root="true" ma:fieldsID="d53a5dcfa94509ecbd430f01cb692227" ns2:_="" ns3:_="">
    <xsd:import namespace="f3bad63c-b69b-40c2-9e41-eeaea76e854b"/>
    <xsd:import namespace="29afe3b6-cf5e-4d62-af46-ea8514891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d63c-b69b-40c2-9e41-eeaea76e8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fe3b6-cf5e-4d62-af46-ea8514891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0B95F0-5C74-4640-8568-F6CB69D69008}"/>
</file>

<file path=customXml/itemProps2.xml><?xml version="1.0" encoding="utf-8"?>
<ds:datastoreItem xmlns:ds="http://schemas.openxmlformats.org/officeDocument/2006/customXml" ds:itemID="{D36D330D-38A0-4DDF-8AA3-9B0FF4CF9916}"/>
</file>

<file path=customXml/itemProps3.xml><?xml version="1.0" encoding="utf-8"?>
<ds:datastoreItem xmlns:ds="http://schemas.openxmlformats.org/officeDocument/2006/customXml" ds:itemID="{56F16659-9EC9-4663-B05D-FC8BA2DA971F}"/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22001</TotalTime>
  <Words>4349</Words>
  <Application>Microsoft Macintosh PowerPoint</Application>
  <PresentationFormat>Presentazione su schermo (4:3)</PresentationFormat>
  <Paragraphs>466</Paragraphs>
  <Slides>25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Times New Roman</vt:lpstr>
      <vt:lpstr>Ubuntu Mono</vt:lpstr>
      <vt:lpstr>Tema di Office</vt:lpstr>
      <vt:lpstr>Introduzione al PHP: il linguaggio e l'ambiente</vt:lpstr>
      <vt:lpstr>PHP: installazione in pillole</vt:lpstr>
      <vt:lpstr>La CLI PHP</vt:lpstr>
      <vt:lpstr>PHP è (anche) un linguaggio per il Web</vt:lpstr>
      <vt:lpstr>PHP: interazioni client-server</vt:lpstr>
      <vt:lpstr>PHP: interazioni client-server / 1</vt:lpstr>
      <vt:lpstr>PHP: interazioni client-server / 2</vt:lpstr>
      <vt:lpstr>PHP: interazioni client-server (tutte)</vt:lpstr>
      <vt:lpstr>PHP: embedding nell'HTML vs. PHP puro</vt:lpstr>
      <vt:lpstr>PHP: embedding vs. puro: varianti</vt:lpstr>
      <vt:lpstr>PHP: embedding vs. puro: considerazioni</vt:lpstr>
      <vt:lpstr>Linguaggi e Web: PHP vs. "puro"</vt:lpstr>
      <vt:lpstr>Linguaggi e Web: PHP vs. Javascript</vt:lpstr>
      <vt:lpstr>PHP: CLI dalla riga di comando</vt:lpstr>
      <vt:lpstr>PHP: CLI stand-alone</vt:lpstr>
      <vt:lpstr>PHP CLI: modalità "locale" e "server"</vt:lpstr>
      <vt:lpstr>php -S come server Web</vt:lpstr>
      <vt:lpstr>php -S: il server stand-alone</vt:lpstr>
      <vt:lpstr>Il primo script PHP</vt:lpstr>
      <vt:lpstr>Eseguire il primo script</vt:lpstr>
      <vt:lpstr>Servire script PHP</vt:lpstr>
      <vt:lpstr>PHP: caratteristiche e punti di forza</vt:lpstr>
      <vt:lpstr>Cosa può fare PHP</vt:lpstr>
      <vt:lpstr>PHP: Framework e CMS</vt:lpstr>
      <vt:lpstr>Risorse online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dalla riga di comando</dc:title>
  <dc:creator>Giuseppe P</dc:creator>
  <cp:lastModifiedBy>Giuseppe Pappalardo</cp:lastModifiedBy>
  <cp:revision>395</cp:revision>
  <cp:lastPrinted>2020-05-14T20:07:06Z</cp:lastPrinted>
  <dcterms:created xsi:type="dcterms:W3CDTF">2019-05-14T00:12:56Z</dcterms:created>
  <dcterms:modified xsi:type="dcterms:W3CDTF">2020-12-21T07:39:52Z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0x0101004D8E9B75666C6D4AB4DA4D3F9E7A7897</vt:lpwstr>
  </property>
</Properties>
</file>