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handoutMasterIdLst>
    <p:handoutMasterId r:id="rId64"/>
  </p:handoutMasterIdLst>
  <p:sldIdLst>
    <p:sldId id="257" r:id="rId2"/>
    <p:sldId id="403" r:id="rId3"/>
    <p:sldId id="354" r:id="rId4"/>
    <p:sldId id="341" r:id="rId5"/>
    <p:sldId id="389" r:id="rId6"/>
    <p:sldId id="364" r:id="rId7"/>
    <p:sldId id="378" r:id="rId8"/>
    <p:sldId id="399" r:id="rId9"/>
    <p:sldId id="379" r:id="rId10"/>
    <p:sldId id="370" r:id="rId11"/>
    <p:sldId id="386" r:id="rId12"/>
    <p:sldId id="371" r:id="rId13"/>
    <p:sldId id="380" r:id="rId14"/>
    <p:sldId id="374" r:id="rId15"/>
    <p:sldId id="391" r:id="rId16"/>
    <p:sldId id="394" r:id="rId17"/>
    <p:sldId id="395" r:id="rId18"/>
    <p:sldId id="396" r:id="rId19"/>
    <p:sldId id="397" r:id="rId20"/>
    <p:sldId id="381" r:id="rId21"/>
    <p:sldId id="375" r:id="rId22"/>
    <p:sldId id="315" r:id="rId23"/>
    <p:sldId id="316" r:id="rId24"/>
    <p:sldId id="343" r:id="rId25"/>
    <p:sldId id="344" r:id="rId26"/>
    <p:sldId id="383" r:id="rId27"/>
    <p:sldId id="356" r:id="rId28"/>
    <p:sldId id="392" r:id="rId29"/>
    <p:sldId id="318" r:id="rId30"/>
    <p:sldId id="376" r:id="rId31"/>
    <p:sldId id="372" r:id="rId32"/>
    <p:sldId id="362" r:id="rId33"/>
    <p:sldId id="385" r:id="rId34"/>
    <p:sldId id="401" r:id="rId35"/>
    <p:sldId id="390" r:id="rId36"/>
    <p:sldId id="319" r:id="rId37"/>
    <p:sldId id="363" r:id="rId38"/>
    <p:sldId id="382" r:id="rId39"/>
    <p:sldId id="345" r:id="rId40"/>
    <p:sldId id="346" r:id="rId41"/>
    <p:sldId id="377" r:id="rId42"/>
    <p:sldId id="352" r:id="rId43"/>
    <p:sldId id="349" r:id="rId44"/>
    <p:sldId id="365" r:id="rId45"/>
    <p:sldId id="351" r:id="rId46"/>
    <p:sldId id="367" r:id="rId47"/>
    <p:sldId id="368" r:id="rId48"/>
    <p:sldId id="359" r:id="rId49"/>
    <p:sldId id="353" r:id="rId50"/>
    <p:sldId id="350" r:id="rId51"/>
    <p:sldId id="355" r:id="rId52"/>
    <p:sldId id="347" r:id="rId53"/>
    <p:sldId id="320" r:id="rId54"/>
    <p:sldId id="335" r:id="rId55"/>
    <p:sldId id="342" r:id="rId56"/>
    <p:sldId id="357" r:id="rId57"/>
    <p:sldId id="358" r:id="rId58"/>
    <p:sldId id="337" r:id="rId59"/>
    <p:sldId id="361" r:id="rId60"/>
    <p:sldId id="360" r:id="rId61"/>
    <p:sldId id="387" r:id="rId62"/>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CECEC"/>
    <a:srgbClr val="E9EDF5"/>
    <a:srgbClr val="E4EDF2"/>
    <a:srgbClr val="F2F2F2"/>
    <a:srgbClr val="2EAEBB"/>
    <a:srgbClr val="2FB41D"/>
    <a:srgbClr val="E2EAF2"/>
    <a:srgbClr val="0FA859"/>
    <a:srgbClr val="C0E618"/>
    <a:srgbClr val="F1DFD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910" autoAdjust="0"/>
    <p:restoredTop sz="94674"/>
  </p:normalViewPr>
  <p:slideViewPr>
    <p:cSldViewPr snapToGrid="0">
      <p:cViewPr varScale="1">
        <p:scale>
          <a:sx n="163" d="100"/>
          <a:sy n="163" d="100"/>
        </p:scale>
        <p:origin x="184" y="176"/>
      </p:cViewPr>
      <p:guideLst>
        <p:guide orient="horz" pos="2160"/>
        <p:guide pos="2880"/>
      </p:guideLst>
    </p:cSldViewPr>
  </p:slid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3D5F72-3E97-8445-B15D-CF3ED0496485}" type="datetimeFigureOut">
              <a:rPr lang="it-IT" smtClean="0"/>
              <a:t>09/01/24</a:t>
            </a:fld>
            <a:endParaRPr lang="it-IT"/>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979210-5E84-8D4D-BB23-C66C4D4F26CE}" type="slidenum">
              <a:rPr lang="it-IT" smtClean="0"/>
              <a:t>‹#›</a:t>
            </a:fld>
            <a:endParaRPr lang="it-IT"/>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9B6BB8-E186-D14F-A91D-A8E916F5A84C}" type="datetimeFigureOut">
              <a:rPr lang="it-IT" smtClean="0"/>
              <a:t>09/01/24</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D69F5F-66CD-3348-97A3-C1F95144A79B}" type="slidenum">
              <a:rPr lang="it-IT" smtClean="0"/>
              <a:t>‹#›</a:t>
            </a:fld>
            <a:endParaRPr 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D69F5F-66CD-3348-97A3-C1F95144A79B}" type="slidenum">
              <a:rPr lang="it-IT" smtClean="0"/>
              <a:t>6</a:t>
            </a:fld>
            <a:endParaRPr lang="it-IT"/>
          </a:p>
        </p:txBody>
      </p:sp>
    </p:spTree>
    <p:extLst>
      <p:ext uri="{BB962C8B-B14F-4D97-AF65-F5344CB8AC3E}">
        <p14:creationId xmlns:p14="http://schemas.microsoft.com/office/powerpoint/2010/main" val="2286382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D69F5F-66CD-3348-97A3-C1F95144A79B}" type="slidenum">
              <a:rPr lang="it-IT" smtClean="0"/>
              <a:t>10</a:t>
            </a:fld>
            <a:endParaRPr lang="it-IT"/>
          </a:p>
        </p:txBody>
      </p:sp>
    </p:spTree>
    <p:extLst>
      <p:ext uri="{BB962C8B-B14F-4D97-AF65-F5344CB8AC3E}">
        <p14:creationId xmlns:p14="http://schemas.microsoft.com/office/powerpoint/2010/main" val="1437487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D69F5F-66CD-3348-97A3-C1F95144A79B}" type="slidenum">
              <a:rPr lang="it-IT" smtClean="0"/>
              <a:t>11</a:t>
            </a:fld>
            <a:endParaRPr lang="it-IT"/>
          </a:p>
        </p:txBody>
      </p:sp>
    </p:spTree>
    <p:extLst>
      <p:ext uri="{BB962C8B-B14F-4D97-AF65-F5344CB8AC3E}">
        <p14:creationId xmlns:p14="http://schemas.microsoft.com/office/powerpoint/2010/main" val="1851399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D69F5F-66CD-3348-97A3-C1F95144A79B}" type="slidenum">
              <a:rPr lang="it-IT" smtClean="0"/>
              <a:t>12</a:t>
            </a:fld>
            <a:endParaRPr lang="it-IT"/>
          </a:p>
        </p:txBody>
      </p:sp>
    </p:spTree>
    <p:extLst>
      <p:ext uri="{BB962C8B-B14F-4D97-AF65-F5344CB8AC3E}">
        <p14:creationId xmlns:p14="http://schemas.microsoft.com/office/powerpoint/2010/main" val="3993555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359500" y="73049"/>
            <a:ext cx="8579942" cy="799930"/>
          </a:xfrm>
        </p:spPr>
        <p:txBody>
          <a:bodyPr/>
          <a:lstStyle/>
          <a:p>
            <a:r>
              <a:rPr lang="it-IT"/>
              <a:t>Fare clic per modificare lo stile del titolo dello schema</a:t>
            </a:r>
          </a:p>
        </p:txBody>
      </p:sp>
      <p:sp>
        <p:nvSpPr>
          <p:cNvPr id="3" name="Segnaposto contenuto 2"/>
          <p:cNvSpPr>
            <a:spLocks noGrp="1"/>
          </p:cNvSpPr>
          <p:nvPr>
            <p:ph idx="1"/>
          </p:nvPr>
        </p:nvSpPr>
        <p:spPr>
          <a:xfrm>
            <a:off x="354157" y="1111202"/>
            <a:ext cx="8585285" cy="5014962"/>
          </a:xfrm>
        </p:spPr>
        <p:txBody>
          <a:bodyPr/>
          <a:lstStyle>
            <a:lvl1pPr>
              <a:defRPr sz="2800"/>
            </a:lvl1pPr>
            <a:lvl4pPr>
              <a:defRPr sz="2400"/>
            </a:lvl4pPr>
            <a:lvl5pPr>
              <a:defRPr sz="24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F9D40C0-8A54-B345-A3A0-1F6E05D90E7C}" type="datetime1">
              <a:rPr lang="it-IT" smtClean="0"/>
              <a:t>09/01/24</a:t>
            </a:fld>
            <a:endParaRPr lang="it-IT"/>
          </a:p>
        </p:txBody>
      </p:sp>
      <p:sp>
        <p:nvSpPr>
          <p:cNvPr id="5" name="Segnaposto piè di pagina 4"/>
          <p:cNvSpPr>
            <a:spLocks noGrp="1"/>
          </p:cNvSpPr>
          <p:nvPr>
            <p:ph type="ftr" sz="quarter" idx="11"/>
          </p:nvPr>
        </p:nvSpPr>
        <p:spPr/>
        <p:txBody>
          <a:bodyPr/>
          <a:lstStyle/>
          <a:p>
            <a:r>
              <a:rPr lang="it-IT"/>
              <a:t>Laravel: installazione, configurazione, tool</a:t>
            </a:r>
          </a:p>
        </p:txBody>
      </p:sp>
      <p:sp>
        <p:nvSpPr>
          <p:cNvPr id="6" name="Segnaposto numero diapositiva 5"/>
          <p:cNvSpPr>
            <a:spLocks noGrp="1"/>
          </p:cNvSpPr>
          <p:nvPr>
            <p:ph type="sldNum" sz="quarter" idx="12"/>
          </p:nvPr>
        </p:nvSpPr>
        <p:spPr/>
        <p:txBody>
          <a:bodyPr/>
          <a:lstStyle/>
          <a:p>
            <a:fld id="{F8EFCE01-9A1A-5743-92DE-2F66DAA3BA2F}" type="slidenum">
              <a:rPr lang="it-IT" smtClean="0"/>
              <a:t>‹#›</a:t>
            </a:fld>
            <a:endParaRPr lang="it-IT"/>
          </a:p>
        </p:txBody>
      </p:sp>
    </p:spTree>
    <p:extLst>
      <p:ext uri="{BB962C8B-B14F-4D97-AF65-F5344CB8AC3E}">
        <p14:creationId xmlns:p14="http://schemas.microsoft.com/office/powerpoint/2010/main" val="1603648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B1059E-4DCD-464D-BFDD-0D38996EC4B4}"/>
              </a:ext>
            </a:extLst>
          </p:cNvPr>
          <p:cNvSpPr>
            <a:spLocks noGrp="1"/>
          </p:cNvSpPr>
          <p:nvPr>
            <p:ph type="ctrTitle"/>
          </p:nvPr>
        </p:nvSpPr>
        <p:spPr>
          <a:xfrm>
            <a:off x="1143000" y="1122363"/>
            <a:ext cx="6858000" cy="2387600"/>
          </a:xfrm>
        </p:spPr>
        <p:txBody>
          <a:bodyPr anchor="b"/>
          <a:lstStyle>
            <a:lvl1pPr algn="ctr">
              <a:defRPr sz="45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34E250F-7E2C-4EC4-A5C2-E42578E4AF5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73672E7-97E8-4DB8-BA9E-B2940FF6B296}"/>
              </a:ext>
            </a:extLst>
          </p:cNvPr>
          <p:cNvSpPr>
            <a:spLocks noGrp="1"/>
          </p:cNvSpPr>
          <p:nvPr>
            <p:ph type="dt" sz="half" idx="10"/>
          </p:nvPr>
        </p:nvSpPr>
        <p:spPr/>
        <p:txBody>
          <a:bodyPr/>
          <a:lstStyle/>
          <a:p>
            <a:fld id="{888D9979-6775-4416-AD67-2CEF0D693BE9}" type="datetimeFigureOut">
              <a:rPr lang="it-IT" smtClean="0"/>
              <a:t>09/01/24</a:t>
            </a:fld>
            <a:endParaRPr lang="it-IT"/>
          </a:p>
        </p:txBody>
      </p:sp>
      <p:sp>
        <p:nvSpPr>
          <p:cNvPr id="5" name="Segnaposto piè di pagina 4">
            <a:extLst>
              <a:ext uri="{FF2B5EF4-FFF2-40B4-BE49-F238E27FC236}">
                <a16:creationId xmlns:a16="http://schemas.microsoft.com/office/drawing/2014/main" id="{BAC3163D-BFC1-4EC7-B6FF-0013F65CFFA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87C74BD-9B8E-49B3-BB2C-20C5F2186606}"/>
              </a:ext>
            </a:extLst>
          </p:cNvPr>
          <p:cNvSpPr>
            <a:spLocks noGrp="1"/>
          </p:cNvSpPr>
          <p:nvPr>
            <p:ph type="sldNum" sz="quarter" idx="12"/>
          </p:nvPr>
        </p:nvSpPr>
        <p:spPr/>
        <p:txBody>
          <a:bodyPr/>
          <a:lstStyle/>
          <a:p>
            <a:fld id="{75D6B776-9B64-42D1-A467-9A75D7C9B6DA}" type="slidenum">
              <a:rPr lang="it-IT" smtClean="0"/>
              <a:t>‹#›</a:t>
            </a:fld>
            <a:endParaRPr lang="it-IT"/>
          </a:p>
        </p:txBody>
      </p:sp>
    </p:spTree>
    <p:extLst>
      <p:ext uri="{BB962C8B-B14F-4D97-AF65-F5344CB8AC3E}">
        <p14:creationId xmlns:p14="http://schemas.microsoft.com/office/powerpoint/2010/main" val="8665998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115895"/>
            <a:ext cx="8229600" cy="714453"/>
          </a:xfrm>
          <a:prstGeom prst="rect">
            <a:avLst/>
          </a:prstGeom>
        </p:spPr>
        <p:txBody>
          <a:bodyPr vert="horz" lIns="91440" tIns="45720" rIns="91440" bIns="45720" rtlCol="0" anchor="ctr">
            <a:normAutofit/>
          </a:bodyPr>
          <a:lstStyle/>
          <a:p>
            <a:r>
              <a:rPr lang="it-IT"/>
              <a:t>Fare clic per modificare stile</a:t>
            </a:r>
          </a:p>
        </p:txBody>
      </p:sp>
      <p:sp>
        <p:nvSpPr>
          <p:cNvPr id="3" name="Segnaposto testo 2"/>
          <p:cNvSpPr>
            <a:spLocks noGrp="1"/>
          </p:cNvSpPr>
          <p:nvPr>
            <p:ph type="body" idx="1"/>
          </p:nvPr>
        </p:nvSpPr>
        <p:spPr>
          <a:xfrm>
            <a:off x="457200" y="1172256"/>
            <a:ext cx="8457818" cy="510419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261808" y="645403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8A6B17-39C7-7341-809E-EA6174EE650C}" type="datetime1">
              <a:rPr lang="it-IT" smtClean="0"/>
              <a:t>09/01/24</a:t>
            </a:fld>
            <a:endParaRPr lang="it-IT"/>
          </a:p>
        </p:txBody>
      </p:sp>
      <p:sp>
        <p:nvSpPr>
          <p:cNvPr id="5" name="Segnaposto piè di pagina 4"/>
          <p:cNvSpPr>
            <a:spLocks noGrp="1"/>
          </p:cNvSpPr>
          <p:nvPr>
            <p:ph type="ftr" sz="quarter" idx="3"/>
          </p:nvPr>
        </p:nvSpPr>
        <p:spPr>
          <a:xfrm>
            <a:off x="3197472" y="645403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Laravel: installazione, configurazione, tool</a:t>
            </a:r>
          </a:p>
        </p:txBody>
      </p:sp>
      <p:sp>
        <p:nvSpPr>
          <p:cNvPr id="6" name="Segnaposto numero diapositiva 5"/>
          <p:cNvSpPr>
            <a:spLocks noGrp="1"/>
          </p:cNvSpPr>
          <p:nvPr>
            <p:ph type="sldNum" sz="quarter" idx="4"/>
          </p:nvPr>
        </p:nvSpPr>
        <p:spPr>
          <a:xfrm>
            <a:off x="6724168" y="64540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FCE01-9A1A-5743-92DE-2F66DAA3BA2F}" type="slidenum">
              <a:rPr lang="it-IT" smtClean="0"/>
              <a:t>‹#›</a:t>
            </a:fld>
            <a:endParaRPr lang="it-IT"/>
          </a:p>
        </p:txBody>
      </p:sp>
    </p:spTree>
    <p:extLst>
      <p:ext uri="{BB962C8B-B14F-4D97-AF65-F5344CB8AC3E}">
        <p14:creationId xmlns:p14="http://schemas.microsoft.com/office/powerpoint/2010/main" val="447780810"/>
      </p:ext>
    </p:extLst>
  </p:cSld>
  <p:clrMap bg1="lt1" tx1="dk1" bg2="lt2" tx2="dk2" accent1="accent1" accent2="accent2" accent3="accent3" accent4="accent4" accent5="accent5" accent6="accent6" hlink="hlink" folHlink="folHlink"/>
  <p:sldLayoutIdLst>
    <p:sldLayoutId id="2147483650" r:id="rId1"/>
    <p:sldLayoutId id="2147483651" r:id="rId2"/>
  </p:sldLayoutIdLst>
  <p:hf hdr="0"/>
  <p:txStyles>
    <p:titleStyle>
      <a:lvl1pPr algn="ctr" defTabSz="4572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laravel.com/docs/deployment#server-requirement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iki.php.net/internals/extension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pecl.php.net/packages.php" TargetMode="External"/><Relationship Id="rId4" Type="http://schemas.openxmlformats.org/officeDocument/2006/relationships/hyperlink" Target="https://www.php.net/manual/en/install.pecl.php"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computingforgeeks.com/how-to-install-php-on-ubuntu/"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getcomposer.org/doc/01-basic-usage.md"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getcomposer.org/doc/02-libraries.md" TargetMode="External"/><Relationship Id="rId2" Type="http://schemas.openxmlformats.org/officeDocument/2006/relationships/hyperlink" Target="https://getcomposer.org/doc/" TargetMode="External"/><Relationship Id="rId1" Type="http://schemas.openxmlformats.org/officeDocument/2006/relationships/slideLayout" Target="../slideLayouts/slideLayout1.xml"/><Relationship Id="rId4" Type="http://schemas.openxmlformats.org/officeDocument/2006/relationships/hyperlink" Target="https://stackoverflow.com/questions/16205100/difference-between-composer-prefer-dist-and-prefer-sourc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getcomposer.org/doc/articles/vendor-binaries.md" TargetMode="External"/><Relationship Id="rId2" Type="http://schemas.openxmlformats.org/officeDocument/2006/relationships/hyperlink" Target="https://getcomposer.org/doc/03-cli.md#composer-home"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endTo/Rally-Championship-Manager" TargetMode="External"/><Relationship Id="rId2" Type="http://schemas.openxmlformats.org/officeDocument/2006/relationships/hyperlink" Target="https://en.wikipedia.org/wiki/Software_framework#cite_note-1"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etcomposer.org/doc/00-intro.md" TargetMode="External"/><Relationship Id="rId2" Type="http://schemas.openxmlformats.org/officeDocument/2006/relationships/hyperlink" Target="https://getcomposer.org/download"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packagist.org/packages/bamarni/symfony-console-autocomplete" TargetMode="External"/><Relationship Id="rId2" Type="http://schemas.openxmlformats.org/officeDocument/2006/relationships/hyperlink" Target="https://github.com/bramus/composer-autocomplete"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ww.tutorialspoint.com/php" TargetMode="External"/><Relationship Id="rId3" Type="http://schemas.openxmlformats.org/officeDocument/2006/relationships/hyperlink" Target="https://developer.hyvor.com/tutorials/php/" TargetMode="External"/><Relationship Id="rId7" Type="http://schemas.openxmlformats.org/officeDocument/2006/relationships/hyperlink" Target="https://www.tutorialspoint.com/php/php_object_oriented.htm" TargetMode="External"/><Relationship Id="rId2" Type="http://schemas.openxmlformats.org/officeDocument/2006/relationships/hyperlink" Target="https://www.ntu.edu.sg/home/ehchua/programming/#php" TargetMode="External"/><Relationship Id="rId1" Type="http://schemas.openxmlformats.org/officeDocument/2006/relationships/slideLayout" Target="../slideLayouts/slideLayout1.xml"/><Relationship Id="rId6" Type="http://schemas.openxmlformats.org/officeDocument/2006/relationships/hyperlink" Target="https://www.php.net/manual/language.oop5.php" TargetMode="External"/><Relationship Id="rId5" Type="http://schemas.openxmlformats.org/officeDocument/2006/relationships/hyperlink" Target="https://www.w3schools.com/php/php_oop_what_is.asp" TargetMode="External"/><Relationship Id="rId4" Type="http://schemas.openxmlformats.org/officeDocument/2006/relationships/hyperlink" Target="https://www.w3schools.com/ph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victorlava.com/install-php-and-composer-on-windows-10-for-use-in-cmd-or-powershell/#Install-PHP-on-Windows"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www.php.net/manual/en/install.windows.commandline.php" TargetMode="External"/><Relationship Id="rId2" Type="http://schemas.openxmlformats.org/officeDocument/2006/relationships/hyperlink" Target="https://www.php.net/manual/en/install.windows.tools.php"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s://stackoverflow.com/questions/23754260/installing-specific-laravel-version-with-composer-create-project"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laravel.com/docs/9.x"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hyperlink" Target="http://cabinet.laravel.com/latest.zip"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html.it/guide/laravel-la-guida/"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s://laravel.com/docs/facades" TargetMode="External"/><Relationship Id="rId2" Type="http://schemas.openxmlformats.org/officeDocument/2006/relationships/hyperlink" Target="https://laravel.com/docs/container#binding" TargetMode="External"/><Relationship Id="rId1" Type="http://schemas.openxmlformats.org/officeDocument/2006/relationships/slideLayout" Target="../slideLayouts/slideLayout1.xml"/><Relationship Id="rId4" Type="http://schemas.openxmlformats.org/officeDocument/2006/relationships/hyperlink" Target="https://divinglaravel.com/laravels-package-auto-discovery" TargetMode="External"/></Relationships>
</file>

<file path=ppt/slides/_rels/slide52.xml.rels><?xml version="1.0" encoding="UTF-8" standalone="yes"?>
<Relationships xmlns="http://schemas.openxmlformats.org/package/2006/relationships"><Relationship Id="rId2" Type="http://schemas.openxmlformats.org/officeDocument/2006/relationships/hyperlink" Target="https://getcomposer.org/doc/03-cli.md#dump-autoload-dumpautoload" TargetMode="Externa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tiff"/><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hyperlink" Target="http://localhost:8001/server.php" TargetMode="Externa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hyperlink" Target="https://gist.github.com/tuanpht/2c92f39c74f404ffc712c9078a384f39" TargetMode="Externa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laravel.com/docs/homestea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app.vagrantup.com/laravel/boxes/homestead"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hyperlink" Target="https://packagist.org/packages/bamarni/symfony-console-autocomplete"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laravel.com/docs/installation#laravel-and-docker"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laravel.com/docs/4.2/quick"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laravel.com/docs/installatio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41781626-C327-42A4-96AA-DF25A5EAA1B0}"/>
              </a:ext>
            </a:extLst>
          </p:cNvPr>
          <p:cNvSpPr>
            <a:spLocks noGrp="1"/>
          </p:cNvSpPr>
          <p:nvPr>
            <p:ph type="ctrTitle"/>
          </p:nvPr>
        </p:nvSpPr>
        <p:spPr/>
        <p:txBody>
          <a:bodyPr/>
          <a:lstStyle/>
          <a:p>
            <a:r>
              <a:rPr lang="it-IT" dirty="0" err="1"/>
              <a:t>Laravel</a:t>
            </a:r>
            <a:r>
              <a:rPr lang="it-IT"/>
              <a:t>: un framework MVC per PHP</a:t>
            </a:r>
          </a:p>
        </p:txBody>
      </p:sp>
      <p:sp>
        <p:nvSpPr>
          <p:cNvPr id="5" name="Sottotitolo 4">
            <a:extLst>
              <a:ext uri="{FF2B5EF4-FFF2-40B4-BE49-F238E27FC236}">
                <a16:creationId xmlns:a16="http://schemas.microsoft.com/office/drawing/2014/main" id="{2FED8280-BE80-4082-A10F-3D80A50B83FB}"/>
              </a:ext>
            </a:extLst>
          </p:cNvPr>
          <p:cNvSpPr>
            <a:spLocks noGrp="1"/>
          </p:cNvSpPr>
          <p:nvPr>
            <p:ph type="subTitle" idx="1"/>
          </p:nvPr>
        </p:nvSpPr>
        <p:spPr/>
        <p:txBody>
          <a:bodyPr/>
          <a:lstStyle/>
          <a:p>
            <a:r>
              <a:rPr lang="it-IT" sz="1800" b="0"/>
              <a:t>Prime nozioni, installazione, tool</a:t>
            </a:r>
            <a:endParaRPr lang="it-IT"/>
          </a:p>
        </p:txBody>
      </p:sp>
    </p:spTree>
    <p:extLst>
      <p:ext uri="{BB962C8B-B14F-4D97-AF65-F5344CB8AC3E}">
        <p14:creationId xmlns:p14="http://schemas.microsoft.com/office/powerpoint/2010/main" val="3640876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284D730F-E424-FF40-A810-3DBD00FE04C2}"/>
              </a:ext>
            </a:extLst>
          </p:cNvPr>
          <p:cNvSpPr/>
          <p:nvPr/>
        </p:nvSpPr>
        <p:spPr>
          <a:xfrm>
            <a:off x="516061" y="4664181"/>
            <a:ext cx="8052586" cy="759439"/>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spcAft>
                <a:spcPts val="300"/>
              </a:spcAft>
            </a:pPr>
            <a:r>
              <a:rPr lang="it-IT" sz="1300">
                <a:solidFill>
                  <a:schemeClr val="accent6"/>
                </a:solidFill>
                <a:latin typeface="Ubuntu Mono" panose="020B0509030602030204" pitchFamily="49" charset="0"/>
              </a:rPr>
              <a:t>$ </a:t>
            </a:r>
            <a:r>
              <a:rPr lang="it-IT" sz="1300">
                <a:solidFill>
                  <a:schemeClr val="tx1"/>
                </a:solidFill>
                <a:latin typeface="Ubuntu Mono" panose="020B0509030602030204" pitchFamily="49" charset="0"/>
              </a:rPr>
              <a:t>php -m | grep -Ei '(bcmath|ctype|curl|fileinfo|json|mbstring|openssl|pdo_|tokenizer|^xml$)' \</a:t>
            </a:r>
          </a:p>
          <a:p>
            <a:pPr>
              <a:spcAft>
                <a:spcPts val="300"/>
              </a:spcAft>
            </a:pPr>
            <a:r>
              <a:rPr lang="it-IT" sz="1300">
                <a:solidFill>
                  <a:schemeClr val="tx1"/>
                </a:solidFill>
                <a:latin typeface="Ubuntu Mono" panose="020B0509030602030204" pitchFamily="49" charset="0"/>
              </a:rPr>
              <a:t> | </a:t>
            </a:r>
            <a:r>
              <a:rPr lang="it-IT" sz="1300" err="1">
                <a:solidFill>
                  <a:schemeClr val="tx1"/>
                </a:solidFill>
                <a:latin typeface="Ubuntu Mono" panose="020B0509030602030204" pitchFamily="49" charset="0"/>
              </a:rPr>
              <a:t>tr</a:t>
            </a:r>
            <a:r>
              <a:rPr lang="it-IT" sz="1300">
                <a:solidFill>
                  <a:schemeClr val="tx1"/>
                </a:solidFill>
                <a:latin typeface="Ubuntu Mono" panose="020B0509030602030204" pitchFamily="49" charset="0"/>
              </a:rPr>
              <a:t> '\n' ' '</a:t>
            </a:r>
          </a:p>
          <a:p>
            <a:pPr>
              <a:lnSpc>
                <a:spcPct val="95000"/>
              </a:lnSpc>
            </a:pPr>
            <a:r>
              <a:rPr lang="it-IT" sz="1300" err="1">
                <a:solidFill>
                  <a:schemeClr val="tx1"/>
                </a:solidFill>
                <a:latin typeface="Ubuntu Mono" panose="020B0509030602030204" pitchFamily="49" charset="0"/>
              </a:rPr>
              <a:t>ctype</a:t>
            </a:r>
            <a:r>
              <a:rPr lang="it-IT" sz="1300">
                <a:solidFill>
                  <a:schemeClr val="tx1"/>
                </a:solidFill>
                <a:latin typeface="Ubuntu Mono" panose="020B0509030602030204" pitchFamily="49" charset="0"/>
              </a:rPr>
              <a:t> </a:t>
            </a:r>
            <a:r>
              <a:rPr lang="it-IT" sz="1300" err="1">
                <a:solidFill>
                  <a:schemeClr val="tx1"/>
                </a:solidFill>
                <a:latin typeface="Ubuntu Mono" panose="020B0509030602030204" pitchFamily="49" charset="0"/>
              </a:rPr>
              <a:t>fileinfo</a:t>
            </a:r>
            <a:r>
              <a:rPr lang="it-IT" sz="1300">
                <a:solidFill>
                  <a:schemeClr val="tx1"/>
                </a:solidFill>
                <a:latin typeface="Ubuntu Mono" panose="020B0509030602030204" pitchFamily="49" charset="0"/>
              </a:rPr>
              <a:t> </a:t>
            </a:r>
            <a:r>
              <a:rPr lang="it-IT" sz="1300" err="1">
                <a:solidFill>
                  <a:schemeClr val="tx1"/>
                </a:solidFill>
                <a:latin typeface="Ubuntu Mono" panose="020B0509030602030204" pitchFamily="49" charset="0"/>
              </a:rPr>
              <a:t>json</a:t>
            </a:r>
            <a:r>
              <a:rPr lang="it-IT" sz="1300">
                <a:solidFill>
                  <a:schemeClr val="tx1"/>
                </a:solidFill>
                <a:latin typeface="Ubuntu Mono" panose="020B0509030602030204" pitchFamily="49" charset="0"/>
              </a:rPr>
              <a:t> </a:t>
            </a:r>
            <a:r>
              <a:rPr lang="it-IT" sz="1300" err="1">
                <a:solidFill>
                  <a:schemeClr val="tx1"/>
                </a:solidFill>
                <a:latin typeface="Ubuntu Mono" panose="020B0509030602030204" pitchFamily="49" charset="0"/>
              </a:rPr>
              <a:t>openssl</a:t>
            </a:r>
            <a:r>
              <a:rPr lang="it-IT" sz="1300">
                <a:solidFill>
                  <a:schemeClr val="tx1"/>
                </a:solidFill>
                <a:latin typeface="Ubuntu Mono" panose="020B0509030602030204" pitchFamily="49" charset="0"/>
              </a:rPr>
              <a:t> </a:t>
            </a:r>
            <a:r>
              <a:rPr lang="it-IT" sz="1300" err="1">
                <a:solidFill>
                  <a:schemeClr val="tx1"/>
                </a:solidFill>
                <a:latin typeface="Ubuntu Mono" panose="020B0509030602030204" pitchFamily="49" charset="0"/>
              </a:rPr>
              <a:t>tokenizer</a:t>
            </a:r>
            <a:endParaRPr lang="it-IT" sz="1300">
              <a:solidFill>
                <a:schemeClr val="tx1"/>
              </a:solidFill>
              <a:latin typeface="Ubuntu Mono" panose="020B0509030602030204" pitchFamily="49" charset="0"/>
            </a:endParaRPr>
          </a:p>
        </p:txBody>
      </p:sp>
      <p:sp>
        <p:nvSpPr>
          <p:cNvPr id="2" name="Title 1"/>
          <p:cNvSpPr>
            <a:spLocks noGrp="1"/>
          </p:cNvSpPr>
          <p:nvPr>
            <p:ph type="title"/>
          </p:nvPr>
        </p:nvSpPr>
        <p:spPr>
          <a:xfrm>
            <a:off x="361950" y="81015"/>
            <a:ext cx="8580438" cy="630957"/>
          </a:xfrm>
        </p:spPr>
        <p:txBody>
          <a:bodyPr>
            <a:normAutofit/>
          </a:bodyPr>
          <a:lstStyle/>
          <a:p>
            <a:r>
              <a:rPr lang="it-IT" sz="3500" b="0" err="1">
                <a:solidFill>
                  <a:srgbClr val="000000"/>
                </a:solidFill>
              </a:rPr>
              <a:t>Laravel</a:t>
            </a:r>
            <a:r>
              <a:rPr lang="it-IT" sz="3500" b="0">
                <a:solidFill>
                  <a:srgbClr val="000000"/>
                </a:solidFill>
              </a:rPr>
              <a:t>: requisiti </a:t>
            </a:r>
            <a:r>
              <a:rPr lang="it-IT" sz="3500" b="0">
                <a:solidFill>
                  <a:srgbClr val="000000"/>
                </a:solidFill>
                <a:latin typeface="Calibri"/>
              </a:rPr>
              <a:t>per server e PC di sviluppo</a:t>
            </a:r>
          </a:p>
        </p:txBody>
      </p:sp>
      <p:sp>
        <p:nvSpPr>
          <p:cNvPr id="4" name="Date Placeholder 3"/>
          <p:cNvSpPr>
            <a:spLocks noGrp="1"/>
          </p:cNvSpPr>
          <p:nvPr>
            <p:ph type="dt" sz="half" idx="10"/>
          </p:nvPr>
        </p:nvSpPr>
        <p:spPr/>
        <p:txBody>
          <a:bodyPr/>
          <a:lstStyle/>
          <a:p>
            <a:fld id="{2E1807DD-97BC-F54D-BCF1-F470FFFE4D57}" type="datetime1">
              <a:rPr lang="it-IT" smtClean="0"/>
              <a:t>09/01/24</a:t>
            </a:fld>
            <a:endParaRPr lang="it-IT"/>
          </a:p>
        </p:txBody>
      </p:sp>
      <p:sp>
        <p:nvSpPr>
          <p:cNvPr id="5" name="Footer Placeholder 4"/>
          <p:cNvSpPr>
            <a:spLocks noGrp="1"/>
          </p:cNvSpPr>
          <p:nvPr>
            <p:ph type="ftr" sz="quarter" idx="11"/>
          </p:nvPr>
        </p:nvSpPr>
        <p:spPr/>
        <p:txBody>
          <a:bodyPr/>
          <a:lstStyle/>
          <a:p>
            <a:r>
              <a:rPr lang="it-IT"/>
              <a:t>Laravel: installazione, configurazione, tool</a:t>
            </a:r>
          </a:p>
        </p:txBody>
      </p:sp>
      <p:sp>
        <p:nvSpPr>
          <p:cNvPr id="6" name="Slide Number Placeholder 5"/>
          <p:cNvSpPr>
            <a:spLocks noGrp="1"/>
          </p:cNvSpPr>
          <p:nvPr>
            <p:ph type="sldNum" sz="quarter" idx="12"/>
          </p:nvPr>
        </p:nvSpPr>
        <p:spPr/>
        <p:txBody>
          <a:bodyPr/>
          <a:lstStyle/>
          <a:p>
            <a:fld id="{F8EFCE01-9A1A-5743-92DE-2F66DAA3BA2F}" type="slidenum">
              <a:rPr lang="it-IT" smtClean="0"/>
              <a:t>10</a:t>
            </a:fld>
            <a:endParaRPr lang="it-IT"/>
          </a:p>
        </p:txBody>
      </p:sp>
      <p:graphicFrame>
        <p:nvGraphicFramePr>
          <p:cNvPr id="7" name="Table 6">
            <a:extLst>
              <a:ext uri="{FF2B5EF4-FFF2-40B4-BE49-F238E27FC236}">
                <a16:creationId xmlns:a16="http://schemas.microsoft.com/office/drawing/2014/main" id="{1F4D1138-E9AA-8F43-A8C6-F701FBF1B0AC}"/>
              </a:ext>
            </a:extLst>
          </p:cNvPr>
          <p:cNvGraphicFramePr>
            <a:graphicFrameLocks noGrp="1"/>
          </p:cNvGraphicFramePr>
          <p:nvPr>
            <p:extLst>
              <p:ext uri="{D42A27DB-BD31-4B8C-83A1-F6EECF244321}">
                <p14:modId xmlns:p14="http://schemas.microsoft.com/office/powerpoint/2010/main" val="2531383653"/>
              </p:ext>
            </p:extLst>
          </p:nvPr>
        </p:nvGraphicFramePr>
        <p:xfrm>
          <a:off x="516060" y="1199628"/>
          <a:ext cx="7847763" cy="960120"/>
        </p:xfrm>
        <a:graphic>
          <a:graphicData uri="http://schemas.openxmlformats.org/drawingml/2006/table">
            <a:tbl>
              <a:tblPr bandRow="1">
                <a:tableStyleId>{5C22544A-7EE6-4342-B048-85BDC9FD1C3A}</a:tableStyleId>
              </a:tblPr>
              <a:tblGrid>
                <a:gridCol w="2206592">
                  <a:extLst>
                    <a:ext uri="{9D8B030D-6E8A-4147-A177-3AD203B41FA5}">
                      <a16:colId xmlns:a16="http://schemas.microsoft.com/office/drawing/2014/main" val="2143260838"/>
                    </a:ext>
                  </a:extLst>
                </a:gridCol>
                <a:gridCol w="2434975">
                  <a:extLst>
                    <a:ext uri="{9D8B030D-6E8A-4147-A177-3AD203B41FA5}">
                      <a16:colId xmlns:a16="http://schemas.microsoft.com/office/drawing/2014/main" val="3075022081"/>
                    </a:ext>
                  </a:extLst>
                </a:gridCol>
                <a:gridCol w="3206196">
                  <a:extLst>
                    <a:ext uri="{9D8B030D-6E8A-4147-A177-3AD203B41FA5}">
                      <a16:colId xmlns:a16="http://schemas.microsoft.com/office/drawing/2014/main" val="4150925260"/>
                    </a:ext>
                  </a:extLst>
                </a:gridCol>
              </a:tblGrid>
              <a:tr h="313085">
                <a:tc>
                  <a:txBody>
                    <a:bodyPr/>
                    <a:lstStyle/>
                    <a:p>
                      <a:r>
                        <a:rPr lang="en-GB" sz="1500" b="0" i="0" kern="1200" err="1">
                          <a:solidFill>
                            <a:schemeClr val="dk1"/>
                          </a:solidFill>
                          <a:effectLst/>
                          <a:latin typeface="+mn-lt"/>
                          <a:ea typeface="+mn-ea"/>
                          <a:cs typeface="+mn-cs"/>
                        </a:rPr>
                        <a:t>BCMath</a:t>
                      </a:r>
                      <a:r>
                        <a:rPr lang="en-GB" sz="1500" b="0" i="0" kern="1200">
                          <a:solidFill>
                            <a:schemeClr val="dk1"/>
                          </a:solidFill>
                          <a:effectLst/>
                          <a:latin typeface="+mn-lt"/>
                          <a:ea typeface="+mn-ea"/>
                          <a:cs typeface="+mn-cs"/>
                        </a:rPr>
                        <a:t> PHP Extension</a:t>
                      </a:r>
                      <a:endParaRPr lang="it-IT" sz="15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500" b="0" i="0" kern="1200">
                          <a:solidFill>
                            <a:schemeClr val="dk1"/>
                          </a:solidFill>
                          <a:effectLst/>
                          <a:latin typeface="+mn-lt"/>
                          <a:ea typeface="+mn-ea"/>
                          <a:cs typeface="+mn-cs"/>
                        </a:rPr>
                        <a:t>JSON PHP Extension</a:t>
                      </a:r>
                      <a:endParaRPr lang="it-IT" sz="15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500" b="0" i="0" kern="1200">
                          <a:solidFill>
                            <a:schemeClr val="dk1"/>
                          </a:solidFill>
                          <a:effectLst/>
                          <a:latin typeface="+mn-lt"/>
                          <a:ea typeface="+mn-ea"/>
                          <a:cs typeface="+mn-cs"/>
                        </a:rPr>
                        <a:t>PDO PHP Extension (es. per </a:t>
                      </a:r>
                      <a:r>
                        <a:rPr lang="en-GB" sz="1500" b="0" i="1" kern="1200">
                          <a:solidFill>
                            <a:schemeClr val="dk1"/>
                          </a:solidFill>
                          <a:effectLst/>
                          <a:latin typeface="+mn-lt"/>
                          <a:ea typeface="+mn-ea"/>
                          <a:cs typeface="+mn-cs"/>
                        </a:rPr>
                        <a:t>mysql</a:t>
                      </a:r>
                      <a:r>
                        <a:rPr lang="en-GB" sz="1500" b="0" i="0" kern="1200">
                          <a:solidFill>
                            <a:schemeClr val="dk1"/>
                          </a:solidFill>
                          <a:effectLst/>
                          <a:latin typeface="+mn-lt"/>
                          <a:ea typeface="+mn-ea"/>
                          <a:cs typeface="+mn-cs"/>
                        </a:rPr>
                        <a:t>)</a:t>
                      </a:r>
                      <a:endParaRPr lang="it-IT" sz="1500"/>
                    </a:p>
                  </a:txBody>
                  <a:tcPr/>
                </a:tc>
                <a:extLst>
                  <a:ext uri="{0D108BD9-81ED-4DB2-BD59-A6C34878D82A}">
                    <a16:rowId xmlns:a16="http://schemas.microsoft.com/office/drawing/2014/main" val="558265943"/>
                  </a:ext>
                </a:extLst>
              </a:tr>
              <a:tr h="313085">
                <a:tc>
                  <a:txBody>
                    <a:bodyPr/>
                    <a:lstStyle/>
                    <a:p>
                      <a:r>
                        <a:rPr lang="en-GB" sz="1500" b="0" i="0" kern="1200" err="1">
                          <a:solidFill>
                            <a:schemeClr val="dk1"/>
                          </a:solidFill>
                          <a:effectLst/>
                          <a:latin typeface="+mn-lt"/>
                          <a:ea typeface="+mn-ea"/>
                          <a:cs typeface="+mn-cs"/>
                        </a:rPr>
                        <a:t>Ctype</a:t>
                      </a:r>
                      <a:r>
                        <a:rPr lang="en-GB" sz="1500" b="0" i="0" kern="1200">
                          <a:solidFill>
                            <a:schemeClr val="dk1"/>
                          </a:solidFill>
                          <a:effectLst/>
                          <a:latin typeface="+mn-lt"/>
                          <a:ea typeface="+mn-ea"/>
                          <a:cs typeface="+mn-cs"/>
                        </a:rPr>
                        <a:t> PHP Extension</a:t>
                      </a:r>
                      <a:endParaRPr lang="it-IT" sz="15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500" b="0" i="0" kern="1200" err="1">
                          <a:solidFill>
                            <a:schemeClr val="dk1"/>
                          </a:solidFill>
                          <a:effectLst/>
                          <a:latin typeface="+mn-lt"/>
                          <a:ea typeface="+mn-ea"/>
                          <a:cs typeface="+mn-cs"/>
                        </a:rPr>
                        <a:t>Mbstring</a:t>
                      </a:r>
                      <a:r>
                        <a:rPr lang="en-GB" sz="1500" b="0" i="0" kern="1200">
                          <a:solidFill>
                            <a:schemeClr val="dk1"/>
                          </a:solidFill>
                          <a:effectLst/>
                          <a:latin typeface="+mn-lt"/>
                          <a:ea typeface="+mn-ea"/>
                          <a:cs typeface="+mn-cs"/>
                        </a:rPr>
                        <a:t> PHP Extension</a:t>
                      </a:r>
                      <a:endParaRPr lang="it-IT" sz="15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500" b="0" i="0" kern="1200">
                          <a:solidFill>
                            <a:schemeClr val="dk1"/>
                          </a:solidFill>
                          <a:effectLst/>
                          <a:latin typeface="+mn-lt"/>
                          <a:ea typeface="+mn-ea"/>
                          <a:cs typeface="+mn-cs"/>
                        </a:rPr>
                        <a:t>Tokenizer PHP Extension</a:t>
                      </a:r>
                      <a:endParaRPr lang="it-IT" sz="1500"/>
                    </a:p>
                  </a:txBody>
                  <a:tcPr/>
                </a:tc>
                <a:extLst>
                  <a:ext uri="{0D108BD9-81ED-4DB2-BD59-A6C34878D82A}">
                    <a16:rowId xmlns:a16="http://schemas.microsoft.com/office/drawing/2014/main" val="3027326248"/>
                  </a:ext>
                </a:extLst>
              </a:tr>
              <a:tr h="313085">
                <a:tc>
                  <a:txBody>
                    <a:bodyPr/>
                    <a:lstStyle/>
                    <a:p>
                      <a:r>
                        <a:rPr lang="it-IT" sz="1500"/>
                        <a:t>Fileinfo PHP extension</a:t>
                      </a:r>
                    </a:p>
                  </a:txBody>
                  <a:tcPr/>
                </a:tc>
                <a:tc>
                  <a:txBody>
                    <a:bodyPr/>
                    <a:lstStyle/>
                    <a:p>
                      <a:r>
                        <a:rPr lang="en-GB" sz="1500" b="0" i="0" kern="1200">
                          <a:solidFill>
                            <a:schemeClr val="dk1"/>
                          </a:solidFill>
                          <a:effectLst/>
                          <a:latin typeface="+mn-lt"/>
                          <a:ea typeface="+mn-ea"/>
                          <a:cs typeface="+mn-cs"/>
                        </a:rPr>
                        <a:t>OpenSSL PHP Extension</a:t>
                      </a:r>
                      <a:endParaRPr lang="it-IT" sz="1500"/>
                    </a:p>
                  </a:txBody>
                  <a:tcPr/>
                </a:tc>
                <a:tc>
                  <a:txBody>
                    <a:bodyPr/>
                    <a:lstStyle/>
                    <a:p>
                      <a:r>
                        <a:rPr lang="en-GB" sz="1500" b="0" i="0" kern="1200">
                          <a:solidFill>
                            <a:schemeClr val="dk1"/>
                          </a:solidFill>
                          <a:effectLst/>
                          <a:latin typeface="+mn-lt"/>
                          <a:ea typeface="+mn-ea"/>
                          <a:cs typeface="+mn-cs"/>
                        </a:rPr>
                        <a:t>XML PHP Extension</a:t>
                      </a:r>
                      <a:endParaRPr lang="it-IT" sz="1500"/>
                    </a:p>
                  </a:txBody>
                  <a:tcPr/>
                </a:tc>
                <a:extLst>
                  <a:ext uri="{0D108BD9-81ED-4DB2-BD59-A6C34878D82A}">
                    <a16:rowId xmlns:a16="http://schemas.microsoft.com/office/drawing/2014/main" val="2933561115"/>
                  </a:ext>
                </a:extLst>
              </a:tr>
            </a:tbl>
          </a:graphicData>
        </a:graphic>
      </p:graphicFrame>
      <p:sp>
        <p:nvSpPr>
          <p:cNvPr id="8" name="Rectangle 7">
            <a:extLst>
              <a:ext uri="{FF2B5EF4-FFF2-40B4-BE49-F238E27FC236}">
                <a16:creationId xmlns:a16="http://schemas.microsoft.com/office/drawing/2014/main" id="{5944646B-F4A0-A146-B05D-B9460F938637}"/>
              </a:ext>
            </a:extLst>
          </p:cNvPr>
          <p:cNvSpPr/>
          <p:nvPr/>
        </p:nvSpPr>
        <p:spPr>
          <a:xfrm>
            <a:off x="131975" y="767648"/>
            <a:ext cx="8810413" cy="446276"/>
          </a:xfrm>
          <a:prstGeom prst="rect">
            <a:avLst/>
          </a:prstGeom>
        </p:spPr>
        <p:txBody>
          <a:bodyPr wrap="square">
            <a:spAutoFit/>
          </a:bodyPr>
          <a:lstStyle/>
          <a:p>
            <a:pPr marL="225425" lvl="0" indent="-225425">
              <a:buFont typeface="Arial" panose="020B0604020202020204" pitchFamily="34" charset="0"/>
              <a:buChar char="•"/>
              <a:defRPr/>
            </a:pPr>
            <a:r>
              <a:rPr lang="it-IT" sz="2200"/>
              <a:t>Per il server: PHP &gt;= 7.3 (per </a:t>
            </a:r>
            <a:r>
              <a:rPr lang="it-IT" sz="2200" err="1"/>
              <a:t>Laravel</a:t>
            </a:r>
            <a:r>
              <a:rPr lang="it-IT" sz="2200"/>
              <a:t> 8.x) e le </a:t>
            </a:r>
            <a:r>
              <a:rPr lang="it-IT" sz="2200" i="1"/>
              <a:t>PHP </a:t>
            </a:r>
            <a:r>
              <a:rPr lang="it-IT" sz="2200" i="1" err="1"/>
              <a:t>extensions</a:t>
            </a:r>
            <a:r>
              <a:rPr lang="it-IT" sz="2200" i="1"/>
              <a:t> </a:t>
            </a:r>
            <a:r>
              <a:rPr lang="it-IT" sz="2200"/>
              <a:t>(moduli):</a:t>
            </a:r>
          </a:p>
        </p:txBody>
      </p:sp>
      <p:sp>
        <p:nvSpPr>
          <p:cNvPr id="13" name="Rectangle 7">
            <a:extLst>
              <a:ext uri="{FF2B5EF4-FFF2-40B4-BE49-F238E27FC236}">
                <a16:creationId xmlns:a16="http://schemas.microsoft.com/office/drawing/2014/main" id="{79C58E39-1D0E-D54F-9C23-E14F6D013AA2}"/>
              </a:ext>
            </a:extLst>
          </p:cNvPr>
          <p:cNvSpPr/>
          <p:nvPr/>
        </p:nvSpPr>
        <p:spPr>
          <a:xfrm>
            <a:off x="131974" y="2156150"/>
            <a:ext cx="8810413" cy="1146468"/>
          </a:xfrm>
          <a:prstGeom prst="rect">
            <a:avLst/>
          </a:prstGeom>
        </p:spPr>
        <p:txBody>
          <a:bodyPr wrap="square">
            <a:spAutoFit/>
          </a:bodyPr>
          <a:lstStyle/>
          <a:p>
            <a:pPr marL="231775" lvl="0">
              <a:defRPr/>
            </a:pPr>
            <a:r>
              <a:rPr lang="it-IT" sz="2000"/>
              <a:t>(</a:t>
            </a:r>
            <a:r>
              <a:rPr lang="it-IT" sz="2000" i="1"/>
              <a:t>v. </a:t>
            </a:r>
            <a:r>
              <a:rPr lang="it-IT" sz="2000" i="1" err="1">
                <a:hlinkClick r:id="rId3"/>
              </a:rPr>
              <a:t>https</a:t>
            </a:r>
            <a:r>
              <a:rPr lang="it-IT" sz="2000" i="1">
                <a:hlinkClick r:id="rId3"/>
              </a:rPr>
              <a:t>://</a:t>
            </a:r>
            <a:r>
              <a:rPr lang="it-IT" sz="2000" i="1" err="1">
                <a:hlinkClick r:id="rId3"/>
              </a:rPr>
              <a:t>laravel.com</a:t>
            </a:r>
            <a:r>
              <a:rPr lang="it-IT" sz="2000" i="1">
                <a:hlinkClick r:id="rId3"/>
              </a:rPr>
              <a:t>/</a:t>
            </a:r>
            <a:r>
              <a:rPr lang="it-IT" sz="2000" i="1" err="1">
                <a:hlinkClick r:id="rId3"/>
              </a:rPr>
              <a:t>docs</a:t>
            </a:r>
            <a:r>
              <a:rPr lang="it-IT" sz="2000" i="1">
                <a:hlinkClick r:id="rId3"/>
              </a:rPr>
              <a:t>/</a:t>
            </a:r>
            <a:r>
              <a:rPr lang="it-IT" sz="2000" i="1" err="1">
                <a:hlinkClick r:id="rId3"/>
              </a:rPr>
              <a:t>deployment#</a:t>
            </a:r>
            <a:r>
              <a:rPr lang="it-IT" sz="2000" i="1">
                <a:hlinkClick r:id="rId3"/>
              </a:rPr>
              <a:t>server-requirements</a:t>
            </a:r>
            <a:r>
              <a:rPr lang="it-IT" sz="2000"/>
              <a:t>)</a:t>
            </a:r>
            <a:endParaRPr lang="it-IT" sz="2000" i="1"/>
          </a:p>
          <a:p>
            <a:pPr marL="225425" lvl="0" indent="-225425">
              <a:spcBef>
                <a:spcPts val="900"/>
              </a:spcBef>
              <a:buFont typeface="Arial" panose="020B0604020202020204" pitchFamily="34" charset="0"/>
              <a:buChar char="•"/>
              <a:defRPr/>
            </a:pPr>
            <a:r>
              <a:rPr lang="it-IT" sz="2200"/>
              <a:t>Per il PC di sviluppo: </a:t>
            </a:r>
            <a:r>
              <a:rPr lang="it-IT" sz="2200" b="1"/>
              <a:t>è indispensabile</a:t>
            </a:r>
            <a:r>
              <a:rPr lang="it-IT" sz="2200"/>
              <a:t> anche il modulo </a:t>
            </a:r>
            <a:r>
              <a:rPr lang="it-IT" sz="2200" i="1"/>
              <a:t>php-curl</a:t>
            </a:r>
            <a:r>
              <a:rPr lang="it-IT" sz="2200"/>
              <a:t> </a:t>
            </a:r>
          </a:p>
          <a:p>
            <a:pPr marL="273050" lvl="0">
              <a:defRPr/>
            </a:pPr>
            <a:r>
              <a:rPr lang="it-IT" u="sng"/>
              <a:t>Ciò è poco documentato, ma essenziale</a:t>
            </a:r>
            <a:r>
              <a:rPr lang="it-IT"/>
              <a:t>; avverte infatti il </a:t>
            </a:r>
            <a:r>
              <a:rPr lang="it-IT" err="1"/>
              <a:t>tool</a:t>
            </a:r>
            <a:r>
              <a:rPr lang="it-IT"/>
              <a:t> </a:t>
            </a:r>
            <a:r>
              <a:rPr lang="it-IT" i="1" err="1"/>
              <a:t>composer</a:t>
            </a:r>
            <a:r>
              <a:rPr lang="it-IT"/>
              <a:t> (v. oltre):</a:t>
            </a:r>
          </a:p>
        </p:txBody>
      </p:sp>
      <p:sp>
        <p:nvSpPr>
          <p:cNvPr id="12" name="Rectangle 7">
            <a:extLst>
              <a:ext uri="{FF2B5EF4-FFF2-40B4-BE49-F238E27FC236}">
                <a16:creationId xmlns:a16="http://schemas.microsoft.com/office/drawing/2014/main" id="{2652BED6-FA4F-404C-9591-12E562506732}"/>
              </a:ext>
            </a:extLst>
          </p:cNvPr>
          <p:cNvSpPr/>
          <p:nvPr/>
        </p:nvSpPr>
        <p:spPr>
          <a:xfrm>
            <a:off x="131975" y="5497652"/>
            <a:ext cx="8810413" cy="1006429"/>
          </a:xfrm>
          <a:prstGeom prst="rect">
            <a:avLst/>
          </a:prstGeom>
        </p:spPr>
        <p:txBody>
          <a:bodyPr wrap="square">
            <a:spAutoFit/>
          </a:bodyPr>
          <a:lstStyle/>
          <a:p>
            <a:pPr marL="225425" indent="-225425">
              <a:lnSpc>
                <a:spcPct val="90000"/>
              </a:lnSpc>
              <a:spcAft>
                <a:spcPts val="400"/>
              </a:spcAft>
              <a:buFont typeface="Arial" panose="020B0604020202020204" pitchFamily="34" charset="0"/>
              <a:buChar char="•"/>
              <a:defRPr/>
            </a:pPr>
            <a:r>
              <a:rPr lang="it-IT" sz="2200"/>
              <a:t>Come si vede, ne mancano alcuni, ma Ubuntu </a:t>
            </a:r>
            <a:r>
              <a:rPr lang="it-IT" sz="2200" b="1"/>
              <a:t>non</a:t>
            </a:r>
            <a:r>
              <a:rPr lang="it-IT" sz="2200"/>
              <a:t> ha un pacchetto .</a:t>
            </a:r>
            <a:r>
              <a:rPr lang="it-IT" sz="2200" i="1"/>
              <a:t>deb</a:t>
            </a:r>
            <a:r>
              <a:rPr lang="it-IT" sz="2200"/>
              <a:t> "Laravel", che "tiri giù" anche i pacchetti </a:t>
            </a:r>
            <a:r>
              <a:rPr lang="it-IT" sz="2200" i="1" err="1"/>
              <a:t>deb</a:t>
            </a:r>
            <a:r>
              <a:rPr lang="it-IT" sz="2200"/>
              <a:t> </a:t>
            </a:r>
            <a:r>
              <a:rPr lang="it-IT" sz="2100">
                <a:latin typeface="Ubuntu Mono" panose="020B0509030602030204" pitchFamily="49" charset="0"/>
              </a:rPr>
              <a:t>php-bcmath</a:t>
            </a:r>
            <a:r>
              <a:rPr lang="it-IT" sz="2100"/>
              <a:t> </a:t>
            </a:r>
            <a:r>
              <a:rPr lang="it-IT" sz="2100" err="1">
                <a:latin typeface="Ubuntu Mono" panose="020B0509030602030204" pitchFamily="49" charset="0"/>
              </a:rPr>
              <a:t>php-mbstring</a:t>
            </a:r>
            <a:r>
              <a:rPr lang="it-IT" sz="2100"/>
              <a:t> </a:t>
            </a:r>
            <a:r>
              <a:rPr lang="it-IT" sz="2100" err="1">
                <a:latin typeface="Ubuntu Mono" panose="020B0509030602030204" pitchFamily="49" charset="0"/>
              </a:rPr>
              <a:t>php-mysql</a:t>
            </a:r>
            <a:r>
              <a:rPr lang="it-IT" sz="2100"/>
              <a:t> </a:t>
            </a:r>
            <a:r>
              <a:rPr lang="it-IT" sz="2100" err="1">
                <a:latin typeface="Ubuntu Mono" panose="020B0509030602030204" pitchFamily="49" charset="0"/>
              </a:rPr>
              <a:t>php</a:t>
            </a:r>
            <a:r>
              <a:rPr lang="it-IT" sz="2100">
                <a:latin typeface="Ubuntu Mono" panose="020B0509030602030204" pitchFamily="49" charset="0"/>
              </a:rPr>
              <a:t>-xml</a:t>
            </a:r>
            <a:r>
              <a:rPr lang="it-IT" sz="2100"/>
              <a:t> </a:t>
            </a:r>
            <a:r>
              <a:rPr lang="it-IT" sz="2100">
                <a:latin typeface="Ubuntu Mono" panose="020B0509030602030204" pitchFamily="49" charset="0"/>
              </a:rPr>
              <a:t>php-curl</a:t>
            </a:r>
            <a:r>
              <a:rPr lang="it-IT" sz="2200"/>
              <a:t>, cioè quelli con i moduli PHP richiesti </a:t>
            </a:r>
          </a:p>
        </p:txBody>
      </p:sp>
      <p:sp>
        <p:nvSpPr>
          <p:cNvPr id="15" name="Rectangle 7">
            <a:extLst>
              <a:ext uri="{FF2B5EF4-FFF2-40B4-BE49-F238E27FC236}">
                <a16:creationId xmlns:a16="http://schemas.microsoft.com/office/drawing/2014/main" id="{E5C5F925-0906-694F-B6F7-D44171436C63}"/>
              </a:ext>
            </a:extLst>
          </p:cNvPr>
          <p:cNvSpPr/>
          <p:nvPr/>
        </p:nvSpPr>
        <p:spPr>
          <a:xfrm>
            <a:off x="131974" y="3955318"/>
            <a:ext cx="8725793" cy="729430"/>
          </a:xfrm>
          <a:prstGeom prst="rect">
            <a:avLst/>
          </a:prstGeom>
        </p:spPr>
        <p:txBody>
          <a:bodyPr wrap="square">
            <a:spAutoFit/>
          </a:bodyPr>
          <a:lstStyle/>
          <a:p>
            <a:pPr marL="225425" lvl="0" indent="-225425">
              <a:lnSpc>
                <a:spcPct val="90000"/>
              </a:lnSpc>
              <a:spcBef>
                <a:spcPts val="900"/>
              </a:spcBef>
              <a:buFont typeface="Arial" panose="020B0604020202020204" pitchFamily="34" charset="0"/>
              <a:buChar char="•"/>
              <a:defRPr/>
            </a:pPr>
            <a:r>
              <a:rPr lang="it-IT" sz="2200" i="1" err="1"/>
              <a:t>php</a:t>
            </a:r>
            <a:r>
              <a:rPr lang="it-IT" sz="2200" i="1"/>
              <a:t> -m</a:t>
            </a:r>
            <a:r>
              <a:rPr lang="it-IT" sz="2200"/>
              <a:t> elenca le </a:t>
            </a:r>
            <a:r>
              <a:rPr lang="it-IT" sz="2200" i="1"/>
              <a:t>estensioni</a:t>
            </a:r>
            <a:r>
              <a:rPr lang="it-IT" sz="2200"/>
              <a:t> (o </a:t>
            </a:r>
            <a:r>
              <a:rPr lang="it-IT" sz="2200" i="1"/>
              <a:t>moduli – </a:t>
            </a:r>
            <a:r>
              <a:rPr lang="it-IT" sz="2200"/>
              <a:t>librerie binarie) attivate nell' installazione PHP; ecco la situazione "base" con Ubuntu 18.04 LTS:</a:t>
            </a:r>
          </a:p>
        </p:txBody>
      </p:sp>
      <p:sp>
        <p:nvSpPr>
          <p:cNvPr id="16" name="Rettangolo 10">
            <a:extLst>
              <a:ext uri="{FF2B5EF4-FFF2-40B4-BE49-F238E27FC236}">
                <a16:creationId xmlns:a16="http://schemas.microsoft.com/office/drawing/2014/main" id="{A8257563-DEDE-6C4E-A669-6C303F7FC751}"/>
              </a:ext>
            </a:extLst>
          </p:cNvPr>
          <p:cNvSpPr/>
          <p:nvPr/>
        </p:nvSpPr>
        <p:spPr>
          <a:xfrm>
            <a:off x="510888" y="3348323"/>
            <a:ext cx="8052586" cy="500137"/>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spcAft>
                <a:spcPts val="300"/>
              </a:spcAft>
            </a:pPr>
            <a:r>
              <a:rPr lang="it-IT" sz="1200">
                <a:solidFill>
                  <a:schemeClr val="accent6"/>
                </a:solidFill>
                <a:latin typeface="Ubuntu Mono" panose="020B0509030602030204" pitchFamily="49" charset="0"/>
              </a:rPr>
              <a:t>$ </a:t>
            </a:r>
            <a:r>
              <a:rPr lang="it-IT" sz="1200" err="1">
                <a:solidFill>
                  <a:schemeClr val="tx1"/>
                </a:solidFill>
                <a:latin typeface="Ubuntu Mono" panose="020B0509030602030204" pitchFamily="49" charset="0"/>
              </a:rPr>
              <a:t>composer</a:t>
            </a:r>
            <a:r>
              <a:rPr lang="it-IT" sz="1200">
                <a:solidFill>
                  <a:schemeClr val="tx1"/>
                </a:solidFill>
                <a:latin typeface="Ubuntu Mono" panose="020B0509030602030204" pitchFamily="49" charset="0"/>
              </a:rPr>
              <a:t> </a:t>
            </a:r>
            <a:r>
              <a:rPr lang="it-IT" sz="1200" err="1">
                <a:solidFill>
                  <a:schemeClr val="tx1"/>
                </a:solidFill>
                <a:latin typeface="Ubuntu Mono" panose="020B0509030602030204" pitchFamily="49" charset="0"/>
              </a:rPr>
              <a:t>diagnose</a:t>
            </a:r>
            <a:r>
              <a:rPr lang="it-IT" sz="1200">
                <a:solidFill>
                  <a:schemeClr val="tx1"/>
                </a:solidFill>
                <a:latin typeface="Ubuntu Mono" panose="020B0509030602030204" pitchFamily="49" charset="0"/>
              </a:rPr>
              <a:t> | </a:t>
            </a:r>
            <a:r>
              <a:rPr lang="it-IT" sz="1200" err="1">
                <a:solidFill>
                  <a:schemeClr val="tx1"/>
                </a:solidFill>
                <a:latin typeface="Ubuntu Mono" panose="020B0509030602030204" pitchFamily="49" charset="0"/>
              </a:rPr>
              <a:t>grep</a:t>
            </a:r>
            <a:r>
              <a:rPr lang="it-IT" sz="1200">
                <a:solidFill>
                  <a:schemeClr val="tx1"/>
                </a:solidFill>
                <a:latin typeface="Ubuntu Mono" panose="020B0509030602030204" pitchFamily="49" charset="0"/>
              </a:rPr>
              <a:t> –i </a:t>
            </a:r>
            <a:r>
              <a:rPr lang="it-IT" sz="1200" err="1">
                <a:solidFill>
                  <a:schemeClr val="tx1"/>
                </a:solidFill>
                <a:latin typeface="Ubuntu Mono" panose="020B0509030602030204" pitchFamily="49" charset="0"/>
              </a:rPr>
              <a:t>curl</a:t>
            </a:r>
            <a:endParaRPr lang="it-IT" sz="1200">
              <a:solidFill>
                <a:schemeClr val="tx1"/>
              </a:solidFill>
              <a:latin typeface="Ubuntu Mono" panose="020B0509030602030204" pitchFamily="49" charset="0"/>
            </a:endParaRPr>
          </a:p>
          <a:p>
            <a:pPr>
              <a:spcAft>
                <a:spcPts val="300"/>
              </a:spcAft>
            </a:pPr>
            <a:r>
              <a:rPr lang="it-IT" sz="1200" err="1">
                <a:solidFill>
                  <a:schemeClr val="tx1"/>
                </a:solidFill>
                <a:latin typeface="Ubuntu Mono" panose="020B0509030602030204" pitchFamily="49" charset="0"/>
              </a:rPr>
              <a:t>cURL</a:t>
            </a:r>
            <a:r>
              <a:rPr lang="it-IT" sz="1200">
                <a:solidFill>
                  <a:schemeClr val="tx1"/>
                </a:solidFill>
                <a:latin typeface="Ubuntu Mono" panose="020B0509030602030204" pitchFamily="49" charset="0"/>
              </a:rPr>
              <a:t> </a:t>
            </a:r>
            <a:r>
              <a:rPr lang="it-IT" sz="1200" err="1">
                <a:solidFill>
                  <a:schemeClr val="tx1"/>
                </a:solidFill>
                <a:latin typeface="Ubuntu Mono" panose="020B0509030602030204" pitchFamily="49" charset="0"/>
              </a:rPr>
              <a:t>version</a:t>
            </a:r>
            <a:r>
              <a:rPr lang="it-IT" sz="1200">
                <a:solidFill>
                  <a:schemeClr val="tx1"/>
                </a:solidFill>
                <a:latin typeface="Ubuntu Mono" panose="020B0509030602030204" pitchFamily="49" charset="0"/>
              </a:rPr>
              <a:t>: </a:t>
            </a:r>
            <a:r>
              <a:rPr lang="it-IT" sz="1200" err="1">
                <a:solidFill>
                  <a:schemeClr val="bg1"/>
                </a:solidFill>
                <a:highlight>
                  <a:srgbClr val="FF0000"/>
                </a:highlight>
                <a:latin typeface="Ubuntu Mono" panose="020B0509030602030204" pitchFamily="49" charset="0"/>
              </a:rPr>
              <a:t>missing</a:t>
            </a:r>
            <a:r>
              <a:rPr lang="it-IT" sz="1200">
                <a:solidFill>
                  <a:schemeClr val="bg1"/>
                </a:solidFill>
                <a:highlight>
                  <a:srgbClr val="FF0000"/>
                </a:highlight>
                <a:latin typeface="Ubuntu Mono" panose="020B0509030602030204" pitchFamily="49" charset="0"/>
              </a:rPr>
              <a:t>, </a:t>
            </a:r>
            <a:r>
              <a:rPr lang="it-IT" sz="1200" err="1">
                <a:solidFill>
                  <a:schemeClr val="bg1"/>
                </a:solidFill>
                <a:highlight>
                  <a:srgbClr val="FF0000"/>
                </a:highlight>
                <a:latin typeface="Ubuntu Mono" panose="020B0509030602030204" pitchFamily="49" charset="0"/>
              </a:rPr>
              <a:t>using</a:t>
            </a:r>
            <a:r>
              <a:rPr lang="it-IT" sz="1200">
                <a:solidFill>
                  <a:schemeClr val="bg1"/>
                </a:solidFill>
                <a:highlight>
                  <a:srgbClr val="FF0000"/>
                </a:highlight>
                <a:latin typeface="Ubuntu Mono" panose="020B0509030602030204" pitchFamily="49" charset="0"/>
              </a:rPr>
              <a:t> </a:t>
            </a:r>
            <a:r>
              <a:rPr lang="it-IT" sz="1200" err="1">
                <a:solidFill>
                  <a:schemeClr val="bg1"/>
                </a:solidFill>
                <a:highlight>
                  <a:srgbClr val="FF0000"/>
                </a:highlight>
                <a:latin typeface="Ubuntu Mono" panose="020B0509030602030204" pitchFamily="49" charset="0"/>
              </a:rPr>
              <a:t>php</a:t>
            </a:r>
            <a:r>
              <a:rPr lang="it-IT" sz="1200">
                <a:solidFill>
                  <a:schemeClr val="bg1"/>
                </a:solidFill>
                <a:highlight>
                  <a:srgbClr val="FF0000"/>
                </a:highlight>
                <a:latin typeface="Ubuntu Mono" panose="020B0509030602030204" pitchFamily="49" charset="0"/>
              </a:rPr>
              <a:t> </a:t>
            </a:r>
            <a:r>
              <a:rPr lang="it-IT" sz="1200" err="1">
                <a:solidFill>
                  <a:schemeClr val="bg1"/>
                </a:solidFill>
                <a:highlight>
                  <a:srgbClr val="FF0000"/>
                </a:highlight>
                <a:latin typeface="Ubuntu Mono" panose="020B0509030602030204" pitchFamily="49" charset="0"/>
              </a:rPr>
              <a:t>streams</a:t>
            </a:r>
            <a:r>
              <a:rPr lang="it-IT" sz="1200">
                <a:solidFill>
                  <a:schemeClr val="bg1"/>
                </a:solidFill>
                <a:highlight>
                  <a:srgbClr val="FF0000"/>
                </a:highlight>
                <a:latin typeface="Ubuntu Mono" panose="020B0509030602030204" pitchFamily="49" charset="0"/>
              </a:rPr>
              <a:t> </a:t>
            </a:r>
            <a:r>
              <a:rPr lang="it-IT" sz="1200" err="1">
                <a:solidFill>
                  <a:schemeClr val="bg1"/>
                </a:solidFill>
                <a:highlight>
                  <a:srgbClr val="FF0000"/>
                </a:highlight>
                <a:latin typeface="Ubuntu Mono" panose="020B0509030602030204" pitchFamily="49" charset="0"/>
              </a:rPr>
              <a:t>fallback</a:t>
            </a:r>
            <a:r>
              <a:rPr lang="it-IT" sz="1200">
                <a:solidFill>
                  <a:schemeClr val="bg1"/>
                </a:solidFill>
                <a:highlight>
                  <a:srgbClr val="FF0000"/>
                </a:highlight>
                <a:latin typeface="Ubuntu Mono" panose="020B0509030602030204" pitchFamily="49" charset="0"/>
              </a:rPr>
              <a:t>, </a:t>
            </a:r>
            <a:r>
              <a:rPr lang="it-IT" sz="1200" err="1">
                <a:solidFill>
                  <a:schemeClr val="bg1"/>
                </a:solidFill>
                <a:highlight>
                  <a:srgbClr val="FF0000"/>
                </a:highlight>
                <a:latin typeface="Ubuntu Mono" panose="020B0509030602030204" pitchFamily="49" charset="0"/>
              </a:rPr>
              <a:t>which</a:t>
            </a:r>
            <a:r>
              <a:rPr lang="it-IT" sz="1200">
                <a:solidFill>
                  <a:schemeClr val="bg1"/>
                </a:solidFill>
                <a:highlight>
                  <a:srgbClr val="FF0000"/>
                </a:highlight>
                <a:latin typeface="Ubuntu Mono" panose="020B0509030602030204" pitchFamily="49" charset="0"/>
              </a:rPr>
              <a:t> </a:t>
            </a:r>
            <a:r>
              <a:rPr lang="it-IT" sz="1200" err="1">
                <a:solidFill>
                  <a:schemeClr val="bg1"/>
                </a:solidFill>
                <a:highlight>
                  <a:srgbClr val="FF0000"/>
                </a:highlight>
                <a:latin typeface="Ubuntu Mono" panose="020B0509030602030204" pitchFamily="49" charset="0"/>
              </a:rPr>
              <a:t>reduces</a:t>
            </a:r>
            <a:r>
              <a:rPr lang="it-IT" sz="1200">
                <a:solidFill>
                  <a:schemeClr val="bg1"/>
                </a:solidFill>
                <a:highlight>
                  <a:srgbClr val="FF0000"/>
                </a:highlight>
                <a:latin typeface="Ubuntu Mono" panose="020B0509030602030204" pitchFamily="49" charset="0"/>
              </a:rPr>
              <a:t> performance</a:t>
            </a:r>
          </a:p>
        </p:txBody>
      </p:sp>
    </p:spTree>
    <p:extLst>
      <p:ext uri="{BB962C8B-B14F-4D97-AF65-F5344CB8AC3E}">
        <p14:creationId xmlns:p14="http://schemas.microsoft.com/office/powerpoint/2010/main" val="3707613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27189"/>
            <a:ext cx="8580438" cy="630957"/>
          </a:xfrm>
        </p:spPr>
        <p:txBody>
          <a:bodyPr>
            <a:normAutofit fontScale="90000"/>
          </a:bodyPr>
          <a:lstStyle/>
          <a:p>
            <a:r>
              <a:rPr lang="it-IT" sz="4000" b="0" err="1">
                <a:solidFill>
                  <a:srgbClr val="000000"/>
                </a:solidFill>
              </a:rPr>
              <a:t>Laravel</a:t>
            </a:r>
            <a:r>
              <a:rPr lang="it-IT" sz="4000" b="0">
                <a:solidFill>
                  <a:srgbClr val="000000"/>
                </a:solidFill>
              </a:rPr>
              <a:t>: requisiti </a:t>
            </a:r>
            <a:r>
              <a:rPr lang="it-IT" sz="4000" b="0">
                <a:solidFill>
                  <a:srgbClr val="000000"/>
                </a:solidFill>
                <a:latin typeface="Calibri"/>
              </a:rPr>
              <a:t>per </a:t>
            </a:r>
            <a:r>
              <a:rPr lang="it-IT" sz="4000" b="0" err="1">
                <a:solidFill>
                  <a:srgbClr val="000000"/>
                </a:solidFill>
                <a:latin typeface="Calibri"/>
              </a:rPr>
              <a:t>l'engine</a:t>
            </a:r>
            <a:r>
              <a:rPr lang="it-IT" sz="4000" b="0">
                <a:solidFill>
                  <a:srgbClr val="000000"/>
                </a:solidFill>
                <a:latin typeface="Calibri"/>
              </a:rPr>
              <a:t> PHP / 2</a:t>
            </a:r>
          </a:p>
        </p:txBody>
      </p:sp>
      <p:sp>
        <p:nvSpPr>
          <p:cNvPr id="4" name="Date Placeholder 3"/>
          <p:cNvSpPr>
            <a:spLocks noGrp="1"/>
          </p:cNvSpPr>
          <p:nvPr>
            <p:ph type="dt" sz="half" idx="10"/>
          </p:nvPr>
        </p:nvSpPr>
        <p:spPr/>
        <p:txBody>
          <a:bodyPr/>
          <a:lstStyle/>
          <a:p>
            <a:fld id="{DB765D7F-5FE1-7647-B47C-9615D7FAABD3}" type="datetime1">
              <a:rPr lang="it-IT" smtClean="0"/>
              <a:t>09/01/24</a:t>
            </a:fld>
            <a:endParaRPr lang="it-IT"/>
          </a:p>
        </p:txBody>
      </p:sp>
      <p:sp>
        <p:nvSpPr>
          <p:cNvPr id="5" name="Footer Placeholder 4"/>
          <p:cNvSpPr>
            <a:spLocks noGrp="1"/>
          </p:cNvSpPr>
          <p:nvPr>
            <p:ph type="ftr" sz="quarter" idx="11"/>
          </p:nvPr>
        </p:nvSpPr>
        <p:spPr/>
        <p:txBody>
          <a:bodyPr/>
          <a:lstStyle/>
          <a:p>
            <a:r>
              <a:rPr lang="it-IT"/>
              <a:t>Laravel: installazione, configurazione, tool</a:t>
            </a:r>
          </a:p>
        </p:txBody>
      </p:sp>
      <p:sp>
        <p:nvSpPr>
          <p:cNvPr id="6" name="Slide Number Placeholder 5"/>
          <p:cNvSpPr>
            <a:spLocks noGrp="1"/>
          </p:cNvSpPr>
          <p:nvPr>
            <p:ph type="sldNum" sz="quarter" idx="12"/>
          </p:nvPr>
        </p:nvSpPr>
        <p:spPr/>
        <p:txBody>
          <a:bodyPr/>
          <a:lstStyle/>
          <a:p>
            <a:fld id="{F8EFCE01-9A1A-5743-92DE-2F66DAA3BA2F}" type="slidenum">
              <a:rPr lang="it-IT" smtClean="0"/>
              <a:t>11</a:t>
            </a:fld>
            <a:endParaRPr lang="it-IT"/>
          </a:p>
        </p:txBody>
      </p:sp>
      <p:sp>
        <p:nvSpPr>
          <p:cNvPr id="16" name="Content Placeholder 2">
            <a:extLst>
              <a:ext uri="{FF2B5EF4-FFF2-40B4-BE49-F238E27FC236}">
                <a16:creationId xmlns:a16="http://schemas.microsoft.com/office/drawing/2014/main" id="{438E20C6-CD20-FC4D-9295-14084B6CA235}"/>
              </a:ext>
            </a:extLst>
          </p:cNvPr>
          <p:cNvSpPr txBox="1">
            <a:spLocks/>
          </p:cNvSpPr>
          <p:nvPr/>
        </p:nvSpPr>
        <p:spPr>
          <a:xfrm>
            <a:off x="249380" y="2073080"/>
            <a:ext cx="8693008" cy="859221"/>
          </a:xfrm>
          <a:prstGeom prst="rect">
            <a:avLst/>
          </a:prstGeom>
        </p:spPr>
        <p:txBody>
          <a:bodyPr vert="horz" lIns="91440" tIns="45720" rIns="91440" bIns="45720" rtlCol="0" anchor="t">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1800"/>
              </a:spcBef>
              <a:buNone/>
            </a:pPr>
            <a:r>
              <a:rPr lang="it-IT" sz="2400"/>
              <a:t>Ora possiamo verificare di nuovo la disponibilità di tutti i moduli PHP necessari:</a:t>
            </a:r>
          </a:p>
        </p:txBody>
      </p:sp>
      <p:sp>
        <p:nvSpPr>
          <p:cNvPr id="9" name="Rettangolo 13">
            <a:extLst>
              <a:ext uri="{FF2B5EF4-FFF2-40B4-BE49-F238E27FC236}">
                <a16:creationId xmlns:a16="http://schemas.microsoft.com/office/drawing/2014/main" id="{13FDA365-8EBC-FC47-B229-045DA0FBA62C}"/>
              </a:ext>
            </a:extLst>
          </p:cNvPr>
          <p:cNvSpPr/>
          <p:nvPr/>
        </p:nvSpPr>
        <p:spPr>
          <a:xfrm>
            <a:off x="517507" y="1634357"/>
            <a:ext cx="8149552" cy="307777"/>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400">
                <a:solidFill>
                  <a:schemeClr val="accent6"/>
                </a:solidFill>
                <a:latin typeface="Ubuntu Mono" panose="020B0509030602030204" pitchFamily="49" charset="0"/>
              </a:rPr>
              <a:t>$ </a:t>
            </a:r>
            <a:r>
              <a:rPr lang="it-IT" sz="1400">
                <a:solidFill>
                  <a:schemeClr val="tx1"/>
                </a:solidFill>
                <a:latin typeface="Ubuntu Mono" panose="020B0509030602030204" pitchFamily="49" charset="0"/>
              </a:rPr>
              <a:t>sudo apt install php-bcmath php-mbstring </a:t>
            </a:r>
            <a:r>
              <a:rPr lang="it-IT" sz="1400" err="1">
                <a:solidFill>
                  <a:schemeClr val="tx1"/>
                </a:solidFill>
                <a:latin typeface="Ubuntu Mono" panose="020B0509030602030204" pitchFamily="49" charset="0"/>
              </a:rPr>
              <a:t>php-mysql</a:t>
            </a:r>
            <a:r>
              <a:rPr lang="it-IT" sz="1400">
                <a:solidFill>
                  <a:schemeClr val="tx1"/>
                </a:solidFill>
                <a:latin typeface="Ubuntu Mono" panose="020B0509030602030204" pitchFamily="49" charset="0"/>
              </a:rPr>
              <a:t> </a:t>
            </a:r>
            <a:r>
              <a:rPr lang="it-IT" sz="1400" err="1">
                <a:solidFill>
                  <a:schemeClr val="tx1"/>
                </a:solidFill>
                <a:latin typeface="Ubuntu Mono" panose="020B0509030602030204" pitchFamily="49" charset="0"/>
              </a:rPr>
              <a:t>php</a:t>
            </a:r>
            <a:r>
              <a:rPr lang="it-IT" sz="1400">
                <a:solidFill>
                  <a:schemeClr val="tx1"/>
                </a:solidFill>
                <a:latin typeface="Ubuntu Mono" panose="020B0509030602030204" pitchFamily="49" charset="0"/>
              </a:rPr>
              <a:t>-xml </a:t>
            </a:r>
            <a:r>
              <a:rPr lang="it-IT" sz="1400" err="1">
                <a:solidFill>
                  <a:schemeClr val="tx1"/>
                </a:solidFill>
                <a:latin typeface="Ubuntu Mono" panose="020B0509030602030204" pitchFamily="49" charset="0"/>
              </a:rPr>
              <a:t>php-curl</a:t>
            </a:r>
            <a:endParaRPr lang="it-IT" sz="1400">
              <a:solidFill>
                <a:schemeClr val="tx1"/>
              </a:solidFill>
              <a:latin typeface="Ubuntu Mono" panose="020B0509030602030204" pitchFamily="49" charset="0"/>
            </a:endParaRPr>
          </a:p>
        </p:txBody>
      </p:sp>
      <p:sp>
        <p:nvSpPr>
          <p:cNvPr id="10" name="Content Placeholder 2">
            <a:extLst>
              <a:ext uri="{FF2B5EF4-FFF2-40B4-BE49-F238E27FC236}">
                <a16:creationId xmlns:a16="http://schemas.microsoft.com/office/drawing/2014/main" id="{C005FBCB-FEC8-FE44-AD06-4D03F69B83B7}"/>
              </a:ext>
            </a:extLst>
          </p:cNvPr>
          <p:cNvSpPr txBox="1">
            <a:spLocks/>
          </p:cNvSpPr>
          <p:nvPr/>
        </p:nvSpPr>
        <p:spPr>
          <a:xfrm>
            <a:off x="249380" y="789587"/>
            <a:ext cx="8764258" cy="787758"/>
          </a:xfrm>
          <a:prstGeom prst="rect">
            <a:avLst/>
          </a:prstGeom>
        </p:spPr>
        <p:txBody>
          <a:bodyPr vert="horz" lIns="91440" tIns="45720" rIns="91440" bIns="45720" rtlCol="0" anchor="t">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1800"/>
              </a:spcBef>
              <a:buNone/>
            </a:pPr>
            <a:r>
              <a:rPr lang="it-IT" sz="2400"/>
              <a:t>Peer una distro Ubuntu, occorre quindi instalare a mano i pacchetti </a:t>
            </a:r>
            <a:r>
              <a:rPr lang="it-IT" sz="2400" i="1" err="1"/>
              <a:t>deb</a:t>
            </a:r>
            <a:r>
              <a:rPr lang="it-IT" sz="2400"/>
              <a:t> con i predetti moduli PHP mancanti:</a:t>
            </a:r>
          </a:p>
        </p:txBody>
      </p:sp>
      <p:sp>
        <p:nvSpPr>
          <p:cNvPr id="11" name="Rettangolo 10">
            <a:extLst>
              <a:ext uri="{FF2B5EF4-FFF2-40B4-BE49-F238E27FC236}">
                <a16:creationId xmlns:a16="http://schemas.microsoft.com/office/drawing/2014/main" id="{9418BC65-E2C7-4608-8A99-779CAA4333C6}"/>
              </a:ext>
            </a:extLst>
          </p:cNvPr>
          <p:cNvSpPr/>
          <p:nvPr/>
        </p:nvSpPr>
        <p:spPr>
          <a:xfrm>
            <a:off x="517507" y="2956879"/>
            <a:ext cx="8149552" cy="2231380"/>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spcAft>
                <a:spcPts val="300"/>
              </a:spcAft>
            </a:pPr>
            <a:r>
              <a:rPr lang="it-IT" sz="1300">
                <a:solidFill>
                  <a:schemeClr val="accent6"/>
                </a:solidFill>
                <a:latin typeface="Ubuntu Mono" panose="020B0509030602030204" pitchFamily="49" charset="0"/>
              </a:rPr>
              <a:t>$ </a:t>
            </a:r>
            <a:r>
              <a:rPr lang="it-IT" sz="1300">
                <a:solidFill>
                  <a:schemeClr val="tx1"/>
                </a:solidFill>
                <a:latin typeface="Ubuntu Mono" panose="020B0509030602030204" pitchFamily="49" charset="0"/>
              </a:rPr>
              <a:t>php -m | grep -Ei '(bcmath|ctype|fileinfo|json|mbstring|openssl|pdo|tokenizer|^xml$|</a:t>
            </a:r>
            <a:r>
              <a:rPr lang="it-IT" sz="1300" err="1">
                <a:solidFill>
                  <a:schemeClr val="tx1"/>
                </a:solidFill>
                <a:latin typeface="Ubuntu Mono" panose="020B0509030602030204" pitchFamily="49" charset="0"/>
              </a:rPr>
              <a:t>curl</a:t>
            </a:r>
            <a:r>
              <a:rPr lang="it-IT" sz="1300">
                <a:solidFill>
                  <a:schemeClr val="tx1"/>
                </a:solidFill>
                <a:latin typeface="Ubuntu Mono" panose="020B0509030602030204" pitchFamily="49" charset="0"/>
              </a:rPr>
              <a:t>)'</a:t>
            </a:r>
          </a:p>
          <a:p>
            <a:pPr>
              <a:lnSpc>
                <a:spcPct val="95000"/>
              </a:lnSpc>
            </a:pPr>
            <a:r>
              <a:rPr lang="it-IT" sz="1300" b="1" err="1">
                <a:solidFill>
                  <a:srgbClr val="9F1410"/>
                </a:solidFill>
                <a:latin typeface="Ubuntu Mono" panose="020B0509030602030204" pitchFamily="49" charset="0"/>
              </a:rPr>
              <a:t>bcmath</a:t>
            </a:r>
            <a:r>
              <a:rPr lang="it-IT" sz="1300" b="1">
                <a:solidFill>
                  <a:srgbClr val="9F1410"/>
                </a:solidFill>
                <a:latin typeface="Ubuntu Mono" panose="020B0509030602030204" pitchFamily="49" charset="0"/>
              </a:rPr>
              <a:t>    </a:t>
            </a:r>
            <a:r>
              <a:rPr lang="it-IT" sz="1300" b="1">
                <a:solidFill>
                  <a:srgbClr val="00B050"/>
                </a:solidFill>
                <a:latin typeface="Ubuntu Mono" panose="020B0509030602030204" pitchFamily="49" charset="0"/>
              </a:rPr>
              <a:t># </a:t>
            </a:r>
            <a:r>
              <a:rPr lang="it-IT" sz="1300">
                <a:solidFill>
                  <a:srgbClr val="00B050"/>
                </a:solidFill>
                <a:latin typeface="Times New Roman" panose="02020603050405020304" pitchFamily="18" charset="0"/>
                <a:cs typeface="Times New Roman" panose="02020603050405020304" pitchFamily="18" charset="0"/>
              </a:rPr>
              <a:t>installata a parte, in quanto NON dipendenza di PHP su </a:t>
            </a:r>
            <a:r>
              <a:rPr lang="it-IT" sz="1300" err="1">
                <a:solidFill>
                  <a:srgbClr val="00B050"/>
                </a:solidFill>
                <a:latin typeface="Times New Roman" panose="02020603050405020304" pitchFamily="18" charset="0"/>
                <a:cs typeface="Times New Roman" panose="02020603050405020304" pitchFamily="18" charset="0"/>
              </a:rPr>
              <a:t>Ubuntu</a:t>
            </a:r>
            <a:r>
              <a:rPr lang="it-IT" sz="1300">
                <a:solidFill>
                  <a:srgbClr val="00B050"/>
                </a:solidFill>
                <a:latin typeface="Times New Roman" panose="02020603050405020304" pitchFamily="18" charset="0"/>
                <a:cs typeface="Times New Roman" panose="02020603050405020304" pitchFamily="18" charset="0"/>
              </a:rPr>
              <a:t> 18.04</a:t>
            </a:r>
            <a:endParaRPr lang="it-IT" sz="1300">
              <a:solidFill>
                <a:srgbClr val="9F1410"/>
              </a:solidFill>
              <a:latin typeface="Ubuntu Mono" panose="020B0509030602030204" pitchFamily="49" charset="0"/>
            </a:endParaRPr>
          </a:p>
          <a:p>
            <a:pPr>
              <a:lnSpc>
                <a:spcPct val="95000"/>
              </a:lnSpc>
            </a:pPr>
            <a:r>
              <a:rPr lang="it-IT" sz="1300" b="1" err="1">
                <a:solidFill>
                  <a:srgbClr val="9F1410"/>
                </a:solidFill>
                <a:latin typeface="Ubuntu Mono" panose="020B0509030602030204" pitchFamily="49" charset="0"/>
              </a:rPr>
              <a:t>ctype</a:t>
            </a:r>
            <a:endParaRPr lang="it-IT" sz="1300" b="1">
              <a:solidFill>
                <a:srgbClr val="9F1410"/>
              </a:solidFill>
              <a:latin typeface="Ubuntu Mono" panose="020B0509030602030204" pitchFamily="49" charset="0"/>
            </a:endParaRPr>
          </a:p>
          <a:p>
            <a:pPr>
              <a:lnSpc>
                <a:spcPct val="95000"/>
              </a:lnSpc>
            </a:pPr>
            <a:r>
              <a:rPr lang="it-IT" sz="1300" b="1" err="1">
                <a:solidFill>
                  <a:srgbClr val="9F1410"/>
                </a:solidFill>
                <a:latin typeface="Ubuntu Mono" panose="020B0509030602030204" pitchFamily="49" charset="0"/>
              </a:rPr>
              <a:t>curl</a:t>
            </a:r>
            <a:endParaRPr lang="it-IT" sz="1300" b="1">
              <a:solidFill>
                <a:srgbClr val="9F1410"/>
              </a:solidFill>
              <a:latin typeface="Ubuntu Mono" panose="020B0509030602030204" pitchFamily="49" charset="0"/>
            </a:endParaRPr>
          </a:p>
          <a:p>
            <a:pPr>
              <a:lnSpc>
                <a:spcPct val="95000"/>
              </a:lnSpc>
            </a:pPr>
            <a:r>
              <a:rPr lang="it-IT" sz="1300" b="1" err="1">
                <a:solidFill>
                  <a:srgbClr val="9F1410"/>
                </a:solidFill>
                <a:latin typeface="Ubuntu Mono" panose="020B0509030602030204" pitchFamily="49" charset="0"/>
              </a:rPr>
              <a:t>fileinfo</a:t>
            </a:r>
            <a:endParaRPr lang="it-IT" sz="1300">
              <a:solidFill>
                <a:srgbClr val="9F1410"/>
              </a:solidFill>
              <a:latin typeface="Ubuntu Mono" panose="020B0509030602030204" pitchFamily="49" charset="0"/>
            </a:endParaRPr>
          </a:p>
          <a:p>
            <a:pPr>
              <a:lnSpc>
                <a:spcPct val="95000"/>
              </a:lnSpc>
            </a:pPr>
            <a:r>
              <a:rPr lang="it-IT" sz="1300" b="1" err="1">
                <a:solidFill>
                  <a:srgbClr val="9F1410"/>
                </a:solidFill>
                <a:latin typeface="Ubuntu Mono" panose="020B0509030602030204" pitchFamily="49" charset="0"/>
              </a:rPr>
              <a:t>json</a:t>
            </a:r>
            <a:endParaRPr lang="it-IT" sz="1300">
              <a:solidFill>
                <a:srgbClr val="9F1410"/>
              </a:solidFill>
              <a:latin typeface="Ubuntu Mono" panose="020B0509030602030204" pitchFamily="49" charset="0"/>
            </a:endParaRPr>
          </a:p>
          <a:p>
            <a:pPr>
              <a:lnSpc>
                <a:spcPct val="95000"/>
              </a:lnSpc>
            </a:pPr>
            <a:r>
              <a:rPr lang="it-IT" sz="1300" b="1" err="1">
                <a:solidFill>
                  <a:srgbClr val="9F1410"/>
                </a:solidFill>
                <a:latin typeface="Ubuntu Mono" panose="020B0509030602030204" pitchFamily="49" charset="0"/>
              </a:rPr>
              <a:t>mbstring</a:t>
            </a:r>
            <a:r>
              <a:rPr lang="it-IT" sz="1300" b="1">
                <a:solidFill>
                  <a:srgbClr val="00B050"/>
                </a:solidFill>
                <a:latin typeface="Ubuntu Mono" panose="020B0509030602030204" pitchFamily="49" charset="0"/>
              </a:rPr>
              <a:t>  # </a:t>
            </a:r>
            <a:r>
              <a:rPr lang="it-IT" sz="1300">
                <a:solidFill>
                  <a:srgbClr val="00B050"/>
                </a:solidFill>
                <a:latin typeface="Times New Roman" panose="02020603050405020304" pitchFamily="18" charset="0"/>
                <a:cs typeface="Times New Roman" panose="02020603050405020304" pitchFamily="18" charset="0"/>
              </a:rPr>
              <a:t>installata a parte, in quanto NON dipendenza di PHP su </a:t>
            </a:r>
            <a:r>
              <a:rPr lang="it-IT" sz="1300" err="1">
                <a:solidFill>
                  <a:srgbClr val="00B050"/>
                </a:solidFill>
                <a:latin typeface="Times New Roman" panose="02020603050405020304" pitchFamily="18" charset="0"/>
                <a:cs typeface="Times New Roman" panose="02020603050405020304" pitchFamily="18" charset="0"/>
              </a:rPr>
              <a:t>Ubuntu</a:t>
            </a:r>
            <a:r>
              <a:rPr lang="it-IT" sz="1300">
                <a:solidFill>
                  <a:srgbClr val="00B050"/>
                </a:solidFill>
                <a:latin typeface="Times New Roman" panose="02020603050405020304" pitchFamily="18" charset="0"/>
                <a:cs typeface="Times New Roman" panose="02020603050405020304" pitchFamily="18" charset="0"/>
              </a:rPr>
              <a:t> 18.04</a:t>
            </a:r>
            <a:endParaRPr lang="it-IT" sz="1300">
              <a:solidFill>
                <a:srgbClr val="9F1410"/>
              </a:solidFill>
              <a:latin typeface="Ubuntu Mono" panose="020B0509030602030204" pitchFamily="49" charset="0"/>
            </a:endParaRPr>
          </a:p>
          <a:p>
            <a:pPr>
              <a:lnSpc>
                <a:spcPct val="95000"/>
              </a:lnSpc>
            </a:pPr>
            <a:r>
              <a:rPr lang="it-IT" sz="1300" b="1" err="1">
                <a:solidFill>
                  <a:srgbClr val="9F1410"/>
                </a:solidFill>
                <a:latin typeface="Ubuntu Mono" panose="020B0509030602030204" pitchFamily="49" charset="0"/>
              </a:rPr>
              <a:t>openssl</a:t>
            </a:r>
            <a:endParaRPr lang="it-IT" sz="1300">
              <a:solidFill>
                <a:srgbClr val="9F1410"/>
              </a:solidFill>
              <a:latin typeface="Ubuntu Mono" panose="020B0509030602030204" pitchFamily="49" charset="0"/>
            </a:endParaRPr>
          </a:p>
          <a:p>
            <a:pPr>
              <a:lnSpc>
                <a:spcPct val="95000"/>
              </a:lnSpc>
            </a:pPr>
            <a:r>
              <a:rPr lang="it-IT" sz="1300" b="1" err="1">
                <a:solidFill>
                  <a:srgbClr val="9F1410"/>
                </a:solidFill>
                <a:latin typeface="Ubuntu Mono" panose="020B0509030602030204" pitchFamily="49" charset="0"/>
              </a:rPr>
              <a:t>pdo</a:t>
            </a:r>
            <a:r>
              <a:rPr lang="it-IT" sz="1300" b="1" err="1">
                <a:solidFill>
                  <a:schemeClr val="tx1"/>
                </a:solidFill>
                <a:latin typeface="Ubuntu Mono" panose="020B0509030602030204" pitchFamily="49" charset="0"/>
              </a:rPr>
              <a:t>_mysql</a:t>
            </a:r>
            <a:r>
              <a:rPr lang="it-IT" sz="1300" b="1">
                <a:solidFill>
                  <a:schemeClr val="tx1"/>
                </a:solidFill>
                <a:latin typeface="Ubuntu Mono" panose="020B0509030602030204" pitchFamily="49" charset="0"/>
              </a:rPr>
              <a:t> </a:t>
            </a:r>
            <a:r>
              <a:rPr lang="it-IT" sz="1300" b="1">
                <a:solidFill>
                  <a:srgbClr val="00B050"/>
                </a:solidFill>
                <a:latin typeface="Ubuntu Mono" panose="020B0509030602030204" pitchFamily="49" charset="0"/>
              </a:rPr>
              <a:t># </a:t>
            </a:r>
            <a:r>
              <a:rPr lang="it-IT" sz="1300">
                <a:solidFill>
                  <a:srgbClr val="00B050"/>
                </a:solidFill>
                <a:latin typeface="Times New Roman" panose="02020603050405020304" pitchFamily="18" charset="0"/>
                <a:cs typeface="Times New Roman" panose="02020603050405020304" pitchFamily="18" charset="0"/>
              </a:rPr>
              <a:t>installata a parte, in quanto NON dipendenza di PHP su </a:t>
            </a:r>
            <a:r>
              <a:rPr lang="it-IT" sz="1300" err="1">
                <a:solidFill>
                  <a:srgbClr val="00B050"/>
                </a:solidFill>
                <a:latin typeface="Times New Roman" panose="02020603050405020304" pitchFamily="18" charset="0"/>
                <a:cs typeface="Times New Roman" panose="02020603050405020304" pitchFamily="18" charset="0"/>
              </a:rPr>
              <a:t>Ubuntu</a:t>
            </a:r>
            <a:r>
              <a:rPr lang="it-IT" sz="1300">
                <a:solidFill>
                  <a:srgbClr val="00B050"/>
                </a:solidFill>
                <a:latin typeface="Times New Roman" panose="02020603050405020304" pitchFamily="18" charset="0"/>
                <a:cs typeface="Times New Roman" panose="02020603050405020304" pitchFamily="18" charset="0"/>
              </a:rPr>
              <a:t> 18.04</a:t>
            </a:r>
            <a:endParaRPr lang="it-IT" sz="1300" b="1">
              <a:solidFill>
                <a:schemeClr val="tx1"/>
              </a:solidFill>
              <a:latin typeface="Ubuntu Mono" panose="020B0509030602030204" pitchFamily="49" charset="0"/>
            </a:endParaRPr>
          </a:p>
          <a:p>
            <a:pPr>
              <a:lnSpc>
                <a:spcPct val="95000"/>
              </a:lnSpc>
            </a:pPr>
            <a:r>
              <a:rPr lang="it-IT" sz="1300" b="1" err="1">
                <a:solidFill>
                  <a:srgbClr val="9F1410"/>
                </a:solidFill>
                <a:latin typeface="Ubuntu Mono" panose="020B0509030602030204" pitchFamily="49" charset="0"/>
              </a:rPr>
              <a:t>tokenizer</a:t>
            </a:r>
            <a:endParaRPr lang="it-IT" sz="1300">
              <a:solidFill>
                <a:srgbClr val="9F1410"/>
              </a:solidFill>
              <a:latin typeface="Ubuntu Mono" panose="020B0509030602030204" pitchFamily="49" charset="0"/>
            </a:endParaRPr>
          </a:p>
          <a:p>
            <a:pPr>
              <a:lnSpc>
                <a:spcPct val="95000"/>
              </a:lnSpc>
            </a:pPr>
            <a:r>
              <a:rPr lang="it-IT" sz="1300" b="1">
                <a:solidFill>
                  <a:srgbClr val="9F1410"/>
                </a:solidFill>
                <a:latin typeface="Ubuntu Mono" panose="020B0509030602030204" pitchFamily="49" charset="0"/>
              </a:rPr>
              <a:t>xml       </a:t>
            </a:r>
            <a:r>
              <a:rPr lang="it-IT" sz="1300" b="1">
                <a:solidFill>
                  <a:srgbClr val="00B050"/>
                </a:solidFill>
                <a:latin typeface="Ubuntu Mono" panose="020B0509030602030204" pitchFamily="49" charset="0"/>
              </a:rPr>
              <a:t># </a:t>
            </a:r>
            <a:r>
              <a:rPr lang="it-IT" sz="1300">
                <a:solidFill>
                  <a:srgbClr val="00B050"/>
                </a:solidFill>
                <a:latin typeface="Times New Roman" panose="02020603050405020304" pitchFamily="18" charset="0"/>
                <a:cs typeface="Times New Roman" panose="02020603050405020304" pitchFamily="18" charset="0"/>
              </a:rPr>
              <a:t>installata a parte, in quanto NON dipendenza di PHP su </a:t>
            </a:r>
            <a:r>
              <a:rPr lang="it-IT" sz="1300" err="1">
                <a:solidFill>
                  <a:srgbClr val="00B050"/>
                </a:solidFill>
                <a:latin typeface="Times New Roman" panose="02020603050405020304" pitchFamily="18" charset="0"/>
                <a:cs typeface="Times New Roman" panose="02020603050405020304" pitchFamily="18" charset="0"/>
              </a:rPr>
              <a:t>Ubuntu</a:t>
            </a:r>
            <a:r>
              <a:rPr lang="it-IT" sz="1300">
                <a:solidFill>
                  <a:srgbClr val="00B050"/>
                </a:solidFill>
                <a:latin typeface="Times New Roman" panose="02020603050405020304" pitchFamily="18" charset="0"/>
                <a:cs typeface="Times New Roman" panose="02020603050405020304" pitchFamily="18" charset="0"/>
              </a:rPr>
              <a:t> 18.04</a:t>
            </a:r>
            <a:endParaRPr lang="it-IT" sz="1300">
              <a:solidFill>
                <a:srgbClr val="9F1410"/>
              </a:solidFill>
              <a:latin typeface="Ubuntu Mono" panose="020B0509030602030204" pitchFamily="49" charset="0"/>
            </a:endParaRPr>
          </a:p>
        </p:txBody>
      </p:sp>
      <p:sp>
        <p:nvSpPr>
          <p:cNvPr id="13" name="Content Placeholder 2">
            <a:extLst>
              <a:ext uri="{FF2B5EF4-FFF2-40B4-BE49-F238E27FC236}">
                <a16:creationId xmlns:a16="http://schemas.microsoft.com/office/drawing/2014/main" id="{6AD5FF1F-709E-4A6B-82A1-E153E3AA3500}"/>
              </a:ext>
            </a:extLst>
          </p:cNvPr>
          <p:cNvSpPr txBox="1">
            <a:spLocks/>
          </p:cNvSpPr>
          <p:nvPr/>
        </p:nvSpPr>
        <p:spPr>
          <a:xfrm>
            <a:off x="249380" y="5245271"/>
            <a:ext cx="8608388" cy="573586"/>
          </a:xfrm>
          <a:prstGeom prst="rect">
            <a:avLst/>
          </a:prstGeom>
        </p:spPr>
        <p:txBody>
          <a:bodyPr vert="horz" lIns="91440" tIns="45720" rIns="91440" bIns="45720" rtlCol="0" anchor="t">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1800"/>
              </a:spcBef>
              <a:buNone/>
            </a:pPr>
            <a:r>
              <a:rPr lang="it-IT" sz="2400"/>
              <a:t>Qui si è provveduto per un backend </a:t>
            </a:r>
            <a:r>
              <a:rPr lang="it-IT" sz="2400" i="1"/>
              <a:t>mysql</a:t>
            </a:r>
            <a:r>
              <a:rPr lang="it-IT" sz="2400"/>
              <a:t>/</a:t>
            </a:r>
            <a:r>
              <a:rPr lang="it-IT" sz="2400" i="1"/>
              <a:t>mariadb</a:t>
            </a:r>
            <a:endParaRPr lang="it-IT" sz="2400"/>
          </a:p>
        </p:txBody>
      </p:sp>
    </p:spTree>
    <p:extLst>
      <p:ext uri="{BB962C8B-B14F-4D97-AF65-F5344CB8AC3E}">
        <p14:creationId xmlns:p14="http://schemas.microsoft.com/office/powerpoint/2010/main" val="28874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9EDF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1950" y="64513"/>
            <a:ext cx="8580438" cy="630957"/>
          </a:xfrm>
        </p:spPr>
        <p:txBody>
          <a:bodyPr>
            <a:normAutofit fontScale="90000"/>
          </a:bodyPr>
          <a:lstStyle/>
          <a:p>
            <a:r>
              <a:rPr lang="it-IT" sz="4000" b="0">
                <a:solidFill>
                  <a:srgbClr val="000000"/>
                </a:solidFill>
              </a:rPr>
              <a:t>Installazione di un modulo PHP</a:t>
            </a:r>
            <a:endParaRPr lang="it-IT" sz="4000" b="0">
              <a:solidFill>
                <a:srgbClr val="000000"/>
              </a:solidFill>
              <a:latin typeface="Calibri"/>
            </a:endParaRPr>
          </a:p>
        </p:txBody>
      </p:sp>
      <p:sp>
        <p:nvSpPr>
          <p:cNvPr id="4" name="Date Placeholder 3"/>
          <p:cNvSpPr>
            <a:spLocks noGrp="1"/>
          </p:cNvSpPr>
          <p:nvPr>
            <p:ph type="dt" sz="half" idx="10"/>
          </p:nvPr>
        </p:nvSpPr>
        <p:spPr/>
        <p:txBody>
          <a:bodyPr/>
          <a:lstStyle/>
          <a:p>
            <a:fld id="{DB765D7F-5FE1-7647-B47C-9615D7FAABD3}" type="datetime1">
              <a:rPr lang="it-IT" smtClean="0"/>
              <a:t>09/01/24</a:t>
            </a:fld>
            <a:endParaRPr lang="it-IT"/>
          </a:p>
        </p:txBody>
      </p:sp>
      <p:sp>
        <p:nvSpPr>
          <p:cNvPr id="5" name="Footer Placeholder 4"/>
          <p:cNvSpPr>
            <a:spLocks noGrp="1"/>
          </p:cNvSpPr>
          <p:nvPr>
            <p:ph type="ftr" sz="quarter" idx="11"/>
          </p:nvPr>
        </p:nvSpPr>
        <p:spPr/>
        <p:txBody>
          <a:bodyPr/>
          <a:lstStyle/>
          <a:p>
            <a:r>
              <a:rPr lang="it-IT"/>
              <a:t>Laravel: installazione, configurazione, tool</a:t>
            </a:r>
          </a:p>
        </p:txBody>
      </p:sp>
      <p:sp>
        <p:nvSpPr>
          <p:cNvPr id="6" name="Slide Number Placeholder 5"/>
          <p:cNvSpPr>
            <a:spLocks noGrp="1"/>
          </p:cNvSpPr>
          <p:nvPr>
            <p:ph type="sldNum" sz="quarter" idx="12"/>
          </p:nvPr>
        </p:nvSpPr>
        <p:spPr/>
        <p:txBody>
          <a:bodyPr/>
          <a:lstStyle/>
          <a:p>
            <a:fld id="{F8EFCE01-9A1A-5743-92DE-2F66DAA3BA2F}" type="slidenum">
              <a:rPr lang="it-IT" smtClean="0"/>
              <a:t>12</a:t>
            </a:fld>
            <a:endParaRPr lang="it-IT"/>
          </a:p>
        </p:txBody>
      </p:sp>
      <p:sp>
        <p:nvSpPr>
          <p:cNvPr id="3" name="Content Placeholder 2">
            <a:extLst>
              <a:ext uri="{FF2B5EF4-FFF2-40B4-BE49-F238E27FC236}">
                <a16:creationId xmlns:a16="http://schemas.microsoft.com/office/drawing/2014/main" id="{44F587A8-3A94-9426-7296-FBF7A1D02ADE}"/>
              </a:ext>
            </a:extLst>
          </p:cNvPr>
          <p:cNvSpPr txBox="1">
            <a:spLocks/>
          </p:cNvSpPr>
          <p:nvPr/>
        </p:nvSpPr>
        <p:spPr>
          <a:xfrm>
            <a:off x="196490" y="839264"/>
            <a:ext cx="8751563" cy="5719579"/>
          </a:xfrm>
          <a:prstGeom prst="rect">
            <a:avLst/>
          </a:prstGeom>
        </p:spPr>
        <p:txBody>
          <a:bodyPr vert="horz" lIns="91440" tIns="45720" rIns="91440" bIns="45720" rtlCol="0" anchor="t">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5000"/>
              </a:lnSpc>
              <a:spcBef>
                <a:spcPts val="600"/>
              </a:spcBef>
              <a:buNone/>
            </a:pPr>
            <a:r>
              <a:rPr lang="it-IT" sz="1400" dirty="0"/>
              <a:t>NB: l'installazione di un modulo PHP come </a:t>
            </a:r>
            <a:r>
              <a:rPr lang="it-IT" sz="1400" i="1" dirty="0" err="1"/>
              <a:t>bcmath</a:t>
            </a:r>
            <a:r>
              <a:rPr lang="it-IT" sz="1400" dirty="0"/>
              <a:t> comprende due passi: </a:t>
            </a:r>
          </a:p>
          <a:p>
            <a:pPr marL="354013" indent="-260350">
              <a:lnSpc>
                <a:spcPct val="95000"/>
              </a:lnSpc>
              <a:spcBef>
                <a:spcPts val="600"/>
              </a:spcBef>
            </a:pPr>
            <a:r>
              <a:rPr lang="it-IT" sz="1400" dirty="0"/>
              <a:t>inserire il file "libreria" </a:t>
            </a:r>
            <a:r>
              <a:rPr lang="it-IT" sz="1400" i="1" dirty="0" err="1"/>
              <a:t>bcmath.so</a:t>
            </a:r>
            <a:r>
              <a:rPr lang="it-IT" sz="1400" dirty="0"/>
              <a:t> o (per Windows) </a:t>
            </a:r>
            <a:r>
              <a:rPr lang="it-IT" sz="1400" i="1" dirty="0" err="1"/>
              <a:t>bcmath.dll</a:t>
            </a:r>
            <a:r>
              <a:rPr lang="it-IT" sz="1400" dirty="0"/>
              <a:t> nella directory delle estensioni (</a:t>
            </a:r>
            <a:r>
              <a:rPr lang="it-IT" sz="1400" dirty="0" err="1"/>
              <a:t>p.es</a:t>
            </a:r>
            <a:r>
              <a:rPr lang="it-IT" sz="1400" dirty="0"/>
              <a:t>. per Ubuntu 18.04 sarà </a:t>
            </a:r>
            <a:r>
              <a:rPr lang="it-IT" sz="1400" i="1" dirty="0"/>
              <a:t>/</a:t>
            </a:r>
            <a:r>
              <a:rPr lang="it-IT" sz="1400" i="1" dirty="0" err="1"/>
              <a:t>usr</a:t>
            </a:r>
            <a:r>
              <a:rPr lang="it-IT" sz="1400" i="1" dirty="0"/>
              <a:t>/</a:t>
            </a:r>
            <a:r>
              <a:rPr lang="it-IT" sz="1400" i="1" dirty="0" err="1"/>
              <a:t>lib</a:t>
            </a:r>
            <a:r>
              <a:rPr lang="it-IT" sz="1400" i="1" dirty="0"/>
              <a:t>/php/20200930</a:t>
            </a:r>
            <a:r>
              <a:rPr lang="it-IT" sz="1400" dirty="0"/>
              <a:t>/… in realtà no… man mano che si fa update, la data varia, si può forzare con </a:t>
            </a:r>
            <a:r>
              <a:rPr lang="it-IT" sz="1400" i="1" dirty="0" err="1"/>
              <a:t>extension_dir</a:t>
            </a:r>
            <a:r>
              <a:rPr lang="it-IT" sz="1400" dirty="0"/>
              <a:t> in </a:t>
            </a:r>
            <a:r>
              <a:rPr lang="it-IT" sz="1400" i="1" dirty="0" err="1"/>
              <a:t>php.ini</a:t>
            </a:r>
            <a:r>
              <a:rPr lang="it-IT" sz="1400" dirty="0"/>
              <a:t>, ma non conviene perché "si perde" quella di default… Quindi i file .so o .dll vanno tutti insieme, a meno che extension= contenga il </a:t>
            </a:r>
            <a:r>
              <a:rPr lang="it-IT" sz="1400" dirty="0" err="1"/>
              <a:t>path</a:t>
            </a:r>
            <a:endParaRPr lang="it-IT" sz="1400" dirty="0"/>
          </a:p>
          <a:p>
            <a:pPr marL="354013" indent="-260350">
              <a:lnSpc>
                <a:spcPct val="95000"/>
              </a:lnSpc>
              <a:spcBef>
                <a:spcPts val="600"/>
              </a:spcBef>
              <a:tabLst>
                <a:tab pos="8613775" algn="l"/>
              </a:tabLst>
            </a:pPr>
            <a:r>
              <a:rPr lang="it-IT" sz="1400" dirty="0"/>
              <a:t>inserire il rigo </a:t>
            </a:r>
            <a:r>
              <a:rPr lang="it-IT" sz="1400" dirty="0">
                <a:highlight>
                  <a:srgbClr val="C0C0C0"/>
                </a:highlight>
                <a:latin typeface="Ubuntu Mono" panose="020B0509030602030204" pitchFamily="49" charset="0"/>
              </a:rPr>
              <a:t>extension=</a:t>
            </a:r>
            <a:r>
              <a:rPr lang="it-IT" sz="1400" dirty="0" err="1">
                <a:highlight>
                  <a:srgbClr val="C0C0C0"/>
                </a:highlight>
                <a:latin typeface="Ubuntu Mono" panose="020B0509030602030204" pitchFamily="49" charset="0"/>
              </a:rPr>
              <a:t>bcmath.so</a:t>
            </a:r>
            <a:r>
              <a:rPr lang="it-IT" sz="1400" dirty="0"/>
              <a:t> nel file </a:t>
            </a:r>
            <a:r>
              <a:rPr lang="it-IT" sz="1400" i="1" dirty="0" err="1"/>
              <a:t>php.ini</a:t>
            </a:r>
            <a:r>
              <a:rPr lang="it-IT" sz="1400" dirty="0"/>
              <a:t> (o in uno che </a:t>
            </a:r>
            <a:r>
              <a:rPr lang="it-IT" sz="1400" i="1" dirty="0" err="1"/>
              <a:t>php.ini</a:t>
            </a:r>
            <a:r>
              <a:rPr lang="it-IT" sz="1400" dirty="0"/>
              <a:t> richiama, come </a:t>
            </a:r>
            <a:r>
              <a:rPr lang="it-IT" sz="1400" i="1" dirty="0"/>
              <a:t>/</a:t>
            </a:r>
            <a:r>
              <a:rPr lang="it-IT" sz="1400" i="1" dirty="0" err="1"/>
              <a:t>etc</a:t>
            </a:r>
            <a:r>
              <a:rPr lang="it-IT" sz="1400" i="1" dirty="0"/>
              <a:t>/php/8.0/cli/</a:t>
            </a:r>
            <a:r>
              <a:rPr lang="it-IT" sz="1400" i="1" dirty="0" err="1"/>
              <a:t>conf.d</a:t>
            </a:r>
            <a:r>
              <a:rPr lang="it-IT" sz="1400" i="1" dirty="0"/>
              <a:t>/20-bcmath.ini</a:t>
            </a:r>
            <a:r>
              <a:rPr lang="it-IT" sz="1400" dirty="0"/>
              <a:t> su Ubuntu)… extension="/</a:t>
            </a:r>
            <a:r>
              <a:rPr lang="it-IT" sz="1400" dirty="0" err="1"/>
              <a:t>path</a:t>
            </a:r>
            <a:r>
              <a:rPr lang="it-IT" sz="1400" dirty="0"/>
              <a:t>/to/extension" è anche ammesso e ha il vantaggio di potere mettere l'estensione ovunque, se no deve stare nella </a:t>
            </a:r>
            <a:r>
              <a:rPr lang="it-IT" sz="1400" dirty="0" err="1"/>
              <a:t>extension_dir</a:t>
            </a:r>
            <a:r>
              <a:rPr lang="it-IT" sz="1400" dirty="0"/>
              <a:t> (di default o </a:t>
            </a:r>
            <a:r>
              <a:rPr lang="it-IT" sz="1400" dirty="0" err="1"/>
              <a:t>settatta</a:t>
            </a:r>
            <a:r>
              <a:rPr lang="it-IT" sz="1400" dirty="0"/>
              <a:t> in </a:t>
            </a:r>
            <a:r>
              <a:rPr lang="it-IT" sz="1400" i="1" dirty="0" err="1"/>
              <a:t>php.ini</a:t>
            </a:r>
            <a:r>
              <a:rPr lang="it-IT" sz="1400" dirty="0"/>
              <a:t>)</a:t>
            </a:r>
          </a:p>
          <a:p>
            <a:pPr marL="354013" indent="-260350">
              <a:lnSpc>
                <a:spcPct val="95000"/>
              </a:lnSpc>
              <a:spcBef>
                <a:spcPts val="600"/>
              </a:spcBef>
              <a:tabLst>
                <a:tab pos="8613775" algn="l"/>
              </a:tabLst>
            </a:pPr>
            <a:r>
              <a:rPr lang="it-IT" sz="1400" dirty="0"/>
              <a:t>queste direttive </a:t>
            </a:r>
            <a:r>
              <a:rPr lang="it-IT" sz="1400" i="1" dirty="0"/>
              <a:t>extension=</a:t>
            </a:r>
            <a:r>
              <a:rPr lang="it-IT" sz="1400" dirty="0"/>
              <a:t> , in </a:t>
            </a:r>
            <a:r>
              <a:rPr lang="it-IT" sz="1400" i="1" dirty="0" err="1"/>
              <a:t>php.ini</a:t>
            </a:r>
            <a:r>
              <a:rPr lang="it-IT" sz="1400" dirty="0"/>
              <a:t> o in </a:t>
            </a:r>
            <a:r>
              <a:rPr lang="it-IT" sz="1400" i="1" dirty="0"/>
              <a:t>ini</a:t>
            </a:r>
            <a:r>
              <a:rPr lang="it-IT" sz="1400" dirty="0"/>
              <a:t> specifico, servono a caricare l'estensione automaticamente, ma si può caricare anche a mano con </a:t>
            </a:r>
            <a:r>
              <a:rPr lang="it-IT" sz="1400" i="1" dirty="0"/>
              <a:t>dl("modulo") </a:t>
            </a:r>
            <a:r>
              <a:rPr lang="it-IT" sz="1400" dirty="0"/>
              <a:t>NB: </a:t>
            </a:r>
            <a:r>
              <a:rPr lang="it-IT" sz="1400" i="1" dirty="0"/>
              <a:t>modulo</a:t>
            </a:r>
            <a:r>
              <a:rPr lang="it-IT" sz="1400" dirty="0"/>
              <a:t> deve essere il nome semplice del file senza </a:t>
            </a:r>
            <a:r>
              <a:rPr lang="it-IT" sz="1400" i="1" dirty="0"/>
              <a:t>.so/.dll,</a:t>
            </a:r>
            <a:r>
              <a:rPr lang="it-IT" sz="1400" dirty="0"/>
              <a:t> file che deve trovarsi nella </a:t>
            </a:r>
            <a:r>
              <a:rPr lang="it-IT" sz="1400" dirty="0" err="1"/>
              <a:t>extension_dir</a:t>
            </a:r>
            <a:endParaRPr lang="it-IT" sz="1400" dirty="0"/>
          </a:p>
          <a:p>
            <a:pPr marL="0" indent="0">
              <a:lnSpc>
                <a:spcPct val="95000"/>
              </a:lnSpc>
              <a:spcBef>
                <a:spcPts val="600"/>
              </a:spcBef>
              <a:buNone/>
            </a:pPr>
            <a:r>
              <a:rPr lang="it-IT" sz="1400" dirty="0"/>
              <a:t>In Ubuntu ciò accade automaticamente, installando il pacchetto </a:t>
            </a:r>
            <a:r>
              <a:rPr lang="it-IT" sz="1400" i="1" dirty="0"/>
              <a:t>deb</a:t>
            </a:r>
            <a:r>
              <a:rPr lang="it-IT" sz="1400" dirty="0"/>
              <a:t> </a:t>
            </a:r>
            <a:r>
              <a:rPr lang="it-IT" sz="1400" i="1" dirty="0"/>
              <a:t>php-</a:t>
            </a:r>
            <a:r>
              <a:rPr lang="it-IT" sz="1400" i="1" dirty="0" err="1"/>
              <a:t>bcmath</a:t>
            </a:r>
            <a:r>
              <a:rPr lang="it-IT" sz="1400" dirty="0"/>
              <a:t>, ma, con altre distribuzioni o </a:t>
            </a:r>
            <a:r>
              <a:rPr lang="it-IT" sz="1400" dirty="0" err="1"/>
              <a:t>Win</a:t>
            </a:r>
            <a:r>
              <a:rPr lang="it-IT" sz="1400" dirty="0"/>
              <a:t> o Mac, tutto ciò si potrebbe dover fare "a mano"</a:t>
            </a:r>
          </a:p>
          <a:p>
            <a:pPr marL="0" indent="0">
              <a:lnSpc>
                <a:spcPct val="95000"/>
              </a:lnSpc>
              <a:spcBef>
                <a:spcPts val="600"/>
              </a:spcBef>
              <a:buNone/>
            </a:pPr>
            <a:r>
              <a:rPr lang="it-IT" sz="1400" dirty="0"/>
              <a:t>Ma perché php va a cercare *.ini in </a:t>
            </a:r>
            <a:r>
              <a:rPr lang="it-IT" sz="1400" i="1" dirty="0"/>
              <a:t>/</a:t>
            </a:r>
            <a:r>
              <a:rPr lang="it-IT" sz="1400" i="1" dirty="0" err="1"/>
              <a:t>etc</a:t>
            </a:r>
            <a:r>
              <a:rPr lang="it-IT" sz="1400" i="1" dirty="0"/>
              <a:t>/php/8.0/cli/</a:t>
            </a:r>
            <a:r>
              <a:rPr lang="it-IT" sz="1400" i="1" dirty="0" err="1"/>
              <a:t>conf.d</a:t>
            </a:r>
            <a:r>
              <a:rPr lang="it-IT" sz="1400" i="1" dirty="0"/>
              <a:t>/</a:t>
            </a:r>
            <a:r>
              <a:rPr lang="it-IT" sz="1400" dirty="0"/>
              <a:t> ? E' stato compilato così, vedi https://</a:t>
            </a:r>
            <a:r>
              <a:rPr lang="it-IT" sz="1400" dirty="0" err="1"/>
              <a:t>www.php.net</a:t>
            </a:r>
            <a:r>
              <a:rPr lang="it-IT" sz="1400" dirty="0"/>
              <a:t>/</a:t>
            </a:r>
            <a:r>
              <a:rPr lang="it-IT" sz="1400" dirty="0" err="1"/>
              <a:t>manual</a:t>
            </a:r>
            <a:r>
              <a:rPr lang="it-IT" sz="1400" dirty="0"/>
              <a:t>/en/</a:t>
            </a:r>
            <a:r>
              <a:rPr lang="it-IT" sz="1400" dirty="0" err="1"/>
              <a:t>configuration.file.php#configuration.file.scan</a:t>
            </a:r>
            <a:r>
              <a:rPr lang="it-IT" sz="1400" dirty="0"/>
              <a:t>. Si può anche settare </a:t>
            </a:r>
            <a:r>
              <a:rPr lang="es-ES" sz="1400" dirty="0"/>
              <a:t>PHP_INI_SCAN_DIR, </a:t>
            </a:r>
            <a:r>
              <a:rPr lang="es-ES" sz="1400" dirty="0" err="1"/>
              <a:t>p.es</a:t>
            </a:r>
            <a:r>
              <a:rPr lang="es-ES" sz="1400" dirty="0"/>
              <a:t>. PHP_INI_SCAN_DIR=/</a:t>
            </a:r>
            <a:r>
              <a:rPr lang="es-ES" sz="1400" dirty="0" err="1"/>
              <a:t>usr</a:t>
            </a:r>
            <a:r>
              <a:rPr lang="es-ES" sz="1400" dirty="0"/>
              <a:t>/local/</a:t>
            </a:r>
            <a:r>
              <a:rPr lang="es-ES" sz="1400" dirty="0" err="1"/>
              <a:t>etc</a:t>
            </a:r>
            <a:r>
              <a:rPr lang="es-ES" sz="1400" dirty="0"/>
              <a:t>/</a:t>
            </a:r>
            <a:r>
              <a:rPr lang="es-ES" sz="1400" dirty="0" err="1"/>
              <a:t>php.d</a:t>
            </a:r>
            <a:r>
              <a:rPr lang="es-ES" sz="1400" dirty="0"/>
              <a:t>: (":" lo fa guardare anche nel default con cui era </a:t>
            </a:r>
            <a:r>
              <a:rPr lang="es-ES" sz="1400" dirty="0" err="1"/>
              <a:t>stato</a:t>
            </a:r>
            <a:r>
              <a:rPr lang="es-ES" sz="1400" dirty="0"/>
              <a:t> </a:t>
            </a:r>
            <a:r>
              <a:rPr lang="es-ES" sz="1400" dirty="0" err="1"/>
              <a:t>compilato</a:t>
            </a:r>
            <a:r>
              <a:rPr lang="es-ES" sz="1400" dirty="0"/>
              <a:t>)</a:t>
            </a:r>
            <a:endParaRPr lang="it-IT" sz="1400" dirty="0"/>
          </a:p>
          <a:p>
            <a:pPr marL="0" indent="0">
              <a:lnSpc>
                <a:spcPct val="95000"/>
              </a:lnSpc>
              <a:spcBef>
                <a:spcPts val="600"/>
              </a:spcBef>
              <a:buNone/>
            </a:pPr>
            <a:r>
              <a:rPr lang="it-IT" sz="1400" dirty="0"/>
              <a:t>Dire che vi sono moduli "statici" (compilati insieme all'eseguibile php) e altri esterni/dinamici, la terminologia è in </a:t>
            </a:r>
            <a:r>
              <a:rPr lang="it-IT" sz="1400" dirty="0">
                <a:hlinkClick r:id="rId3"/>
              </a:rPr>
              <a:t>https://wiki.php.net/internals/extensions</a:t>
            </a:r>
            <a:r>
              <a:rPr lang="it-IT" sz="1400" dirty="0"/>
              <a:t> Si possono individuare quelli statici disattivando quelli dinamici in due modi: o nascondendo i file .ini o nascondendo le estensioni .so/.dll… A quel punto ecco che </a:t>
            </a:r>
            <a:r>
              <a:rPr lang="it-IT" sz="1400" i="1" dirty="0"/>
              <a:t>php -m</a:t>
            </a:r>
            <a:r>
              <a:rPr lang="it-IT" sz="1400" dirty="0"/>
              <a:t> mostra solo i moduli dinamici. Si possono provare: php -m  poi   PHP_INI_SCAN_DIR=php -m  infine   PHP_INI_SCAN_DIR=/</a:t>
            </a:r>
            <a:r>
              <a:rPr lang="it-IT" sz="1400" dirty="0" err="1"/>
              <a:t>etc</a:t>
            </a:r>
            <a:r>
              <a:rPr lang="it-IT" sz="1400" dirty="0"/>
              <a:t>/php/8.2/cli/</a:t>
            </a:r>
            <a:r>
              <a:rPr lang="it-IT" sz="1400" dirty="0" err="1"/>
              <a:t>conf.d</a:t>
            </a:r>
            <a:r>
              <a:rPr lang="it-IT" sz="1400" dirty="0"/>
              <a:t> php -m </a:t>
            </a:r>
          </a:p>
          <a:p>
            <a:pPr marL="0" indent="0">
              <a:lnSpc>
                <a:spcPct val="95000"/>
              </a:lnSpc>
              <a:spcBef>
                <a:spcPts val="600"/>
              </a:spcBef>
              <a:buNone/>
            </a:pPr>
            <a:r>
              <a:rPr lang="it-IT" sz="1400" dirty="0"/>
              <a:t>Installare un modulo non precompilato: </a:t>
            </a:r>
            <a:r>
              <a:rPr lang="it-IT" sz="1400" dirty="0">
                <a:hlinkClick r:id="rId4"/>
              </a:rPr>
              <a:t>https://www.php.net/manual/en/install.pecl.php</a:t>
            </a:r>
            <a:r>
              <a:rPr lang="it-IT" sz="1400" dirty="0"/>
              <a:t> e su Ubuntu serve anche i package php-</a:t>
            </a:r>
            <a:r>
              <a:rPr lang="it-IT" sz="1400" dirty="0" err="1"/>
              <a:t>dev</a:t>
            </a:r>
            <a:r>
              <a:rPr lang="it-IT" sz="1400" dirty="0"/>
              <a:t> (con </a:t>
            </a:r>
            <a:r>
              <a:rPr lang="it-IT" sz="1400" dirty="0" err="1"/>
              <a:t>phpize</a:t>
            </a:r>
            <a:r>
              <a:rPr lang="it-IT" sz="1400" dirty="0"/>
              <a:t>) e php-</a:t>
            </a:r>
            <a:r>
              <a:rPr lang="it-IT" sz="1400" dirty="0" err="1"/>
              <a:t>pear</a:t>
            </a:r>
            <a:r>
              <a:rPr lang="it-IT" sz="1400" dirty="0"/>
              <a:t> (</a:t>
            </a:r>
            <a:r>
              <a:rPr lang="it-IT" sz="1400" dirty="0" err="1"/>
              <a:t>pecl</a:t>
            </a:r>
            <a:r>
              <a:rPr lang="it-IT" sz="1400" dirty="0"/>
              <a:t>). I package sono su: </a:t>
            </a:r>
            <a:r>
              <a:rPr lang="it-IT" sz="1400" dirty="0">
                <a:hlinkClick r:id="rId5"/>
              </a:rPr>
              <a:t>https://pecl.php.net/packages.php</a:t>
            </a:r>
            <a:r>
              <a:rPr lang="it-IT" sz="1400" dirty="0"/>
              <a:t> </a:t>
            </a:r>
          </a:p>
        </p:txBody>
      </p:sp>
    </p:spTree>
    <p:extLst>
      <p:ext uri="{BB962C8B-B14F-4D97-AF65-F5344CB8AC3E}">
        <p14:creationId xmlns:p14="http://schemas.microsoft.com/office/powerpoint/2010/main" val="2163387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9ED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AD9E-63FB-F341-9899-95A9782FA828}"/>
              </a:ext>
            </a:extLst>
          </p:cNvPr>
          <p:cNvSpPr>
            <a:spLocks noGrp="1"/>
          </p:cNvSpPr>
          <p:nvPr>
            <p:ph type="title"/>
          </p:nvPr>
        </p:nvSpPr>
        <p:spPr>
          <a:xfrm>
            <a:off x="282029" y="75413"/>
            <a:ext cx="8579942" cy="722479"/>
          </a:xfrm>
        </p:spPr>
        <p:txBody>
          <a:bodyPr>
            <a:normAutofit/>
          </a:bodyPr>
          <a:lstStyle/>
          <a:p>
            <a:r>
              <a:rPr lang="en-IT" sz="4000" b="0"/>
              <a:t>Ultima versione PHP (Ubuntu)</a:t>
            </a:r>
          </a:p>
        </p:txBody>
      </p:sp>
      <p:sp>
        <p:nvSpPr>
          <p:cNvPr id="3" name="Content Placeholder 2">
            <a:extLst>
              <a:ext uri="{FF2B5EF4-FFF2-40B4-BE49-F238E27FC236}">
                <a16:creationId xmlns:a16="http://schemas.microsoft.com/office/drawing/2014/main" id="{51C17166-F4E1-FD46-8A46-17669487CAC1}"/>
              </a:ext>
            </a:extLst>
          </p:cNvPr>
          <p:cNvSpPr>
            <a:spLocks noGrp="1"/>
          </p:cNvSpPr>
          <p:nvPr>
            <p:ph idx="1"/>
          </p:nvPr>
        </p:nvSpPr>
        <p:spPr>
          <a:xfrm>
            <a:off x="261808" y="808148"/>
            <a:ext cx="8677634" cy="767458"/>
          </a:xfrm>
        </p:spPr>
        <p:txBody>
          <a:bodyPr>
            <a:normAutofit/>
          </a:bodyPr>
          <a:lstStyle/>
          <a:p>
            <a:pPr marL="0" indent="0">
              <a:lnSpc>
                <a:spcPct val="95000"/>
              </a:lnSpc>
              <a:buNone/>
            </a:pPr>
            <a:r>
              <a:rPr lang="en-IT" sz="2200"/>
              <a:t>Ubuntu non aggiorna sempre con prontezza PHP, sicché il Laravel installato (v. oltre) </a:t>
            </a:r>
            <a:r>
              <a:rPr lang="it-IT" sz="2200"/>
              <a:t>potrebbe</a:t>
            </a:r>
            <a:r>
              <a:rPr lang="en-IT" sz="2200"/>
              <a:t> non trovare un PHP abbastanza nuovo, p.es.:</a:t>
            </a:r>
          </a:p>
        </p:txBody>
      </p:sp>
      <p:sp>
        <p:nvSpPr>
          <p:cNvPr id="4" name="Date Placeholder 3">
            <a:extLst>
              <a:ext uri="{FF2B5EF4-FFF2-40B4-BE49-F238E27FC236}">
                <a16:creationId xmlns:a16="http://schemas.microsoft.com/office/drawing/2014/main" id="{2A1F6A6A-F583-3F49-9775-9D0FD328CB69}"/>
              </a:ext>
            </a:extLst>
          </p:cNvPr>
          <p:cNvSpPr>
            <a:spLocks noGrp="1"/>
          </p:cNvSpPr>
          <p:nvPr>
            <p:ph type="dt" sz="half" idx="10"/>
          </p:nvPr>
        </p:nvSpPr>
        <p:spPr/>
        <p:txBody>
          <a:bodyPr/>
          <a:lstStyle/>
          <a:p>
            <a:fld id="{C7C7E220-782A-BB45-8C4B-C0B20DCBCFE9}" type="datetime1">
              <a:rPr lang="it-IT" smtClean="0"/>
              <a:t>09/01/24</a:t>
            </a:fld>
            <a:endParaRPr lang="en-IT"/>
          </a:p>
        </p:txBody>
      </p:sp>
      <p:sp>
        <p:nvSpPr>
          <p:cNvPr id="5" name="Footer Placeholder 4">
            <a:extLst>
              <a:ext uri="{FF2B5EF4-FFF2-40B4-BE49-F238E27FC236}">
                <a16:creationId xmlns:a16="http://schemas.microsoft.com/office/drawing/2014/main" id="{01BFDAB5-4158-A142-915A-409E6105589D}"/>
              </a:ext>
            </a:extLst>
          </p:cNvPr>
          <p:cNvSpPr>
            <a:spLocks noGrp="1"/>
          </p:cNvSpPr>
          <p:nvPr>
            <p:ph type="ftr" sz="quarter" idx="11"/>
          </p:nvPr>
        </p:nvSpPr>
        <p:spPr/>
        <p:txBody>
          <a:bodyPr/>
          <a:lstStyle/>
          <a:p>
            <a:r>
              <a:rPr lang="it-IT"/>
              <a:t>Laravel: installazione, configurazione, tool</a:t>
            </a:r>
          </a:p>
        </p:txBody>
      </p:sp>
      <p:sp>
        <p:nvSpPr>
          <p:cNvPr id="6" name="Slide Number Placeholder 5">
            <a:extLst>
              <a:ext uri="{FF2B5EF4-FFF2-40B4-BE49-F238E27FC236}">
                <a16:creationId xmlns:a16="http://schemas.microsoft.com/office/drawing/2014/main" id="{1685F404-673D-DD4B-B537-14BB66490AFB}"/>
              </a:ext>
            </a:extLst>
          </p:cNvPr>
          <p:cNvSpPr>
            <a:spLocks noGrp="1"/>
          </p:cNvSpPr>
          <p:nvPr>
            <p:ph type="sldNum" sz="quarter" idx="12"/>
          </p:nvPr>
        </p:nvSpPr>
        <p:spPr/>
        <p:txBody>
          <a:bodyPr/>
          <a:lstStyle/>
          <a:p>
            <a:fld id="{F8EFCE01-9A1A-5743-92DE-2F66DAA3BA2F}" type="slidenum">
              <a:rPr lang="it-IT" smtClean="0"/>
              <a:t>13</a:t>
            </a:fld>
            <a:endParaRPr lang="it-IT"/>
          </a:p>
        </p:txBody>
      </p:sp>
      <p:sp>
        <p:nvSpPr>
          <p:cNvPr id="8" name="TextBox 7">
            <a:extLst>
              <a:ext uri="{FF2B5EF4-FFF2-40B4-BE49-F238E27FC236}">
                <a16:creationId xmlns:a16="http://schemas.microsoft.com/office/drawing/2014/main" id="{E0BC5ACF-9677-B049-9139-0C57CBD72209}"/>
              </a:ext>
            </a:extLst>
          </p:cNvPr>
          <p:cNvSpPr txBox="1"/>
          <p:nvPr/>
        </p:nvSpPr>
        <p:spPr>
          <a:xfrm>
            <a:off x="359500" y="1577562"/>
            <a:ext cx="8579942" cy="830997"/>
          </a:xfrm>
          <a:prstGeom prst="rect">
            <a:avLst/>
          </a:prstGeom>
          <a:solidFill>
            <a:schemeClr val="bg1">
              <a:lumMod val="85000"/>
            </a:schemeClr>
          </a:solidFill>
        </p:spPr>
        <p:txBody>
          <a:bodyPr wrap="square">
            <a:spAutoFit/>
          </a:bodyPr>
          <a:lstStyle/>
          <a:p>
            <a:r>
              <a:rPr lang="en-GB" sz="1200" b="1">
                <a:solidFill>
                  <a:srgbClr val="729FCF"/>
                </a:solidFill>
                <a:effectLst/>
                <a:latin typeface="Ubuntu Mono" panose="020B0509030602030204" pitchFamily="49" charset="0"/>
              </a:rPr>
              <a:t>$</a:t>
            </a:r>
            <a:r>
              <a:rPr lang="en-GB" sz="1200">
                <a:solidFill>
                  <a:srgbClr val="FFFFFF"/>
                </a:solidFill>
                <a:effectLst/>
                <a:latin typeface="Ubuntu Mono" panose="020B0509030602030204" pitchFamily="49" charset="0"/>
              </a:rPr>
              <a:t> </a:t>
            </a:r>
            <a:r>
              <a:rPr lang="en-GB" sz="1200" b="1" i="1">
                <a:solidFill>
                  <a:srgbClr val="EF2929"/>
                </a:solidFill>
                <a:effectLst/>
                <a:latin typeface="Ubuntu Mono" panose="020B0509030602030204" pitchFamily="49" charset="0"/>
              </a:rPr>
              <a:t>grep DISTRIB_DESCRIPTION /etc/</a:t>
            </a:r>
            <a:r>
              <a:rPr lang="en-GB" sz="1200" b="1" i="1" err="1">
                <a:solidFill>
                  <a:srgbClr val="EF2929"/>
                </a:solidFill>
                <a:effectLst/>
                <a:latin typeface="Ubuntu Mono" panose="020B0509030602030204" pitchFamily="49" charset="0"/>
              </a:rPr>
              <a:t>lsb</a:t>
            </a:r>
            <a:r>
              <a:rPr lang="en-GB" sz="1200" b="1" i="1">
                <a:solidFill>
                  <a:srgbClr val="EF2929"/>
                </a:solidFill>
                <a:effectLst/>
                <a:latin typeface="Ubuntu Mono" panose="020B0509030602030204" pitchFamily="49" charset="0"/>
              </a:rPr>
              <a:t>-release</a:t>
            </a:r>
            <a:endParaRPr lang="en-GB" sz="1200">
              <a:solidFill>
                <a:srgbClr val="EF2929"/>
              </a:solidFill>
              <a:effectLst/>
              <a:latin typeface="Ubuntu Mono" panose="020B0509030602030204" pitchFamily="49" charset="0"/>
            </a:endParaRPr>
          </a:p>
          <a:p>
            <a:r>
              <a:rPr lang="en-GB" sz="1200">
                <a:effectLst/>
                <a:latin typeface="Ubuntu Mono" panose="020B0509030602030204" pitchFamily="49" charset="0"/>
              </a:rPr>
              <a:t>DISTRIB_DESCRIPTION="Ubuntu 18.04.6 LTS"</a:t>
            </a:r>
          </a:p>
          <a:p>
            <a:r>
              <a:rPr lang="en-GB" sz="1200" b="1">
                <a:solidFill>
                  <a:srgbClr val="729FCF"/>
                </a:solidFill>
                <a:latin typeface="Ubuntu Mono" panose="020B0509030602030204" pitchFamily="49" charset="0"/>
              </a:rPr>
              <a:t>$</a:t>
            </a:r>
            <a:r>
              <a:rPr lang="en-GB" sz="1200">
                <a:solidFill>
                  <a:srgbClr val="FFFFFF"/>
                </a:solidFill>
                <a:latin typeface="Ubuntu Mono" panose="020B0509030602030204" pitchFamily="49" charset="0"/>
              </a:rPr>
              <a:t> </a:t>
            </a:r>
            <a:r>
              <a:rPr lang="en-GB" sz="1200" b="1" i="1">
                <a:solidFill>
                  <a:srgbClr val="EF2929"/>
                </a:solidFill>
                <a:latin typeface="Ubuntu Mono" panose="020B0509030602030204" pitchFamily="49" charset="0"/>
              </a:rPr>
              <a:t>php -v</a:t>
            </a:r>
          </a:p>
          <a:p>
            <a:r>
              <a:rPr lang="en-GB" sz="1200">
                <a:latin typeface="Ubuntu Mono" panose="020B0509030602030204" pitchFamily="49" charset="0"/>
              </a:rPr>
              <a:t>PHP 7.2.24-0ubuntu0.18.04.10 (cli) (built: Oct 25 2021 17:47:59)...</a:t>
            </a:r>
          </a:p>
        </p:txBody>
      </p:sp>
      <p:sp>
        <p:nvSpPr>
          <p:cNvPr id="9" name="Content Placeholder 2">
            <a:extLst>
              <a:ext uri="{FF2B5EF4-FFF2-40B4-BE49-F238E27FC236}">
                <a16:creationId xmlns:a16="http://schemas.microsoft.com/office/drawing/2014/main" id="{A075E435-1AD0-F04D-8A3D-AB6985121B2E}"/>
              </a:ext>
            </a:extLst>
          </p:cNvPr>
          <p:cNvSpPr txBox="1">
            <a:spLocks/>
          </p:cNvSpPr>
          <p:nvPr/>
        </p:nvSpPr>
        <p:spPr>
          <a:xfrm>
            <a:off x="261808" y="2455501"/>
            <a:ext cx="8677634" cy="447650"/>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5000"/>
              </a:lnSpc>
              <a:spcBef>
                <a:spcPts val="0"/>
              </a:spcBef>
              <a:buFont typeface="Arial"/>
              <a:buNone/>
            </a:pPr>
            <a:r>
              <a:rPr lang="en-IT" sz="2200"/>
              <a:t>Per Ubuntu LTS 18.04, PHP è alla v. 7.2.24, ma Laravel</a:t>
            </a:r>
            <a:r>
              <a:rPr lang="it-IT" sz="2200"/>
              <a:t> (nuovo)</a:t>
            </a:r>
            <a:r>
              <a:rPr lang="en-IT" sz="2200"/>
              <a:t> richiede v. &gt;= 7.3:</a:t>
            </a:r>
          </a:p>
        </p:txBody>
      </p:sp>
      <p:sp>
        <p:nvSpPr>
          <p:cNvPr id="10" name="TextBox 9">
            <a:extLst>
              <a:ext uri="{FF2B5EF4-FFF2-40B4-BE49-F238E27FC236}">
                <a16:creationId xmlns:a16="http://schemas.microsoft.com/office/drawing/2014/main" id="{93A8C2C6-D05F-424F-A44E-8A01CEAD2ED5}"/>
              </a:ext>
            </a:extLst>
          </p:cNvPr>
          <p:cNvSpPr txBox="1"/>
          <p:nvPr/>
        </p:nvSpPr>
        <p:spPr>
          <a:xfrm>
            <a:off x="359500" y="3990791"/>
            <a:ext cx="8579942" cy="830997"/>
          </a:xfrm>
          <a:prstGeom prst="rect">
            <a:avLst/>
          </a:prstGeom>
          <a:solidFill>
            <a:schemeClr val="bg1">
              <a:lumMod val="85000"/>
            </a:schemeClr>
          </a:solidFill>
        </p:spPr>
        <p:txBody>
          <a:bodyPr wrap="square">
            <a:spAutoFit/>
          </a:bodyPr>
          <a:lstStyle/>
          <a:p>
            <a:r>
              <a:rPr lang="en-GB" sz="1200" b="1">
                <a:solidFill>
                  <a:srgbClr val="729FCF"/>
                </a:solidFill>
                <a:effectLst/>
                <a:latin typeface="Ubuntu Mono" panose="020B0509030602030204" pitchFamily="49" charset="0"/>
              </a:rPr>
              <a:t>$</a:t>
            </a:r>
            <a:r>
              <a:rPr lang="en-GB" sz="1200">
                <a:solidFill>
                  <a:srgbClr val="FFFFFF"/>
                </a:solidFill>
                <a:effectLst/>
                <a:latin typeface="Ubuntu Mono" panose="020B0509030602030204" pitchFamily="49" charset="0"/>
              </a:rPr>
              <a:t> </a:t>
            </a:r>
            <a:r>
              <a:rPr lang="en-GB" sz="1200" b="1" i="1" err="1">
                <a:solidFill>
                  <a:srgbClr val="EF2929"/>
                </a:solidFill>
                <a:latin typeface="Ubuntu Mono" panose="020B0509030602030204" pitchFamily="49" charset="0"/>
              </a:rPr>
              <a:t>sudo</a:t>
            </a:r>
            <a:r>
              <a:rPr lang="en-GB" sz="1200" b="1" i="1">
                <a:solidFill>
                  <a:srgbClr val="EF2929"/>
                </a:solidFill>
                <a:latin typeface="Ubuntu Mono" panose="020B0509030602030204" pitchFamily="49" charset="0"/>
              </a:rPr>
              <a:t> add-apt-repository </a:t>
            </a:r>
            <a:r>
              <a:rPr lang="en-GB" sz="1200" b="1" i="1" err="1">
                <a:solidFill>
                  <a:srgbClr val="EF2929"/>
                </a:solidFill>
                <a:latin typeface="Ubuntu Mono" panose="020B0509030602030204" pitchFamily="49" charset="0"/>
              </a:rPr>
              <a:t>ppa:ondrej</a:t>
            </a:r>
            <a:r>
              <a:rPr lang="en-GB" sz="1200" b="1" i="1">
                <a:solidFill>
                  <a:srgbClr val="EF2929"/>
                </a:solidFill>
                <a:latin typeface="Ubuntu Mono" panose="020B0509030602030204" pitchFamily="49" charset="0"/>
              </a:rPr>
              <a:t>/php              </a:t>
            </a:r>
            <a:r>
              <a:rPr lang="en-GB" sz="1200" i="1">
                <a:solidFill>
                  <a:srgbClr val="0FA859"/>
                </a:solidFill>
                <a:latin typeface="Ubuntu Mono" panose="020B0509030602030204" pitchFamily="49" charset="0"/>
              </a:rPr>
              <a:t># </a:t>
            </a:r>
            <a:r>
              <a:rPr lang="en-GB" sz="1200" err="1">
                <a:solidFill>
                  <a:srgbClr val="0FA859"/>
                </a:solidFill>
                <a:latin typeface="Ubuntu Mono" panose="020B0509030602030204" pitchFamily="49" charset="0"/>
              </a:rPr>
              <a:t>ondrej</a:t>
            </a:r>
            <a:r>
              <a:rPr lang="en-GB" sz="1200">
                <a:solidFill>
                  <a:srgbClr val="0FA859"/>
                </a:solidFill>
                <a:latin typeface="Ubuntu Mono" panose="020B0509030602030204" pitchFamily="49" charset="0"/>
              </a:rPr>
              <a:t>/php</a:t>
            </a:r>
            <a:r>
              <a:rPr lang="en-GB" sz="1200">
                <a:solidFill>
                  <a:srgbClr val="0FA859"/>
                </a:solidFill>
                <a:latin typeface="Times New Roman" panose="02020603050405020304" pitchFamily="18" charset="0"/>
                <a:cs typeface="Times New Roman" panose="02020603050405020304" pitchFamily="18" charset="0"/>
              </a:rPr>
              <a:t> </a:t>
            </a:r>
            <a:r>
              <a:rPr lang="en-GB" sz="1200" err="1">
                <a:solidFill>
                  <a:srgbClr val="0FA859"/>
                </a:solidFill>
                <a:latin typeface="Times New Roman" panose="02020603050405020304" pitchFamily="18" charset="0"/>
                <a:cs typeface="Times New Roman" panose="02020603050405020304" pitchFamily="18" charset="0"/>
              </a:rPr>
              <a:t>è</a:t>
            </a:r>
            <a:r>
              <a:rPr lang="en-GB" sz="1200">
                <a:solidFill>
                  <a:srgbClr val="0FA859"/>
                </a:solidFill>
                <a:latin typeface="Times New Roman" panose="02020603050405020304" pitchFamily="18" charset="0"/>
                <a:cs typeface="Times New Roman" panose="02020603050405020304" pitchFamily="18" charset="0"/>
              </a:rPr>
              <a:t> il repository </a:t>
            </a:r>
            <a:r>
              <a:rPr lang="en-GB" sz="1200" i="1">
                <a:solidFill>
                  <a:srgbClr val="0FA859"/>
                </a:solidFill>
                <a:latin typeface="Times New Roman" panose="02020603050405020304" pitchFamily="18" charset="0"/>
                <a:cs typeface="Times New Roman" panose="02020603050405020304" pitchFamily="18" charset="0"/>
              </a:rPr>
              <a:t>deb</a:t>
            </a:r>
            <a:r>
              <a:rPr lang="en-GB" sz="1200">
                <a:solidFill>
                  <a:srgbClr val="0FA859"/>
                </a:solidFill>
                <a:latin typeface="Times New Roman" panose="02020603050405020304" pitchFamily="18" charset="0"/>
                <a:cs typeface="Times New Roman" panose="02020603050405020304" pitchFamily="18" charset="0"/>
              </a:rPr>
              <a:t> semi-</a:t>
            </a:r>
            <a:r>
              <a:rPr lang="en-GB" sz="1200" err="1">
                <a:solidFill>
                  <a:srgbClr val="0FA859"/>
                </a:solidFill>
                <a:latin typeface="Times New Roman" panose="02020603050405020304" pitchFamily="18" charset="0"/>
                <a:cs typeface="Times New Roman" panose="02020603050405020304" pitchFamily="18" charset="0"/>
              </a:rPr>
              <a:t>ufficiale</a:t>
            </a:r>
            <a:r>
              <a:rPr lang="en-GB" sz="1200">
                <a:solidFill>
                  <a:srgbClr val="0FA859"/>
                </a:solidFill>
                <a:latin typeface="Times New Roman" panose="02020603050405020304" pitchFamily="18" charset="0"/>
                <a:cs typeface="Times New Roman" panose="02020603050405020304" pitchFamily="18" charset="0"/>
              </a:rPr>
              <a:t> per PHP </a:t>
            </a:r>
            <a:endParaRPr lang="en-GB" sz="1200">
              <a:solidFill>
                <a:srgbClr val="EF2929"/>
              </a:solidFill>
              <a:effectLst/>
              <a:latin typeface="Ubuntu Mono" panose="020B0509030602030204" pitchFamily="49" charset="0"/>
            </a:endParaRPr>
          </a:p>
          <a:p>
            <a:r>
              <a:rPr lang="en-GB" sz="1200" b="1">
                <a:solidFill>
                  <a:srgbClr val="729FCF"/>
                </a:solidFill>
                <a:effectLst/>
                <a:latin typeface="Ubuntu Mono" panose="020B0509030602030204" pitchFamily="49" charset="0"/>
              </a:rPr>
              <a:t>$</a:t>
            </a:r>
            <a:r>
              <a:rPr lang="en-GB" sz="1200">
                <a:solidFill>
                  <a:srgbClr val="FFFFFF"/>
                </a:solidFill>
                <a:effectLst/>
                <a:latin typeface="Ubuntu Mono" panose="020B0509030602030204" pitchFamily="49" charset="0"/>
              </a:rPr>
              <a:t> </a:t>
            </a:r>
            <a:r>
              <a:rPr lang="en-GB" sz="1200" b="1" i="1" err="1">
                <a:solidFill>
                  <a:srgbClr val="EF2929"/>
                </a:solidFill>
                <a:latin typeface="Ubuntu Mono" panose="020B0509030602030204" pitchFamily="49" charset="0"/>
              </a:rPr>
              <a:t>sudo</a:t>
            </a:r>
            <a:r>
              <a:rPr lang="en-GB" sz="1200" b="1" i="1">
                <a:solidFill>
                  <a:srgbClr val="EF2929"/>
                </a:solidFill>
                <a:latin typeface="Ubuntu Mono" panose="020B0509030602030204" pitchFamily="49" charset="0"/>
              </a:rPr>
              <a:t> apt update</a:t>
            </a:r>
          </a:p>
          <a:p>
            <a:r>
              <a:rPr lang="en-GB" sz="1200" b="1">
                <a:solidFill>
                  <a:srgbClr val="729FCF"/>
                </a:solidFill>
                <a:latin typeface="Ubuntu Mono" panose="020B0509030602030204" pitchFamily="49" charset="0"/>
              </a:rPr>
              <a:t>$</a:t>
            </a:r>
            <a:r>
              <a:rPr lang="en-GB" sz="1200">
                <a:solidFill>
                  <a:srgbClr val="FFFFFF"/>
                </a:solidFill>
                <a:latin typeface="Ubuntu Mono" panose="020B0509030602030204" pitchFamily="49" charset="0"/>
              </a:rPr>
              <a:t> </a:t>
            </a:r>
            <a:r>
              <a:rPr lang="en-GB" sz="1200" b="1" i="1" err="1">
                <a:solidFill>
                  <a:srgbClr val="EF2929"/>
                </a:solidFill>
                <a:latin typeface="Ubuntu Mono" panose="020B0509030602030204" pitchFamily="49" charset="0"/>
              </a:rPr>
              <a:t>sudo</a:t>
            </a:r>
            <a:r>
              <a:rPr lang="en-GB" sz="1200" b="1" i="1">
                <a:solidFill>
                  <a:srgbClr val="EF2929"/>
                </a:solidFill>
                <a:latin typeface="Ubuntu Mono" panose="020B0509030602030204" pitchFamily="49" charset="0"/>
              </a:rPr>
              <a:t> apt upgrade php php-</a:t>
            </a:r>
            <a:r>
              <a:rPr lang="en-GB" sz="1200" b="1" i="1" err="1">
                <a:solidFill>
                  <a:srgbClr val="EF2929"/>
                </a:solidFill>
                <a:latin typeface="Ubuntu Mono" panose="020B0509030602030204" pitchFamily="49" charset="0"/>
              </a:rPr>
              <a:t>bcmath</a:t>
            </a:r>
            <a:r>
              <a:rPr lang="en-GB" sz="1200" b="1" i="1">
                <a:solidFill>
                  <a:srgbClr val="EF2929"/>
                </a:solidFill>
                <a:latin typeface="Ubuntu Mono" panose="020B0509030602030204" pitchFamily="49" charset="0"/>
              </a:rPr>
              <a:t> php-</a:t>
            </a:r>
            <a:r>
              <a:rPr lang="en-GB" sz="1200" b="1" i="1" err="1">
                <a:solidFill>
                  <a:srgbClr val="EF2929"/>
                </a:solidFill>
                <a:latin typeface="Ubuntu Mono" panose="020B0509030602030204" pitchFamily="49" charset="0"/>
              </a:rPr>
              <a:t>mbstring</a:t>
            </a:r>
            <a:r>
              <a:rPr lang="en-GB" sz="1200" b="1" i="1">
                <a:solidFill>
                  <a:srgbClr val="EF2929"/>
                </a:solidFill>
                <a:latin typeface="Ubuntu Mono" panose="020B0509030602030204" pitchFamily="49" charset="0"/>
              </a:rPr>
              <a:t> php-</a:t>
            </a:r>
            <a:r>
              <a:rPr lang="en-GB" sz="1200" b="1" i="1" err="1">
                <a:solidFill>
                  <a:srgbClr val="EF2929"/>
                </a:solidFill>
                <a:latin typeface="Ubuntu Mono" panose="020B0509030602030204" pitchFamily="49" charset="0"/>
              </a:rPr>
              <a:t>mysql</a:t>
            </a:r>
            <a:r>
              <a:rPr lang="en-GB" sz="1200" b="1" i="1">
                <a:solidFill>
                  <a:srgbClr val="EF2929"/>
                </a:solidFill>
                <a:latin typeface="Ubuntu Mono" panose="020B0509030602030204" pitchFamily="49" charset="0"/>
              </a:rPr>
              <a:t> php-xml php-curl -y </a:t>
            </a:r>
            <a:r>
              <a:rPr lang="en-GB" sz="1200" i="1">
                <a:solidFill>
                  <a:srgbClr val="0FA859"/>
                </a:solidFill>
                <a:latin typeface="Ubuntu Mono" panose="020B0509030602030204" pitchFamily="49" charset="0"/>
              </a:rPr>
              <a:t># </a:t>
            </a:r>
            <a:r>
              <a:rPr lang="en-GB" sz="1200" err="1">
                <a:solidFill>
                  <a:srgbClr val="0FA859"/>
                </a:solidFill>
                <a:latin typeface="Times New Roman" panose="02020603050405020304" pitchFamily="18" charset="0"/>
                <a:cs typeface="Times New Roman" panose="02020603050405020304" pitchFamily="18" charset="0"/>
              </a:rPr>
              <a:t>si</a:t>
            </a:r>
            <a:r>
              <a:rPr lang="en-GB" sz="1200">
                <a:solidFill>
                  <a:srgbClr val="0FA859"/>
                </a:solidFill>
                <a:latin typeface="Times New Roman" panose="02020603050405020304" pitchFamily="18" charset="0"/>
                <a:cs typeface="Times New Roman" panose="02020603050405020304" pitchFamily="18" charset="0"/>
              </a:rPr>
              <a:t> </a:t>
            </a:r>
            <a:r>
              <a:rPr lang="en-GB" sz="1200" err="1">
                <a:solidFill>
                  <a:srgbClr val="0FA859"/>
                </a:solidFill>
                <a:latin typeface="Times New Roman" panose="02020603050405020304" pitchFamily="18" charset="0"/>
                <a:cs typeface="Times New Roman" panose="02020603050405020304" pitchFamily="18" charset="0"/>
              </a:rPr>
              <a:t>aggiornano</a:t>
            </a:r>
            <a:r>
              <a:rPr lang="en-GB" sz="1200">
                <a:solidFill>
                  <a:srgbClr val="0FA859"/>
                </a:solidFill>
                <a:latin typeface="Times New Roman" panose="02020603050405020304" pitchFamily="18" charset="0"/>
                <a:cs typeface="Times New Roman" panose="02020603050405020304" pitchFamily="18" charset="0"/>
              </a:rPr>
              <a:t> </a:t>
            </a:r>
            <a:r>
              <a:rPr lang="en-GB" sz="1200" err="1">
                <a:solidFill>
                  <a:srgbClr val="0FA859"/>
                </a:solidFill>
                <a:latin typeface="Times New Roman" panose="02020603050405020304" pitchFamily="18" charset="0"/>
                <a:cs typeface="Times New Roman" panose="02020603050405020304" pitchFamily="18" charset="0"/>
              </a:rPr>
              <a:t>esplicitamente</a:t>
            </a:r>
            <a:r>
              <a:rPr lang="en-GB" sz="1200">
                <a:solidFill>
                  <a:srgbClr val="0FA859"/>
                </a:solidFill>
                <a:latin typeface="Times New Roman" panose="02020603050405020304" pitchFamily="18" charset="0"/>
                <a:cs typeface="Times New Roman" panose="02020603050405020304" pitchFamily="18" charset="0"/>
              </a:rPr>
              <a:t> </a:t>
            </a:r>
            <a:r>
              <a:rPr lang="en-GB" sz="1200" err="1">
                <a:solidFill>
                  <a:srgbClr val="0FA859"/>
                </a:solidFill>
                <a:latin typeface="Times New Roman" panose="02020603050405020304" pitchFamily="18" charset="0"/>
                <a:cs typeface="Times New Roman" panose="02020603050405020304" pitchFamily="18" charset="0"/>
              </a:rPr>
              <a:t>anche</a:t>
            </a:r>
            <a:r>
              <a:rPr lang="en-GB" sz="1200">
                <a:solidFill>
                  <a:srgbClr val="0FA859"/>
                </a:solidFill>
                <a:latin typeface="Times New Roman" panose="02020603050405020304" pitchFamily="18" charset="0"/>
                <a:cs typeface="Times New Roman" panose="02020603050405020304" pitchFamily="18" charset="0"/>
              </a:rPr>
              <a:t> </a:t>
            </a:r>
            <a:r>
              <a:rPr lang="en-GB" sz="1200">
                <a:latin typeface="Ubuntu Mono" panose="020B0509030602030204" pitchFamily="49" charset="0"/>
              </a:rPr>
              <a:t>...                                                                          </a:t>
            </a:r>
            <a:r>
              <a:rPr lang="en-GB" sz="1200" i="1">
                <a:solidFill>
                  <a:srgbClr val="0FA859"/>
                </a:solidFill>
                <a:latin typeface="Ubuntu Mono" panose="020B0509030602030204" pitchFamily="49" charset="0"/>
              </a:rPr>
              <a:t># </a:t>
            </a:r>
            <a:r>
              <a:rPr lang="en-GB" sz="1200" err="1">
                <a:solidFill>
                  <a:srgbClr val="0FA859"/>
                </a:solidFill>
                <a:latin typeface="Times New Roman" panose="02020603050405020304" pitchFamily="18" charset="0"/>
                <a:cs typeface="Times New Roman" panose="02020603050405020304" pitchFamily="18" charset="0"/>
              </a:rPr>
              <a:t>i</a:t>
            </a:r>
            <a:r>
              <a:rPr lang="en-GB" sz="1200">
                <a:solidFill>
                  <a:srgbClr val="0FA859"/>
                </a:solidFill>
                <a:latin typeface="Times New Roman" panose="02020603050405020304" pitchFamily="18" charset="0"/>
                <a:cs typeface="Times New Roman" panose="02020603050405020304" pitchFamily="18" charset="0"/>
              </a:rPr>
              <a:t> </a:t>
            </a:r>
            <a:r>
              <a:rPr lang="en-GB" sz="1200" err="1">
                <a:solidFill>
                  <a:srgbClr val="0FA859"/>
                </a:solidFill>
                <a:latin typeface="Times New Roman" panose="02020603050405020304" pitchFamily="18" charset="0"/>
                <a:cs typeface="Times New Roman" panose="02020603050405020304" pitchFamily="18" charset="0"/>
              </a:rPr>
              <a:t>pacchetti</a:t>
            </a:r>
            <a:r>
              <a:rPr lang="en-GB" sz="1200">
                <a:solidFill>
                  <a:srgbClr val="0FA859"/>
                </a:solidFill>
                <a:latin typeface="Times New Roman" panose="02020603050405020304" pitchFamily="18" charset="0"/>
                <a:cs typeface="Times New Roman" panose="02020603050405020304" pitchFamily="18" charset="0"/>
              </a:rPr>
              <a:t> </a:t>
            </a:r>
            <a:r>
              <a:rPr lang="en-GB" sz="1200" err="1">
                <a:solidFill>
                  <a:srgbClr val="0FA859"/>
                </a:solidFill>
                <a:latin typeface="Times New Roman" panose="02020603050405020304" pitchFamily="18" charset="0"/>
                <a:cs typeface="Times New Roman" panose="02020603050405020304" pitchFamily="18" charset="0"/>
              </a:rPr>
              <a:t>necessari</a:t>
            </a:r>
            <a:r>
              <a:rPr lang="en-GB" sz="1200">
                <a:solidFill>
                  <a:srgbClr val="0FA859"/>
                </a:solidFill>
                <a:latin typeface="Times New Roman" panose="02020603050405020304" pitchFamily="18" charset="0"/>
                <a:cs typeface="Times New Roman" panose="02020603050405020304" pitchFamily="18" charset="0"/>
              </a:rPr>
              <a:t>, per </a:t>
            </a:r>
            <a:r>
              <a:rPr lang="en-GB" sz="1200" err="1">
                <a:solidFill>
                  <a:srgbClr val="0FA859"/>
                </a:solidFill>
                <a:latin typeface="Times New Roman" panose="02020603050405020304" pitchFamily="18" charset="0"/>
                <a:cs typeface="Times New Roman" panose="02020603050405020304" pitchFamily="18" charset="0"/>
              </a:rPr>
              <a:t>sicurezza</a:t>
            </a:r>
            <a:endParaRPr lang="en-GB" sz="1200">
              <a:latin typeface="Ubuntu Mono" panose="020B0509030602030204" pitchFamily="49" charset="0"/>
            </a:endParaRPr>
          </a:p>
        </p:txBody>
      </p:sp>
      <p:sp>
        <p:nvSpPr>
          <p:cNvPr id="11" name="Content Placeholder 2">
            <a:extLst>
              <a:ext uri="{FF2B5EF4-FFF2-40B4-BE49-F238E27FC236}">
                <a16:creationId xmlns:a16="http://schemas.microsoft.com/office/drawing/2014/main" id="{3CD7B90E-8BCA-3346-8CDF-4AA08F2B7CD1}"/>
              </a:ext>
            </a:extLst>
          </p:cNvPr>
          <p:cNvSpPr txBox="1">
            <a:spLocks/>
          </p:cNvSpPr>
          <p:nvPr/>
        </p:nvSpPr>
        <p:spPr>
          <a:xfrm>
            <a:off x="261808" y="4906117"/>
            <a:ext cx="8677634" cy="44194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5000"/>
              </a:lnSpc>
              <a:spcBef>
                <a:spcPts val="0"/>
              </a:spcBef>
              <a:buFont typeface="Arial"/>
              <a:buNone/>
            </a:pPr>
            <a:r>
              <a:rPr lang="en-IT" sz="2000"/>
              <a:t>Infine, bisogna cambiare l'engine PHP di default nella più recente disponibile:</a:t>
            </a:r>
          </a:p>
        </p:txBody>
      </p:sp>
      <p:sp>
        <p:nvSpPr>
          <p:cNvPr id="12" name="TextBox 11">
            <a:extLst>
              <a:ext uri="{FF2B5EF4-FFF2-40B4-BE49-F238E27FC236}">
                <a16:creationId xmlns:a16="http://schemas.microsoft.com/office/drawing/2014/main" id="{18ADBA93-2828-BD46-BC9E-A66BAE952C1E}"/>
              </a:ext>
            </a:extLst>
          </p:cNvPr>
          <p:cNvSpPr txBox="1"/>
          <p:nvPr/>
        </p:nvSpPr>
        <p:spPr>
          <a:xfrm>
            <a:off x="355301" y="5275842"/>
            <a:ext cx="8579942" cy="830997"/>
          </a:xfrm>
          <a:prstGeom prst="rect">
            <a:avLst/>
          </a:prstGeom>
          <a:solidFill>
            <a:schemeClr val="bg1">
              <a:lumMod val="85000"/>
            </a:schemeClr>
          </a:solidFill>
        </p:spPr>
        <p:txBody>
          <a:bodyPr wrap="square">
            <a:spAutoFit/>
          </a:bodyPr>
          <a:lstStyle/>
          <a:p>
            <a:r>
              <a:rPr lang="en-GB" sz="1200" b="1">
                <a:solidFill>
                  <a:srgbClr val="729FCF"/>
                </a:solidFill>
                <a:effectLst/>
                <a:latin typeface="Ubuntu Mono" panose="020B0509030602030204" pitchFamily="49" charset="0"/>
              </a:rPr>
              <a:t>$ </a:t>
            </a:r>
            <a:r>
              <a:rPr lang="en-GB" sz="1200" b="1" i="1" err="1">
                <a:solidFill>
                  <a:srgbClr val="EF2929"/>
                </a:solidFill>
                <a:latin typeface="Ubuntu Mono" panose="020B0509030602030204" pitchFamily="49" charset="0"/>
              </a:rPr>
              <a:t>sudo</a:t>
            </a:r>
            <a:r>
              <a:rPr lang="en-GB" sz="1200" b="1" i="1">
                <a:solidFill>
                  <a:srgbClr val="EF2929"/>
                </a:solidFill>
                <a:latin typeface="Ubuntu Mono" panose="020B0509030602030204" pitchFamily="49" charset="0"/>
              </a:rPr>
              <a:t> update-alternatives --config php</a:t>
            </a:r>
            <a:endParaRPr lang="en-GB" sz="1200">
              <a:solidFill>
                <a:srgbClr val="0FA859"/>
              </a:solidFill>
              <a:latin typeface="Times New Roman" panose="02020603050405020304" pitchFamily="18" charset="0"/>
              <a:cs typeface="Times New Roman" panose="02020603050405020304" pitchFamily="18" charset="0"/>
            </a:endParaRPr>
          </a:p>
          <a:p>
            <a:r>
              <a:rPr lang="en-GB" sz="1200" b="1">
                <a:latin typeface="Ubuntu Mono" panose="020B0509030602030204" pitchFamily="49" charset="0"/>
              </a:rPr>
              <a:t>...</a:t>
            </a:r>
            <a:r>
              <a:rPr lang="en-GB" sz="1200" b="1" i="1">
                <a:solidFill>
                  <a:srgbClr val="EF2929"/>
                </a:solidFill>
                <a:latin typeface="Ubuntu Mono" panose="020B0509030602030204" pitchFamily="49" charset="0"/>
              </a:rPr>
              <a:t>                                       </a:t>
            </a:r>
            <a:r>
              <a:rPr lang="en-GB" sz="1200" i="1">
                <a:solidFill>
                  <a:srgbClr val="0FA859"/>
                </a:solidFill>
                <a:latin typeface="Ubuntu Mono" panose="020B0509030602030204" pitchFamily="49" charset="0"/>
              </a:rPr>
              <a:t># </a:t>
            </a:r>
            <a:r>
              <a:rPr lang="en-GB" sz="1200">
                <a:solidFill>
                  <a:srgbClr val="0FA859"/>
                </a:solidFill>
                <a:latin typeface="Times New Roman" panose="02020603050405020304" pitchFamily="18" charset="0"/>
                <a:cs typeface="Times New Roman" panose="02020603050405020304" pitchFamily="18" charset="0"/>
              </a:rPr>
              <a:t>dal menu </a:t>
            </a:r>
            <a:r>
              <a:rPr lang="en-GB" sz="1200" err="1">
                <a:solidFill>
                  <a:srgbClr val="0FA859"/>
                </a:solidFill>
                <a:latin typeface="Times New Roman" panose="02020603050405020304" pitchFamily="18" charset="0"/>
                <a:cs typeface="Times New Roman" panose="02020603050405020304" pitchFamily="18" charset="0"/>
              </a:rPr>
              <a:t>proposto</a:t>
            </a:r>
            <a:r>
              <a:rPr lang="en-GB" sz="1200">
                <a:solidFill>
                  <a:srgbClr val="0FA859"/>
                </a:solidFill>
                <a:latin typeface="Times New Roman" panose="02020603050405020304" pitchFamily="18" charset="0"/>
                <a:cs typeface="Times New Roman" panose="02020603050405020304" pitchFamily="18" charset="0"/>
              </a:rPr>
              <a:t>, </a:t>
            </a:r>
            <a:r>
              <a:rPr lang="en-GB" sz="1200" err="1">
                <a:solidFill>
                  <a:srgbClr val="0FA859"/>
                </a:solidFill>
                <a:latin typeface="Times New Roman" panose="02020603050405020304" pitchFamily="18" charset="0"/>
                <a:cs typeface="Times New Roman" panose="02020603050405020304" pitchFamily="18" charset="0"/>
              </a:rPr>
              <a:t>si</a:t>
            </a:r>
            <a:r>
              <a:rPr lang="en-GB" sz="1200">
                <a:solidFill>
                  <a:srgbClr val="0FA859"/>
                </a:solidFill>
                <a:latin typeface="Times New Roman" panose="02020603050405020304" pitchFamily="18" charset="0"/>
                <a:cs typeface="Times New Roman" panose="02020603050405020304" pitchFamily="18" charset="0"/>
              </a:rPr>
              <a:t> </a:t>
            </a:r>
            <a:r>
              <a:rPr lang="en-GB" sz="1200" err="1">
                <a:solidFill>
                  <a:srgbClr val="0FA859"/>
                </a:solidFill>
                <a:latin typeface="Times New Roman" panose="02020603050405020304" pitchFamily="18" charset="0"/>
                <a:cs typeface="Times New Roman" panose="02020603050405020304" pitchFamily="18" charset="0"/>
              </a:rPr>
              <a:t>scelga</a:t>
            </a:r>
            <a:r>
              <a:rPr lang="en-GB" sz="1200">
                <a:solidFill>
                  <a:srgbClr val="0FA859"/>
                </a:solidFill>
                <a:latin typeface="Times New Roman" panose="02020603050405020304" pitchFamily="18" charset="0"/>
                <a:cs typeface="Times New Roman" panose="02020603050405020304" pitchFamily="18" charset="0"/>
              </a:rPr>
              <a:t> PHP 8.x come nuovo default</a:t>
            </a:r>
            <a:endParaRPr lang="en-GB" sz="1200" b="1" i="1">
              <a:latin typeface="Ubuntu Mono" panose="020B0509030602030204" pitchFamily="49" charset="0"/>
            </a:endParaRPr>
          </a:p>
          <a:p>
            <a:r>
              <a:rPr lang="en-GB" sz="1200" b="1">
                <a:solidFill>
                  <a:srgbClr val="729FCF"/>
                </a:solidFill>
                <a:latin typeface="Ubuntu Mono" panose="020B0509030602030204" pitchFamily="49" charset="0"/>
              </a:rPr>
              <a:t>$</a:t>
            </a:r>
            <a:r>
              <a:rPr lang="en-GB" sz="1200">
                <a:solidFill>
                  <a:srgbClr val="FFFFFF"/>
                </a:solidFill>
                <a:latin typeface="Ubuntu Mono" panose="020B0509030602030204" pitchFamily="49" charset="0"/>
              </a:rPr>
              <a:t> </a:t>
            </a:r>
            <a:r>
              <a:rPr lang="en-GB" sz="1200" b="1" i="1">
                <a:solidFill>
                  <a:srgbClr val="EF2929"/>
                </a:solidFill>
                <a:latin typeface="Ubuntu Mono" panose="020B0509030602030204" pitchFamily="49" charset="0"/>
              </a:rPr>
              <a:t>php -v</a:t>
            </a:r>
            <a:endParaRPr lang="en-GB" sz="1200">
              <a:latin typeface="Ubuntu Mono" panose="020B0509030602030204" pitchFamily="49" charset="0"/>
            </a:endParaRPr>
          </a:p>
          <a:p>
            <a:r>
              <a:rPr lang="en-GB" sz="1200">
                <a:solidFill>
                  <a:srgbClr val="000000"/>
                </a:solidFill>
                <a:latin typeface="Ubuntu Mono" panose="020B0509030602030204" pitchFamily="49" charset="0"/>
              </a:rPr>
              <a:t>PHP 8.1.2 (cli) (built: Jan 24 2022 10:42:15) (NTS) ...</a:t>
            </a:r>
          </a:p>
        </p:txBody>
      </p:sp>
      <p:sp>
        <p:nvSpPr>
          <p:cNvPr id="13" name="TextBox 12">
            <a:extLst>
              <a:ext uri="{FF2B5EF4-FFF2-40B4-BE49-F238E27FC236}">
                <a16:creationId xmlns:a16="http://schemas.microsoft.com/office/drawing/2014/main" id="{CFD4F14C-225D-5849-8C09-BD2C52DFA599}"/>
              </a:ext>
            </a:extLst>
          </p:cNvPr>
          <p:cNvSpPr txBox="1"/>
          <p:nvPr/>
        </p:nvSpPr>
        <p:spPr>
          <a:xfrm>
            <a:off x="356794" y="2895309"/>
            <a:ext cx="8579942" cy="646331"/>
          </a:xfrm>
          <a:prstGeom prst="rect">
            <a:avLst/>
          </a:prstGeom>
          <a:solidFill>
            <a:schemeClr val="bg1">
              <a:lumMod val="85000"/>
            </a:schemeClr>
          </a:solidFill>
        </p:spPr>
        <p:txBody>
          <a:bodyPr wrap="square">
            <a:spAutoFit/>
          </a:bodyPr>
          <a:lstStyle/>
          <a:p>
            <a:pPr>
              <a:spcBef>
                <a:spcPts val="400"/>
              </a:spcBef>
            </a:pPr>
            <a:r>
              <a:rPr lang="en-GB" sz="1200" b="1" dirty="0">
                <a:solidFill>
                  <a:srgbClr val="729FCF"/>
                </a:solidFill>
                <a:effectLst/>
                <a:latin typeface="Ubuntu Mono" panose="020B0509030602030204" pitchFamily="49" charset="0"/>
              </a:rPr>
              <a:t>$</a:t>
            </a:r>
            <a:r>
              <a:rPr lang="en-GB" sz="1200" dirty="0">
                <a:solidFill>
                  <a:srgbClr val="FFFFFF"/>
                </a:solidFill>
                <a:effectLst/>
                <a:latin typeface="Ubuntu Mono" panose="020B0509030602030204" pitchFamily="49" charset="0"/>
              </a:rPr>
              <a:t> </a:t>
            </a:r>
            <a:r>
              <a:rPr lang="en-GB" sz="1200" b="1" i="1" dirty="0" err="1">
                <a:solidFill>
                  <a:srgbClr val="EF2929"/>
                </a:solidFill>
                <a:effectLst/>
                <a:latin typeface="Ubuntu Mono" panose="020B0509030602030204" pitchFamily="49" charset="0"/>
              </a:rPr>
              <a:t>laravel</a:t>
            </a:r>
            <a:r>
              <a:rPr lang="en-GB" sz="1200" b="1" i="1" dirty="0">
                <a:solidFill>
                  <a:srgbClr val="EF2929"/>
                </a:solidFill>
                <a:effectLst/>
                <a:latin typeface="Ubuntu Mono" panose="020B0509030602030204" pitchFamily="49" charset="0"/>
              </a:rPr>
              <a:t> new -q </a:t>
            </a:r>
            <a:r>
              <a:rPr lang="en-GB" sz="1200" b="1" i="1" dirty="0" err="1">
                <a:solidFill>
                  <a:srgbClr val="EF2929"/>
                </a:solidFill>
                <a:effectLst/>
                <a:latin typeface="Ubuntu Mono" panose="020B0509030602030204" pitchFamily="49" charset="0"/>
              </a:rPr>
              <a:t>my_app</a:t>
            </a:r>
            <a:r>
              <a:rPr lang="en-GB" sz="1200" b="1" i="1" dirty="0">
                <a:solidFill>
                  <a:srgbClr val="EF2929"/>
                </a:solidFill>
                <a:effectLst/>
                <a:latin typeface="Ubuntu Mono" panose="020B0509030602030204" pitchFamily="49" charset="0"/>
              </a:rPr>
              <a:t>        </a:t>
            </a:r>
            <a:r>
              <a:rPr lang="en-GB" sz="1200" i="1" dirty="0">
                <a:solidFill>
                  <a:srgbClr val="0FA859"/>
                </a:solidFill>
                <a:effectLst/>
                <a:latin typeface="Ubuntu Mono" panose="020B0509030602030204" pitchFamily="49" charset="0"/>
              </a:rPr>
              <a:t># </a:t>
            </a:r>
            <a:r>
              <a:rPr lang="en-GB" sz="1200" dirty="0" err="1">
                <a:solidFill>
                  <a:srgbClr val="0FA859"/>
                </a:solidFill>
                <a:effectLst/>
                <a:latin typeface="Times New Roman" panose="02020603050405020304" pitchFamily="18" charset="0"/>
                <a:cs typeface="Times New Roman" panose="02020603050405020304" pitchFamily="18" charset="0"/>
              </a:rPr>
              <a:t>si</a:t>
            </a:r>
            <a:r>
              <a:rPr lang="en-GB" sz="1200" dirty="0">
                <a:solidFill>
                  <a:srgbClr val="0FA859"/>
                </a:solidFill>
                <a:effectLst/>
                <a:latin typeface="Times New Roman" panose="02020603050405020304" pitchFamily="18" charset="0"/>
                <a:cs typeface="Times New Roman" panose="02020603050405020304" pitchFamily="18" charset="0"/>
              </a:rPr>
              <a:t> </a:t>
            </a:r>
            <a:r>
              <a:rPr lang="en-GB" sz="1200" dirty="0" err="1">
                <a:solidFill>
                  <a:srgbClr val="0FA859"/>
                </a:solidFill>
                <a:effectLst/>
                <a:latin typeface="Times New Roman" panose="02020603050405020304" pitchFamily="18" charset="0"/>
                <a:cs typeface="Times New Roman" panose="02020603050405020304" pitchFamily="18" charset="0"/>
              </a:rPr>
              <a:t>immagini</a:t>
            </a:r>
            <a:r>
              <a:rPr lang="en-GB" sz="1200" dirty="0">
                <a:solidFill>
                  <a:srgbClr val="0FA859"/>
                </a:solidFill>
                <a:effectLst/>
                <a:latin typeface="Times New Roman" panose="02020603050405020304" pitchFamily="18" charset="0"/>
                <a:cs typeface="Times New Roman" panose="02020603050405020304" pitchFamily="18" charset="0"/>
              </a:rPr>
              <a:t> di </a:t>
            </a:r>
            <a:r>
              <a:rPr lang="en-GB" sz="1200" dirty="0" err="1">
                <a:solidFill>
                  <a:srgbClr val="0FA859"/>
                </a:solidFill>
                <a:effectLst/>
                <a:latin typeface="Times New Roman" panose="02020603050405020304" pitchFamily="18" charset="0"/>
                <a:cs typeface="Times New Roman" panose="02020603050405020304" pitchFamily="18" charset="0"/>
              </a:rPr>
              <a:t>avere</a:t>
            </a:r>
            <a:r>
              <a:rPr lang="en-GB" sz="1200" dirty="0">
                <a:solidFill>
                  <a:srgbClr val="0FA859"/>
                </a:solidFill>
                <a:effectLst/>
                <a:latin typeface="Times New Roman" panose="02020603050405020304" pitchFamily="18" charset="0"/>
                <a:cs typeface="Times New Roman" panose="02020603050405020304" pitchFamily="18" charset="0"/>
              </a:rPr>
              <a:t> </a:t>
            </a:r>
            <a:r>
              <a:rPr lang="en-GB" sz="1200" dirty="0" err="1">
                <a:solidFill>
                  <a:srgbClr val="0FA859"/>
                </a:solidFill>
                <a:effectLst/>
                <a:latin typeface="Times New Roman" panose="02020603050405020304" pitchFamily="18" charset="0"/>
                <a:cs typeface="Times New Roman" panose="02020603050405020304" pitchFamily="18" charset="0"/>
              </a:rPr>
              <a:t>installato</a:t>
            </a:r>
            <a:r>
              <a:rPr lang="en-GB" sz="1200" dirty="0">
                <a:solidFill>
                  <a:srgbClr val="0FA859"/>
                </a:solidFill>
                <a:effectLst/>
                <a:latin typeface="Times New Roman" panose="02020603050405020304" pitchFamily="18" charset="0"/>
                <a:cs typeface="Times New Roman" panose="02020603050405020304" pitchFamily="18" charset="0"/>
              </a:rPr>
              <a:t> (v. </a:t>
            </a:r>
            <a:r>
              <a:rPr lang="en-GB" sz="1200" dirty="0" err="1">
                <a:solidFill>
                  <a:srgbClr val="0FA859"/>
                </a:solidFill>
                <a:effectLst/>
                <a:latin typeface="Times New Roman" panose="02020603050405020304" pitchFamily="18" charset="0"/>
                <a:cs typeface="Times New Roman" panose="02020603050405020304" pitchFamily="18" charset="0"/>
              </a:rPr>
              <a:t>oltre</a:t>
            </a:r>
            <a:r>
              <a:rPr lang="en-GB" sz="1200" dirty="0">
                <a:solidFill>
                  <a:srgbClr val="0FA859"/>
                </a:solidFill>
                <a:effectLst/>
                <a:latin typeface="Times New Roman" panose="02020603050405020304" pitchFamily="18" charset="0"/>
                <a:cs typeface="Times New Roman" panose="02020603050405020304" pitchFamily="18" charset="0"/>
              </a:rPr>
              <a:t>) il tool </a:t>
            </a:r>
            <a:r>
              <a:rPr lang="en-GB" sz="1200" i="1" dirty="0" err="1">
                <a:solidFill>
                  <a:srgbClr val="0FA859"/>
                </a:solidFill>
                <a:effectLst/>
                <a:latin typeface="Ubuntu Mono" panose="020B0509030602030204" pitchFamily="49" charset="0"/>
              </a:rPr>
              <a:t>laravel</a:t>
            </a:r>
            <a:endParaRPr lang="en-GB" sz="1200" dirty="0">
              <a:solidFill>
                <a:srgbClr val="0FA859"/>
              </a:solidFill>
              <a:effectLst/>
              <a:latin typeface="Ubuntu Mono" panose="020B0509030602030204" pitchFamily="49" charset="0"/>
            </a:endParaRPr>
          </a:p>
          <a:p>
            <a:r>
              <a:rPr lang="en-GB" sz="1200" dirty="0">
                <a:solidFill>
                  <a:srgbClr val="C4A007"/>
                </a:solidFill>
                <a:effectLst/>
                <a:latin typeface="Ubuntu Mono" panose="020B0509030602030204" pitchFamily="49" charset="0"/>
              </a:rPr>
              <a:t>In </a:t>
            </a:r>
            <a:r>
              <a:rPr lang="en-GB" sz="1200" dirty="0" err="1">
                <a:solidFill>
                  <a:srgbClr val="C4A007"/>
                </a:solidFill>
                <a:effectLst/>
                <a:latin typeface="Ubuntu Mono" panose="020B0509030602030204" pitchFamily="49" charset="0"/>
              </a:rPr>
              <a:t>NewCommand.php</a:t>
            </a:r>
            <a:r>
              <a:rPr lang="en-GB" sz="1200" dirty="0">
                <a:solidFill>
                  <a:srgbClr val="C4A007"/>
                </a:solidFill>
                <a:effectLst/>
                <a:latin typeface="Ubuntu Mono" panose="020B0509030602030204" pitchFamily="49" charset="0"/>
              </a:rPr>
              <a:t> line 73:</a:t>
            </a:r>
          </a:p>
          <a:p>
            <a:r>
              <a:rPr lang="en-GB" sz="1200" dirty="0">
                <a:highlight>
                  <a:srgbClr val="FF0000"/>
                </a:highlight>
                <a:latin typeface="Ubuntu Mono" panose="020B0509030602030204" pitchFamily="49" charset="0"/>
              </a:rPr>
              <a:t>The Laravel installer requires PHP 7.3.0 or greater...                                      .</a:t>
            </a:r>
            <a:endParaRPr lang="en-GB" sz="1200" dirty="0">
              <a:solidFill>
                <a:srgbClr val="AD7FA8"/>
              </a:solidFill>
              <a:effectLst/>
              <a:highlight>
                <a:srgbClr val="FF0000"/>
              </a:highlight>
              <a:latin typeface="Ubuntu Mono" panose="020B0509030602030204" pitchFamily="49" charset="0"/>
            </a:endParaRPr>
          </a:p>
        </p:txBody>
      </p:sp>
      <p:sp>
        <p:nvSpPr>
          <p:cNvPr id="14" name="Content Placeholder 2">
            <a:extLst>
              <a:ext uri="{FF2B5EF4-FFF2-40B4-BE49-F238E27FC236}">
                <a16:creationId xmlns:a16="http://schemas.microsoft.com/office/drawing/2014/main" id="{7A011B33-17A3-E44D-9A55-19DABD2D9AB4}"/>
              </a:ext>
            </a:extLst>
          </p:cNvPr>
          <p:cNvSpPr txBox="1">
            <a:spLocks/>
          </p:cNvSpPr>
          <p:nvPr/>
        </p:nvSpPr>
        <p:spPr>
          <a:xfrm>
            <a:off x="257609" y="3568632"/>
            <a:ext cx="8677634" cy="43644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5000"/>
              </a:lnSpc>
              <a:spcBef>
                <a:spcPts val="0"/>
              </a:spcBef>
              <a:buFont typeface="Arial"/>
              <a:buNone/>
            </a:pPr>
            <a:r>
              <a:rPr lang="en-IT" sz="2200"/>
              <a:t>Per risolvere il problema e avere sempre versioni PHP fresche:</a:t>
            </a:r>
          </a:p>
        </p:txBody>
      </p:sp>
      <p:sp>
        <p:nvSpPr>
          <p:cNvPr id="15" name="Content Placeholder 2">
            <a:extLst>
              <a:ext uri="{FF2B5EF4-FFF2-40B4-BE49-F238E27FC236}">
                <a16:creationId xmlns:a16="http://schemas.microsoft.com/office/drawing/2014/main" id="{008C3A9B-15EA-C846-A9AB-5EA2CC577B36}"/>
              </a:ext>
            </a:extLst>
          </p:cNvPr>
          <p:cNvSpPr txBox="1">
            <a:spLocks/>
          </p:cNvSpPr>
          <p:nvPr/>
        </p:nvSpPr>
        <p:spPr>
          <a:xfrm>
            <a:off x="257609" y="6080241"/>
            <a:ext cx="8677634" cy="37379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spcBef>
                <a:spcPts val="0"/>
              </a:spcBef>
              <a:buNone/>
            </a:pPr>
            <a:r>
              <a:rPr lang="en-IT" sz="1800"/>
              <a:t>(v. </a:t>
            </a:r>
            <a:r>
              <a:rPr lang="en-GB" sz="1800">
                <a:hlinkClick r:id="rId2"/>
              </a:rPr>
              <a:t>https://computingforgeeks.com/how-to-install-php-on-ubuntu/</a:t>
            </a:r>
            <a:r>
              <a:rPr lang="en-IT" sz="1800"/>
              <a:t>)</a:t>
            </a:r>
          </a:p>
        </p:txBody>
      </p:sp>
    </p:spTree>
    <p:extLst>
      <p:ext uri="{BB962C8B-B14F-4D97-AF65-F5344CB8AC3E}">
        <p14:creationId xmlns:p14="http://schemas.microsoft.com/office/powerpoint/2010/main" val="1790176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9EDF5"/>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AB278-2155-2441-BD6D-000EB8B828CB}"/>
              </a:ext>
            </a:extLst>
          </p:cNvPr>
          <p:cNvSpPr>
            <a:spLocks noGrp="1"/>
          </p:cNvSpPr>
          <p:nvPr>
            <p:ph type="title"/>
          </p:nvPr>
        </p:nvSpPr>
        <p:spPr>
          <a:xfrm>
            <a:off x="277826" y="75413"/>
            <a:ext cx="8579942" cy="638492"/>
          </a:xfrm>
        </p:spPr>
        <p:txBody>
          <a:bodyPr>
            <a:normAutofit fontScale="90000"/>
          </a:bodyPr>
          <a:lstStyle/>
          <a:p>
            <a:r>
              <a:rPr lang="it-IT" sz="3600" b="0"/>
              <a:t>PHP: i package</a:t>
            </a:r>
          </a:p>
        </p:txBody>
      </p:sp>
      <p:sp>
        <p:nvSpPr>
          <p:cNvPr id="3" name="Segnaposto contenuto 2">
            <a:extLst>
              <a:ext uri="{FF2B5EF4-FFF2-40B4-BE49-F238E27FC236}">
                <a16:creationId xmlns:a16="http://schemas.microsoft.com/office/drawing/2014/main" id="{63BFFB3D-B960-934A-8F65-47B943BF23FB}"/>
              </a:ext>
            </a:extLst>
          </p:cNvPr>
          <p:cNvSpPr>
            <a:spLocks noGrp="1"/>
          </p:cNvSpPr>
          <p:nvPr>
            <p:ph idx="1"/>
          </p:nvPr>
        </p:nvSpPr>
        <p:spPr>
          <a:xfrm>
            <a:off x="84696" y="713905"/>
            <a:ext cx="8966201" cy="5740133"/>
          </a:xfrm>
        </p:spPr>
        <p:txBody>
          <a:bodyPr>
            <a:normAutofit lnSpcReduction="10000"/>
          </a:bodyPr>
          <a:lstStyle/>
          <a:p>
            <a:pPr marL="266700" indent="-266700">
              <a:lnSpc>
                <a:spcPct val="95000"/>
              </a:lnSpc>
              <a:spcBef>
                <a:spcPts val="0"/>
              </a:spcBef>
              <a:spcAft>
                <a:spcPts val="400"/>
              </a:spcAft>
            </a:pPr>
            <a:r>
              <a:rPr lang="it-IT" sz="2000" spc="-20"/>
              <a:t>In PHP "moderno" un </a:t>
            </a:r>
            <a:r>
              <a:rPr lang="it-IT" sz="2000" b="1" spc="-20"/>
              <a:t>package</a:t>
            </a:r>
            <a:r>
              <a:rPr lang="it-IT" sz="2000" spc="-20"/>
              <a:t> è una </a:t>
            </a:r>
            <a:r>
              <a:rPr lang="it-IT" sz="2000" i="1" spc="-20"/>
              <a:t>gerarchia</a:t>
            </a:r>
            <a:r>
              <a:rPr lang="it-IT" sz="2000" spc="-20"/>
              <a:t> (albero) di directory contenenti (altre directory e) file (principalmente) </a:t>
            </a:r>
            <a:r>
              <a:rPr lang="it-IT" sz="2000" i="1" spc="-20"/>
              <a:t>.</a:t>
            </a:r>
            <a:r>
              <a:rPr lang="it-IT" sz="2000" i="1" spc="-20" err="1"/>
              <a:t>php</a:t>
            </a:r>
            <a:endParaRPr lang="it-IT" sz="2000" spc="-20"/>
          </a:p>
          <a:p>
            <a:pPr marL="266700" indent="-266700">
              <a:lnSpc>
                <a:spcPct val="95000"/>
              </a:lnSpc>
              <a:spcBef>
                <a:spcPts val="600"/>
              </a:spcBef>
              <a:spcAft>
                <a:spcPts val="400"/>
              </a:spcAft>
            </a:pPr>
            <a:r>
              <a:rPr lang="it-IT" sz="2000" spc="-10"/>
              <a:t>Il package offre </a:t>
            </a:r>
            <a:r>
              <a:rPr lang="it-IT" sz="2000" i="1" spc="-10"/>
              <a:t>funzionalità</a:t>
            </a:r>
            <a:r>
              <a:rPr lang="it-IT" sz="2000" spc="-10"/>
              <a:t> definite da una API, cioè un gruppo di classi/metodi/... richiamabili (vedremo attraverso quali meccanismi) da altro codice PHP destinato ad essere eseguito, tipicamente organizzato in forma di </a:t>
            </a:r>
            <a:r>
              <a:rPr lang="it-IT" sz="2000" i="1" spc="-10"/>
              <a:t>progetto</a:t>
            </a:r>
            <a:endParaRPr lang="it-IT" sz="2000" spc="-10"/>
          </a:p>
          <a:p>
            <a:pPr marL="266700" indent="-266700">
              <a:lnSpc>
                <a:spcPct val="95000"/>
              </a:lnSpc>
              <a:spcBef>
                <a:spcPts val="600"/>
              </a:spcBef>
              <a:spcAft>
                <a:spcPts val="400"/>
              </a:spcAft>
            </a:pPr>
            <a:r>
              <a:rPr lang="it-IT" sz="2000" spc="-10"/>
              <a:t>Ogni sviluppatore può organizzare.... </a:t>
            </a:r>
          </a:p>
          <a:p>
            <a:pPr marL="0" indent="0">
              <a:lnSpc>
                <a:spcPct val="95000"/>
              </a:lnSpc>
              <a:spcBef>
                <a:spcPts val="600"/>
              </a:spcBef>
              <a:spcAft>
                <a:spcPts val="400"/>
              </a:spcAft>
              <a:buNone/>
            </a:pPr>
            <a:r>
              <a:rPr lang="it-IT" sz="2000" spc="-10">
                <a:highlight>
                  <a:srgbClr val="FFFF00"/>
                </a:highlight>
              </a:rPr>
              <a:t>NB: nel 2022 mi sono fermato qui, ci sarebbe da chiarire molto, ho capito (fino a un certo punto) poi mi sono dovuto fermare</a:t>
            </a:r>
          </a:p>
          <a:p>
            <a:pPr marL="0" indent="0">
              <a:lnSpc>
                <a:spcPct val="95000"/>
              </a:lnSpc>
              <a:spcBef>
                <a:spcPts val="600"/>
              </a:spcBef>
              <a:spcAft>
                <a:spcPts val="400"/>
              </a:spcAft>
              <a:buNone/>
            </a:pPr>
            <a:r>
              <a:rPr lang="it-IT" sz="2000" spc="-10">
                <a:highlight>
                  <a:srgbClr val="FFFF00"/>
                </a:highlight>
              </a:rPr>
              <a:t>Il file di URL </a:t>
            </a:r>
            <a:r>
              <a:rPr lang="it-IT" sz="2000" i="1" spc="-10" err="1">
                <a:highlight>
                  <a:srgbClr val="FFFF00"/>
                </a:highlight>
              </a:rPr>
              <a:t>php-packages-projects.txt</a:t>
            </a:r>
            <a:r>
              <a:rPr lang="it-IT" sz="2000" i="1" spc="-10">
                <a:highlight>
                  <a:srgbClr val="FFFF00"/>
                </a:highlight>
              </a:rPr>
              <a:t> </a:t>
            </a:r>
            <a:r>
              <a:rPr lang="it-IT" sz="2000" spc="-10">
                <a:highlight>
                  <a:srgbClr val="FFFF00"/>
                </a:highlight>
              </a:rPr>
              <a:t>contiene risorse Web utili a chiarire, dovrei ripartire da lì</a:t>
            </a:r>
          </a:p>
          <a:p>
            <a:pPr marL="0" indent="0">
              <a:lnSpc>
                <a:spcPct val="95000"/>
              </a:lnSpc>
              <a:spcBef>
                <a:spcPts val="600"/>
              </a:spcBef>
              <a:spcAft>
                <a:spcPts val="400"/>
              </a:spcAft>
              <a:buNone/>
            </a:pPr>
            <a:r>
              <a:rPr lang="it-IT" sz="2000" spc="-10">
                <a:highlight>
                  <a:srgbClr val="FFFF00"/>
                </a:highlight>
              </a:rPr>
              <a:t>Il nocciolo della questione è la differenza tra </a:t>
            </a:r>
            <a:r>
              <a:rPr lang="it-IT" sz="2000" i="1" spc="-10" err="1">
                <a:highlight>
                  <a:srgbClr val="FFFF00"/>
                </a:highlight>
              </a:rPr>
              <a:t>composer</a:t>
            </a:r>
            <a:r>
              <a:rPr lang="it-IT" sz="2000" i="1" spc="-10">
                <a:highlight>
                  <a:srgbClr val="FFFF00"/>
                </a:highlight>
              </a:rPr>
              <a:t> create-</a:t>
            </a:r>
            <a:r>
              <a:rPr lang="it-IT" sz="2000" i="1" spc="-10" err="1">
                <a:highlight>
                  <a:srgbClr val="FFFF00"/>
                </a:highlight>
              </a:rPr>
              <a:t>project</a:t>
            </a:r>
            <a:r>
              <a:rPr lang="it-IT" sz="2000" spc="-10">
                <a:highlight>
                  <a:srgbClr val="FFFF00"/>
                </a:highlight>
              </a:rPr>
              <a:t> e </a:t>
            </a:r>
            <a:r>
              <a:rPr lang="it-IT" sz="2000" i="1" spc="-10">
                <a:highlight>
                  <a:srgbClr val="FFFF00"/>
                </a:highlight>
              </a:rPr>
              <a:t>update/</a:t>
            </a:r>
            <a:r>
              <a:rPr lang="it-IT" sz="2000" i="1" spc="-10" err="1">
                <a:highlight>
                  <a:srgbClr val="FFFF00"/>
                </a:highlight>
              </a:rPr>
              <a:t>install</a:t>
            </a:r>
            <a:r>
              <a:rPr lang="it-IT" sz="2000" spc="-10">
                <a:highlight>
                  <a:srgbClr val="FFFF00"/>
                </a:highlight>
              </a:rPr>
              <a:t> etc. Non mi è ancora chiarissimo, da chiarire anche l'interazione con </a:t>
            </a:r>
            <a:r>
              <a:rPr lang="it-IT" sz="2000" i="1" spc="-10">
                <a:highlight>
                  <a:srgbClr val="FFFF00"/>
                </a:highlight>
              </a:rPr>
              <a:t>global</a:t>
            </a:r>
          </a:p>
          <a:p>
            <a:pPr marL="0" indent="0">
              <a:lnSpc>
                <a:spcPct val="95000"/>
              </a:lnSpc>
              <a:spcBef>
                <a:spcPts val="600"/>
              </a:spcBef>
              <a:spcAft>
                <a:spcPts val="400"/>
              </a:spcAft>
              <a:buNone/>
            </a:pPr>
            <a:r>
              <a:rPr lang="it-IT" sz="2000" spc="-10">
                <a:highlight>
                  <a:srgbClr val="FFFF00"/>
                </a:highlight>
              </a:rPr>
              <a:t>Corretta l'osservazione che i package possono essere librerie, progetti veri e propri, </a:t>
            </a:r>
            <a:r>
              <a:rPr lang="it-IT" sz="2000" spc="-10" err="1">
                <a:highlight>
                  <a:srgbClr val="FFFF00"/>
                </a:highlight>
              </a:rPr>
              <a:t>app</a:t>
            </a:r>
            <a:r>
              <a:rPr lang="it-IT" sz="2000" spc="-10">
                <a:highlight>
                  <a:srgbClr val="FFFF00"/>
                </a:highlight>
              </a:rPr>
              <a:t> CLI, </a:t>
            </a:r>
            <a:r>
              <a:rPr lang="it-IT" sz="2000" spc="-10" err="1">
                <a:highlight>
                  <a:srgbClr val="FFFF00"/>
                </a:highlight>
              </a:rPr>
              <a:t>app</a:t>
            </a:r>
            <a:r>
              <a:rPr lang="it-IT" sz="2000" spc="-10">
                <a:highlight>
                  <a:srgbClr val="FFFF00"/>
                </a:highlight>
              </a:rPr>
              <a:t> Web (</a:t>
            </a:r>
            <a:r>
              <a:rPr lang="it-IT" sz="2000" spc="-10" err="1">
                <a:highlight>
                  <a:srgbClr val="FFFF00"/>
                </a:highlight>
              </a:rPr>
              <a:t>phpmyadmin</a:t>
            </a:r>
            <a:r>
              <a:rPr lang="it-IT" sz="2000" spc="-10">
                <a:highlight>
                  <a:srgbClr val="FFFF00"/>
                </a:highlight>
              </a:rPr>
              <a:t>), ma qualcosa ancora sfugge</a:t>
            </a:r>
          </a:p>
          <a:p>
            <a:pPr marL="0" indent="0">
              <a:lnSpc>
                <a:spcPct val="95000"/>
              </a:lnSpc>
              <a:spcBef>
                <a:spcPts val="600"/>
              </a:spcBef>
              <a:spcAft>
                <a:spcPts val="400"/>
              </a:spcAft>
              <a:buNone/>
            </a:pPr>
            <a:r>
              <a:rPr lang="it-IT" sz="2000" spc="-10">
                <a:highlight>
                  <a:srgbClr val="FFFF00"/>
                </a:highlight>
              </a:rPr>
              <a:t>Può aiutare il sito </a:t>
            </a:r>
            <a:r>
              <a:rPr lang="it-IT" sz="2000" i="1" spc="-10" err="1">
                <a:highlight>
                  <a:srgbClr val="FFFF00"/>
                </a:highlight>
              </a:rPr>
              <a:t>getcomposer</a:t>
            </a:r>
            <a:r>
              <a:rPr lang="it-IT" sz="2000" spc="-10">
                <a:highlight>
                  <a:srgbClr val="FFFF00"/>
                </a:highlight>
              </a:rPr>
              <a:t> con i suoi </a:t>
            </a:r>
            <a:r>
              <a:rPr lang="it-IT" sz="2000" i="1" spc="-10" err="1">
                <a:highlight>
                  <a:srgbClr val="FFFF00"/>
                </a:highlight>
              </a:rPr>
              <a:t>tags</a:t>
            </a:r>
            <a:r>
              <a:rPr lang="it-IT" sz="2000" spc="-10">
                <a:highlight>
                  <a:srgbClr val="FFFF00"/>
                </a:highlight>
              </a:rPr>
              <a:t> e </a:t>
            </a:r>
            <a:r>
              <a:rPr lang="it-IT" sz="2000" i="1" spc="-10" err="1">
                <a:highlight>
                  <a:srgbClr val="FFFF00"/>
                </a:highlight>
              </a:rPr>
              <a:t>type</a:t>
            </a:r>
            <a:r>
              <a:rPr lang="it-IT" sz="2000" spc="-10">
                <a:highlight>
                  <a:srgbClr val="FFFF00"/>
                </a:highlight>
              </a:rPr>
              <a:t> (vedi </a:t>
            </a:r>
            <a:r>
              <a:rPr lang="it-IT" sz="2000" i="1" spc="-10" err="1">
                <a:highlight>
                  <a:srgbClr val="FFFF00"/>
                </a:highlight>
              </a:rPr>
              <a:t>php-packages-projects.txt</a:t>
            </a:r>
            <a:r>
              <a:rPr lang="it-IT" sz="2000" spc="-10">
                <a:highlight>
                  <a:srgbClr val="FFFF00"/>
                </a:highlight>
              </a:rPr>
              <a:t>)</a:t>
            </a:r>
          </a:p>
          <a:p>
            <a:pPr marL="0" indent="0">
              <a:lnSpc>
                <a:spcPct val="95000"/>
              </a:lnSpc>
              <a:spcBef>
                <a:spcPts val="600"/>
              </a:spcBef>
              <a:spcAft>
                <a:spcPts val="400"/>
              </a:spcAft>
              <a:buNone/>
            </a:pPr>
            <a:r>
              <a:rPr lang="it-IT" sz="2000" spc="-10">
                <a:highlight>
                  <a:srgbClr val="FFFF00"/>
                </a:highlight>
              </a:rPr>
              <a:t>specie: </a:t>
            </a:r>
            <a:r>
              <a:rPr lang="it-IT" sz="2000" spc="-10">
                <a:highlight>
                  <a:srgbClr val="FFFF00"/>
                </a:highlight>
                <a:hlinkClick r:id="rId2"/>
              </a:rPr>
              <a:t>https://getcomposer.org/doc/01-basic-usage.md</a:t>
            </a:r>
            <a:r>
              <a:rPr lang="it-IT" sz="2000" spc="-10">
                <a:highlight>
                  <a:srgbClr val="FFFF00"/>
                </a:highlight>
              </a:rPr>
              <a:t> </a:t>
            </a:r>
          </a:p>
        </p:txBody>
      </p:sp>
      <p:sp>
        <p:nvSpPr>
          <p:cNvPr id="4" name="Segnaposto data 3">
            <a:extLst>
              <a:ext uri="{FF2B5EF4-FFF2-40B4-BE49-F238E27FC236}">
                <a16:creationId xmlns:a16="http://schemas.microsoft.com/office/drawing/2014/main" id="{A5D9E9E2-5C52-1749-8A03-9E1DCA5B086F}"/>
              </a:ext>
            </a:extLst>
          </p:cNvPr>
          <p:cNvSpPr>
            <a:spLocks noGrp="1"/>
          </p:cNvSpPr>
          <p:nvPr>
            <p:ph type="dt" sz="half" idx="10"/>
          </p:nvPr>
        </p:nvSpPr>
        <p:spPr/>
        <p:txBody>
          <a:bodyPr/>
          <a:lstStyle/>
          <a:p>
            <a:fld id="{96C64230-F845-D74B-8E07-2969A84B166B}" type="datetime1">
              <a:rPr lang="it-IT" smtClean="0"/>
              <a:t>09/01/24</a:t>
            </a:fld>
            <a:endParaRPr lang="it-IT"/>
          </a:p>
        </p:txBody>
      </p:sp>
      <p:sp>
        <p:nvSpPr>
          <p:cNvPr id="5" name="Segnaposto piè di pagina 4">
            <a:extLst>
              <a:ext uri="{FF2B5EF4-FFF2-40B4-BE49-F238E27FC236}">
                <a16:creationId xmlns:a16="http://schemas.microsoft.com/office/drawing/2014/main" id="{F0E8E559-008A-7E42-85EE-E84B7C36630C}"/>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DBF86CC5-5C45-2E46-9CF2-71E38848CBBE}"/>
              </a:ext>
            </a:extLst>
          </p:cNvPr>
          <p:cNvSpPr>
            <a:spLocks noGrp="1"/>
          </p:cNvSpPr>
          <p:nvPr>
            <p:ph type="sldNum" sz="quarter" idx="12"/>
          </p:nvPr>
        </p:nvSpPr>
        <p:spPr/>
        <p:txBody>
          <a:bodyPr/>
          <a:lstStyle/>
          <a:p>
            <a:fld id="{F8EFCE01-9A1A-5743-92DE-2F66DAA3BA2F}" type="slidenum">
              <a:rPr lang="it-IT" smtClean="0"/>
              <a:t>14</a:t>
            </a:fld>
            <a:endParaRPr lang="it-IT"/>
          </a:p>
        </p:txBody>
      </p:sp>
    </p:spTree>
    <p:extLst>
      <p:ext uri="{BB962C8B-B14F-4D97-AF65-F5344CB8AC3E}">
        <p14:creationId xmlns:p14="http://schemas.microsoft.com/office/powerpoint/2010/main" val="535178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9EDF5"/>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AB278-2155-2441-BD6D-000EB8B828CB}"/>
              </a:ext>
            </a:extLst>
          </p:cNvPr>
          <p:cNvSpPr>
            <a:spLocks noGrp="1"/>
          </p:cNvSpPr>
          <p:nvPr>
            <p:ph type="title"/>
          </p:nvPr>
        </p:nvSpPr>
        <p:spPr>
          <a:xfrm>
            <a:off x="277826" y="75413"/>
            <a:ext cx="8579942" cy="638492"/>
          </a:xfrm>
        </p:spPr>
        <p:txBody>
          <a:bodyPr>
            <a:normAutofit fontScale="90000"/>
          </a:bodyPr>
          <a:lstStyle/>
          <a:p>
            <a:r>
              <a:rPr lang="it-IT" sz="3600" b="0"/>
              <a:t>PHP: i package e </a:t>
            </a:r>
            <a:r>
              <a:rPr lang="it-IT" sz="3600" b="0" err="1"/>
              <a:t>composer</a:t>
            </a:r>
            <a:endParaRPr lang="it-IT" sz="3600" b="0"/>
          </a:p>
        </p:txBody>
      </p:sp>
      <p:sp>
        <p:nvSpPr>
          <p:cNvPr id="3" name="Segnaposto contenuto 2">
            <a:extLst>
              <a:ext uri="{FF2B5EF4-FFF2-40B4-BE49-F238E27FC236}">
                <a16:creationId xmlns:a16="http://schemas.microsoft.com/office/drawing/2014/main" id="{63BFFB3D-B960-934A-8F65-47B943BF23FB}"/>
              </a:ext>
            </a:extLst>
          </p:cNvPr>
          <p:cNvSpPr>
            <a:spLocks noGrp="1"/>
          </p:cNvSpPr>
          <p:nvPr>
            <p:ph idx="1"/>
          </p:nvPr>
        </p:nvSpPr>
        <p:spPr>
          <a:xfrm>
            <a:off x="84696" y="857956"/>
            <a:ext cx="8966201" cy="5596082"/>
          </a:xfrm>
        </p:spPr>
        <p:txBody>
          <a:bodyPr>
            <a:noAutofit/>
          </a:bodyPr>
          <a:lstStyle/>
          <a:p>
            <a:pPr marL="0" indent="0">
              <a:lnSpc>
                <a:spcPct val="95000"/>
              </a:lnSpc>
              <a:spcBef>
                <a:spcPts val="600"/>
              </a:spcBef>
              <a:spcAft>
                <a:spcPts val="400"/>
              </a:spcAft>
              <a:buNone/>
            </a:pPr>
            <a:r>
              <a:rPr lang="it-IT" sz="1800" spc="-10" dirty="0"/>
              <a:t>Forse posso cavarmela con l’help di </a:t>
            </a:r>
            <a:r>
              <a:rPr lang="it-IT" sz="1800" spc="-10" dirty="0" err="1"/>
              <a:t>composer</a:t>
            </a:r>
            <a:r>
              <a:rPr lang="it-IT" sz="1800" spc="-10" dirty="0"/>
              <a:t>... e/o </a:t>
            </a:r>
            <a:r>
              <a:rPr lang="it-IT" sz="1800" spc="-10" dirty="0">
                <a:hlinkClick r:id="rId2"/>
              </a:rPr>
              <a:t>https://getcomposer.org/doc/</a:t>
            </a:r>
            <a:r>
              <a:rPr lang="it-IT" sz="1800" spc="-10" dirty="0"/>
              <a:t> </a:t>
            </a:r>
          </a:p>
          <a:p>
            <a:pPr marL="0" indent="0">
              <a:lnSpc>
                <a:spcPct val="95000"/>
              </a:lnSpc>
              <a:spcBef>
                <a:spcPts val="600"/>
              </a:spcBef>
              <a:spcAft>
                <a:spcPts val="400"/>
              </a:spcAft>
              <a:buNone/>
            </a:pPr>
            <a:r>
              <a:rPr lang="it-IT" sz="1800" spc="-10" dirty="0"/>
              <a:t>Qui ho raccolto qualche </a:t>
            </a:r>
            <a:r>
              <a:rPr lang="it-IT" sz="1800" spc="-10" dirty="0" err="1"/>
              <a:t>snippet</a:t>
            </a:r>
            <a:r>
              <a:rPr lang="it-IT" sz="1800" spc="-10" dirty="0"/>
              <a:t>... Vanno integrati con altre slide in questo file</a:t>
            </a:r>
            <a:endParaRPr lang="it-IT" sz="1800" i="1" spc="-10" dirty="0"/>
          </a:p>
          <a:p>
            <a:pPr marL="0" indent="0">
              <a:lnSpc>
                <a:spcPct val="95000"/>
              </a:lnSpc>
              <a:spcBef>
                <a:spcPts val="1800"/>
              </a:spcBef>
              <a:spcAft>
                <a:spcPts val="400"/>
              </a:spcAft>
              <a:buNone/>
            </a:pPr>
            <a:r>
              <a:rPr lang="it-IT" sz="1800" i="1" spc="-10" dirty="0" err="1"/>
              <a:t>composer</a:t>
            </a:r>
            <a:r>
              <a:rPr lang="it-IT" sz="1800" i="1" spc="-10" dirty="0"/>
              <a:t> </a:t>
            </a:r>
            <a:r>
              <a:rPr lang="it-IT" sz="1800" i="1" spc="-10" dirty="0" err="1"/>
              <a:t>init</a:t>
            </a:r>
            <a:endParaRPr lang="it-IT" sz="1800" i="1" spc="-10" dirty="0"/>
          </a:p>
          <a:p>
            <a:pPr marL="223838" indent="-131763" algn="l"/>
            <a:r>
              <a:rPr lang="en-GB" sz="1800" b="0" i="0" dirty="0">
                <a:solidFill>
                  <a:srgbClr val="222222"/>
                </a:solidFill>
                <a:effectLst/>
              </a:rPr>
              <a:t>In the </a:t>
            </a:r>
            <a:r>
              <a:rPr lang="en-GB" sz="1800" b="0" i="0" u="none" strike="noStrike" dirty="0">
                <a:solidFill>
                  <a:srgbClr val="4444FF"/>
                </a:solidFill>
                <a:effectLst/>
                <a:hlinkClick r:id="rId3"/>
              </a:rPr>
              <a:t>Libraries</a:t>
            </a:r>
            <a:r>
              <a:rPr lang="en-GB" sz="1800" b="0" i="0" dirty="0">
                <a:solidFill>
                  <a:srgbClr val="222222"/>
                </a:solidFill>
                <a:effectLst/>
              </a:rPr>
              <a:t> </a:t>
            </a:r>
            <a:r>
              <a:rPr lang="en-GB" sz="1800" dirty="0">
                <a:solidFill>
                  <a:srgbClr val="222222"/>
                </a:solidFill>
                <a:cs typeface="Arial" panose="020B0604020202020204" pitchFamily="34" charset="0"/>
              </a:rPr>
              <a:t>chapter</a:t>
            </a:r>
            <a:r>
              <a:rPr lang="en-GB" sz="1800" b="0" i="0" dirty="0">
                <a:solidFill>
                  <a:srgbClr val="222222"/>
                </a:solidFill>
                <a:effectLst/>
              </a:rPr>
              <a:t> we </a:t>
            </a:r>
            <a:r>
              <a:rPr lang="en-GB" sz="1800" dirty="0">
                <a:solidFill>
                  <a:srgbClr val="222222"/>
                </a:solidFill>
                <a:cs typeface="Arial" panose="020B0604020202020204" pitchFamily="34" charset="0"/>
              </a:rPr>
              <a:t>looked</a:t>
            </a:r>
            <a:r>
              <a:rPr lang="en-GB" sz="1800" b="0" i="0" dirty="0">
                <a:solidFill>
                  <a:srgbClr val="222222"/>
                </a:solidFill>
                <a:effectLst/>
              </a:rPr>
              <a:t> at how to create a </a:t>
            </a:r>
            <a:r>
              <a:rPr lang="en-GB" sz="1800" b="0" i="0" dirty="0" err="1">
                <a:solidFill>
                  <a:srgbClr val="222222"/>
                </a:solidFill>
                <a:effectLst/>
                <a:latin typeface="Ubuntu Mono" panose="020B0509030602030204" pitchFamily="49" charset="0"/>
              </a:rPr>
              <a:t>composer.json</a:t>
            </a:r>
            <a:r>
              <a:rPr lang="en-GB" sz="1800" b="0" i="0" dirty="0">
                <a:solidFill>
                  <a:srgbClr val="222222"/>
                </a:solidFill>
                <a:effectLst/>
              </a:rPr>
              <a:t> by hand. There is also an </a:t>
            </a:r>
            <a:r>
              <a:rPr lang="en-GB" sz="1800" b="0" i="0" dirty="0" err="1">
                <a:solidFill>
                  <a:srgbClr val="222222"/>
                </a:solidFill>
                <a:effectLst/>
                <a:latin typeface="Ubuntu Mono" panose="020B0509030602030204" pitchFamily="49" charset="0"/>
              </a:rPr>
              <a:t>init</a:t>
            </a:r>
            <a:r>
              <a:rPr lang="en-GB" sz="1800" b="0" i="0" dirty="0">
                <a:solidFill>
                  <a:srgbClr val="222222"/>
                </a:solidFill>
                <a:effectLst/>
              </a:rPr>
              <a:t> command available to do this</a:t>
            </a:r>
          </a:p>
          <a:p>
            <a:pPr marL="223838" indent="-131763" algn="l"/>
            <a:r>
              <a:rPr lang="en-GB" sz="1800" b="0" i="0" dirty="0">
                <a:solidFill>
                  <a:srgbClr val="222222"/>
                </a:solidFill>
                <a:effectLst/>
              </a:rPr>
              <a:t>When you run the command it will interactively ask you to fill in the fields, while using some smart defaults</a:t>
            </a:r>
            <a:endParaRPr lang="it-IT" sz="1800" i="1" spc="-10" dirty="0"/>
          </a:p>
          <a:p>
            <a:pPr marL="0" indent="0">
              <a:lnSpc>
                <a:spcPct val="95000"/>
              </a:lnSpc>
              <a:spcBef>
                <a:spcPts val="1800"/>
              </a:spcBef>
              <a:spcAft>
                <a:spcPts val="400"/>
              </a:spcAft>
              <a:buNone/>
            </a:pPr>
            <a:r>
              <a:rPr lang="it-IT" sz="1800" i="1" spc="-10" dirty="0" err="1"/>
              <a:t>composer</a:t>
            </a:r>
            <a:r>
              <a:rPr lang="it-IT" sz="1800" i="1" spc="-10" dirty="0"/>
              <a:t> </a:t>
            </a:r>
            <a:r>
              <a:rPr lang="it-IT" sz="1800" i="1" spc="-10" dirty="0" err="1"/>
              <a:t>install</a:t>
            </a:r>
            <a:endParaRPr lang="it-IT" sz="1800" i="1" spc="-10" dirty="0"/>
          </a:p>
          <a:p>
            <a:pPr marL="223838" indent="-134938" algn="l"/>
            <a:r>
              <a:rPr lang="en-GB" sz="1800" b="0" i="0" dirty="0">
                <a:solidFill>
                  <a:srgbClr val="222222"/>
                </a:solidFill>
                <a:effectLst/>
                <a:cs typeface="Arial" panose="020B0604020202020204" pitchFamily="34" charset="0"/>
              </a:rPr>
              <a:t>The install command reads the </a:t>
            </a:r>
            <a:r>
              <a:rPr lang="en-GB" sz="1800" b="0" i="0" dirty="0" err="1">
                <a:solidFill>
                  <a:srgbClr val="222222"/>
                </a:solidFill>
                <a:effectLst/>
                <a:latin typeface="Ubuntu Mono" panose="020B0509030602030204" pitchFamily="49" charset="0"/>
                <a:cs typeface="Arial" panose="020B0604020202020204" pitchFamily="34" charset="0"/>
              </a:rPr>
              <a:t>composer.json</a:t>
            </a:r>
            <a:r>
              <a:rPr lang="en-GB" sz="1800" b="0" i="0" dirty="0">
                <a:solidFill>
                  <a:srgbClr val="222222"/>
                </a:solidFill>
                <a:effectLst/>
                <a:cs typeface="Arial" panose="020B0604020202020204" pitchFamily="34" charset="0"/>
              </a:rPr>
              <a:t> file from the current directory, resolves the dependencies, and installs them into </a:t>
            </a:r>
            <a:r>
              <a:rPr lang="en-GB" sz="1800" b="0" i="0" dirty="0">
                <a:solidFill>
                  <a:srgbClr val="222222"/>
                </a:solidFill>
                <a:effectLst/>
                <a:latin typeface="Ubuntu Mono" panose="020B0509030602030204" pitchFamily="49" charset="0"/>
                <a:cs typeface="Arial" panose="020B0604020202020204" pitchFamily="34" charset="0"/>
              </a:rPr>
              <a:t>vendor</a:t>
            </a:r>
          </a:p>
          <a:p>
            <a:pPr marL="223838" indent="-134938" algn="l"/>
            <a:r>
              <a:rPr lang="en-GB" sz="1800" b="0" i="0" dirty="0">
                <a:solidFill>
                  <a:srgbClr val="222222"/>
                </a:solidFill>
                <a:effectLst/>
                <a:cs typeface="Arial" panose="020B0604020202020204" pitchFamily="34" charset="0"/>
              </a:rPr>
              <a:t>If there is a </a:t>
            </a:r>
            <a:r>
              <a:rPr lang="en-GB" sz="1800" b="0" i="0" dirty="0" err="1">
                <a:solidFill>
                  <a:srgbClr val="222222"/>
                </a:solidFill>
                <a:effectLst/>
                <a:latin typeface="Ubuntu Mono" panose="020B0509030602030204" pitchFamily="49" charset="0"/>
                <a:cs typeface="Arial" panose="020B0604020202020204" pitchFamily="34" charset="0"/>
              </a:rPr>
              <a:t>composer.lock</a:t>
            </a:r>
            <a:r>
              <a:rPr lang="en-GB" sz="1800" b="0" i="0" dirty="0">
                <a:solidFill>
                  <a:srgbClr val="222222"/>
                </a:solidFill>
                <a:effectLst/>
                <a:cs typeface="Arial" panose="020B0604020202020204" pitchFamily="34" charset="0"/>
              </a:rPr>
              <a:t> file in the current directory, it will use the exact versions from there instead of resolving them. This ensures that everyone using the library will get the same versions of the dependencies</a:t>
            </a:r>
          </a:p>
          <a:p>
            <a:pPr marL="223838" indent="-134938" algn="l"/>
            <a:r>
              <a:rPr lang="en-GB" sz="1800" b="0" i="0" dirty="0">
                <a:solidFill>
                  <a:srgbClr val="222222"/>
                </a:solidFill>
                <a:effectLst/>
                <a:cs typeface="Arial" panose="020B0604020202020204" pitchFamily="34" charset="0"/>
              </a:rPr>
              <a:t>If there is no </a:t>
            </a:r>
            <a:r>
              <a:rPr lang="en-GB" sz="1800" b="0" i="0" dirty="0" err="1">
                <a:solidFill>
                  <a:srgbClr val="222222"/>
                </a:solidFill>
                <a:effectLst/>
                <a:latin typeface="Ubuntu Mono" panose="020B0509030602030204" pitchFamily="49" charset="0"/>
                <a:cs typeface="Arial" panose="020B0604020202020204" pitchFamily="34" charset="0"/>
              </a:rPr>
              <a:t>composer.lock</a:t>
            </a:r>
            <a:r>
              <a:rPr lang="en-GB" sz="1800" b="0" i="0" dirty="0">
                <a:solidFill>
                  <a:srgbClr val="222222"/>
                </a:solidFill>
                <a:effectLst/>
                <a:cs typeface="Arial" panose="020B0604020202020204" pitchFamily="34" charset="0"/>
              </a:rPr>
              <a:t> file, </a:t>
            </a:r>
            <a:r>
              <a:rPr lang="en-GB" sz="1800" b="0" i="1" dirty="0">
                <a:solidFill>
                  <a:srgbClr val="222222"/>
                </a:solidFill>
                <a:effectLst/>
                <a:cs typeface="Arial" panose="020B0604020202020204" pitchFamily="34" charset="0"/>
              </a:rPr>
              <a:t>composer</a:t>
            </a:r>
            <a:r>
              <a:rPr lang="en-GB" sz="1800" b="0" i="0" dirty="0">
                <a:solidFill>
                  <a:srgbClr val="222222"/>
                </a:solidFill>
                <a:effectLst/>
                <a:cs typeface="Arial" panose="020B0604020202020204" pitchFamily="34" charset="0"/>
              </a:rPr>
              <a:t> will create one after dependency resolution</a:t>
            </a:r>
          </a:p>
          <a:p>
            <a:pPr marL="223838" indent="-134938" algn="l"/>
            <a:r>
              <a:rPr lang="en-GB" sz="1800" dirty="0" err="1">
                <a:solidFill>
                  <a:srgbClr val="222222"/>
                </a:solidFill>
                <a:cs typeface="Arial" panose="020B0604020202020204" pitchFamily="34" charset="0"/>
              </a:rPr>
              <a:t>Un’occhiata</a:t>
            </a:r>
            <a:r>
              <a:rPr lang="en-GB" sz="1800" dirty="0">
                <a:solidFill>
                  <a:srgbClr val="222222"/>
                </a:solidFill>
                <a:cs typeface="Arial" panose="020B0604020202020204" pitchFamily="34" charset="0"/>
              </a:rPr>
              <a:t> a: </a:t>
            </a:r>
            <a:r>
              <a:rPr lang="en-GB" sz="1800" dirty="0">
                <a:solidFill>
                  <a:srgbClr val="222222"/>
                </a:solidFill>
                <a:cs typeface="Arial" panose="020B0604020202020204" pitchFamily="34" charset="0"/>
                <a:hlinkClick r:id="rId4"/>
              </a:rPr>
              <a:t>https://stackoverflow.com/questions/16205100/difference-between-composer-prefer-dist-and-prefer-source</a:t>
            </a:r>
            <a:r>
              <a:rPr lang="en-GB" sz="1800" dirty="0">
                <a:solidFill>
                  <a:srgbClr val="222222"/>
                </a:solidFill>
                <a:cs typeface="Arial" panose="020B0604020202020204" pitchFamily="34" charset="0"/>
              </a:rPr>
              <a:t> </a:t>
            </a:r>
            <a:endParaRPr lang="en-GB" sz="1800" b="0" i="0" dirty="0">
              <a:solidFill>
                <a:srgbClr val="222222"/>
              </a:solidFill>
              <a:effectLst/>
              <a:cs typeface="Arial" panose="020B0604020202020204" pitchFamily="34" charset="0"/>
            </a:endParaRPr>
          </a:p>
        </p:txBody>
      </p:sp>
      <p:sp>
        <p:nvSpPr>
          <p:cNvPr id="4" name="Segnaposto data 3">
            <a:extLst>
              <a:ext uri="{FF2B5EF4-FFF2-40B4-BE49-F238E27FC236}">
                <a16:creationId xmlns:a16="http://schemas.microsoft.com/office/drawing/2014/main" id="{A5D9E9E2-5C52-1749-8A03-9E1DCA5B086F}"/>
              </a:ext>
            </a:extLst>
          </p:cNvPr>
          <p:cNvSpPr>
            <a:spLocks noGrp="1"/>
          </p:cNvSpPr>
          <p:nvPr>
            <p:ph type="dt" sz="half" idx="10"/>
          </p:nvPr>
        </p:nvSpPr>
        <p:spPr/>
        <p:txBody>
          <a:bodyPr/>
          <a:lstStyle/>
          <a:p>
            <a:fld id="{96C64230-F845-D74B-8E07-2969A84B166B}" type="datetime1">
              <a:rPr lang="it-IT" smtClean="0"/>
              <a:t>09/01/24</a:t>
            </a:fld>
            <a:endParaRPr lang="it-IT"/>
          </a:p>
        </p:txBody>
      </p:sp>
      <p:sp>
        <p:nvSpPr>
          <p:cNvPr id="5" name="Segnaposto piè di pagina 4">
            <a:extLst>
              <a:ext uri="{FF2B5EF4-FFF2-40B4-BE49-F238E27FC236}">
                <a16:creationId xmlns:a16="http://schemas.microsoft.com/office/drawing/2014/main" id="{F0E8E559-008A-7E42-85EE-E84B7C36630C}"/>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DBF86CC5-5C45-2E46-9CF2-71E38848CBBE}"/>
              </a:ext>
            </a:extLst>
          </p:cNvPr>
          <p:cNvSpPr>
            <a:spLocks noGrp="1"/>
          </p:cNvSpPr>
          <p:nvPr>
            <p:ph type="sldNum" sz="quarter" idx="12"/>
          </p:nvPr>
        </p:nvSpPr>
        <p:spPr/>
        <p:txBody>
          <a:bodyPr/>
          <a:lstStyle/>
          <a:p>
            <a:fld id="{F8EFCE01-9A1A-5743-92DE-2F66DAA3BA2F}" type="slidenum">
              <a:rPr lang="it-IT" smtClean="0"/>
              <a:t>15</a:t>
            </a:fld>
            <a:endParaRPr lang="it-IT"/>
          </a:p>
        </p:txBody>
      </p:sp>
    </p:spTree>
    <p:extLst>
      <p:ext uri="{BB962C8B-B14F-4D97-AF65-F5344CB8AC3E}">
        <p14:creationId xmlns:p14="http://schemas.microsoft.com/office/powerpoint/2010/main" val="2395220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9EDF5"/>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AB278-2155-2441-BD6D-000EB8B828CB}"/>
              </a:ext>
            </a:extLst>
          </p:cNvPr>
          <p:cNvSpPr>
            <a:spLocks noGrp="1"/>
          </p:cNvSpPr>
          <p:nvPr>
            <p:ph type="title"/>
          </p:nvPr>
        </p:nvSpPr>
        <p:spPr>
          <a:xfrm>
            <a:off x="277826" y="75413"/>
            <a:ext cx="8579942" cy="638492"/>
          </a:xfrm>
        </p:spPr>
        <p:txBody>
          <a:bodyPr>
            <a:normAutofit fontScale="90000"/>
          </a:bodyPr>
          <a:lstStyle/>
          <a:p>
            <a:r>
              <a:rPr lang="it-IT" sz="3600" b="0" dirty="0"/>
              <a:t>PHP: i package e </a:t>
            </a:r>
            <a:r>
              <a:rPr lang="it-IT" sz="3600" b="0" dirty="0" err="1"/>
              <a:t>composer</a:t>
            </a:r>
            <a:r>
              <a:rPr lang="it-IT" sz="3600" b="0" dirty="0"/>
              <a:t> / 2</a:t>
            </a:r>
          </a:p>
        </p:txBody>
      </p:sp>
      <p:sp>
        <p:nvSpPr>
          <p:cNvPr id="3" name="Segnaposto contenuto 2">
            <a:extLst>
              <a:ext uri="{FF2B5EF4-FFF2-40B4-BE49-F238E27FC236}">
                <a16:creationId xmlns:a16="http://schemas.microsoft.com/office/drawing/2014/main" id="{63BFFB3D-B960-934A-8F65-47B943BF23FB}"/>
              </a:ext>
            </a:extLst>
          </p:cNvPr>
          <p:cNvSpPr>
            <a:spLocks noGrp="1"/>
          </p:cNvSpPr>
          <p:nvPr>
            <p:ph idx="1"/>
          </p:nvPr>
        </p:nvSpPr>
        <p:spPr>
          <a:xfrm>
            <a:off x="84696" y="857956"/>
            <a:ext cx="8966201" cy="5596082"/>
          </a:xfrm>
        </p:spPr>
        <p:txBody>
          <a:bodyPr>
            <a:noAutofit/>
          </a:bodyPr>
          <a:lstStyle/>
          <a:p>
            <a:pPr marL="0" indent="0" algn="l">
              <a:buNone/>
            </a:pPr>
            <a:r>
              <a:rPr lang="en-GB" sz="1800" i="1" dirty="0">
                <a:solidFill>
                  <a:srgbClr val="222222"/>
                </a:solidFill>
                <a:cs typeface="Arial" panose="020B0604020202020204" pitchFamily="34" charset="0"/>
              </a:rPr>
              <a:t>composer create-project</a:t>
            </a:r>
          </a:p>
          <a:p>
            <a:pPr marL="0" indent="0" algn="l">
              <a:buNone/>
            </a:pPr>
            <a:r>
              <a:rPr lang="en-GB" sz="1800" b="0" i="0" dirty="0">
                <a:solidFill>
                  <a:srgbClr val="222222"/>
                </a:solidFill>
                <a:effectLst/>
              </a:rPr>
              <a:t>creates a new project from an existing package (from </a:t>
            </a:r>
            <a:r>
              <a:rPr lang="en-GB" sz="1800" b="0" i="1" dirty="0" err="1">
                <a:solidFill>
                  <a:srgbClr val="222222"/>
                </a:solidFill>
                <a:effectLst/>
              </a:rPr>
              <a:t>packagist.org</a:t>
            </a:r>
            <a:r>
              <a:rPr lang="en-GB" sz="1800" b="0" dirty="0">
                <a:solidFill>
                  <a:srgbClr val="222222"/>
                </a:solidFill>
                <a:effectLst/>
              </a:rPr>
              <a:t> by default</a:t>
            </a:r>
            <a:r>
              <a:rPr lang="en-GB" sz="1800" b="0" i="0" dirty="0">
                <a:solidFill>
                  <a:srgbClr val="222222"/>
                </a:solidFill>
                <a:effectLst/>
              </a:rPr>
              <a:t>). This is the equivalent of doing a </a:t>
            </a:r>
            <a:r>
              <a:rPr lang="en-GB" sz="1800" b="0" i="0" dirty="0">
                <a:solidFill>
                  <a:srgbClr val="222222"/>
                </a:solidFill>
                <a:effectLst/>
                <a:highlight>
                  <a:srgbClr val="C0C0C0"/>
                </a:highlight>
                <a:latin typeface="Ubuntu Mono" panose="020B0509030602030204" pitchFamily="49" charset="0"/>
              </a:rPr>
              <a:t>git clone</a:t>
            </a:r>
            <a:r>
              <a:rPr lang="en-GB" sz="1800" b="0" i="0" dirty="0">
                <a:solidFill>
                  <a:srgbClr val="222222"/>
                </a:solidFill>
                <a:effectLst/>
              </a:rPr>
              <a:t> followed by a </a:t>
            </a:r>
            <a:r>
              <a:rPr lang="en-GB" sz="1800" b="0" i="0" dirty="0">
                <a:solidFill>
                  <a:srgbClr val="222222"/>
                </a:solidFill>
                <a:effectLst/>
                <a:highlight>
                  <a:srgbClr val="C0C0C0"/>
                </a:highlight>
                <a:latin typeface="Ubuntu Mono" panose="020B0509030602030204" pitchFamily="49" charset="0"/>
              </a:rPr>
              <a:t>composer install</a:t>
            </a:r>
            <a:r>
              <a:rPr lang="en-GB" sz="1800" b="0" i="0" dirty="0">
                <a:solidFill>
                  <a:srgbClr val="222222"/>
                </a:solidFill>
                <a:effectLst/>
              </a:rPr>
              <a:t> of the vendors (</a:t>
            </a:r>
            <a:r>
              <a:rPr lang="en-GB" sz="1800" b="0" i="0" dirty="0" err="1">
                <a:solidFill>
                  <a:srgbClr val="222222"/>
                </a:solidFill>
                <a:effectLst/>
              </a:rPr>
              <a:t>provare</a:t>
            </a:r>
            <a:r>
              <a:rPr lang="en-GB" sz="1800" b="0" i="0" dirty="0">
                <a:solidFill>
                  <a:srgbClr val="222222"/>
                </a:solidFill>
                <a:effectLst/>
              </a:rPr>
              <a:t>, </a:t>
            </a:r>
            <a:r>
              <a:rPr lang="en-GB" sz="1800" b="0" i="0" dirty="0" err="1">
                <a:solidFill>
                  <a:srgbClr val="222222"/>
                </a:solidFill>
                <a:effectLst/>
              </a:rPr>
              <a:t>p.es</a:t>
            </a:r>
            <a:r>
              <a:rPr lang="en-GB" sz="1800" b="0" i="0" dirty="0">
                <a:solidFill>
                  <a:srgbClr val="222222"/>
                </a:solidFill>
                <a:effectLst/>
              </a:rPr>
              <a:t>. </a:t>
            </a:r>
            <a:r>
              <a:rPr lang="en-GB" sz="1800" dirty="0" err="1">
                <a:solidFill>
                  <a:srgbClr val="222222"/>
                </a:solidFill>
              </a:rPr>
              <a:t>s</a:t>
            </a:r>
            <a:r>
              <a:rPr lang="en-GB" sz="1800" b="0" i="0" dirty="0" err="1">
                <a:solidFill>
                  <a:srgbClr val="222222"/>
                </a:solidFill>
                <a:effectLst/>
              </a:rPr>
              <a:t>u</a:t>
            </a:r>
            <a:r>
              <a:rPr lang="en-GB" sz="1800" b="0" i="0" dirty="0">
                <a:solidFill>
                  <a:srgbClr val="222222"/>
                </a:solidFill>
                <a:effectLst/>
              </a:rPr>
              <a:t> un </a:t>
            </a:r>
            <a:r>
              <a:rPr lang="en-GB" sz="1800" b="0" i="0" dirty="0" err="1">
                <a:solidFill>
                  <a:srgbClr val="222222"/>
                </a:solidFill>
                <a:effectLst/>
              </a:rPr>
              <a:t>progetto</a:t>
            </a:r>
            <a:r>
              <a:rPr lang="en-GB" sz="1800" b="0" i="0" dirty="0">
                <a:solidFill>
                  <a:srgbClr val="222222"/>
                </a:solidFill>
                <a:effectLst/>
              </a:rPr>
              <a:t> </a:t>
            </a:r>
            <a:r>
              <a:rPr lang="en-GB" sz="1800" b="0" i="1" dirty="0" err="1">
                <a:solidFill>
                  <a:srgbClr val="222222"/>
                </a:solidFill>
                <a:effectLst/>
              </a:rPr>
              <a:t>laravel</a:t>
            </a:r>
            <a:r>
              <a:rPr lang="en-GB" sz="1800" b="0" i="1" dirty="0">
                <a:solidFill>
                  <a:srgbClr val="222222"/>
                </a:solidFill>
                <a:effectLst/>
              </a:rPr>
              <a:t>/</a:t>
            </a:r>
            <a:r>
              <a:rPr lang="en-GB" sz="1800" b="0" i="1" dirty="0" err="1">
                <a:solidFill>
                  <a:srgbClr val="222222"/>
                </a:solidFill>
                <a:effectLst/>
              </a:rPr>
              <a:t>laravel</a:t>
            </a:r>
            <a:r>
              <a:rPr lang="en-GB" sz="1800" b="0" i="0" dirty="0">
                <a:solidFill>
                  <a:srgbClr val="222222"/>
                </a:solidFill>
                <a:effectLst/>
              </a:rPr>
              <a:t>) </a:t>
            </a:r>
          </a:p>
          <a:p>
            <a:pPr marL="0" indent="0" algn="l">
              <a:buNone/>
            </a:pPr>
            <a:r>
              <a:rPr lang="en-GB" sz="1800" b="0" i="0" dirty="0">
                <a:solidFill>
                  <a:srgbClr val="222222"/>
                </a:solidFill>
                <a:effectLst/>
              </a:rPr>
              <a:t>There are several applications for this:</a:t>
            </a:r>
          </a:p>
          <a:p>
            <a:pPr marL="311150" indent="-261938" algn="l">
              <a:buFont typeface="+mj-lt"/>
              <a:buAutoNum type="arabicPeriod"/>
            </a:pPr>
            <a:r>
              <a:rPr lang="en-GB" sz="1800" b="0" i="0" dirty="0">
                <a:solidFill>
                  <a:srgbClr val="222222"/>
                </a:solidFill>
                <a:effectLst/>
              </a:rPr>
              <a:t>You can deploy application packages.</a:t>
            </a:r>
          </a:p>
          <a:p>
            <a:pPr marL="311150" indent="-261938" algn="l">
              <a:buFont typeface="+mj-lt"/>
              <a:buAutoNum type="arabicPeriod"/>
            </a:pPr>
            <a:r>
              <a:rPr lang="en-GB" sz="1800" b="0" i="0" dirty="0">
                <a:solidFill>
                  <a:srgbClr val="222222"/>
                </a:solidFill>
                <a:effectLst/>
              </a:rPr>
              <a:t>You can check out any package and start developing patches</a:t>
            </a:r>
          </a:p>
          <a:p>
            <a:pPr marL="311150" indent="-261938" algn="l">
              <a:buFont typeface="+mj-lt"/>
              <a:buAutoNum type="arabicPeriod"/>
            </a:pPr>
            <a:r>
              <a:rPr lang="en-GB" sz="1800" b="0" i="0" dirty="0">
                <a:solidFill>
                  <a:srgbClr val="222222"/>
                </a:solidFill>
                <a:effectLst/>
              </a:rPr>
              <a:t>Projects with multiple developers can use this feature to bootstrap the initial application for development</a:t>
            </a:r>
            <a:endParaRPr lang="en-GB" sz="1800" b="0" i="0" dirty="0">
              <a:solidFill>
                <a:srgbClr val="222222"/>
              </a:solidFill>
              <a:effectLst/>
              <a:cs typeface="Arial" panose="020B0604020202020204" pitchFamily="34" charset="0"/>
            </a:endParaRPr>
          </a:p>
          <a:p>
            <a:pPr marL="0" indent="0" algn="l">
              <a:buNone/>
            </a:pPr>
            <a:r>
              <a:rPr lang="en-GB" sz="1800" b="0" i="0" dirty="0">
                <a:solidFill>
                  <a:srgbClr val="222222"/>
                </a:solidFill>
                <a:effectLst/>
                <a:cs typeface="Arial" panose="020B0604020202020204" pitchFamily="34" charset="0"/>
              </a:rPr>
              <a:t>The project is installed into a specified target directory</a:t>
            </a:r>
            <a:r>
              <a:rPr lang="en-GB" sz="1800" dirty="0">
                <a:solidFill>
                  <a:srgbClr val="222222"/>
                </a:solidFill>
                <a:cs typeface="Arial" panose="020B0604020202020204" pitchFamily="34" charset="0"/>
              </a:rPr>
              <a:t> (will be created if non existing)</a:t>
            </a:r>
          </a:p>
          <a:p>
            <a:pPr marL="0" indent="0" algn="l">
              <a:buNone/>
            </a:pPr>
            <a:r>
              <a:rPr lang="en-GB" sz="1800" b="0" i="0" dirty="0">
                <a:solidFill>
                  <a:srgbClr val="222222"/>
                </a:solidFill>
                <a:effectLst/>
                <a:latin typeface="Ubuntu Mono" panose="020B0509030602030204" pitchFamily="49" charset="0"/>
                <a:cs typeface="Arial" panose="020B0604020202020204" pitchFamily="34" charset="0"/>
              </a:rPr>
              <a:t>	</a:t>
            </a:r>
            <a:r>
              <a:rPr lang="en-GB" sz="1600" b="0" i="0" dirty="0">
                <a:solidFill>
                  <a:srgbClr val="222222"/>
                </a:solidFill>
                <a:effectLst/>
                <a:latin typeface="Ubuntu Mono" panose="020B0509030602030204" pitchFamily="49" charset="0"/>
                <a:cs typeface="Arial" panose="020B0604020202020204" pitchFamily="34" charset="0"/>
              </a:rPr>
              <a:t>composer create-project vendor/project target-directory [version]</a:t>
            </a:r>
            <a:r>
              <a:rPr lang="en-GB" sz="1600" b="0" i="0" dirty="0">
                <a:solidFill>
                  <a:srgbClr val="222222"/>
                </a:solidFill>
                <a:effectLst/>
                <a:cs typeface="Arial" panose="020B0604020202020204" pitchFamily="34" charset="0"/>
              </a:rPr>
              <a:t>        e.g.</a:t>
            </a:r>
            <a:endParaRPr lang="en-GB" sz="1600" dirty="0">
              <a:solidFill>
                <a:srgbClr val="222222"/>
              </a:solidFill>
              <a:latin typeface="Ubuntu Mono" panose="020B0509030602030204" pitchFamily="49" charset="0"/>
              <a:cs typeface="Arial" panose="020B0604020202020204" pitchFamily="34" charset="0"/>
            </a:endParaRPr>
          </a:p>
          <a:p>
            <a:pPr marL="0" indent="0" algn="l">
              <a:buNone/>
            </a:pPr>
            <a:r>
              <a:rPr lang="en-GB" sz="1600" dirty="0">
                <a:solidFill>
                  <a:srgbClr val="222222"/>
                </a:solidFill>
                <a:latin typeface="Ubuntu Mono" panose="020B0509030602030204" pitchFamily="49" charset="0"/>
                <a:cs typeface="Arial" panose="020B0604020202020204" pitchFamily="34" charset="0"/>
              </a:rPr>
              <a:t>	</a:t>
            </a:r>
            <a:r>
              <a:rPr lang="en-GB" sz="1600" dirty="0">
                <a:latin typeface="Ubuntu Mono" panose="020B0509030602030204" pitchFamily="49" charset="0"/>
              </a:rPr>
              <a:t>composer create-project doctrine/</a:t>
            </a:r>
            <a:r>
              <a:rPr lang="en-GB" sz="1600" dirty="0" err="1">
                <a:latin typeface="Ubuntu Mono" panose="020B0509030602030204" pitchFamily="49" charset="0"/>
              </a:rPr>
              <a:t>orm</a:t>
            </a:r>
            <a:r>
              <a:rPr lang="en-GB" sz="1600" dirty="0">
                <a:latin typeface="Ubuntu Mono" panose="020B0509030602030204" pitchFamily="49" charset="0"/>
              </a:rPr>
              <a:t> </a:t>
            </a:r>
            <a:r>
              <a:rPr lang="en-GB" sz="1600" dirty="0" err="1">
                <a:latin typeface="Ubuntu Mono" panose="020B0509030602030204" pitchFamily="49" charset="0"/>
              </a:rPr>
              <a:t>orm</a:t>
            </a:r>
            <a:r>
              <a:rPr lang="en-GB" sz="1600" dirty="0">
                <a:latin typeface="Ubuntu Mono" panose="020B0509030602030204" pitchFamily="49" charset="0"/>
              </a:rPr>
              <a:t> "2.2.*”</a:t>
            </a:r>
            <a:endParaRPr lang="en-GB" sz="1600" b="0" i="0" dirty="0">
              <a:solidFill>
                <a:srgbClr val="222222"/>
              </a:solidFill>
              <a:effectLst/>
              <a:cs typeface="Arial" panose="020B0604020202020204" pitchFamily="34" charset="0"/>
            </a:endParaRPr>
          </a:p>
          <a:p>
            <a:pPr marL="0" indent="0" algn="l">
              <a:buNone/>
            </a:pPr>
            <a:r>
              <a:rPr lang="en-GB" sz="1800" b="0" i="0" dirty="0">
                <a:solidFill>
                  <a:srgbClr val="222222"/>
                </a:solidFill>
                <a:effectLst/>
                <a:cs typeface="Arial" panose="020B0604020202020204" pitchFamily="34" charset="0"/>
              </a:rPr>
              <a:t>Or, you can specify the version with the package name using </a:t>
            </a:r>
            <a:r>
              <a:rPr lang="en-GB" sz="1800" b="0" i="0" dirty="0">
                <a:solidFill>
                  <a:srgbClr val="222222"/>
                </a:solidFill>
                <a:effectLst/>
                <a:latin typeface="Ubuntu Mono" panose="020B0509030602030204" pitchFamily="49" charset="0"/>
                <a:cs typeface="Arial" panose="020B0604020202020204" pitchFamily="34" charset="0"/>
              </a:rPr>
              <a:t>=</a:t>
            </a:r>
            <a:r>
              <a:rPr lang="en-GB" sz="1800" b="0" i="0" dirty="0">
                <a:solidFill>
                  <a:srgbClr val="222222"/>
                </a:solidFill>
                <a:effectLst/>
                <a:cs typeface="Arial" panose="020B0604020202020204" pitchFamily="34" charset="0"/>
              </a:rPr>
              <a:t> or </a:t>
            </a:r>
            <a:r>
              <a:rPr lang="en-GB" sz="1800" b="0" i="0" dirty="0">
                <a:solidFill>
                  <a:srgbClr val="222222"/>
                </a:solidFill>
                <a:effectLst/>
                <a:latin typeface="Ubuntu Mono" panose="020B0509030602030204" pitchFamily="49" charset="0"/>
                <a:cs typeface="Arial" panose="020B0604020202020204" pitchFamily="34" charset="0"/>
              </a:rPr>
              <a:t>:</a:t>
            </a:r>
            <a:r>
              <a:rPr lang="en-GB" sz="1800" b="0" i="0" dirty="0">
                <a:solidFill>
                  <a:srgbClr val="222222"/>
                </a:solidFill>
                <a:effectLst/>
                <a:cs typeface="Arial" panose="020B0604020202020204" pitchFamily="34" charset="0"/>
              </a:rPr>
              <a:t> as separator</a:t>
            </a:r>
            <a:endParaRPr lang="en-GB" sz="1800" dirty="0">
              <a:solidFill>
                <a:srgbClr val="222222"/>
              </a:solidFill>
              <a:cs typeface="Arial" panose="020B0604020202020204" pitchFamily="34" charset="0"/>
            </a:endParaRPr>
          </a:p>
          <a:p>
            <a:pPr marL="0" indent="0" algn="l">
              <a:buNone/>
            </a:pPr>
            <a:r>
              <a:rPr lang="en-GB" sz="1600" b="0" i="0" dirty="0">
                <a:solidFill>
                  <a:srgbClr val="222222"/>
                </a:solidFill>
                <a:effectLst/>
                <a:cs typeface="Arial" panose="020B0604020202020204" pitchFamily="34" charset="0"/>
              </a:rPr>
              <a:t>	</a:t>
            </a:r>
            <a:r>
              <a:rPr lang="en-GB" sz="1600" b="0" i="0" dirty="0">
                <a:solidFill>
                  <a:srgbClr val="222222"/>
                </a:solidFill>
                <a:effectLst/>
                <a:latin typeface="Ubuntu Mono" panose="020B0509030602030204" pitchFamily="49" charset="0"/>
                <a:cs typeface="Arial" panose="020B0604020202020204" pitchFamily="34" charset="0"/>
              </a:rPr>
              <a:t>composer create-project vendor/</a:t>
            </a:r>
            <a:r>
              <a:rPr lang="en-GB" sz="1600" b="0" i="0" dirty="0" err="1">
                <a:solidFill>
                  <a:srgbClr val="222222"/>
                </a:solidFill>
                <a:effectLst/>
                <a:latin typeface="Ubuntu Mono" panose="020B0509030602030204" pitchFamily="49" charset="0"/>
                <a:cs typeface="Arial" panose="020B0604020202020204" pitchFamily="34" charset="0"/>
              </a:rPr>
              <a:t>project:version</a:t>
            </a:r>
            <a:r>
              <a:rPr lang="en-GB" sz="1600" b="0" i="0" dirty="0">
                <a:solidFill>
                  <a:srgbClr val="222222"/>
                </a:solidFill>
                <a:effectLst/>
                <a:latin typeface="Ubuntu Mono" panose="020B0509030602030204" pitchFamily="49" charset="0"/>
                <a:cs typeface="Arial" panose="020B0604020202020204" pitchFamily="34" charset="0"/>
              </a:rPr>
              <a:t> target-directory</a:t>
            </a:r>
          </a:p>
          <a:p>
            <a:pPr marL="0" indent="0" algn="l">
              <a:buNone/>
            </a:pPr>
            <a:r>
              <a:rPr lang="en-GB" sz="1800" b="0" i="0" dirty="0">
                <a:solidFill>
                  <a:srgbClr val="222222"/>
                </a:solidFill>
                <a:effectLst/>
              </a:rPr>
              <a:t>If no version is provided, the latest one is used</a:t>
            </a:r>
            <a:endParaRPr lang="en-GB" sz="1800" dirty="0">
              <a:solidFill>
                <a:srgbClr val="222222"/>
              </a:solidFill>
              <a:cs typeface="Arial" panose="020B0604020202020204" pitchFamily="34" charset="0"/>
            </a:endParaRPr>
          </a:p>
          <a:p>
            <a:pPr marL="0" indent="0" algn="l">
              <a:buNone/>
            </a:pPr>
            <a:r>
              <a:rPr lang="en-GB" sz="1800" b="0" i="0" dirty="0">
                <a:solidFill>
                  <a:srgbClr val="222222"/>
                </a:solidFill>
                <a:effectLst/>
                <a:cs typeface="Arial" panose="020B0604020202020204" pitchFamily="34" charset="0"/>
              </a:rPr>
              <a:t>If executed without params and within a directory with a (suitable) </a:t>
            </a:r>
            <a:r>
              <a:rPr lang="en-GB" sz="1800" b="0" i="0" dirty="0" err="1">
                <a:solidFill>
                  <a:srgbClr val="222222"/>
                </a:solidFill>
                <a:effectLst/>
                <a:latin typeface="Ubuntu Mono" panose="020B0509030602030204" pitchFamily="49" charset="0"/>
                <a:cs typeface="Arial" panose="020B0604020202020204" pitchFamily="34" charset="0"/>
              </a:rPr>
              <a:t>composer.json</a:t>
            </a:r>
            <a:r>
              <a:rPr lang="en-GB" sz="1800" b="0" i="0" dirty="0">
                <a:solidFill>
                  <a:srgbClr val="222222"/>
                </a:solidFill>
                <a:effectLst/>
                <a:cs typeface="Arial" panose="020B0604020202020204" pitchFamily="34" charset="0"/>
              </a:rPr>
              <a:t> file, it installs the packages for the current project… </a:t>
            </a:r>
            <a:r>
              <a:rPr lang="en-GB" sz="1800" dirty="0" err="1">
                <a:solidFill>
                  <a:srgbClr val="222222"/>
                </a:solidFill>
                <a:highlight>
                  <a:srgbClr val="FFFF00"/>
                </a:highlight>
                <a:cs typeface="Arial" panose="020B0604020202020204" pitchFamily="34" charset="0"/>
              </a:rPr>
              <a:t>Provare</a:t>
            </a:r>
            <a:r>
              <a:rPr lang="en-GB" sz="1800" dirty="0">
                <a:solidFill>
                  <a:srgbClr val="222222"/>
                </a:solidFill>
                <a:highlight>
                  <a:srgbClr val="FFFF00"/>
                </a:highlight>
                <a:cs typeface="Arial" panose="020B0604020202020204" pitchFamily="34" charset="0"/>
              </a:rPr>
              <a:t> a </a:t>
            </a:r>
            <a:r>
              <a:rPr lang="en-GB" sz="1800" dirty="0" err="1">
                <a:solidFill>
                  <a:srgbClr val="222222"/>
                </a:solidFill>
                <a:highlight>
                  <a:srgbClr val="FFFF00"/>
                </a:highlight>
                <a:cs typeface="Arial" panose="020B0604020202020204" pitchFamily="34" charset="0"/>
              </a:rPr>
              <a:t>prendere</a:t>
            </a:r>
            <a:r>
              <a:rPr lang="en-GB" sz="1800" dirty="0">
                <a:solidFill>
                  <a:srgbClr val="222222"/>
                </a:solidFill>
                <a:highlight>
                  <a:srgbClr val="FFFF00"/>
                </a:highlight>
                <a:cs typeface="Arial" panose="020B0604020202020204" pitchFamily="34" charset="0"/>
              </a:rPr>
              <a:t> il </a:t>
            </a:r>
            <a:r>
              <a:rPr lang="en-GB" sz="1800" b="0" i="0" dirty="0" err="1">
                <a:solidFill>
                  <a:srgbClr val="222222"/>
                </a:solidFill>
                <a:effectLst/>
                <a:highlight>
                  <a:srgbClr val="FFFF00"/>
                </a:highlight>
                <a:latin typeface="Ubuntu Mono" panose="020B0509030602030204" pitchFamily="49" charset="0"/>
                <a:cs typeface="Arial" panose="020B0604020202020204" pitchFamily="34" charset="0"/>
              </a:rPr>
              <a:t>composer.json</a:t>
            </a:r>
            <a:r>
              <a:rPr lang="en-GB" sz="1800" dirty="0">
                <a:solidFill>
                  <a:srgbClr val="222222"/>
                </a:solidFill>
                <a:highlight>
                  <a:srgbClr val="FFFF00"/>
                </a:highlight>
                <a:cs typeface="Arial" panose="020B0604020202020204" pitchFamily="34" charset="0"/>
              </a:rPr>
              <a:t> di un </a:t>
            </a:r>
            <a:r>
              <a:rPr lang="en-GB" sz="1800" dirty="0" err="1">
                <a:solidFill>
                  <a:srgbClr val="222222"/>
                </a:solidFill>
                <a:highlight>
                  <a:srgbClr val="FFFF00"/>
                </a:highlight>
                <a:cs typeface="Arial" panose="020B0604020202020204" pitchFamily="34" charset="0"/>
              </a:rPr>
              <a:t>progetto</a:t>
            </a:r>
            <a:r>
              <a:rPr lang="en-GB" sz="1800" dirty="0">
                <a:solidFill>
                  <a:srgbClr val="222222"/>
                </a:solidFill>
                <a:highlight>
                  <a:srgbClr val="FFFF00"/>
                </a:highlight>
                <a:cs typeface="Arial" panose="020B0604020202020204" pitchFamily="34" charset="0"/>
              </a:rPr>
              <a:t> e </a:t>
            </a:r>
            <a:r>
              <a:rPr lang="en-GB" sz="1800" dirty="0" err="1">
                <a:solidFill>
                  <a:srgbClr val="222222"/>
                </a:solidFill>
                <a:highlight>
                  <a:srgbClr val="FFFF00"/>
                </a:highlight>
                <a:cs typeface="Arial" panose="020B0604020202020204" pitchFamily="34" charset="0"/>
              </a:rPr>
              <a:t>vedere</a:t>
            </a:r>
            <a:r>
              <a:rPr lang="en-GB" sz="1800" dirty="0">
                <a:solidFill>
                  <a:srgbClr val="222222"/>
                </a:solidFill>
                <a:highlight>
                  <a:srgbClr val="FFFF00"/>
                </a:highlight>
                <a:cs typeface="Arial" panose="020B0604020202020204" pitchFamily="34" charset="0"/>
              </a:rPr>
              <a:t> come </a:t>
            </a:r>
            <a:r>
              <a:rPr lang="en-GB" sz="1800" dirty="0" err="1">
                <a:solidFill>
                  <a:srgbClr val="222222"/>
                </a:solidFill>
                <a:highlight>
                  <a:srgbClr val="FFFF00"/>
                </a:highlight>
                <a:cs typeface="Arial" panose="020B0604020202020204" pitchFamily="34" charset="0"/>
              </a:rPr>
              <a:t>funziona</a:t>
            </a:r>
            <a:r>
              <a:rPr lang="en-GB" sz="1800" dirty="0">
                <a:solidFill>
                  <a:srgbClr val="222222"/>
                </a:solidFill>
                <a:highlight>
                  <a:srgbClr val="FFFF00"/>
                </a:highlight>
                <a:cs typeface="Arial" panose="020B0604020202020204" pitchFamily="34" charset="0"/>
              </a:rPr>
              <a:t> </a:t>
            </a:r>
            <a:endParaRPr lang="en-GB" sz="1800" b="0" i="0" dirty="0">
              <a:solidFill>
                <a:srgbClr val="222222"/>
              </a:solidFill>
              <a:effectLst/>
              <a:highlight>
                <a:srgbClr val="FFFF00"/>
              </a:highlight>
              <a:cs typeface="Arial" panose="020B0604020202020204" pitchFamily="34" charset="0"/>
            </a:endParaRPr>
          </a:p>
        </p:txBody>
      </p:sp>
      <p:sp>
        <p:nvSpPr>
          <p:cNvPr id="4" name="Segnaposto data 3">
            <a:extLst>
              <a:ext uri="{FF2B5EF4-FFF2-40B4-BE49-F238E27FC236}">
                <a16:creationId xmlns:a16="http://schemas.microsoft.com/office/drawing/2014/main" id="{A5D9E9E2-5C52-1749-8A03-9E1DCA5B086F}"/>
              </a:ext>
            </a:extLst>
          </p:cNvPr>
          <p:cNvSpPr>
            <a:spLocks noGrp="1"/>
          </p:cNvSpPr>
          <p:nvPr>
            <p:ph type="dt" sz="half" idx="10"/>
          </p:nvPr>
        </p:nvSpPr>
        <p:spPr/>
        <p:txBody>
          <a:bodyPr/>
          <a:lstStyle/>
          <a:p>
            <a:fld id="{96C64230-F845-D74B-8E07-2969A84B166B}" type="datetime1">
              <a:rPr lang="it-IT" smtClean="0"/>
              <a:t>09/01/24</a:t>
            </a:fld>
            <a:endParaRPr lang="it-IT"/>
          </a:p>
        </p:txBody>
      </p:sp>
      <p:sp>
        <p:nvSpPr>
          <p:cNvPr id="5" name="Segnaposto piè di pagina 4">
            <a:extLst>
              <a:ext uri="{FF2B5EF4-FFF2-40B4-BE49-F238E27FC236}">
                <a16:creationId xmlns:a16="http://schemas.microsoft.com/office/drawing/2014/main" id="{F0E8E559-008A-7E42-85EE-E84B7C36630C}"/>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DBF86CC5-5C45-2E46-9CF2-71E38848CBBE}"/>
              </a:ext>
            </a:extLst>
          </p:cNvPr>
          <p:cNvSpPr>
            <a:spLocks noGrp="1"/>
          </p:cNvSpPr>
          <p:nvPr>
            <p:ph type="sldNum" sz="quarter" idx="12"/>
          </p:nvPr>
        </p:nvSpPr>
        <p:spPr/>
        <p:txBody>
          <a:bodyPr/>
          <a:lstStyle/>
          <a:p>
            <a:fld id="{F8EFCE01-9A1A-5743-92DE-2F66DAA3BA2F}" type="slidenum">
              <a:rPr lang="it-IT" smtClean="0"/>
              <a:t>16</a:t>
            </a:fld>
            <a:endParaRPr lang="it-IT"/>
          </a:p>
        </p:txBody>
      </p:sp>
    </p:spTree>
    <p:extLst>
      <p:ext uri="{BB962C8B-B14F-4D97-AF65-F5344CB8AC3E}">
        <p14:creationId xmlns:p14="http://schemas.microsoft.com/office/powerpoint/2010/main" val="2480641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9EDF5"/>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AB278-2155-2441-BD6D-000EB8B828CB}"/>
              </a:ext>
            </a:extLst>
          </p:cNvPr>
          <p:cNvSpPr>
            <a:spLocks noGrp="1"/>
          </p:cNvSpPr>
          <p:nvPr>
            <p:ph type="title"/>
          </p:nvPr>
        </p:nvSpPr>
        <p:spPr>
          <a:xfrm>
            <a:off x="277826" y="75413"/>
            <a:ext cx="8579942" cy="638492"/>
          </a:xfrm>
        </p:spPr>
        <p:txBody>
          <a:bodyPr>
            <a:normAutofit fontScale="90000"/>
          </a:bodyPr>
          <a:lstStyle/>
          <a:p>
            <a:r>
              <a:rPr lang="it-IT" sz="3600" b="0" dirty="0"/>
              <a:t>PHP: i package e </a:t>
            </a:r>
            <a:r>
              <a:rPr lang="it-IT" sz="3600" b="0" dirty="0" err="1"/>
              <a:t>composer</a:t>
            </a:r>
            <a:r>
              <a:rPr lang="it-IT" sz="3600" b="0" dirty="0"/>
              <a:t> / 3</a:t>
            </a:r>
          </a:p>
        </p:txBody>
      </p:sp>
      <p:sp>
        <p:nvSpPr>
          <p:cNvPr id="3" name="Segnaposto contenuto 2">
            <a:extLst>
              <a:ext uri="{FF2B5EF4-FFF2-40B4-BE49-F238E27FC236}">
                <a16:creationId xmlns:a16="http://schemas.microsoft.com/office/drawing/2014/main" id="{63BFFB3D-B960-934A-8F65-47B943BF23FB}"/>
              </a:ext>
            </a:extLst>
          </p:cNvPr>
          <p:cNvSpPr>
            <a:spLocks noGrp="1"/>
          </p:cNvSpPr>
          <p:nvPr>
            <p:ph idx="1"/>
          </p:nvPr>
        </p:nvSpPr>
        <p:spPr>
          <a:xfrm>
            <a:off x="84696" y="857956"/>
            <a:ext cx="8966201" cy="5596082"/>
          </a:xfrm>
        </p:spPr>
        <p:txBody>
          <a:bodyPr>
            <a:noAutofit/>
          </a:bodyPr>
          <a:lstStyle/>
          <a:p>
            <a:pPr marL="0" indent="0" algn="l">
              <a:buNone/>
            </a:pPr>
            <a:r>
              <a:rPr lang="en-GB" sz="1800" i="1" dirty="0">
                <a:solidFill>
                  <a:srgbClr val="222222"/>
                </a:solidFill>
                <a:cs typeface="Arial" panose="020B0604020202020204" pitchFamily="34" charset="0"/>
              </a:rPr>
              <a:t>composer require</a:t>
            </a:r>
            <a:r>
              <a:rPr lang="en-GB" sz="1800" dirty="0">
                <a:solidFill>
                  <a:srgbClr val="222222"/>
                </a:solidFill>
                <a:cs typeface="Arial" panose="020B0604020202020204" pitchFamily="34" charset="0"/>
              </a:rPr>
              <a:t> </a:t>
            </a:r>
            <a:r>
              <a:rPr lang="en-GB" sz="1800" dirty="0">
                <a:solidFill>
                  <a:srgbClr val="222222"/>
                </a:solidFill>
                <a:highlight>
                  <a:srgbClr val="FFFF00"/>
                </a:highlight>
                <a:cs typeface="Arial" panose="020B0604020202020204" pitchFamily="34" charset="0"/>
              </a:rPr>
              <a:t>[ci </a:t>
            </a:r>
            <a:r>
              <a:rPr lang="en-GB" sz="1800" dirty="0" err="1">
                <a:solidFill>
                  <a:srgbClr val="222222"/>
                </a:solidFill>
                <a:highlight>
                  <a:srgbClr val="FFFF00"/>
                </a:highlight>
                <a:cs typeface="Arial" panose="020B0604020202020204" pitchFamily="34" charset="0"/>
              </a:rPr>
              <a:t>sono</a:t>
            </a:r>
            <a:r>
              <a:rPr lang="en-GB" sz="1800" dirty="0">
                <a:solidFill>
                  <a:srgbClr val="222222"/>
                </a:solidFill>
                <a:highlight>
                  <a:srgbClr val="FFFF00"/>
                </a:highlight>
                <a:cs typeface="Arial" panose="020B0604020202020204" pitchFamily="34" charset="0"/>
              </a:rPr>
              <a:t> </a:t>
            </a:r>
            <a:r>
              <a:rPr lang="en-GB" sz="1800" dirty="0" err="1">
                <a:solidFill>
                  <a:srgbClr val="222222"/>
                </a:solidFill>
                <a:highlight>
                  <a:srgbClr val="FFFF00"/>
                </a:highlight>
                <a:cs typeface="Arial" panose="020B0604020202020204" pitchFamily="34" charset="0"/>
              </a:rPr>
              <a:t>però</a:t>
            </a:r>
            <a:r>
              <a:rPr lang="en-GB" sz="1800" dirty="0">
                <a:solidFill>
                  <a:srgbClr val="222222"/>
                </a:solidFill>
                <a:highlight>
                  <a:srgbClr val="FFFF00"/>
                </a:highlight>
                <a:cs typeface="Arial" panose="020B0604020202020204" pitchFamily="34" charset="0"/>
              </a:rPr>
              <a:t> </a:t>
            </a:r>
            <a:r>
              <a:rPr lang="en-GB" sz="1800" dirty="0" err="1">
                <a:solidFill>
                  <a:srgbClr val="222222"/>
                </a:solidFill>
                <a:highlight>
                  <a:srgbClr val="FFFF00"/>
                </a:highlight>
                <a:cs typeface="Arial" panose="020B0604020202020204" pitchFamily="34" charset="0"/>
              </a:rPr>
              <a:t>altre</a:t>
            </a:r>
            <a:r>
              <a:rPr lang="en-GB" sz="1800" dirty="0">
                <a:solidFill>
                  <a:srgbClr val="222222"/>
                </a:solidFill>
                <a:highlight>
                  <a:srgbClr val="FFFF00"/>
                </a:highlight>
                <a:cs typeface="Arial" panose="020B0604020202020204" pitchFamily="34" charset="0"/>
              </a:rPr>
              <a:t> slide e </a:t>
            </a:r>
            <a:r>
              <a:rPr lang="en-GB" sz="1800" dirty="0" err="1">
                <a:solidFill>
                  <a:srgbClr val="222222"/>
                </a:solidFill>
                <a:highlight>
                  <a:srgbClr val="FFFF00"/>
                </a:highlight>
                <a:cs typeface="Arial" panose="020B0604020202020204" pitchFamily="34" charset="0"/>
              </a:rPr>
              <a:t>una</a:t>
            </a:r>
            <a:r>
              <a:rPr lang="en-GB" sz="1800" dirty="0">
                <a:solidFill>
                  <a:srgbClr val="222222"/>
                </a:solidFill>
                <a:highlight>
                  <a:srgbClr val="FFFF00"/>
                </a:highlight>
                <a:cs typeface="Arial" panose="020B0604020202020204" pitchFamily="34" charset="0"/>
              </a:rPr>
              <a:t> discussion </a:t>
            </a:r>
            <a:r>
              <a:rPr lang="en-GB" sz="1800" dirty="0" err="1">
                <a:solidFill>
                  <a:srgbClr val="222222"/>
                </a:solidFill>
                <a:highlight>
                  <a:srgbClr val="FFFF00"/>
                </a:highlight>
                <a:cs typeface="Arial" panose="020B0604020202020204" pitchFamily="34" charset="0"/>
              </a:rPr>
              <a:t>approfondita</a:t>
            </a:r>
            <a:r>
              <a:rPr lang="en-GB" sz="1800" dirty="0">
                <a:solidFill>
                  <a:srgbClr val="222222"/>
                </a:solidFill>
                <a:highlight>
                  <a:srgbClr val="FFFF00"/>
                </a:highlight>
                <a:cs typeface="Arial" panose="020B0604020202020204" pitchFamily="34" charset="0"/>
              </a:rPr>
              <a:t> verso la fine] </a:t>
            </a:r>
            <a:r>
              <a:rPr lang="en-GB" sz="1800" dirty="0">
                <a:solidFill>
                  <a:srgbClr val="222222"/>
                </a:solidFill>
                <a:effectLst/>
                <a:highlight>
                  <a:srgbClr val="FFFF00"/>
                </a:highlight>
              </a:rPr>
              <a:t>[</a:t>
            </a:r>
            <a:r>
              <a:rPr lang="en-GB" sz="1800" dirty="0" err="1">
                <a:solidFill>
                  <a:srgbClr val="222222"/>
                </a:solidFill>
                <a:effectLst/>
                <a:highlight>
                  <a:srgbClr val="FFFF00"/>
                </a:highlight>
              </a:rPr>
              <a:t>vedere</a:t>
            </a:r>
            <a:r>
              <a:rPr lang="en-GB" sz="1800" dirty="0">
                <a:solidFill>
                  <a:srgbClr val="222222"/>
                </a:solidFill>
                <a:effectLst/>
                <a:highlight>
                  <a:srgbClr val="FFFF00"/>
                </a:highlight>
              </a:rPr>
              <a:t> se </a:t>
            </a:r>
            <a:r>
              <a:rPr lang="en-GB" sz="1800" dirty="0" err="1">
                <a:solidFill>
                  <a:srgbClr val="222222"/>
                </a:solidFill>
                <a:effectLst/>
                <a:highlight>
                  <a:srgbClr val="FFFF00"/>
                </a:highlight>
              </a:rPr>
              <a:t>è</a:t>
            </a:r>
            <a:r>
              <a:rPr lang="en-GB" sz="1800" dirty="0">
                <a:solidFill>
                  <a:srgbClr val="222222"/>
                </a:solidFill>
                <a:effectLst/>
                <a:highlight>
                  <a:srgbClr val="FFFF00"/>
                </a:highlight>
              </a:rPr>
              <a:t> </a:t>
            </a:r>
            <a:r>
              <a:rPr lang="en-GB" sz="1800" dirty="0" err="1">
                <a:solidFill>
                  <a:srgbClr val="222222"/>
                </a:solidFill>
                <a:effectLst/>
                <a:highlight>
                  <a:srgbClr val="FFFF00"/>
                </a:highlight>
              </a:rPr>
              <a:t>più</a:t>
            </a:r>
            <a:r>
              <a:rPr lang="en-GB" sz="1800" dirty="0">
                <a:solidFill>
                  <a:srgbClr val="222222"/>
                </a:solidFill>
                <a:effectLst/>
                <a:highlight>
                  <a:srgbClr val="FFFF00"/>
                </a:highlight>
              </a:rPr>
              <a:t> </a:t>
            </a:r>
            <a:r>
              <a:rPr lang="en-GB" sz="1800" dirty="0" err="1">
                <a:solidFill>
                  <a:srgbClr val="222222"/>
                </a:solidFill>
                <a:effectLst/>
                <a:highlight>
                  <a:srgbClr val="FFFF00"/>
                </a:highlight>
              </a:rPr>
              <a:t>chiaro</a:t>
            </a:r>
            <a:r>
              <a:rPr lang="en-GB" sz="1800" dirty="0">
                <a:solidFill>
                  <a:srgbClr val="222222"/>
                </a:solidFill>
                <a:effectLst/>
                <a:highlight>
                  <a:srgbClr val="FFFF00"/>
                </a:highlight>
              </a:rPr>
              <a:t> --help]</a:t>
            </a:r>
            <a:endParaRPr lang="en-GB" sz="1800" i="1" dirty="0">
              <a:solidFill>
                <a:srgbClr val="222222"/>
              </a:solidFill>
              <a:highlight>
                <a:srgbClr val="FFFF00"/>
              </a:highlight>
              <a:cs typeface="Arial" panose="020B0604020202020204" pitchFamily="34" charset="0"/>
            </a:endParaRPr>
          </a:p>
          <a:p>
            <a:pPr marL="90488" indent="0" algn="l">
              <a:buNone/>
            </a:pPr>
            <a:r>
              <a:rPr lang="en-GB" sz="1800" b="0" i="0" dirty="0">
                <a:solidFill>
                  <a:srgbClr val="222222"/>
                </a:solidFill>
                <a:effectLst/>
              </a:rPr>
              <a:t>The require command adds new packages to the </a:t>
            </a:r>
            <a:r>
              <a:rPr lang="en-GB" sz="1800" b="0" i="0" dirty="0" err="1">
                <a:solidFill>
                  <a:srgbClr val="222222"/>
                </a:solidFill>
                <a:effectLst/>
                <a:latin typeface="Ubuntu Mono" panose="020B0509030602030204" pitchFamily="49" charset="0"/>
              </a:rPr>
              <a:t>composer.json</a:t>
            </a:r>
            <a:r>
              <a:rPr lang="en-GB" sz="1800" b="0" i="0" dirty="0">
                <a:solidFill>
                  <a:srgbClr val="222222"/>
                </a:solidFill>
                <a:effectLst/>
              </a:rPr>
              <a:t> file from the current directory. If no file exists one will be created on the fly.</a:t>
            </a:r>
          </a:p>
          <a:p>
            <a:pPr marL="90488" indent="0" algn="l">
              <a:buNone/>
            </a:pPr>
            <a:r>
              <a:rPr lang="en-GB" sz="1800" b="0" i="0" dirty="0">
                <a:solidFill>
                  <a:srgbClr val="222222"/>
                </a:solidFill>
                <a:effectLst/>
              </a:rPr>
              <a:t>After adding/changing the requirements, the modified requirements will be installed or updated.</a:t>
            </a:r>
          </a:p>
          <a:p>
            <a:pPr marL="90488" indent="0" algn="l">
              <a:buNone/>
            </a:pPr>
            <a:r>
              <a:rPr lang="en-GB" sz="1800" b="0" i="0" dirty="0">
                <a:solidFill>
                  <a:srgbClr val="222222"/>
                </a:solidFill>
                <a:effectLst/>
              </a:rPr>
              <a:t>Requirements can be passed as an argument to the command:</a:t>
            </a:r>
          </a:p>
          <a:p>
            <a:pPr marL="90488" indent="0" algn="l">
              <a:buNone/>
            </a:pPr>
            <a:r>
              <a:rPr lang="en-GB" sz="1800" b="0" i="0" dirty="0">
                <a:solidFill>
                  <a:srgbClr val="222222"/>
                </a:solidFill>
                <a:effectLst/>
              </a:rPr>
              <a:t>     </a:t>
            </a:r>
            <a:r>
              <a:rPr lang="en-GB" sz="1800" b="0" i="0" dirty="0">
                <a:solidFill>
                  <a:srgbClr val="222222"/>
                </a:solidFill>
                <a:effectLst/>
                <a:latin typeface="Ubuntu Mono" panose="020B0509030602030204" pitchFamily="49" charset="0"/>
              </a:rPr>
              <a:t>composer require "vendor/package1:5.*" vendor/package2:dev-master</a:t>
            </a:r>
          </a:p>
          <a:p>
            <a:pPr marL="90488" indent="0" algn="l">
              <a:buNone/>
            </a:pPr>
            <a:r>
              <a:rPr lang="en-GB" sz="1800" b="0" i="0" dirty="0">
                <a:solidFill>
                  <a:srgbClr val="222222"/>
                </a:solidFill>
                <a:effectLst/>
              </a:rPr>
              <a:t>If you do not specify a package, </a:t>
            </a:r>
            <a:r>
              <a:rPr lang="en-GB" sz="1800" b="0" i="1" dirty="0">
                <a:solidFill>
                  <a:srgbClr val="222222"/>
                </a:solidFill>
                <a:effectLst/>
              </a:rPr>
              <a:t>composer</a:t>
            </a:r>
            <a:r>
              <a:rPr lang="en-GB" sz="1800" b="0" i="0" dirty="0">
                <a:solidFill>
                  <a:srgbClr val="222222"/>
                </a:solidFill>
                <a:effectLst/>
              </a:rPr>
              <a:t> will prompt you to search for a package and provide a list of matches you can require</a:t>
            </a:r>
          </a:p>
          <a:p>
            <a:pPr marL="0" indent="0" algn="l">
              <a:buNone/>
            </a:pPr>
            <a:endParaRPr lang="en-GB" sz="1800" dirty="0">
              <a:solidFill>
                <a:srgbClr val="222222"/>
              </a:solidFill>
              <a:highlight>
                <a:srgbClr val="FFFF00"/>
              </a:highlight>
              <a:cs typeface="Arial" panose="020B0604020202020204" pitchFamily="34" charset="0"/>
            </a:endParaRPr>
          </a:p>
          <a:p>
            <a:pPr marL="0" indent="0" algn="l">
              <a:buNone/>
            </a:pPr>
            <a:r>
              <a:rPr lang="en-GB" sz="1800" dirty="0">
                <a:solidFill>
                  <a:srgbClr val="222222"/>
                </a:solidFill>
                <a:highlight>
                  <a:srgbClr val="FFFF00"/>
                </a:highlight>
                <a:cs typeface="Arial" panose="020B0604020202020204" pitchFamily="34" charset="0"/>
              </a:rPr>
              <a:t>Continuo a non </a:t>
            </a:r>
            <a:r>
              <a:rPr lang="en-GB" sz="1800" dirty="0" err="1">
                <a:solidFill>
                  <a:srgbClr val="222222"/>
                </a:solidFill>
                <a:highlight>
                  <a:srgbClr val="FFFF00"/>
                </a:highlight>
                <a:cs typeface="Arial" panose="020B0604020202020204" pitchFamily="34" charset="0"/>
              </a:rPr>
              <a:t>capire</a:t>
            </a:r>
            <a:r>
              <a:rPr lang="en-GB" sz="1800" dirty="0">
                <a:solidFill>
                  <a:srgbClr val="222222"/>
                </a:solidFill>
                <a:highlight>
                  <a:srgbClr val="FFFF00"/>
                </a:highlight>
                <a:cs typeface="Arial" panose="020B0604020202020204" pitchFamily="34" charset="0"/>
              </a:rPr>
              <a:t> bene </a:t>
            </a:r>
            <a:r>
              <a:rPr lang="en-GB" sz="1800" dirty="0" err="1">
                <a:solidFill>
                  <a:srgbClr val="222222"/>
                </a:solidFill>
                <a:highlight>
                  <a:srgbClr val="FFFF00"/>
                </a:highlight>
                <a:cs typeface="Arial" panose="020B0604020202020204" pitchFamily="34" charset="0"/>
              </a:rPr>
              <a:t>perché</a:t>
            </a:r>
            <a:r>
              <a:rPr lang="en-GB" sz="1800" dirty="0">
                <a:solidFill>
                  <a:srgbClr val="222222"/>
                </a:solidFill>
                <a:highlight>
                  <a:srgbClr val="FFFF00"/>
                </a:highlight>
                <a:cs typeface="Arial" panose="020B0604020202020204" pitchFamily="34" charset="0"/>
              </a:rPr>
              <a:t>, </a:t>
            </a:r>
            <a:r>
              <a:rPr lang="en-GB" sz="1800" dirty="0" err="1">
                <a:solidFill>
                  <a:srgbClr val="222222"/>
                </a:solidFill>
                <a:highlight>
                  <a:srgbClr val="FFFF00"/>
                </a:highlight>
                <a:cs typeface="Arial" panose="020B0604020202020204" pitchFamily="34" charset="0"/>
              </a:rPr>
              <a:t>p.es</a:t>
            </a:r>
            <a:r>
              <a:rPr lang="en-GB" sz="1800" dirty="0">
                <a:solidFill>
                  <a:srgbClr val="222222"/>
                </a:solidFill>
                <a:highlight>
                  <a:srgbClr val="FFFF00"/>
                </a:highlight>
                <a:cs typeface="Arial" panose="020B0604020202020204" pitchFamily="34" charset="0"/>
              </a:rPr>
              <a:t>., </a:t>
            </a:r>
            <a:r>
              <a:rPr lang="en-GB" sz="1800" i="1" dirty="0" err="1">
                <a:solidFill>
                  <a:srgbClr val="222222"/>
                </a:solidFill>
                <a:highlight>
                  <a:srgbClr val="FFFF00"/>
                </a:highlight>
                <a:cs typeface="Arial" panose="020B0604020202020204" pitchFamily="34" charset="0"/>
              </a:rPr>
              <a:t>laravel</a:t>
            </a:r>
            <a:r>
              <a:rPr lang="en-GB" sz="1800" i="1" dirty="0">
                <a:solidFill>
                  <a:srgbClr val="222222"/>
                </a:solidFill>
                <a:highlight>
                  <a:srgbClr val="FFFF00"/>
                </a:highlight>
                <a:cs typeface="Arial" panose="020B0604020202020204" pitchFamily="34" charset="0"/>
              </a:rPr>
              <a:t>/installer</a:t>
            </a:r>
            <a:r>
              <a:rPr lang="en-GB" sz="1800" dirty="0">
                <a:solidFill>
                  <a:srgbClr val="222222"/>
                </a:solidFill>
                <a:highlight>
                  <a:srgbClr val="FFFF00"/>
                </a:highlight>
                <a:cs typeface="Arial" panose="020B0604020202020204" pitchFamily="34" charset="0"/>
              </a:rPr>
              <a:t> </a:t>
            </a:r>
            <a:r>
              <a:rPr lang="en-GB" sz="1800" dirty="0" err="1">
                <a:solidFill>
                  <a:srgbClr val="222222"/>
                </a:solidFill>
                <a:highlight>
                  <a:srgbClr val="FFFF00"/>
                </a:highlight>
                <a:cs typeface="Arial" panose="020B0604020202020204" pitchFamily="34" charset="0"/>
              </a:rPr>
              <a:t>si</a:t>
            </a:r>
            <a:r>
              <a:rPr lang="en-GB" sz="1800" dirty="0">
                <a:solidFill>
                  <a:srgbClr val="222222"/>
                </a:solidFill>
                <a:highlight>
                  <a:srgbClr val="FFFF00"/>
                </a:highlight>
                <a:cs typeface="Arial" panose="020B0604020202020204" pitchFamily="34" charset="0"/>
              </a:rPr>
              <a:t> </a:t>
            </a:r>
            <a:r>
              <a:rPr lang="en-GB" sz="1800" dirty="0" err="1">
                <a:solidFill>
                  <a:srgbClr val="222222"/>
                </a:solidFill>
                <a:highlight>
                  <a:srgbClr val="FFFF00"/>
                </a:highlight>
                <a:cs typeface="Arial" panose="020B0604020202020204" pitchFamily="34" charset="0"/>
              </a:rPr>
              <a:t>installa</a:t>
            </a:r>
            <a:r>
              <a:rPr lang="en-GB" sz="1800" dirty="0">
                <a:solidFill>
                  <a:srgbClr val="222222"/>
                </a:solidFill>
                <a:highlight>
                  <a:srgbClr val="FFFF00"/>
                </a:highlight>
                <a:cs typeface="Arial" panose="020B0604020202020204" pitchFamily="34" charset="0"/>
              </a:rPr>
              <a:t> con </a:t>
            </a:r>
            <a:r>
              <a:rPr lang="en-GB" sz="1800" i="1" dirty="0">
                <a:solidFill>
                  <a:srgbClr val="222222"/>
                </a:solidFill>
                <a:highlight>
                  <a:srgbClr val="FFFF00"/>
                </a:highlight>
                <a:cs typeface="Arial" panose="020B0604020202020204" pitchFamily="34" charset="0"/>
              </a:rPr>
              <a:t>require</a:t>
            </a:r>
            <a:r>
              <a:rPr lang="en-GB" sz="1800" dirty="0">
                <a:solidFill>
                  <a:srgbClr val="222222"/>
                </a:solidFill>
                <a:highlight>
                  <a:srgbClr val="FFFF00"/>
                </a:highlight>
                <a:cs typeface="Arial" panose="020B0604020202020204" pitchFamily="34" charset="0"/>
              </a:rPr>
              <a:t> (</a:t>
            </a:r>
            <a:r>
              <a:rPr lang="en-GB" sz="1800" dirty="0" err="1">
                <a:solidFill>
                  <a:srgbClr val="222222"/>
                </a:solidFill>
                <a:highlight>
                  <a:srgbClr val="FFFF00"/>
                </a:highlight>
                <a:cs typeface="Arial" panose="020B0604020202020204" pitchFamily="34" charset="0"/>
              </a:rPr>
              <a:t>anche</a:t>
            </a:r>
            <a:r>
              <a:rPr lang="en-GB" sz="1800" dirty="0">
                <a:solidFill>
                  <a:srgbClr val="222222"/>
                </a:solidFill>
                <a:highlight>
                  <a:srgbClr val="FFFF00"/>
                </a:highlight>
                <a:cs typeface="Arial" panose="020B0604020202020204" pitchFamily="34" charset="0"/>
              </a:rPr>
              <a:t> se global) </a:t>
            </a:r>
          </a:p>
          <a:p>
            <a:pPr marL="0" indent="0" algn="l">
              <a:buNone/>
            </a:pPr>
            <a:endParaRPr lang="en-GB" sz="1800" b="0" i="0" dirty="0">
              <a:solidFill>
                <a:srgbClr val="222222"/>
              </a:solidFill>
              <a:effectLst/>
              <a:highlight>
                <a:srgbClr val="FFFF00"/>
              </a:highlight>
              <a:cs typeface="Arial" panose="020B0604020202020204" pitchFamily="34" charset="0"/>
            </a:endParaRPr>
          </a:p>
          <a:p>
            <a:pPr marL="0" indent="0" algn="l">
              <a:buNone/>
            </a:pPr>
            <a:r>
              <a:rPr lang="en-GB" sz="1800" dirty="0" err="1">
                <a:solidFill>
                  <a:srgbClr val="222222"/>
                </a:solidFill>
                <a:highlight>
                  <a:srgbClr val="FFFF00"/>
                </a:highlight>
                <a:cs typeface="Arial" panose="020B0604020202020204" pitchFamily="34" charset="0"/>
              </a:rPr>
              <a:t>Puoi</a:t>
            </a:r>
            <a:r>
              <a:rPr lang="en-GB" sz="1800" dirty="0">
                <a:solidFill>
                  <a:srgbClr val="222222"/>
                </a:solidFill>
                <a:highlight>
                  <a:srgbClr val="FFFF00"/>
                </a:highlight>
                <a:cs typeface="Arial" panose="020B0604020202020204" pitchFamily="34" charset="0"/>
              </a:rPr>
              <a:t> dare </a:t>
            </a:r>
            <a:r>
              <a:rPr lang="en-GB" sz="1800" dirty="0" err="1">
                <a:solidFill>
                  <a:srgbClr val="222222"/>
                </a:solidFill>
                <a:highlight>
                  <a:srgbClr val="FFFF00"/>
                </a:highlight>
                <a:cs typeface="Arial" panose="020B0604020202020204" pitchFamily="34" charset="0"/>
              </a:rPr>
              <a:t>un’occhiata</a:t>
            </a:r>
            <a:r>
              <a:rPr lang="en-GB" sz="1800" dirty="0">
                <a:solidFill>
                  <a:srgbClr val="222222"/>
                </a:solidFill>
                <a:highlight>
                  <a:srgbClr val="FFFF00"/>
                </a:highlight>
                <a:cs typeface="Arial" panose="020B0604020202020204" pitchFamily="34" charset="0"/>
              </a:rPr>
              <a:t> </a:t>
            </a:r>
            <a:r>
              <a:rPr lang="en-GB" sz="1800" dirty="0" err="1">
                <a:solidFill>
                  <a:srgbClr val="222222"/>
                </a:solidFill>
                <a:highlight>
                  <a:srgbClr val="FFFF00"/>
                </a:highlight>
                <a:cs typeface="Arial" panose="020B0604020202020204" pitchFamily="34" charset="0"/>
              </a:rPr>
              <a:t>nella</a:t>
            </a:r>
            <a:r>
              <a:rPr lang="en-GB" sz="1800" dirty="0">
                <a:solidFill>
                  <a:srgbClr val="222222"/>
                </a:solidFill>
                <a:highlight>
                  <a:srgbClr val="FFFF00"/>
                </a:highlight>
                <a:cs typeface="Arial" panose="020B0604020202020204" pitchFamily="34" charset="0"/>
              </a:rPr>
              <a:t> </a:t>
            </a:r>
            <a:r>
              <a:rPr lang="en-GB" sz="1800" dirty="0" err="1">
                <a:solidFill>
                  <a:srgbClr val="222222"/>
                </a:solidFill>
                <a:highlight>
                  <a:srgbClr val="FFFF00"/>
                </a:highlight>
                <a:cs typeface="Arial" panose="020B0604020202020204" pitchFamily="34" charset="0"/>
              </a:rPr>
              <a:t>cartella</a:t>
            </a:r>
            <a:r>
              <a:rPr lang="en-GB" sz="1800" dirty="0">
                <a:solidFill>
                  <a:srgbClr val="222222"/>
                </a:solidFill>
                <a:highlight>
                  <a:srgbClr val="FFFF00"/>
                </a:highlight>
                <a:cs typeface="Arial" panose="020B0604020202020204" pitchFamily="34" charset="0"/>
              </a:rPr>
              <a:t> </a:t>
            </a:r>
            <a:r>
              <a:rPr lang="en-GB" sz="1800" i="1" dirty="0" err="1">
                <a:solidFill>
                  <a:srgbClr val="222222"/>
                </a:solidFill>
                <a:highlight>
                  <a:srgbClr val="FFFF00"/>
                </a:highlight>
                <a:cs typeface="Arial" panose="020B0604020202020204" pitchFamily="34" charset="0"/>
              </a:rPr>
              <a:t>laracode</a:t>
            </a:r>
            <a:r>
              <a:rPr lang="en-GB" sz="1800" i="1" dirty="0">
                <a:solidFill>
                  <a:srgbClr val="222222"/>
                </a:solidFill>
                <a:highlight>
                  <a:srgbClr val="FFFF00"/>
                </a:highlight>
                <a:cs typeface="Arial" panose="020B0604020202020204" pitchFamily="34" charset="0"/>
              </a:rPr>
              <a:t>/study</a:t>
            </a:r>
            <a:r>
              <a:rPr lang="en-GB" sz="1800" dirty="0">
                <a:solidFill>
                  <a:srgbClr val="222222"/>
                </a:solidFill>
                <a:highlight>
                  <a:srgbClr val="FFFF00"/>
                </a:highlight>
                <a:cs typeface="Arial" panose="020B0604020202020204" pitchFamily="34" charset="0"/>
              </a:rPr>
              <a:t> alle </a:t>
            </a:r>
            <a:r>
              <a:rPr lang="en-GB" sz="1800" dirty="0" err="1">
                <a:solidFill>
                  <a:srgbClr val="222222"/>
                </a:solidFill>
                <a:highlight>
                  <a:srgbClr val="FFFF00"/>
                </a:highlight>
                <a:cs typeface="Arial" panose="020B0604020202020204" pitchFamily="34" charset="0"/>
              </a:rPr>
              <a:t>sottocartelle</a:t>
            </a:r>
            <a:r>
              <a:rPr lang="en-GB" sz="1800" i="1" dirty="0">
                <a:solidFill>
                  <a:srgbClr val="222222"/>
                </a:solidFill>
                <a:highlight>
                  <a:srgbClr val="FFFF00"/>
                </a:highlight>
                <a:cs typeface="Arial" panose="020B0604020202020204" pitchFamily="34" charset="0"/>
              </a:rPr>
              <a:t> installer-from-create-</a:t>
            </a:r>
            <a:r>
              <a:rPr lang="en-GB" sz="1800" i="1" dirty="0" err="1">
                <a:solidFill>
                  <a:srgbClr val="222222"/>
                </a:solidFill>
                <a:highlight>
                  <a:srgbClr val="FFFF00"/>
                </a:highlight>
                <a:cs typeface="Arial" panose="020B0604020202020204" pitchFamily="34" charset="0"/>
              </a:rPr>
              <a:t>proj</a:t>
            </a:r>
            <a:r>
              <a:rPr lang="en-GB" sz="1800" i="1" dirty="0">
                <a:solidFill>
                  <a:srgbClr val="222222"/>
                </a:solidFill>
                <a:highlight>
                  <a:srgbClr val="FFFF00"/>
                </a:highlight>
                <a:cs typeface="Arial" panose="020B0604020202020204" pitchFamily="34" charset="0"/>
              </a:rPr>
              <a:t>  installer-from-git  installer-from-require</a:t>
            </a:r>
            <a:r>
              <a:rPr lang="en-GB" sz="1800" dirty="0">
                <a:solidFill>
                  <a:srgbClr val="222222"/>
                </a:solidFill>
                <a:highlight>
                  <a:srgbClr val="FFFF00"/>
                </a:highlight>
                <a:cs typeface="Arial" panose="020B0604020202020204" pitchFamily="34" charset="0"/>
              </a:rPr>
              <a:t> (</a:t>
            </a:r>
            <a:r>
              <a:rPr lang="en-GB" sz="1800" dirty="0" err="1">
                <a:solidFill>
                  <a:srgbClr val="222222"/>
                </a:solidFill>
                <a:highlight>
                  <a:srgbClr val="FFFF00"/>
                </a:highlight>
                <a:cs typeface="Arial" panose="020B0604020202020204" pitchFamily="34" charset="0"/>
              </a:rPr>
              <a:t>installazioni</a:t>
            </a:r>
            <a:r>
              <a:rPr lang="en-GB" sz="1800" dirty="0">
                <a:solidFill>
                  <a:srgbClr val="222222"/>
                </a:solidFill>
                <a:highlight>
                  <a:srgbClr val="FFFF00"/>
                </a:highlight>
                <a:cs typeface="Arial" panose="020B0604020202020204" pitchFamily="34" charset="0"/>
              </a:rPr>
              <a:t> di </a:t>
            </a:r>
            <a:r>
              <a:rPr lang="en-GB" sz="1800" i="1" dirty="0" err="1">
                <a:solidFill>
                  <a:srgbClr val="222222"/>
                </a:solidFill>
                <a:highlight>
                  <a:srgbClr val="FFFF00"/>
                </a:highlight>
                <a:cs typeface="Arial" panose="020B0604020202020204" pitchFamily="34" charset="0"/>
              </a:rPr>
              <a:t>laravel</a:t>
            </a:r>
            <a:r>
              <a:rPr lang="en-GB" sz="1800" i="1" dirty="0">
                <a:solidFill>
                  <a:srgbClr val="222222"/>
                </a:solidFill>
                <a:highlight>
                  <a:srgbClr val="FFFF00"/>
                </a:highlight>
                <a:cs typeface="Arial" panose="020B0604020202020204" pitchFamily="34" charset="0"/>
              </a:rPr>
              <a:t>/installer</a:t>
            </a:r>
            <a:r>
              <a:rPr lang="en-GB" sz="1800" dirty="0">
                <a:solidFill>
                  <a:srgbClr val="222222"/>
                </a:solidFill>
                <a:highlight>
                  <a:srgbClr val="FFFF00"/>
                </a:highlight>
                <a:cs typeface="Arial" panose="020B0604020202020204" pitchFamily="34" charset="0"/>
              </a:rPr>
              <a:t>) per </a:t>
            </a:r>
            <a:r>
              <a:rPr lang="en-GB" sz="1800" dirty="0" err="1">
                <a:solidFill>
                  <a:srgbClr val="222222"/>
                </a:solidFill>
                <a:highlight>
                  <a:srgbClr val="FFFF00"/>
                </a:highlight>
                <a:cs typeface="Arial" panose="020B0604020202020204" pitchFamily="34" charset="0"/>
              </a:rPr>
              <a:t>capire</a:t>
            </a:r>
            <a:r>
              <a:rPr lang="en-GB" sz="1800" dirty="0">
                <a:solidFill>
                  <a:srgbClr val="222222"/>
                </a:solidFill>
                <a:highlight>
                  <a:srgbClr val="FFFF00"/>
                </a:highlight>
                <a:cs typeface="Arial" panose="020B0604020202020204" pitchFamily="34" charset="0"/>
              </a:rPr>
              <a:t> </a:t>
            </a:r>
            <a:r>
              <a:rPr lang="en-GB" sz="1800" dirty="0" err="1">
                <a:solidFill>
                  <a:srgbClr val="222222"/>
                </a:solidFill>
                <a:highlight>
                  <a:srgbClr val="FFFF00"/>
                </a:highlight>
                <a:cs typeface="Arial" panose="020B0604020202020204" pitchFamily="34" charset="0"/>
              </a:rPr>
              <a:t>che</a:t>
            </a:r>
            <a:r>
              <a:rPr lang="en-GB" sz="1800" dirty="0">
                <a:solidFill>
                  <a:srgbClr val="222222"/>
                </a:solidFill>
                <a:highlight>
                  <a:srgbClr val="FFFF00"/>
                </a:highlight>
                <a:cs typeface="Arial" panose="020B0604020202020204" pitchFamily="34" charset="0"/>
              </a:rPr>
              <a:t> </a:t>
            </a:r>
            <a:r>
              <a:rPr lang="en-GB" sz="1800" dirty="0" err="1">
                <a:solidFill>
                  <a:srgbClr val="222222"/>
                </a:solidFill>
                <a:highlight>
                  <a:srgbClr val="FFFF00"/>
                </a:highlight>
                <a:cs typeface="Arial" panose="020B0604020202020204" pitchFamily="34" charset="0"/>
              </a:rPr>
              <a:t>relazioni</a:t>
            </a:r>
            <a:r>
              <a:rPr lang="en-GB" sz="1800" dirty="0">
                <a:solidFill>
                  <a:srgbClr val="222222"/>
                </a:solidFill>
                <a:highlight>
                  <a:srgbClr val="FFFF00"/>
                </a:highlight>
                <a:cs typeface="Arial" panose="020B0604020202020204" pitchFamily="34" charset="0"/>
              </a:rPr>
              <a:t> ci </a:t>
            </a:r>
            <a:r>
              <a:rPr lang="en-GB" sz="1800" dirty="0" err="1">
                <a:solidFill>
                  <a:srgbClr val="222222"/>
                </a:solidFill>
                <a:highlight>
                  <a:srgbClr val="FFFF00"/>
                </a:highlight>
                <a:cs typeface="Arial" panose="020B0604020202020204" pitchFamily="34" charset="0"/>
              </a:rPr>
              <a:t>sono</a:t>
            </a:r>
            <a:r>
              <a:rPr lang="en-GB" sz="1800" dirty="0">
                <a:solidFill>
                  <a:srgbClr val="222222"/>
                </a:solidFill>
                <a:highlight>
                  <a:srgbClr val="FFFF00"/>
                </a:highlight>
                <a:cs typeface="Arial" panose="020B0604020202020204" pitchFamily="34" charset="0"/>
              </a:rPr>
              <a:t> </a:t>
            </a:r>
            <a:r>
              <a:rPr lang="en-GB" sz="1800" dirty="0" err="1">
                <a:solidFill>
                  <a:srgbClr val="222222"/>
                </a:solidFill>
                <a:highlight>
                  <a:srgbClr val="FFFF00"/>
                </a:highlight>
                <a:cs typeface="Arial" panose="020B0604020202020204" pitchFamily="34" charset="0"/>
              </a:rPr>
              <a:t>tra</a:t>
            </a:r>
            <a:r>
              <a:rPr lang="en-GB" sz="1800" dirty="0">
                <a:solidFill>
                  <a:srgbClr val="222222"/>
                </a:solidFill>
                <a:highlight>
                  <a:srgbClr val="FFFF00"/>
                </a:highlight>
                <a:cs typeface="Arial" panose="020B0604020202020204" pitchFamily="34" charset="0"/>
              </a:rPr>
              <a:t> </a:t>
            </a:r>
            <a:r>
              <a:rPr lang="en-GB" sz="1800" dirty="0" err="1">
                <a:solidFill>
                  <a:srgbClr val="222222"/>
                </a:solidFill>
                <a:highlight>
                  <a:srgbClr val="FFFF00"/>
                </a:highlight>
                <a:cs typeface="Arial" panose="020B0604020202020204" pitchFamily="34" charset="0"/>
              </a:rPr>
              <a:t>queste</a:t>
            </a:r>
            <a:r>
              <a:rPr lang="en-GB" sz="1800" dirty="0">
                <a:solidFill>
                  <a:srgbClr val="222222"/>
                </a:solidFill>
                <a:highlight>
                  <a:srgbClr val="FFFF00"/>
                </a:highlight>
                <a:cs typeface="Arial" panose="020B0604020202020204" pitchFamily="34" charset="0"/>
              </a:rPr>
              <a:t> </a:t>
            </a:r>
            <a:r>
              <a:rPr lang="en-GB" sz="1800" dirty="0" err="1">
                <a:solidFill>
                  <a:srgbClr val="222222"/>
                </a:solidFill>
                <a:highlight>
                  <a:srgbClr val="FFFF00"/>
                </a:highlight>
                <a:cs typeface="Arial" panose="020B0604020202020204" pitchFamily="34" charset="0"/>
              </a:rPr>
              <a:t>forme</a:t>
            </a:r>
            <a:r>
              <a:rPr lang="en-GB" sz="1800" dirty="0">
                <a:solidFill>
                  <a:srgbClr val="222222"/>
                </a:solidFill>
                <a:highlight>
                  <a:srgbClr val="FFFF00"/>
                </a:highlight>
                <a:cs typeface="Arial" panose="020B0604020202020204" pitchFamily="34" charset="0"/>
              </a:rPr>
              <a:t> di </a:t>
            </a:r>
            <a:r>
              <a:rPr lang="en-GB" sz="1800" dirty="0" err="1">
                <a:solidFill>
                  <a:srgbClr val="222222"/>
                </a:solidFill>
                <a:highlight>
                  <a:srgbClr val="FFFF00"/>
                </a:highlight>
                <a:cs typeface="Arial" panose="020B0604020202020204" pitchFamily="34" charset="0"/>
              </a:rPr>
              <a:t>installazione</a:t>
            </a:r>
            <a:r>
              <a:rPr lang="en-GB" sz="1800" dirty="0">
                <a:solidFill>
                  <a:srgbClr val="222222"/>
                </a:solidFill>
                <a:highlight>
                  <a:srgbClr val="FFFF00"/>
                </a:highlight>
                <a:cs typeface="Arial" panose="020B0604020202020204" pitchFamily="34" charset="0"/>
              </a:rPr>
              <a:t>… </a:t>
            </a:r>
          </a:p>
          <a:p>
            <a:pPr marL="0" indent="0" algn="l">
              <a:buNone/>
            </a:pPr>
            <a:r>
              <a:rPr lang="en-GB" sz="1800" dirty="0">
                <a:solidFill>
                  <a:srgbClr val="222222"/>
                </a:solidFill>
                <a:highlight>
                  <a:srgbClr val="FFFF00"/>
                </a:highlight>
                <a:cs typeface="Arial" panose="020B0604020202020204" pitchFamily="34" charset="0"/>
              </a:rPr>
              <a:t>In </a:t>
            </a:r>
            <a:r>
              <a:rPr lang="en-GB" sz="1800" i="1" dirty="0" err="1">
                <a:solidFill>
                  <a:srgbClr val="222222"/>
                </a:solidFill>
                <a:highlight>
                  <a:srgbClr val="FFFF00"/>
                </a:highlight>
                <a:cs typeface="Arial" panose="020B0604020202020204" pitchFamily="34" charset="0"/>
              </a:rPr>
              <a:t>laraslide</a:t>
            </a:r>
            <a:r>
              <a:rPr lang="en-GB" sz="1800" dirty="0" err="1">
                <a:solidFill>
                  <a:srgbClr val="222222"/>
                </a:solidFill>
                <a:highlight>
                  <a:srgbClr val="FFFF00"/>
                </a:highlight>
                <a:cs typeface="Arial" panose="020B0604020202020204" pitchFamily="34" charset="0"/>
              </a:rPr>
              <a:t>i</a:t>
            </a:r>
            <a:r>
              <a:rPr lang="en-GB" sz="1800" dirty="0">
                <a:solidFill>
                  <a:srgbClr val="222222"/>
                </a:solidFill>
                <a:highlight>
                  <a:srgbClr val="FFFF00"/>
                </a:highlight>
                <a:cs typeface="Arial" panose="020B0604020202020204" pitchFamily="34" charset="0"/>
              </a:rPr>
              <a:t> </a:t>
            </a:r>
            <a:r>
              <a:rPr lang="en-GB" sz="1800" dirty="0" err="1">
                <a:solidFill>
                  <a:srgbClr val="222222"/>
                </a:solidFill>
                <a:highlight>
                  <a:srgbClr val="FFFF00"/>
                </a:highlight>
                <a:cs typeface="Arial" panose="020B0604020202020204" pitchFamily="34" charset="0"/>
              </a:rPr>
              <a:t>guarda</a:t>
            </a:r>
            <a:r>
              <a:rPr lang="en-GB" sz="1800" dirty="0">
                <a:solidFill>
                  <a:srgbClr val="222222"/>
                </a:solidFill>
                <a:highlight>
                  <a:srgbClr val="FFFF00"/>
                </a:highlight>
                <a:cs typeface="Arial" panose="020B0604020202020204" pitchFamily="34" charset="0"/>
              </a:rPr>
              <a:t>  </a:t>
            </a:r>
            <a:endParaRPr lang="en-GB" sz="1800" b="0" i="0" dirty="0">
              <a:solidFill>
                <a:srgbClr val="222222"/>
              </a:solidFill>
              <a:effectLst/>
              <a:highlight>
                <a:srgbClr val="FFFF00"/>
              </a:highlight>
              <a:cs typeface="Arial" panose="020B0604020202020204" pitchFamily="34" charset="0"/>
            </a:endParaRPr>
          </a:p>
        </p:txBody>
      </p:sp>
      <p:sp>
        <p:nvSpPr>
          <p:cNvPr id="4" name="Segnaposto data 3">
            <a:extLst>
              <a:ext uri="{FF2B5EF4-FFF2-40B4-BE49-F238E27FC236}">
                <a16:creationId xmlns:a16="http://schemas.microsoft.com/office/drawing/2014/main" id="{A5D9E9E2-5C52-1749-8A03-9E1DCA5B086F}"/>
              </a:ext>
            </a:extLst>
          </p:cNvPr>
          <p:cNvSpPr>
            <a:spLocks noGrp="1"/>
          </p:cNvSpPr>
          <p:nvPr>
            <p:ph type="dt" sz="half" idx="10"/>
          </p:nvPr>
        </p:nvSpPr>
        <p:spPr/>
        <p:txBody>
          <a:bodyPr/>
          <a:lstStyle/>
          <a:p>
            <a:fld id="{96C64230-F845-D74B-8E07-2969A84B166B}" type="datetime1">
              <a:rPr lang="it-IT" smtClean="0"/>
              <a:t>09/01/24</a:t>
            </a:fld>
            <a:endParaRPr lang="it-IT"/>
          </a:p>
        </p:txBody>
      </p:sp>
      <p:sp>
        <p:nvSpPr>
          <p:cNvPr id="5" name="Segnaposto piè di pagina 4">
            <a:extLst>
              <a:ext uri="{FF2B5EF4-FFF2-40B4-BE49-F238E27FC236}">
                <a16:creationId xmlns:a16="http://schemas.microsoft.com/office/drawing/2014/main" id="{F0E8E559-008A-7E42-85EE-E84B7C36630C}"/>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DBF86CC5-5C45-2E46-9CF2-71E38848CBBE}"/>
              </a:ext>
            </a:extLst>
          </p:cNvPr>
          <p:cNvSpPr>
            <a:spLocks noGrp="1"/>
          </p:cNvSpPr>
          <p:nvPr>
            <p:ph type="sldNum" sz="quarter" idx="12"/>
          </p:nvPr>
        </p:nvSpPr>
        <p:spPr/>
        <p:txBody>
          <a:bodyPr/>
          <a:lstStyle/>
          <a:p>
            <a:fld id="{F8EFCE01-9A1A-5743-92DE-2F66DAA3BA2F}" type="slidenum">
              <a:rPr lang="it-IT" smtClean="0"/>
              <a:t>17</a:t>
            </a:fld>
            <a:endParaRPr lang="it-IT"/>
          </a:p>
        </p:txBody>
      </p:sp>
    </p:spTree>
    <p:extLst>
      <p:ext uri="{BB962C8B-B14F-4D97-AF65-F5344CB8AC3E}">
        <p14:creationId xmlns:p14="http://schemas.microsoft.com/office/powerpoint/2010/main" val="1753325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9EDF5"/>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AB278-2155-2441-BD6D-000EB8B828CB}"/>
              </a:ext>
            </a:extLst>
          </p:cNvPr>
          <p:cNvSpPr>
            <a:spLocks noGrp="1"/>
          </p:cNvSpPr>
          <p:nvPr>
            <p:ph type="title"/>
          </p:nvPr>
        </p:nvSpPr>
        <p:spPr>
          <a:xfrm>
            <a:off x="277826" y="75413"/>
            <a:ext cx="8579942" cy="638492"/>
          </a:xfrm>
        </p:spPr>
        <p:txBody>
          <a:bodyPr>
            <a:normAutofit fontScale="90000"/>
          </a:bodyPr>
          <a:lstStyle/>
          <a:p>
            <a:r>
              <a:rPr lang="it-IT" sz="3600" b="0" dirty="0"/>
              <a:t>PHP: i package e </a:t>
            </a:r>
            <a:r>
              <a:rPr lang="it-IT" sz="3600" b="0" dirty="0" err="1"/>
              <a:t>composer</a:t>
            </a:r>
            <a:r>
              <a:rPr lang="it-IT" sz="3600" b="0" dirty="0"/>
              <a:t> / 4</a:t>
            </a:r>
          </a:p>
        </p:txBody>
      </p:sp>
      <p:sp>
        <p:nvSpPr>
          <p:cNvPr id="3" name="Segnaposto contenuto 2">
            <a:extLst>
              <a:ext uri="{FF2B5EF4-FFF2-40B4-BE49-F238E27FC236}">
                <a16:creationId xmlns:a16="http://schemas.microsoft.com/office/drawing/2014/main" id="{63BFFB3D-B960-934A-8F65-47B943BF23FB}"/>
              </a:ext>
            </a:extLst>
          </p:cNvPr>
          <p:cNvSpPr>
            <a:spLocks noGrp="1"/>
          </p:cNvSpPr>
          <p:nvPr>
            <p:ph idx="1"/>
          </p:nvPr>
        </p:nvSpPr>
        <p:spPr>
          <a:xfrm>
            <a:off x="155817" y="857956"/>
            <a:ext cx="8797496" cy="5596082"/>
          </a:xfrm>
        </p:spPr>
        <p:txBody>
          <a:bodyPr>
            <a:noAutofit/>
          </a:bodyPr>
          <a:lstStyle/>
          <a:p>
            <a:pPr marL="0" indent="0" algn="l">
              <a:buNone/>
            </a:pPr>
            <a:r>
              <a:rPr lang="en-GB" sz="1800" i="1" dirty="0">
                <a:solidFill>
                  <a:srgbClr val="222222"/>
                </a:solidFill>
                <a:cs typeface="Arial" panose="020B0604020202020204" pitchFamily="34" charset="0"/>
              </a:rPr>
              <a:t>composer</a:t>
            </a:r>
            <a:r>
              <a:rPr lang="en-GB" sz="1800" b="1" i="0" dirty="0">
                <a:solidFill>
                  <a:srgbClr val="222222"/>
                </a:solidFill>
                <a:effectLst/>
              </a:rPr>
              <a:t> </a:t>
            </a:r>
            <a:r>
              <a:rPr lang="en-GB" sz="1800" i="1" dirty="0">
                <a:solidFill>
                  <a:srgbClr val="222222"/>
                </a:solidFill>
                <a:effectLst/>
              </a:rPr>
              <a:t>global </a:t>
            </a:r>
            <a:r>
              <a:rPr lang="en-GB" sz="1800" dirty="0">
                <a:solidFill>
                  <a:srgbClr val="222222"/>
                </a:solidFill>
                <a:effectLst/>
                <a:highlight>
                  <a:srgbClr val="FFFF00"/>
                </a:highlight>
              </a:rPr>
              <a:t>[</a:t>
            </a:r>
            <a:r>
              <a:rPr lang="en-GB" sz="1800" dirty="0" err="1">
                <a:solidFill>
                  <a:srgbClr val="222222"/>
                </a:solidFill>
                <a:effectLst/>
                <a:highlight>
                  <a:srgbClr val="FFFF00"/>
                </a:highlight>
              </a:rPr>
              <a:t>vedere</a:t>
            </a:r>
            <a:r>
              <a:rPr lang="en-GB" sz="1800" dirty="0">
                <a:solidFill>
                  <a:srgbClr val="222222"/>
                </a:solidFill>
                <a:effectLst/>
                <a:highlight>
                  <a:srgbClr val="FFFF00"/>
                </a:highlight>
              </a:rPr>
              <a:t> se </a:t>
            </a:r>
            <a:r>
              <a:rPr lang="en-GB" sz="1800" dirty="0" err="1">
                <a:solidFill>
                  <a:srgbClr val="222222"/>
                </a:solidFill>
                <a:effectLst/>
                <a:highlight>
                  <a:srgbClr val="FFFF00"/>
                </a:highlight>
              </a:rPr>
              <a:t>è</a:t>
            </a:r>
            <a:r>
              <a:rPr lang="en-GB" sz="1800" dirty="0">
                <a:solidFill>
                  <a:srgbClr val="222222"/>
                </a:solidFill>
                <a:effectLst/>
                <a:highlight>
                  <a:srgbClr val="FFFF00"/>
                </a:highlight>
              </a:rPr>
              <a:t> </a:t>
            </a:r>
            <a:r>
              <a:rPr lang="en-GB" sz="1800" dirty="0" err="1">
                <a:solidFill>
                  <a:srgbClr val="222222"/>
                </a:solidFill>
                <a:effectLst/>
                <a:highlight>
                  <a:srgbClr val="FFFF00"/>
                </a:highlight>
              </a:rPr>
              <a:t>più</a:t>
            </a:r>
            <a:r>
              <a:rPr lang="en-GB" sz="1800" dirty="0">
                <a:solidFill>
                  <a:srgbClr val="222222"/>
                </a:solidFill>
                <a:effectLst/>
                <a:highlight>
                  <a:srgbClr val="FFFF00"/>
                </a:highlight>
              </a:rPr>
              <a:t> </a:t>
            </a:r>
            <a:r>
              <a:rPr lang="en-GB" sz="1800" dirty="0" err="1">
                <a:solidFill>
                  <a:srgbClr val="222222"/>
                </a:solidFill>
                <a:effectLst/>
                <a:highlight>
                  <a:srgbClr val="FFFF00"/>
                </a:highlight>
              </a:rPr>
              <a:t>chiaro</a:t>
            </a:r>
            <a:r>
              <a:rPr lang="en-GB" sz="1800" dirty="0">
                <a:solidFill>
                  <a:srgbClr val="222222"/>
                </a:solidFill>
                <a:effectLst/>
                <a:highlight>
                  <a:srgbClr val="FFFF00"/>
                </a:highlight>
              </a:rPr>
              <a:t> --help]</a:t>
            </a:r>
            <a:endParaRPr lang="en-GB" sz="1800" i="1" dirty="0">
              <a:solidFill>
                <a:srgbClr val="222222"/>
              </a:solidFill>
              <a:effectLst/>
            </a:endParaRPr>
          </a:p>
          <a:p>
            <a:pPr indent="-252413" algn="l"/>
            <a:r>
              <a:rPr lang="en-GB" sz="1800" b="0" i="0" dirty="0">
                <a:solidFill>
                  <a:srgbClr val="222222"/>
                </a:solidFill>
                <a:effectLst/>
              </a:rPr>
              <a:t>The global command allows you to run other commands like </a:t>
            </a:r>
            <a:r>
              <a:rPr lang="en-GB" sz="1800" b="0" i="1" dirty="0">
                <a:solidFill>
                  <a:srgbClr val="222222"/>
                </a:solidFill>
                <a:effectLst/>
              </a:rPr>
              <a:t>install</a:t>
            </a:r>
            <a:r>
              <a:rPr lang="en-GB" sz="1800" b="0" i="0" dirty="0">
                <a:solidFill>
                  <a:srgbClr val="222222"/>
                </a:solidFill>
                <a:effectLst/>
              </a:rPr>
              <a:t>, </a:t>
            </a:r>
            <a:r>
              <a:rPr lang="en-GB" sz="1800" b="0" i="1" dirty="0">
                <a:solidFill>
                  <a:srgbClr val="222222"/>
                </a:solidFill>
                <a:effectLst/>
              </a:rPr>
              <a:t>remove</a:t>
            </a:r>
            <a:r>
              <a:rPr lang="en-GB" sz="1800" b="0" i="0" dirty="0">
                <a:solidFill>
                  <a:srgbClr val="222222"/>
                </a:solidFill>
                <a:effectLst/>
              </a:rPr>
              <a:t>, </a:t>
            </a:r>
            <a:r>
              <a:rPr lang="en-GB" sz="1800" b="0" i="1" dirty="0">
                <a:solidFill>
                  <a:srgbClr val="222222"/>
                </a:solidFill>
                <a:effectLst/>
              </a:rPr>
              <a:t>require</a:t>
            </a:r>
            <a:r>
              <a:rPr lang="en-GB" sz="1800" b="0" i="0" dirty="0">
                <a:solidFill>
                  <a:srgbClr val="222222"/>
                </a:solidFill>
                <a:effectLst/>
              </a:rPr>
              <a:t> or </a:t>
            </a:r>
            <a:r>
              <a:rPr lang="en-GB" sz="1800" b="0" i="1" dirty="0">
                <a:solidFill>
                  <a:srgbClr val="222222"/>
                </a:solidFill>
                <a:effectLst/>
              </a:rPr>
              <a:t>update</a:t>
            </a:r>
            <a:r>
              <a:rPr lang="en-GB" sz="1800" b="0" i="0" dirty="0">
                <a:solidFill>
                  <a:srgbClr val="222222"/>
                </a:solidFill>
                <a:effectLst/>
              </a:rPr>
              <a:t> as if you were running them from the </a:t>
            </a:r>
            <a:r>
              <a:rPr lang="en-GB" sz="1800" b="0" i="0" u="none" strike="noStrike" dirty="0">
                <a:solidFill>
                  <a:srgbClr val="4444FF"/>
                </a:solidFill>
                <a:effectLst/>
                <a:hlinkClick r:id="rId2"/>
              </a:rPr>
              <a:t>COMPOSER_HOME</a:t>
            </a:r>
            <a:r>
              <a:rPr lang="en-GB" sz="1800" b="0" i="0" dirty="0">
                <a:solidFill>
                  <a:srgbClr val="222222"/>
                </a:solidFill>
                <a:effectLst/>
              </a:rPr>
              <a:t> directory.</a:t>
            </a:r>
          </a:p>
          <a:p>
            <a:pPr indent="-252413" algn="l"/>
            <a:r>
              <a:rPr lang="en-GB" sz="1800" b="0" i="0" dirty="0">
                <a:solidFill>
                  <a:srgbClr val="222222"/>
                </a:solidFill>
                <a:effectLst/>
              </a:rPr>
              <a:t>This is merely a helper to manage a project stored in a central location that can hold CLI tools or Composer plugins that you want to have available everywhere.</a:t>
            </a:r>
          </a:p>
          <a:p>
            <a:pPr indent="-252413" algn="l"/>
            <a:r>
              <a:rPr lang="en-GB" sz="1800" b="0" i="0" dirty="0">
                <a:solidFill>
                  <a:srgbClr val="222222"/>
                </a:solidFill>
                <a:effectLst/>
              </a:rPr>
              <a:t>This can be used to install CLI utilities globally. Here is an example:</a:t>
            </a:r>
          </a:p>
          <a:p>
            <a:pPr marL="623888" indent="0">
              <a:buNone/>
            </a:pPr>
            <a:r>
              <a:rPr lang="en-GB" sz="1800" dirty="0">
                <a:latin typeface="Ubuntu Mono" panose="020B0509030602030204" pitchFamily="49" charset="0"/>
              </a:rPr>
              <a:t>composer global require </a:t>
            </a:r>
            <a:r>
              <a:rPr lang="en-GB" sz="1800" dirty="0" err="1">
                <a:latin typeface="Ubuntu Mono" panose="020B0509030602030204" pitchFamily="49" charset="0"/>
              </a:rPr>
              <a:t>friendsofphp</a:t>
            </a:r>
            <a:r>
              <a:rPr lang="en-GB" sz="1800" dirty="0">
                <a:latin typeface="Ubuntu Mono" panose="020B0509030602030204" pitchFamily="49" charset="0"/>
              </a:rPr>
              <a:t>/php-cs-fixer</a:t>
            </a:r>
          </a:p>
          <a:p>
            <a:pPr indent="-252413" algn="l"/>
            <a:r>
              <a:rPr lang="en-GB" sz="1800" b="0" i="0" dirty="0">
                <a:solidFill>
                  <a:srgbClr val="222222"/>
                </a:solidFill>
                <a:effectLst/>
              </a:rPr>
              <a:t>Now the </a:t>
            </a:r>
            <a:r>
              <a:rPr lang="en-GB" sz="1800" b="0" i="1" dirty="0">
                <a:solidFill>
                  <a:srgbClr val="222222"/>
                </a:solidFill>
                <a:effectLst/>
              </a:rPr>
              <a:t>php-cs-fixer</a:t>
            </a:r>
            <a:r>
              <a:rPr lang="en-GB" sz="1800" b="0" i="0" dirty="0">
                <a:solidFill>
                  <a:srgbClr val="222222"/>
                </a:solidFill>
                <a:effectLst/>
              </a:rPr>
              <a:t> binary is available globally. [… But] Make sure your global </a:t>
            </a:r>
            <a:r>
              <a:rPr lang="en-GB" sz="1800" b="0" i="0" u="none" strike="noStrike" dirty="0">
                <a:solidFill>
                  <a:srgbClr val="4444FF"/>
                </a:solidFill>
                <a:effectLst/>
                <a:hlinkClick r:id="rId3"/>
              </a:rPr>
              <a:t>vendor binaries</a:t>
            </a:r>
            <a:r>
              <a:rPr lang="en-GB" sz="1800" u="none" strike="noStrike" dirty="0">
                <a:solidFill>
                  <a:srgbClr val="222222"/>
                </a:solidFill>
              </a:rPr>
              <a:t> </a:t>
            </a:r>
            <a:r>
              <a:rPr lang="en-GB" sz="1800" b="0" i="0" dirty="0">
                <a:solidFill>
                  <a:srgbClr val="222222"/>
                </a:solidFill>
                <a:effectLst/>
              </a:rPr>
              <a:t>directory is in your $PATH environment variable, you can get its location with:</a:t>
            </a:r>
          </a:p>
          <a:p>
            <a:pPr marL="623888" indent="0" algn="l">
              <a:buNone/>
            </a:pPr>
            <a:r>
              <a:rPr lang="en-GB" sz="1800" dirty="0">
                <a:latin typeface="Ubuntu Mono" panose="020B0509030602030204" pitchFamily="49" charset="0"/>
              </a:rPr>
              <a:t>composer global config bin-</a:t>
            </a:r>
            <a:r>
              <a:rPr lang="en-GB" sz="1800" dirty="0" err="1">
                <a:latin typeface="Ubuntu Mono" panose="020B0509030602030204" pitchFamily="49" charset="0"/>
              </a:rPr>
              <a:t>dir</a:t>
            </a:r>
            <a:r>
              <a:rPr lang="en-GB" sz="1800" dirty="0">
                <a:latin typeface="Ubuntu Mono" panose="020B0509030602030204" pitchFamily="49" charset="0"/>
              </a:rPr>
              <a:t> --absolute</a:t>
            </a:r>
          </a:p>
          <a:p>
            <a:pPr indent="-252413" algn="l"/>
            <a:r>
              <a:rPr lang="en-GB" sz="1800" b="0" i="0" dirty="0">
                <a:solidFill>
                  <a:srgbClr val="222222"/>
                </a:solidFill>
                <a:effectLst/>
              </a:rPr>
              <a:t>If you wish to update the binary later on you can run a global update:</a:t>
            </a:r>
          </a:p>
          <a:p>
            <a:pPr marL="623888" indent="0">
              <a:buNone/>
            </a:pPr>
            <a:r>
              <a:rPr lang="en-GB" sz="1800" dirty="0">
                <a:latin typeface="Ubuntu Mono" panose="020B0509030602030204" pitchFamily="49" charset="0"/>
              </a:rPr>
              <a:t>composer global update</a:t>
            </a:r>
          </a:p>
          <a:p>
            <a:pPr marL="9525" indent="0">
              <a:buNone/>
            </a:pPr>
            <a:r>
              <a:rPr lang="en-GB" sz="1800" b="0" i="0" dirty="0">
                <a:solidFill>
                  <a:srgbClr val="222222"/>
                </a:solidFill>
                <a:effectLst/>
                <a:highlight>
                  <a:srgbClr val="FFFF00"/>
                </a:highlight>
                <a:cs typeface="Arial" panose="020B0604020202020204" pitchFamily="34" charset="0"/>
              </a:rPr>
              <a:t>Se le </a:t>
            </a:r>
            <a:r>
              <a:rPr lang="en-GB" sz="1800" b="0" i="0" dirty="0" err="1">
                <a:solidFill>
                  <a:srgbClr val="222222"/>
                </a:solidFill>
                <a:effectLst/>
                <a:highlight>
                  <a:srgbClr val="FFFF00"/>
                </a:highlight>
                <a:cs typeface="Arial" panose="020B0604020202020204" pitchFamily="34" charset="0"/>
              </a:rPr>
              <a:t>cos</a:t>
            </a:r>
            <a:r>
              <a:rPr lang="en-GB" sz="1800" dirty="0" err="1">
                <a:solidFill>
                  <a:srgbClr val="222222"/>
                </a:solidFill>
                <a:highlight>
                  <a:srgbClr val="FFFF00"/>
                </a:highlight>
                <a:cs typeface="Arial" panose="020B0604020202020204" pitchFamily="34" charset="0"/>
              </a:rPr>
              <a:t>e</a:t>
            </a:r>
            <a:r>
              <a:rPr lang="en-GB" sz="1800" dirty="0">
                <a:solidFill>
                  <a:srgbClr val="222222"/>
                </a:solidFill>
                <a:highlight>
                  <a:srgbClr val="FFFF00"/>
                </a:highlight>
                <a:cs typeface="Arial" panose="020B0604020202020204" pitchFamily="34" charset="0"/>
              </a:rPr>
              <a:t> </a:t>
            </a:r>
            <a:r>
              <a:rPr lang="en-GB" sz="1800" dirty="0" err="1">
                <a:solidFill>
                  <a:srgbClr val="222222"/>
                </a:solidFill>
                <a:highlight>
                  <a:srgbClr val="FFFF00"/>
                </a:highlight>
                <a:cs typeface="Arial" panose="020B0604020202020204" pitchFamily="34" charset="0"/>
              </a:rPr>
              <a:t>stanno</a:t>
            </a:r>
            <a:r>
              <a:rPr lang="en-GB" sz="1800" dirty="0">
                <a:solidFill>
                  <a:srgbClr val="222222"/>
                </a:solidFill>
                <a:highlight>
                  <a:srgbClr val="FFFF00"/>
                </a:highlight>
                <a:cs typeface="Arial" panose="020B0604020202020204" pitchFamily="34" charset="0"/>
              </a:rPr>
              <a:t> come </a:t>
            </a:r>
            <a:r>
              <a:rPr lang="en-GB" sz="1800" dirty="0" err="1">
                <a:solidFill>
                  <a:srgbClr val="222222"/>
                </a:solidFill>
                <a:highlight>
                  <a:srgbClr val="FFFF00"/>
                </a:highlight>
                <a:cs typeface="Arial" panose="020B0604020202020204" pitchFamily="34" charset="0"/>
              </a:rPr>
              <a:t>dicono</a:t>
            </a:r>
            <a:r>
              <a:rPr lang="en-GB" sz="1800" dirty="0">
                <a:solidFill>
                  <a:srgbClr val="222222"/>
                </a:solidFill>
                <a:highlight>
                  <a:srgbClr val="FFFF00"/>
                </a:highlight>
                <a:cs typeface="Arial" panose="020B0604020202020204" pitchFamily="34" charset="0"/>
              </a:rPr>
              <a:t> </a:t>
            </a:r>
            <a:r>
              <a:rPr lang="en-GB" sz="1800" dirty="0" err="1">
                <a:solidFill>
                  <a:srgbClr val="222222"/>
                </a:solidFill>
                <a:highlight>
                  <a:srgbClr val="FFFF00"/>
                </a:highlight>
                <a:cs typeface="Arial" panose="020B0604020202020204" pitchFamily="34" charset="0"/>
              </a:rPr>
              <a:t>loro</a:t>
            </a:r>
            <a:r>
              <a:rPr lang="en-GB" sz="1800" dirty="0">
                <a:solidFill>
                  <a:srgbClr val="222222"/>
                </a:solidFill>
                <a:highlight>
                  <a:srgbClr val="FFFF00"/>
                </a:highlight>
                <a:cs typeface="Arial" panose="020B0604020202020204" pitchFamily="34" charset="0"/>
              </a:rPr>
              <a:t>, </a:t>
            </a:r>
            <a:r>
              <a:rPr lang="en-GB" sz="1800" dirty="0" err="1">
                <a:solidFill>
                  <a:srgbClr val="222222"/>
                </a:solidFill>
                <a:highlight>
                  <a:srgbClr val="FFFF00"/>
                </a:highlight>
                <a:cs typeface="Arial" panose="020B0604020202020204" pitchFamily="34" charset="0"/>
              </a:rPr>
              <a:t>verificare</a:t>
            </a:r>
            <a:r>
              <a:rPr lang="en-GB" sz="1800" dirty="0">
                <a:solidFill>
                  <a:srgbClr val="222222"/>
                </a:solidFill>
                <a:highlight>
                  <a:srgbClr val="FFFF00"/>
                </a:highlight>
                <a:cs typeface="Arial" panose="020B0604020202020204" pitchFamily="34" charset="0"/>
              </a:rPr>
              <a:t> </a:t>
            </a:r>
            <a:r>
              <a:rPr lang="en-GB" sz="1800" dirty="0" err="1">
                <a:solidFill>
                  <a:srgbClr val="222222"/>
                </a:solidFill>
                <a:highlight>
                  <a:srgbClr val="FFFF00"/>
                </a:highlight>
                <a:cs typeface="Arial" panose="020B0604020202020204" pitchFamily="34" charset="0"/>
              </a:rPr>
              <a:t>che</a:t>
            </a:r>
            <a:r>
              <a:rPr lang="en-GB" sz="1800" dirty="0">
                <a:solidFill>
                  <a:srgbClr val="222222"/>
                </a:solidFill>
                <a:highlight>
                  <a:srgbClr val="FFFF00"/>
                </a:highlight>
                <a:cs typeface="Arial" panose="020B0604020202020204" pitchFamily="34" charset="0"/>
              </a:rPr>
              <a:t> </a:t>
            </a:r>
            <a:r>
              <a:rPr lang="en-GB" sz="1800" i="1" dirty="0">
                <a:solidFill>
                  <a:srgbClr val="222222"/>
                </a:solidFill>
                <a:highlight>
                  <a:srgbClr val="FFFF00"/>
                </a:highlight>
                <a:cs typeface="Arial" panose="020B0604020202020204" pitchFamily="34" charset="0"/>
              </a:rPr>
              <a:t>composer require </a:t>
            </a:r>
            <a:r>
              <a:rPr lang="en-GB" sz="1800" dirty="0">
                <a:solidFill>
                  <a:srgbClr val="222222"/>
                </a:solidFill>
                <a:highlight>
                  <a:srgbClr val="FFFF00"/>
                </a:highlight>
                <a:cs typeface="Arial" panose="020B0604020202020204" pitchFamily="34" charset="0"/>
              </a:rPr>
              <a:t>(senza </a:t>
            </a:r>
            <a:r>
              <a:rPr lang="en-GB" sz="1800" i="1" dirty="0">
                <a:solidFill>
                  <a:srgbClr val="222222"/>
                </a:solidFill>
                <a:highlight>
                  <a:srgbClr val="FFFF00"/>
                </a:highlight>
                <a:cs typeface="Arial" panose="020B0604020202020204" pitchFamily="34" charset="0"/>
              </a:rPr>
              <a:t>global</a:t>
            </a:r>
            <a:r>
              <a:rPr lang="en-GB" sz="1800" dirty="0">
                <a:solidFill>
                  <a:srgbClr val="222222"/>
                </a:solidFill>
                <a:highlight>
                  <a:srgbClr val="FFFF00"/>
                </a:highlight>
                <a:cs typeface="Arial" panose="020B0604020202020204" pitchFamily="34" charset="0"/>
              </a:rPr>
              <a:t>) </a:t>
            </a:r>
            <a:r>
              <a:rPr lang="en-GB" sz="1800" dirty="0" err="1">
                <a:solidFill>
                  <a:srgbClr val="222222"/>
                </a:solidFill>
                <a:highlight>
                  <a:srgbClr val="FFFF00"/>
                </a:highlight>
                <a:cs typeface="Arial" panose="020B0604020202020204" pitchFamily="34" charset="0"/>
              </a:rPr>
              <a:t>dalla</a:t>
            </a:r>
            <a:r>
              <a:rPr lang="en-GB" sz="1800" dirty="0">
                <a:solidFill>
                  <a:srgbClr val="222222"/>
                </a:solidFill>
                <a:highlight>
                  <a:srgbClr val="FFFF00"/>
                </a:highlight>
                <a:cs typeface="Arial" panose="020B0604020202020204" pitchFamily="34" charset="0"/>
              </a:rPr>
              <a:t> </a:t>
            </a:r>
            <a:r>
              <a:rPr lang="en-GB" sz="1800" dirty="0" err="1">
                <a:solidFill>
                  <a:srgbClr val="222222"/>
                </a:solidFill>
                <a:highlight>
                  <a:srgbClr val="FFFF00"/>
                </a:highlight>
                <a:cs typeface="Arial" panose="020B0604020202020204" pitchFamily="34" charset="0"/>
              </a:rPr>
              <a:t>cartella</a:t>
            </a:r>
            <a:r>
              <a:rPr lang="en-GB" sz="1800" dirty="0">
                <a:solidFill>
                  <a:srgbClr val="222222"/>
                </a:solidFill>
                <a:highlight>
                  <a:srgbClr val="FFFF00"/>
                </a:highlight>
                <a:cs typeface="Arial" panose="020B0604020202020204" pitchFamily="34" charset="0"/>
              </a:rPr>
              <a:t> </a:t>
            </a:r>
            <a:r>
              <a:rPr lang="en-GB" sz="1800" b="0" i="0" dirty="0">
                <a:solidFill>
                  <a:srgbClr val="222222"/>
                </a:solidFill>
                <a:effectLst/>
                <a:highlight>
                  <a:srgbClr val="FFFF00"/>
                </a:highlight>
              </a:rPr>
              <a:t> </a:t>
            </a:r>
            <a:r>
              <a:rPr lang="en-GB" sz="1800" b="0" i="0" u="none" strike="noStrike" dirty="0">
                <a:solidFill>
                  <a:srgbClr val="4444FF"/>
                </a:solidFill>
                <a:effectLst/>
                <a:highlight>
                  <a:srgbClr val="FFFF00"/>
                </a:highlight>
                <a:hlinkClick r:id="rId2"/>
              </a:rPr>
              <a:t>COMPOSER_HOME</a:t>
            </a:r>
            <a:r>
              <a:rPr lang="en-GB" sz="1800" b="0" i="0" dirty="0">
                <a:solidFill>
                  <a:srgbClr val="222222"/>
                </a:solidFill>
                <a:effectLst/>
                <a:highlight>
                  <a:srgbClr val="FFFF00"/>
                </a:highlight>
              </a:rPr>
              <a:t> ha lo </a:t>
            </a:r>
            <a:r>
              <a:rPr lang="en-GB" sz="1800" b="0" i="0" dirty="0" err="1">
                <a:solidFill>
                  <a:srgbClr val="222222"/>
                </a:solidFill>
                <a:effectLst/>
                <a:highlight>
                  <a:srgbClr val="FFFF00"/>
                </a:highlight>
              </a:rPr>
              <a:t>stesso</a:t>
            </a:r>
            <a:r>
              <a:rPr lang="en-GB" sz="1800" b="0" i="0" dirty="0">
                <a:solidFill>
                  <a:srgbClr val="222222"/>
                </a:solidFill>
                <a:effectLst/>
                <a:highlight>
                  <a:srgbClr val="FFFF00"/>
                </a:highlight>
              </a:rPr>
              <a:t> </a:t>
            </a:r>
            <a:r>
              <a:rPr lang="en-GB" sz="1800" b="0" i="0" dirty="0" err="1">
                <a:solidFill>
                  <a:srgbClr val="222222"/>
                </a:solidFill>
                <a:effectLst/>
                <a:highlight>
                  <a:srgbClr val="FFFF00"/>
                </a:highlight>
              </a:rPr>
              <a:t>effetto</a:t>
            </a:r>
            <a:r>
              <a:rPr lang="en-GB" sz="1800" b="0" i="0" dirty="0">
                <a:solidFill>
                  <a:srgbClr val="222222"/>
                </a:solidFill>
                <a:effectLst/>
                <a:highlight>
                  <a:srgbClr val="FFFF00"/>
                </a:highlight>
              </a:rPr>
              <a:t> </a:t>
            </a:r>
            <a:r>
              <a:rPr lang="en-GB" sz="1800" dirty="0">
                <a:solidFill>
                  <a:srgbClr val="222222"/>
                </a:solidFill>
                <a:highlight>
                  <a:srgbClr val="FFFF00"/>
                </a:highlight>
                <a:cs typeface="Arial" panose="020B0604020202020204" pitchFamily="34" charset="0"/>
              </a:rPr>
              <a:t> </a:t>
            </a:r>
            <a:endParaRPr lang="en-GB" sz="1800" b="0" dirty="0">
              <a:solidFill>
                <a:srgbClr val="222222"/>
              </a:solidFill>
              <a:effectLst/>
              <a:highlight>
                <a:srgbClr val="FFFF00"/>
              </a:highlight>
              <a:cs typeface="Arial" panose="020B0604020202020204" pitchFamily="34" charset="0"/>
            </a:endParaRPr>
          </a:p>
        </p:txBody>
      </p:sp>
      <p:sp>
        <p:nvSpPr>
          <p:cNvPr id="4" name="Segnaposto data 3">
            <a:extLst>
              <a:ext uri="{FF2B5EF4-FFF2-40B4-BE49-F238E27FC236}">
                <a16:creationId xmlns:a16="http://schemas.microsoft.com/office/drawing/2014/main" id="{A5D9E9E2-5C52-1749-8A03-9E1DCA5B086F}"/>
              </a:ext>
            </a:extLst>
          </p:cNvPr>
          <p:cNvSpPr>
            <a:spLocks noGrp="1"/>
          </p:cNvSpPr>
          <p:nvPr>
            <p:ph type="dt" sz="half" idx="10"/>
          </p:nvPr>
        </p:nvSpPr>
        <p:spPr/>
        <p:txBody>
          <a:bodyPr/>
          <a:lstStyle/>
          <a:p>
            <a:fld id="{96C64230-F845-D74B-8E07-2969A84B166B}" type="datetime1">
              <a:rPr lang="it-IT" smtClean="0"/>
              <a:t>09/01/24</a:t>
            </a:fld>
            <a:endParaRPr lang="it-IT"/>
          </a:p>
        </p:txBody>
      </p:sp>
      <p:sp>
        <p:nvSpPr>
          <p:cNvPr id="5" name="Segnaposto piè di pagina 4">
            <a:extLst>
              <a:ext uri="{FF2B5EF4-FFF2-40B4-BE49-F238E27FC236}">
                <a16:creationId xmlns:a16="http://schemas.microsoft.com/office/drawing/2014/main" id="{F0E8E559-008A-7E42-85EE-E84B7C36630C}"/>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DBF86CC5-5C45-2E46-9CF2-71E38848CBBE}"/>
              </a:ext>
            </a:extLst>
          </p:cNvPr>
          <p:cNvSpPr>
            <a:spLocks noGrp="1"/>
          </p:cNvSpPr>
          <p:nvPr>
            <p:ph type="sldNum" sz="quarter" idx="12"/>
          </p:nvPr>
        </p:nvSpPr>
        <p:spPr/>
        <p:txBody>
          <a:bodyPr/>
          <a:lstStyle/>
          <a:p>
            <a:fld id="{F8EFCE01-9A1A-5743-92DE-2F66DAA3BA2F}" type="slidenum">
              <a:rPr lang="it-IT" smtClean="0"/>
              <a:t>18</a:t>
            </a:fld>
            <a:endParaRPr lang="it-IT"/>
          </a:p>
        </p:txBody>
      </p:sp>
    </p:spTree>
    <p:extLst>
      <p:ext uri="{BB962C8B-B14F-4D97-AF65-F5344CB8AC3E}">
        <p14:creationId xmlns:p14="http://schemas.microsoft.com/office/powerpoint/2010/main" val="3814230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9EDF5"/>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AB278-2155-2441-BD6D-000EB8B828CB}"/>
              </a:ext>
            </a:extLst>
          </p:cNvPr>
          <p:cNvSpPr>
            <a:spLocks noGrp="1"/>
          </p:cNvSpPr>
          <p:nvPr>
            <p:ph type="title"/>
          </p:nvPr>
        </p:nvSpPr>
        <p:spPr>
          <a:xfrm>
            <a:off x="277826" y="75413"/>
            <a:ext cx="8579942" cy="638492"/>
          </a:xfrm>
        </p:spPr>
        <p:txBody>
          <a:bodyPr>
            <a:normAutofit fontScale="90000"/>
          </a:bodyPr>
          <a:lstStyle/>
          <a:p>
            <a:r>
              <a:rPr lang="it-IT" sz="3600" b="0" dirty="0"/>
              <a:t>PHP: i package e </a:t>
            </a:r>
            <a:r>
              <a:rPr lang="it-IT" sz="3600" b="0" dirty="0" err="1"/>
              <a:t>composer</a:t>
            </a:r>
            <a:r>
              <a:rPr lang="it-IT" sz="3600" b="0" dirty="0"/>
              <a:t> / 5</a:t>
            </a:r>
          </a:p>
        </p:txBody>
      </p:sp>
      <p:sp>
        <p:nvSpPr>
          <p:cNvPr id="3" name="Segnaposto contenuto 2">
            <a:extLst>
              <a:ext uri="{FF2B5EF4-FFF2-40B4-BE49-F238E27FC236}">
                <a16:creationId xmlns:a16="http://schemas.microsoft.com/office/drawing/2014/main" id="{63BFFB3D-B960-934A-8F65-47B943BF23FB}"/>
              </a:ext>
            </a:extLst>
          </p:cNvPr>
          <p:cNvSpPr>
            <a:spLocks noGrp="1"/>
          </p:cNvSpPr>
          <p:nvPr>
            <p:ph idx="1"/>
          </p:nvPr>
        </p:nvSpPr>
        <p:spPr>
          <a:xfrm>
            <a:off x="155817" y="807156"/>
            <a:ext cx="8797496" cy="5596082"/>
          </a:xfrm>
        </p:spPr>
        <p:txBody>
          <a:bodyPr>
            <a:noAutofit/>
          </a:bodyPr>
          <a:lstStyle/>
          <a:p>
            <a:pPr marL="0" indent="0" algn="l">
              <a:buNone/>
            </a:pPr>
            <a:r>
              <a:rPr lang="en-GB" sz="1800" i="1" dirty="0">
                <a:solidFill>
                  <a:srgbClr val="222222"/>
                </a:solidFill>
                <a:cs typeface="Arial" panose="020B0604020202020204" pitchFamily="34" charset="0"/>
              </a:rPr>
              <a:t>composer</a:t>
            </a:r>
            <a:r>
              <a:rPr lang="en-GB" sz="1800" b="1" i="0" dirty="0">
                <a:solidFill>
                  <a:srgbClr val="222222"/>
                </a:solidFill>
                <a:effectLst/>
              </a:rPr>
              <a:t> </a:t>
            </a:r>
            <a:r>
              <a:rPr lang="en-GB" sz="1800" i="1" dirty="0">
                <a:solidFill>
                  <a:srgbClr val="222222"/>
                </a:solidFill>
                <a:effectLst/>
              </a:rPr>
              <a:t>update </a:t>
            </a:r>
            <a:r>
              <a:rPr lang="en-GB" sz="1800" dirty="0">
                <a:solidFill>
                  <a:srgbClr val="222222"/>
                </a:solidFill>
                <a:effectLst/>
                <a:highlight>
                  <a:srgbClr val="FFFF00"/>
                </a:highlight>
              </a:rPr>
              <a:t>[</a:t>
            </a:r>
            <a:r>
              <a:rPr lang="en-GB" sz="1800" dirty="0" err="1">
                <a:solidFill>
                  <a:srgbClr val="222222"/>
                </a:solidFill>
                <a:effectLst/>
                <a:highlight>
                  <a:srgbClr val="FFFF00"/>
                </a:highlight>
              </a:rPr>
              <a:t>vedere</a:t>
            </a:r>
            <a:r>
              <a:rPr lang="en-GB" sz="1800" dirty="0">
                <a:solidFill>
                  <a:srgbClr val="222222"/>
                </a:solidFill>
                <a:effectLst/>
                <a:highlight>
                  <a:srgbClr val="FFFF00"/>
                </a:highlight>
              </a:rPr>
              <a:t> se </a:t>
            </a:r>
            <a:r>
              <a:rPr lang="en-GB" sz="1800" dirty="0" err="1">
                <a:solidFill>
                  <a:srgbClr val="222222"/>
                </a:solidFill>
                <a:effectLst/>
                <a:highlight>
                  <a:srgbClr val="FFFF00"/>
                </a:highlight>
              </a:rPr>
              <a:t>è</a:t>
            </a:r>
            <a:r>
              <a:rPr lang="en-GB" sz="1800" dirty="0">
                <a:solidFill>
                  <a:srgbClr val="222222"/>
                </a:solidFill>
                <a:effectLst/>
                <a:highlight>
                  <a:srgbClr val="FFFF00"/>
                </a:highlight>
              </a:rPr>
              <a:t> </a:t>
            </a:r>
            <a:r>
              <a:rPr lang="en-GB" sz="1800" dirty="0" err="1">
                <a:solidFill>
                  <a:srgbClr val="222222"/>
                </a:solidFill>
                <a:effectLst/>
                <a:highlight>
                  <a:srgbClr val="FFFF00"/>
                </a:highlight>
              </a:rPr>
              <a:t>più</a:t>
            </a:r>
            <a:r>
              <a:rPr lang="en-GB" sz="1800" dirty="0">
                <a:solidFill>
                  <a:srgbClr val="222222"/>
                </a:solidFill>
                <a:effectLst/>
                <a:highlight>
                  <a:srgbClr val="FFFF00"/>
                </a:highlight>
              </a:rPr>
              <a:t> </a:t>
            </a:r>
            <a:r>
              <a:rPr lang="en-GB" sz="1800" dirty="0" err="1">
                <a:solidFill>
                  <a:srgbClr val="222222"/>
                </a:solidFill>
                <a:effectLst/>
                <a:highlight>
                  <a:srgbClr val="FFFF00"/>
                </a:highlight>
              </a:rPr>
              <a:t>chiaro</a:t>
            </a:r>
            <a:r>
              <a:rPr lang="en-GB" sz="1800" dirty="0">
                <a:solidFill>
                  <a:srgbClr val="222222"/>
                </a:solidFill>
                <a:effectLst/>
                <a:highlight>
                  <a:srgbClr val="FFFF00"/>
                </a:highlight>
              </a:rPr>
              <a:t> --help] [</a:t>
            </a:r>
            <a:r>
              <a:rPr lang="en-GB" sz="1800" dirty="0" err="1">
                <a:solidFill>
                  <a:srgbClr val="222222"/>
                </a:solidFill>
                <a:effectLst/>
                <a:highlight>
                  <a:srgbClr val="FFFF00"/>
                </a:highlight>
              </a:rPr>
              <a:t>capire</a:t>
            </a:r>
            <a:r>
              <a:rPr lang="en-GB" sz="1800" dirty="0">
                <a:solidFill>
                  <a:srgbClr val="222222"/>
                </a:solidFill>
                <a:effectLst/>
                <a:highlight>
                  <a:srgbClr val="FFFF00"/>
                </a:highlight>
              </a:rPr>
              <a:t> se </a:t>
            </a:r>
            <a:r>
              <a:rPr lang="en-GB" sz="1800" i="1" dirty="0">
                <a:solidFill>
                  <a:srgbClr val="222222"/>
                </a:solidFill>
                <a:effectLst/>
                <a:highlight>
                  <a:srgbClr val="FFFF00"/>
                </a:highlight>
              </a:rPr>
              <a:t>update</a:t>
            </a:r>
            <a:r>
              <a:rPr lang="en-GB" sz="1800" dirty="0">
                <a:solidFill>
                  <a:srgbClr val="222222"/>
                </a:solidFill>
                <a:effectLst/>
                <a:highlight>
                  <a:srgbClr val="FFFF00"/>
                </a:highlight>
              </a:rPr>
              <a:t> </a:t>
            </a:r>
            <a:r>
              <a:rPr lang="en-GB" sz="1800" dirty="0" err="1">
                <a:solidFill>
                  <a:srgbClr val="222222"/>
                </a:solidFill>
                <a:effectLst/>
                <a:highlight>
                  <a:srgbClr val="FFFF00"/>
                </a:highlight>
              </a:rPr>
              <a:t>è</a:t>
            </a:r>
            <a:r>
              <a:rPr lang="en-GB" sz="1800" dirty="0">
                <a:solidFill>
                  <a:srgbClr val="222222"/>
                </a:solidFill>
                <a:effectLst/>
                <a:highlight>
                  <a:srgbClr val="FFFF00"/>
                </a:highlight>
              </a:rPr>
              <a:t> la </a:t>
            </a:r>
            <a:r>
              <a:rPr lang="en-GB" sz="1800" dirty="0" err="1">
                <a:solidFill>
                  <a:srgbClr val="222222"/>
                </a:solidFill>
                <a:effectLst/>
                <a:highlight>
                  <a:srgbClr val="FFFF00"/>
                </a:highlight>
              </a:rPr>
              <a:t>controparte</a:t>
            </a:r>
            <a:r>
              <a:rPr lang="en-GB" sz="1800" dirty="0">
                <a:solidFill>
                  <a:srgbClr val="222222"/>
                </a:solidFill>
                <a:effectLst/>
                <a:highlight>
                  <a:srgbClr val="FFFF00"/>
                </a:highlight>
              </a:rPr>
              <a:t> di </a:t>
            </a:r>
            <a:r>
              <a:rPr lang="en-GB" sz="1800" i="1" dirty="0">
                <a:solidFill>
                  <a:srgbClr val="222222"/>
                </a:solidFill>
                <a:effectLst/>
                <a:highlight>
                  <a:srgbClr val="FFFF00"/>
                </a:highlight>
              </a:rPr>
              <a:t>install</a:t>
            </a:r>
            <a:r>
              <a:rPr lang="en-GB" sz="1800" dirty="0">
                <a:solidFill>
                  <a:srgbClr val="222222"/>
                </a:solidFill>
                <a:effectLst/>
                <a:highlight>
                  <a:srgbClr val="FFFF00"/>
                </a:highlight>
              </a:rPr>
              <a:t>, </a:t>
            </a:r>
            <a:r>
              <a:rPr lang="en-GB" sz="1800" dirty="0" err="1">
                <a:solidFill>
                  <a:srgbClr val="222222"/>
                </a:solidFill>
                <a:effectLst/>
                <a:highlight>
                  <a:srgbClr val="FFFF00"/>
                </a:highlight>
              </a:rPr>
              <a:t>cioè</a:t>
            </a:r>
            <a:r>
              <a:rPr lang="en-GB" sz="1800" dirty="0">
                <a:solidFill>
                  <a:srgbClr val="222222"/>
                </a:solidFill>
                <a:effectLst/>
                <a:highlight>
                  <a:srgbClr val="FFFF00"/>
                </a:highlight>
              </a:rPr>
              <a:t> il modo di </a:t>
            </a:r>
            <a:r>
              <a:rPr lang="en-GB" sz="1800" dirty="0" err="1">
                <a:solidFill>
                  <a:srgbClr val="222222"/>
                </a:solidFill>
                <a:effectLst/>
                <a:highlight>
                  <a:srgbClr val="FFFF00"/>
                </a:highlight>
              </a:rPr>
              <a:t>aggiornare</a:t>
            </a:r>
            <a:r>
              <a:rPr lang="en-GB" sz="1800" dirty="0">
                <a:solidFill>
                  <a:srgbClr val="222222"/>
                </a:solidFill>
                <a:effectLst/>
                <a:highlight>
                  <a:srgbClr val="FFFF00"/>
                </a:highlight>
              </a:rPr>
              <a:t> dopo un </a:t>
            </a:r>
            <a:r>
              <a:rPr lang="en-GB" sz="1800" i="1" dirty="0">
                <a:solidFill>
                  <a:srgbClr val="222222"/>
                </a:solidFill>
                <a:effectLst/>
                <a:highlight>
                  <a:srgbClr val="FFFF00"/>
                </a:highlight>
              </a:rPr>
              <a:t>install</a:t>
            </a:r>
            <a:r>
              <a:rPr lang="en-GB" sz="1800" dirty="0">
                <a:solidFill>
                  <a:srgbClr val="222222"/>
                </a:solidFill>
                <a:effectLst/>
                <a:highlight>
                  <a:srgbClr val="FFFF00"/>
                </a:highlight>
              </a:rPr>
              <a:t>]</a:t>
            </a:r>
          </a:p>
          <a:p>
            <a:pPr marL="231775" indent="-231775" algn="l"/>
            <a:r>
              <a:rPr lang="en-GB" sz="1800" b="0" i="0" dirty="0">
                <a:solidFill>
                  <a:srgbClr val="222222"/>
                </a:solidFill>
                <a:effectLst/>
              </a:rPr>
              <a:t>used to get the latest versions of the dependencies and to </a:t>
            </a:r>
            <a:r>
              <a:rPr lang="en-GB" sz="1800" dirty="0">
                <a:solidFill>
                  <a:srgbClr val="222222"/>
                </a:solidFill>
              </a:rPr>
              <a:t>up</a:t>
            </a:r>
            <a:r>
              <a:rPr lang="en-GB" sz="1800" b="0" i="0" dirty="0">
                <a:solidFill>
                  <a:srgbClr val="222222"/>
                </a:solidFill>
                <a:effectLst/>
              </a:rPr>
              <a:t>date </a:t>
            </a:r>
            <a:r>
              <a:rPr lang="en-GB" sz="1800" b="0" i="0" dirty="0" err="1">
                <a:solidFill>
                  <a:srgbClr val="222222"/>
                </a:solidFill>
                <a:effectLst/>
                <a:latin typeface="Ubuntu Mono" panose="020B0509030602030204" pitchFamily="49" charset="0"/>
              </a:rPr>
              <a:t>composer.lock</a:t>
            </a:r>
            <a:r>
              <a:rPr lang="en-GB" sz="1800" b="0" i="0" dirty="0">
                <a:solidFill>
                  <a:srgbClr val="222222"/>
                </a:solidFill>
                <a:effectLst/>
              </a:rPr>
              <a:t> </a:t>
            </a:r>
          </a:p>
          <a:p>
            <a:pPr marL="231775" indent="-231775" algn="l"/>
            <a:r>
              <a:rPr lang="en-GB" sz="1800" b="0" i="0" dirty="0">
                <a:solidFill>
                  <a:srgbClr val="222222"/>
                </a:solidFill>
                <a:effectLst/>
              </a:rPr>
              <a:t>will resolve all the project’s dependencies and write the exact version into </a:t>
            </a:r>
            <a:r>
              <a:rPr lang="en-GB" sz="1600" b="0" i="0" dirty="0" err="1">
                <a:solidFill>
                  <a:srgbClr val="222222"/>
                </a:solidFill>
                <a:effectLst/>
                <a:latin typeface="Ubuntu Mono" panose="020B0509030602030204" pitchFamily="49" charset="0"/>
              </a:rPr>
              <a:t>composer</a:t>
            </a:r>
            <a:r>
              <a:rPr lang="en-GB" sz="1600" b="0" i="0" err="1">
                <a:solidFill>
                  <a:srgbClr val="222222"/>
                </a:solidFill>
                <a:effectLst/>
                <a:latin typeface="Ubuntu Mono" panose="020B0509030602030204" pitchFamily="49" charset="0"/>
              </a:rPr>
              <a:t>.</a:t>
            </a:r>
            <a:r>
              <a:rPr lang="en-GB" sz="1600" b="0" i="0">
                <a:solidFill>
                  <a:srgbClr val="222222"/>
                </a:solidFill>
                <a:effectLst/>
                <a:latin typeface="Ubuntu Mono" panose="020B0509030602030204" pitchFamily="49" charset="0"/>
              </a:rPr>
              <a:t>lock</a:t>
            </a:r>
            <a:endParaRPr lang="en-GB" sz="1800" b="0" i="0" dirty="0">
              <a:solidFill>
                <a:srgbClr val="222222"/>
              </a:solidFill>
              <a:effectLst/>
            </a:endParaRPr>
          </a:p>
          <a:p>
            <a:pPr marL="231775" indent="-231775" algn="l"/>
            <a:r>
              <a:rPr lang="en-GB" sz="1800" b="0" i="0" dirty="0">
                <a:solidFill>
                  <a:srgbClr val="222222"/>
                </a:solidFill>
                <a:effectLst/>
              </a:rPr>
              <a:t>If you only want to update a few packages and not all, you can list them as such:</a:t>
            </a:r>
          </a:p>
          <a:p>
            <a:pPr marL="714375" indent="0" algn="l">
              <a:buNone/>
            </a:pPr>
            <a:r>
              <a:rPr lang="en-GB" sz="1800" dirty="0">
                <a:latin typeface="Ubuntu Mono" panose="020B0509030602030204" pitchFamily="49" charset="0"/>
              </a:rPr>
              <a:t>composer update vendor/package vendor/package2</a:t>
            </a:r>
            <a:r>
              <a:rPr lang="en-GB" sz="1800" b="0" i="0" dirty="0">
                <a:solidFill>
                  <a:srgbClr val="222222"/>
                </a:solidFill>
                <a:effectLst/>
              </a:rPr>
              <a:t> </a:t>
            </a:r>
          </a:p>
          <a:p>
            <a:pPr marL="231775" indent="-231775" algn="l"/>
            <a:r>
              <a:rPr lang="en-GB" sz="1800" dirty="0">
                <a:solidFill>
                  <a:srgbClr val="222222"/>
                </a:solidFill>
              </a:rPr>
              <a:t>Y</a:t>
            </a:r>
            <a:r>
              <a:rPr lang="en-GB" sz="1800" b="0" i="0" dirty="0">
                <a:solidFill>
                  <a:srgbClr val="222222"/>
                </a:solidFill>
                <a:effectLst/>
              </a:rPr>
              <a:t>ou can also use wildcards to update a bunch of packages at once:</a:t>
            </a:r>
          </a:p>
          <a:p>
            <a:pPr marL="714375" indent="0">
              <a:buNone/>
            </a:pPr>
            <a:r>
              <a:rPr lang="en-GB" sz="1800" dirty="0">
                <a:latin typeface="Ubuntu Mono" panose="020B0509030602030204" pitchFamily="49" charset="0"/>
              </a:rPr>
              <a:t>composer update "vendor/*" </a:t>
            </a:r>
            <a:r>
              <a:rPr lang="en-GB" sz="1800" dirty="0">
                <a:solidFill>
                  <a:srgbClr val="222222"/>
                </a:solidFill>
                <a:effectLst/>
                <a:highlight>
                  <a:srgbClr val="FFFF00"/>
                </a:highlight>
              </a:rPr>
              <a:t>[</a:t>
            </a:r>
            <a:r>
              <a:rPr lang="en-GB" sz="1800" dirty="0" err="1">
                <a:solidFill>
                  <a:srgbClr val="222222"/>
                </a:solidFill>
                <a:effectLst/>
                <a:highlight>
                  <a:srgbClr val="FFFF00"/>
                </a:highlight>
              </a:rPr>
              <a:t>servono</a:t>
            </a:r>
            <a:r>
              <a:rPr lang="en-GB" sz="1800" dirty="0">
                <a:solidFill>
                  <a:srgbClr val="222222"/>
                </a:solidFill>
                <a:effectLst/>
                <a:highlight>
                  <a:srgbClr val="FFFF00"/>
                </a:highlight>
              </a:rPr>
              <a:t> </a:t>
            </a:r>
            <a:r>
              <a:rPr lang="en-GB" sz="1800" dirty="0" err="1">
                <a:solidFill>
                  <a:srgbClr val="222222"/>
                </a:solidFill>
                <a:effectLst/>
                <a:highlight>
                  <a:srgbClr val="FFFF00"/>
                </a:highlight>
              </a:rPr>
              <a:t>virgolette</a:t>
            </a:r>
            <a:r>
              <a:rPr lang="en-GB" sz="1800" dirty="0">
                <a:solidFill>
                  <a:srgbClr val="222222"/>
                </a:solidFill>
                <a:effectLst/>
                <a:highlight>
                  <a:srgbClr val="FFFF00"/>
                </a:highlight>
              </a:rPr>
              <a:t>?]</a:t>
            </a:r>
            <a:endParaRPr lang="en-GB" sz="1800" dirty="0">
              <a:latin typeface="Ubuntu Mono" panose="020B0509030602030204" pitchFamily="49" charset="0"/>
            </a:endParaRPr>
          </a:p>
          <a:p>
            <a:pPr marL="231775" indent="-231775" algn="l"/>
            <a:r>
              <a:rPr lang="en-GB" sz="1800" b="0" i="0" dirty="0">
                <a:solidFill>
                  <a:srgbClr val="222222"/>
                </a:solidFill>
                <a:effectLst/>
              </a:rPr>
              <a:t>If you want to downgrade a package to a specific version without changing your </a:t>
            </a:r>
            <a:r>
              <a:rPr lang="en-GB" sz="1800" b="0" i="0" dirty="0" err="1">
                <a:solidFill>
                  <a:srgbClr val="222222"/>
                </a:solidFill>
                <a:effectLst/>
                <a:latin typeface="Ubuntu Mono" panose="020B0509030602030204" pitchFamily="49" charset="0"/>
              </a:rPr>
              <a:t>composer.json</a:t>
            </a:r>
            <a:r>
              <a:rPr lang="en-GB" sz="1800" b="0" i="0" dirty="0">
                <a:solidFill>
                  <a:srgbClr val="222222"/>
                </a:solidFill>
                <a:effectLst/>
              </a:rPr>
              <a:t> you can use </a:t>
            </a:r>
            <a:r>
              <a:rPr lang="en-GB" sz="1800" b="0" i="0" dirty="0">
                <a:solidFill>
                  <a:srgbClr val="222222"/>
                </a:solidFill>
                <a:effectLst/>
                <a:latin typeface="Ubuntu Mono" panose="020B0509030602030204" pitchFamily="49" charset="0"/>
              </a:rPr>
              <a:t>--with</a:t>
            </a:r>
            <a:r>
              <a:rPr lang="en-GB" sz="1800" b="0" i="0" dirty="0">
                <a:solidFill>
                  <a:srgbClr val="222222"/>
                </a:solidFill>
                <a:effectLst/>
              </a:rPr>
              <a:t> and provide a custom version constraint:</a:t>
            </a:r>
          </a:p>
          <a:p>
            <a:pPr marL="714375" indent="0" algn="l">
              <a:buNone/>
            </a:pPr>
            <a:r>
              <a:rPr lang="en-GB" sz="1800" dirty="0">
                <a:latin typeface="Ubuntu Mono" panose="020B0509030602030204" pitchFamily="49" charset="0"/>
              </a:rPr>
              <a:t>composer update --with vendor/package:2.0.1</a:t>
            </a:r>
            <a:endParaRPr lang="en-GB" sz="1800" b="0" i="0" dirty="0">
              <a:solidFill>
                <a:srgbClr val="222222"/>
              </a:solidFill>
              <a:effectLst/>
            </a:endParaRPr>
          </a:p>
          <a:p>
            <a:pPr marL="231775" indent="-231775" algn="l"/>
            <a:r>
              <a:rPr lang="en-GB" sz="1800" b="0" i="0" dirty="0">
                <a:solidFill>
                  <a:srgbClr val="222222"/>
                </a:solidFill>
                <a:effectLst/>
              </a:rPr>
              <a:t>Note that with the above all packages will be updated. If you only want to update the package(s) for which you provide custom constraints using </a:t>
            </a:r>
            <a:r>
              <a:rPr lang="en-GB" sz="1800" b="0" i="0" dirty="0">
                <a:solidFill>
                  <a:srgbClr val="222222"/>
                </a:solidFill>
                <a:effectLst/>
                <a:latin typeface="Ubuntu Mono" panose="020B0509030602030204" pitchFamily="49" charset="0"/>
              </a:rPr>
              <a:t>--with</a:t>
            </a:r>
            <a:r>
              <a:rPr lang="en-GB" sz="1800" b="0" i="0" dirty="0">
                <a:solidFill>
                  <a:srgbClr val="222222"/>
                </a:solidFill>
                <a:effectLst/>
              </a:rPr>
              <a:t>, skip </a:t>
            </a:r>
            <a:r>
              <a:rPr lang="en-GB" sz="1800" b="0" i="0" dirty="0">
                <a:solidFill>
                  <a:srgbClr val="222222"/>
                </a:solidFill>
                <a:effectLst/>
                <a:latin typeface="Ubuntu Mono" panose="020B0509030602030204" pitchFamily="49" charset="0"/>
              </a:rPr>
              <a:t>--with</a:t>
            </a:r>
            <a:r>
              <a:rPr lang="en-GB" sz="1800" b="0" i="0" dirty="0">
                <a:solidFill>
                  <a:srgbClr val="222222"/>
                </a:solidFill>
                <a:effectLst/>
              </a:rPr>
              <a:t> and instead use constraints with the partial update syntax:</a:t>
            </a:r>
          </a:p>
          <a:p>
            <a:pPr marL="714375" indent="0">
              <a:buNone/>
            </a:pPr>
            <a:r>
              <a:rPr lang="en-GB" sz="1800" dirty="0">
                <a:latin typeface="Ubuntu Mono" panose="020B0509030602030204" pitchFamily="49" charset="0"/>
              </a:rPr>
              <a:t>composer update vendor/package:2.0.1 vendor/package2:3.0.*</a:t>
            </a:r>
          </a:p>
          <a:p>
            <a:pPr marL="231775" indent="-231775"/>
            <a:r>
              <a:rPr lang="en-GB" sz="1800" b="1" dirty="0">
                <a:effectLst/>
              </a:rPr>
              <a:t>Note:</a:t>
            </a:r>
            <a:r>
              <a:rPr lang="en-GB" sz="1800" dirty="0">
                <a:effectLst/>
              </a:rPr>
              <a:t> For packages also required in your </a:t>
            </a:r>
            <a:r>
              <a:rPr lang="en-GB" sz="1800" dirty="0" err="1">
                <a:effectLst/>
                <a:latin typeface="Ubuntu Mono" panose="020B0509030602030204" pitchFamily="49" charset="0"/>
              </a:rPr>
              <a:t>composer.json</a:t>
            </a:r>
            <a:r>
              <a:rPr lang="en-GB" sz="1800" dirty="0">
                <a:effectLst/>
              </a:rPr>
              <a:t> the custom constraint must be a subset of the existing constraint. The </a:t>
            </a:r>
            <a:r>
              <a:rPr lang="en-GB" sz="1800" dirty="0" err="1">
                <a:effectLst/>
                <a:latin typeface="Ubuntu Mono" panose="020B0509030602030204" pitchFamily="49" charset="0"/>
              </a:rPr>
              <a:t>composer.json</a:t>
            </a:r>
            <a:r>
              <a:rPr lang="en-GB" sz="1800" dirty="0">
                <a:effectLst/>
              </a:rPr>
              <a:t> constraints still apply and the </a:t>
            </a:r>
            <a:r>
              <a:rPr lang="en-GB" sz="1800" dirty="0" err="1">
                <a:effectLst/>
                <a:latin typeface="Ubuntu Mono" panose="020B0509030602030204" pitchFamily="49" charset="0"/>
              </a:rPr>
              <a:t>composer.json</a:t>
            </a:r>
            <a:r>
              <a:rPr lang="en-GB" sz="1800" dirty="0">
                <a:effectLst/>
              </a:rPr>
              <a:t> is not modified by these temporary update constraints</a:t>
            </a:r>
          </a:p>
          <a:p>
            <a:pPr marL="0" indent="0" algn="l">
              <a:buNone/>
            </a:pPr>
            <a:endParaRPr lang="en-GB" sz="1800" i="1" dirty="0">
              <a:solidFill>
                <a:srgbClr val="222222"/>
              </a:solidFill>
              <a:effectLst/>
            </a:endParaRPr>
          </a:p>
        </p:txBody>
      </p:sp>
      <p:sp>
        <p:nvSpPr>
          <p:cNvPr id="4" name="Segnaposto data 3">
            <a:extLst>
              <a:ext uri="{FF2B5EF4-FFF2-40B4-BE49-F238E27FC236}">
                <a16:creationId xmlns:a16="http://schemas.microsoft.com/office/drawing/2014/main" id="{A5D9E9E2-5C52-1749-8A03-9E1DCA5B086F}"/>
              </a:ext>
            </a:extLst>
          </p:cNvPr>
          <p:cNvSpPr>
            <a:spLocks noGrp="1"/>
          </p:cNvSpPr>
          <p:nvPr>
            <p:ph type="dt" sz="half" idx="10"/>
          </p:nvPr>
        </p:nvSpPr>
        <p:spPr/>
        <p:txBody>
          <a:bodyPr/>
          <a:lstStyle/>
          <a:p>
            <a:fld id="{96C64230-F845-D74B-8E07-2969A84B166B}" type="datetime1">
              <a:rPr lang="it-IT" smtClean="0"/>
              <a:t>09/01/24</a:t>
            </a:fld>
            <a:endParaRPr lang="it-IT" dirty="0"/>
          </a:p>
        </p:txBody>
      </p:sp>
      <p:sp>
        <p:nvSpPr>
          <p:cNvPr id="5" name="Segnaposto piè di pagina 4">
            <a:extLst>
              <a:ext uri="{FF2B5EF4-FFF2-40B4-BE49-F238E27FC236}">
                <a16:creationId xmlns:a16="http://schemas.microsoft.com/office/drawing/2014/main" id="{F0E8E559-008A-7E42-85EE-E84B7C36630C}"/>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DBF86CC5-5C45-2E46-9CF2-71E38848CBBE}"/>
              </a:ext>
            </a:extLst>
          </p:cNvPr>
          <p:cNvSpPr>
            <a:spLocks noGrp="1"/>
          </p:cNvSpPr>
          <p:nvPr>
            <p:ph type="sldNum" sz="quarter" idx="12"/>
          </p:nvPr>
        </p:nvSpPr>
        <p:spPr/>
        <p:txBody>
          <a:bodyPr/>
          <a:lstStyle/>
          <a:p>
            <a:fld id="{F8EFCE01-9A1A-5743-92DE-2F66DAA3BA2F}" type="slidenum">
              <a:rPr lang="it-IT" smtClean="0"/>
              <a:t>19</a:t>
            </a:fld>
            <a:endParaRPr lang="it-IT"/>
          </a:p>
        </p:txBody>
      </p:sp>
    </p:spTree>
    <p:extLst>
      <p:ext uri="{BB962C8B-B14F-4D97-AF65-F5344CB8AC3E}">
        <p14:creationId xmlns:p14="http://schemas.microsoft.com/office/powerpoint/2010/main" val="163719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B3EA57-2488-404E-942A-96B3F3506102}"/>
              </a:ext>
            </a:extLst>
          </p:cNvPr>
          <p:cNvSpPr>
            <a:spLocks noGrp="1"/>
          </p:cNvSpPr>
          <p:nvPr>
            <p:ph type="title"/>
          </p:nvPr>
        </p:nvSpPr>
        <p:spPr/>
        <p:txBody>
          <a:bodyPr/>
          <a:lstStyle/>
          <a:p>
            <a:r>
              <a:rPr lang="it-IT"/>
              <a:t>Cos'è un framework</a:t>
            </a:r>
          </a:p>
        </p:txBody>
      </p:sp>
      <p:sp>
        <p:nvSpPr>
          <p:cNvPr id="3" name="Segnaposto contenuto 2">
            <a:extLst>
              <a:ext uri="{FF2B5EF4-FFF2-40B4-BE49-F238E27FC236}">
                <a16:creationId xmlns:a16="http://schemas.microsoft.com/office/drawing/2014/main" id="{98429AF6-F457-4687-BA45-E3978C852A37}"/>
              </a:ext>
            </a:extLst>
          </p:cNvPr>
          <p:cNvSpPr>
            <a:spLocks noGrp="1"/>
          </p:cNvSpPr>
          <p:nvPr>
            <p:ph idx="1"/>
          </p:nvPr>
        </p:nvSpPr>
        <p:spPr/>
        <p:txBody>
          <a:bodyPr/>
          <a:lstStyle/>
          <a:p>
            <a:r>
              <a:rPr lang="it-IT">
                <a:hlinkClick r:id="rId2"/>
              </a:rPr>
              <a:t>https://en.wikipedia.org/wiki/Software_framework </a:t>
            </a:r>
          </a:p>
          <a:p>
            <a:r>
              <a:rPr lang="it-IT">
                <a:hlinkClick r:id="rId2"/>
              </a:rPr>
              <a:t>https://en.wikipedia.org/wiki/Software_framework#cite_note-1</a:t>
            </a:r>
            <a:endParaRPr lang="it-IT"/>
          </a:p>
          <a:p>
            <a:r>
              <a:rPr lang="it-IT"/>
              <a:t>Da studiare: </a:t>
            </a:r>
            <a:r>
              <a:rPr lang="it-IT">
                <a:hlinkClick r:id="rId3"/>
              </a:rPr>
              <a:t>https://github.com/TendTo/Rally-Championship-Manager</a:t>
            </a:r>
            <a:endParaRPr lang="it-IT"/>
          </a:p>
          <a:p>
            <a:r>
              <a:rPr lang="it-IT"/>
              <a:t>Magari si capisce l'autenticazione…</a:t>
            </a:r>
          </a:p>
          <a:p>
            <a:endParaRPr lang="it-IT"/>
          </a:p>
        </p:txBody>
      </p:sp>
      <p:sp>
        <p:nvSpPr>
          <p:cNvPr id="4" name="Segnaposto data 3">
            <a:extLst>
              <a:ext uri="{FF2B5EF4-FFF2-40B4-BE49-F238E27FC236}">
                <a16:creationId xmlns:a16="http://schemas.microsoft.com/office/drawing/2014/main" id="{E792A089-58C9-451B-8912-49AD9DD08853}"/>
              </a:ext>
            </a:extLst>
          </p:cNvPr>
          <p:cNvSpPr>
            <a:spLocks noGrp="1"/>
          </p:cNvSpPr>
          <p:nvPr>
            <p:ph type="dt" sz="half" idx="10"/>
          </p:nvPr>
        </p:nvSpPr>
        <p:spPr/>
        <p:txBody>
          <a:bodyPr/>
          <a:lstStyle/>
          <a:p>
            <a:fld id="{5F9D40C0-8A54-B345-A3A0-1F6E05D90E7C}" type="datetime1">
              <a:rPr lang="it-IT" smtClean="0"/>
              <a:t>09/01/24</a:t>
            </a:fld>
            <a:endParaRPr lang="it-IT"/>
          </a:p>
        </p:txBody>
      </p:sp>
      <p:sp>
        <p:nvSpPr>
          <p:cNvPr id="5" name="Segnaposto piè di pagina 4">
            <a:extLst>
              <a:ext uri="{FF2B5EF4-FFF2-40B4-BE49-F238E27FC236}">
                <a16:creationId xmlns:a16="http://schemas.microsoft.com/office/drawing/2014/main" id="{B5D61A9E-0706-4013-A7E7-1C75DCC5FBC6}"/>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79D32916-AE0D-4D00-9D5C-3C9273529F27}"/>
              </a:ext>
            </a:extLst>
          </p:cNvPr>
          <p:cNvSpPr>
            <a:spLocks noGrp="1"/>
          </p:cNvSpPr>
          <p:nvPr>
            <p:ph type="sldNum" sz="quarter" idx="12"/>
          </p:nvPr>
        </p:nvSpPr>
        <p:spPr/>
        <p:txBody>
          <a:bodyPr/>
          <a:lstStyle/>
          <a:p>
            <a:fld id="{F8EFCE01-9A1A-5743-92DE-2F66DAA3BA2F}" type="slidenum">
              <a:rPr lang="it-IT" smtClean="0"/>
              <a:t>2</a:t>
            </a:fld>
            <a:endParaRPr lang="it-IT"/>
          </a:p>
        </p:txBody>
      </p:sp>
    </p:spTree>
    <p:extLst>
      <p:ext uri="{BB962C8B-B14F-4D97-AF65-F5344CB8AC3E}">
        <p14:creationId xmlns:p14="http://schemas.microsoft.com/office/powerpoint/2010/main" val="728960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9EDF5"/>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AB278-2155-2441-BD6D-000EB8B828CB}"/>
              </a:ext>
            </a:extLst>
          </p:cNvPr>
          <p:cNvSpPr>
            <a:spLocks noGrp="1"/>
          </p:cNvSpPr>
          <p:nvPr>
            <p:ph type="title"/>
          </p:nvPr>
        </p:nvSpPr>
        <p:spPr>
          <a:xfrm>
            <a:off x="277826" y="38837"/>
            <a:ext cx="8579942" cy="638492"/>
          </a:xfrm>
        </p:spPr>
        <p:txBody>
          <a:bodyPr>
            <a:normAutofit fontScale="90000"/>
          </a:bodyPr>
          <a:lstStyle/>
          <a:p>
            <a:r>
              <a:rPr lang="it-IT" sz="3600" b="0"/>
              <a:t>PHP: i progetti</a:t>
            </a:r>
          </a:p>
        </p:txBody>
      </p:sp>
      <p:sp>
        <p:nvSpPr>
          <p:cNvPr id="3" name="Segnaposto contenuto 2">
            <a:extLst>
              <a:ext uri="{FF2B5EF4-FFF2-40B4-BE49-F238E27FC236}">
                <a16:creationId xmlns:a16="http://schemas.microsoft.com/office/drawing/2014/main" id="{63BFFB3D-B960-934A-8F65-47B943BF23FB}"/>
              </a:ext>
            </a:extLst>
          </p:cNvPr>
          <p:cNvSpPr>
            <a:spLocks noGrp="1"/>
          </p:cNvSpPr>
          <p:nvPr>
            <p:ph idx="1"/>
          </p:nvPr>
        </p:nvSpPr>
        <p:spPr>
          <a:xfrm>
            <a:off x="76200" y="624678"/>
            <a:ext cx="8966201" cy="3595945"/>
          </a:xfrm>
        </p:spPr>
        <p:txBody>
          <a:bodyPr>
            <a:normAutofit/>
          </a:bodyPr>
          <a:lstStyle/>
          <a:p>
            <a:pPr marL="266700" indent="-266700">
              <a:lnSpc>
                <a:spcPct val="95000"/>
              </a:lnSpc>
              <a:spcBef>
                <a:spcPts val="0"/>
              </a:spcBef>
              <a:spcAft>
                <a:spcPts val="400"/>
              </a:spcAft>
            </a:pPr>
            <a:r>
              <a:rPr lang="it-IT" sz="2300" spc="-20" dirty="0"/>
              <a:t>In PHP "moderno" un </a:t>
            </a:r>
            <a:r>
              <a:rPr lang="it-IT" sz="2300" b="1" spc="-20" dirty="0"/>
              <a:t>package</a:t>
            </a:r>
            <a:r>
              <a:rPr lang="it-IT" sz="2300" spc="-20" dirty="0"/>
              <a:t> è una </a:t>
            </a:r>
            <a:r>
              <a:rPr lang="it-IT" sz="2300" i="1" spc="-20" dirty="0"/>
              <a:t>gerarchia</a:t>
            </a:r>
            <a:r>
              <a:rPr lang="it-IT" sz="2300" spc="-20" dirty="0"/>
              <a:t> (albero) di directory contenenti (altre directory e) file </a:t>
            </a:r>
            <a:r>
              <a:rPr lang="it-IT" sz="2300" i="1" spc="-20" dirty="0"/>
              <a:t>.php</a:t>
            </a:r>
            <a:r>
              <a:rPr lang="it-IT" sz="2300" spc="-20" dirty="0"/>
              <a:t>, oltre a file di supporto (assets)</a:t>
            </a:r>
          </a:p>
          <a:p>
            <a:pPr marL="266700" indent="-266700">
              <a:lnSpc>
                <a:spcPct val="95000"/>
              </a:lnSpc>
              <a:spcBef>
                <a:spcPts val="600"/>
              </a:spcBef>
              <a:spcAft>
                <a:spcPts val="400"/>
              </a:spcAft>
            </a:pPr>
            <a:r>
              <a:rPr lang="it-IT" sz="2300" spc="-10" dirty="0"/>
              <a:t>Il package offre </a:t>
            </a:r>
            <a:r>
              <a:rPr lang="it-IT" sz="2300" i="1" spc="-10" dirty="0"/>
              <a:t>funzionalità</a:t>
            </a:r>
            <a:r>
              <a:rPr lang="it-IT" sz="2300" spc="-10" dirty="0"/>
              <a:t> definite da una API, cioè un gruppo di classi/metodi/... richiamabili (vedremo attraverso quali meccanismi) da altro codice PHP, tipicamente organizzato in forma di </a:t>
            </a:r>
            <a:r>
              <a:rPr lang="it-IT" sz="2300" i="1" spc="-10" dirty="0"/>
              <a:t>progetto</a:t>
            </a:r>
            <a:endParaRPr lang="it-IT" sz="2300" spc="-10" dirty="0"/>
          </a:p>
          <a:p>
            <a:pPr marL="266700" indent="-266700">
              <a:lnSpc>
                <a:spcPct val="95000"/>
              </a:lnSpc>
              <a:spcBef>
                <a:spcPts val="600"/>
              </a:spcBef>
              <a:spcAft>
                <a:spcPts val="300"/>
              </a:spcAft>
            </a:pPr>
            <a:r>
              <a:rPr lang="it-IT" sz="2300" spc="-20" dirty="0"/>
              <a:t>Un </a:t>
            </a:r>
            <a:r>
              <a:rPr lang="it-IT" sz="2300" i="1" spc="-20" dirty="0"/>
              <a:t>progetto</a:t>
            </a:r>
            <a:r>
              <a:rPr lang="it-IT" sz="2300" spc="-20" dirty="0"/>
              <a:t> è un package concepito per essere eseguito come</a:t>
            </a:r>
            <a:r>
              <a:rPr lang="it-IT" sz="2300" spc="-10" dirty="0"/>
              <a:t> </a:t>
            </a:r>
            <a:r>
              <a:rPr lang="it-IT" sz="2300" i="1" spc="-10" dirty="0"/>
              <a:t>applicazione</a:t>
            </a:r>
            <a:r>
              <a:rPr lang="it-IT" sz="2300" spc="-10" dirty="0"/>
              <a:t> (Web, come </a:t>
            </a:r>
            <a:r>
              <a:rPr lang="it-IT" sz="2300" i="1" spc="-10" dirty="0" err="1"/>
              <a:t>phpmyadmin</a:t>
            </a:r>
            <a:r>
              <a:rPr lang="it-IT" sz="2300" spc="-10" dirty="0"/>
              <a:t>, o CLI, come "</a:t>
            </a:r>
            <a:r>
              <a:rPr lang="it-IT" sz="2300" spc="-10" dirty="0" err="1">
                <a:latin typeface="Ubuntu Mono" panose="020B0509030602030204" pitchFamily="49" charset="0"/>
              </a:rPr>
              <a:t>laravel</a:t>
            </a:r>
            <a:r>
              <a:rPr lang="it-IT" sz="2300" spc="-10" dirty="0"/>
              <a:t> </a:t>
            </a:r>
            <a:r>
              <a:rPr lang="it-IT" sz="2300" spc="-10" dirty="0">
                <a:latin typeface="Ubuntu Mono" panose="020B0509030602030204" pitchFamily="49" charset="0"/>
              </a:rPr>
              <a:t>new</a:t>
            </a:r>
            <a:r>
              <a:rPr lang="it-IT" sz="2300" spc="-10" dirty="0"/>
              <a:t>")</a:t>
            </a:r>
          </a:p>
          <a:p>
            <a:pPr marL="266700" indent="-266700">
              <a:lnSpc>
                <a:spcPct val="95000"/>
              </a:lnSpc>
              <a:spcBef>
                <a:spcPts val="300"/>
              </a:spcBef>
              <a:spcAft>
                <a:spcPts val="400"/>
              </a:spcAft>
            </a:pPr>
            <a:r>
              <a:rPr lang="it-IT" sz="2300" dirty="0"/>
              <a:t>In pratica, questo vuol dire che, se </a:t>
            </a:r>
            <a:r>
              <a:rPr lang="it-IT" sz="2300" i="1" dirty="0" err="1"/>
              <a:t>my_proj</a:t>
            </a:r>
            <a:r>
              <a:rPr lang="it-IT" sz="2300" dirty="0"/>
              <a:t> è la directory base del progetto </a:t>
            </a:r>
            <a:r>
              <a:rPr lang="it-IT" sz="2300" i="1" dirty="0" err="1"/>
              <a:t>my_proj</a:t>
            </a:r>
            <a:r>
              <a:rPr lang="it-IT" sz="2300" dirty="0"/>
              <a:t> e contiene un file </a:t>
            </a:r>
            <a:r>
              <a:rPr lang="it-IT" sz="2300" i="1" dirty="0" err="1"/>
              <a:t>index.php</a:t>
            </a:r>
            <a:r>
              <a:rPr lang="it-IT" sz="2300" dirty="0"/>
              <a:t>, eseguendo i comandi:</a:t>
            </a:r>
          </a:p>
        </p:txBody>
      </p:sp>
      <p:sp>
        <p:nvSpPr>
          <p:cNvPr id="4" name="Segnaposto data 3">
            <a:extLst>
              <a:ext uri="{FF2B5EF4-FFF2-40B4-BE49-F238E27FC236}">
                <a16:creationId xmlns:a16="http://schemas.microsoft.com/office/drawing/2014/main" id="{A5D9E9E2-5C52-1749-8A03-9E1DCA5B086F}"/>
              </a:ext>
            </a:extLst>
          </p:cNvPr>
          <p:cNvSpPr>
            <a:spLocks noGrp="1"/>
          </p:cNvSpPr>
          <p:nvPr>
            <p:ph type="dt" sz="half" idx="10"/>
          </p:nvPr>
        </p:nvSpPr>
        <p:spPr/>
        <p:txBody>
          <a:bodyPr/>
          <a:lstStyle/>
          <a:p>
            <a:fld id="{D0A693C0-9248-AA4E-858D-2B30CBA9EB05}" type="datetime1">
              <a:rPr lang="it-IT" smtClean="0"/>
              <a:t>09/01/24</a:t>
            </a:fld>
            <a:endParaRPr lang="it-IT"/>
          </a:p>
        </p:txBody>
      </p:sp>
      <p:sp>
        <p:nvSpPr>
          <p:cNvPr id="5" name="Segnaposto piè di pagina 4">
            <a:extLst>
              <a:ext uri="{FF2B5EF4-FFF2-40B4-BE49-F238E27FC236}">
                <a16:creationId xmlns:a16="http://schemas.microsoft.com/office/drawing/2014/main" id="{F0E8E559-008A-7E42-85EE-E84B7C36630C}"/>
              </a:ext>
            </a:extLst>
          </p:cNvPr>
          <p:cNvSpPr>
            <a:spLocks noGrp="1"/>
          </p:cNvSpPr>
          <p:nvPr>
            <p:ph type="ftr" sz="quarter" idx="11"/>
          </p:nvPr>
        </p:nvSpPr>
        <p:spPr/>
        <p:txBody>
          <a:bodyPr/>
          <a:lstStyle/>
          <a:p>
            <a:r>
              <a:rPr lang="it-IT" dirty="0" err="1"/>
              <a:t>Laravel</a:t>
            </a:r>
            <a:r>
              <a:rPr lang="it-IT" dirty="0"/>
              <a:t>: installazione, configurazione, tool</a:t>
            </a:r>
          </a:p>
        </p:txBody>
      </p:sp>
      <p:sp>
        <p:nvSpPr>
          <p:cNvPr id="6" name="Segnaposto numero diapositiva 5">
            <a:extLst>
              <a:ext uri="{FF2B5EF4-FFF2-40B4-BE49-F238E27FC236}">
                <a16:creationId xmlns:a16="http://schemas.microsoft.com/office/drawing/2014/main" id="{DBF86CC5-5C45-2E46-9CF2-71E38848CBBE}"/>
              </a:ext>
            </a:extLst>
          </p:cNvPr>
          <p:cNvSpPr>
            <a:spLocks noGrp="1"/>
          </p:cNvSpPr>
          <p:nvPr>
            <p:ph type="sldNum" sz="quarter" idx="12"/>
          </p:nvPr>
        </p:nvSpPr>
        <p:spPr/>
        <p:txBody>
          <a:bodyPr/>
          <a:lstStyle/>
          <a:p>
            <a:fld id="{F8EFCE01-9A1A-5743-92DE-2F66DAA3BA2F}" type="slidenum">
              <a:rPr lang="it-IT" smtClean="0"/>
              <a:t>20</a:t>
            </a:fld>
            <a:endParaRPr lang="it-IT"/>
          </a:p>
        </p:txBody>
      </p:sp>
      <p:sp>
        <p:nvSpPr>
          <p:cNvPr id="7" name="Rettangolo 6">
            <a:extLst>
              <a:ext uri="{FF2B5EF4-FFF2-40B4-BE49-F238E27FC236}">
                <a16:creationId xmlns:a16="http://schemas.microsoft.com/office/drawing/2014/main" id="{44241EDA-B37C-F541-AED9-0A99A0AE5E22}"/>
              </a:ext>
            </a:extLst>
          </p:cNvPr>
          <p:cNvSpPr/>
          <p:nvPr/>
        </p:nvSpPr>
        <p:spPr>
          <a:xfrm>
            <a:off x="518111" y="4052874"/>
            <a:ext cx="7987622" cy="292388"/>
          </a:xfrm>
          <a:prstGeom prst="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spcAft>
                <a:spcPts val="300"/>
              </a:spcAft>
            </a:pPr>
            <a:r>
              <a:rPr lang="it-IT" sz="1300">
                <a:solidFill>
                  <a:schemeClr val="accent6"/>
                </a:solidFill>
                <a:latin typeface="Ubuntu Mono" panose="020B0509030602030204" pitchFamily="49" charset="0"/>
              </a:rPr>
              <a:t>$ </a:t>
            </a:r>
            <a:r>
              <a:rPr lang="it-IT" sz="1300">
                <a:solidFill>
                  <a:schemeClr val="tx1"/>
                </a:solidFill>
                <a:latin typeface="Ubuntu Mono" panose="020B0509030602030204" pitchFamily="49" charset="0"/>
              </a:rPr>
              <a:t>cd </a:t>
            </a:r>
            <a:r>
              <a:rPr lang="it-IT" sz="1300" err="1">
                <a:solidFill>
                  <a:schemeClr val="tx1"/>
                </a:solidFill>
                <a:latin typeface="Ubuntu Mono" panose="020B0509030602030204" pitchFamily="49" charset="0"/>
              </a:rPr>
              <a:t>my_proj</a:t>
            </a:r>
            <a:r>
              <a:rPr lang="it-IT" sz="1300">
                <a:solidFill>
                  <a:schemeClr val="tx1"/>
                </a:solidFill>
                <a:latin typeface="Ubuntu Mono" panose="020B0509030602030204" pitchFamily="49" charset="0"/>
              </a:rPr>
              <a:t>; php -S localhost:8080</a:t>
            </a:r>
          </a:p>
        </p:txBody>
      </p:sp>
      <p:sp>
        <p:nvSpPr>
          <p:cNvPr id="8" name="Segnaposto contenuto 2">
            <a:extLst>
              <a:ext uri="{FF2B5EF4-FFF2-40B4-BE49-F238E27FC236}">
                <a16:creationId xmlns:a16="http://schemas.microsoft.com/office/drawing/2014/main" id="{E0E54E8F-DFBF-6C4B-A446-A949A0C834A3}"/>
              </a:ext>
            </a:extLst>
          </p:cNvPr>
          <p:cNvSpPr txBox="1">
            <a:spLocks/>
          </p:cNvSpPr>
          <p:nvPr/>
        </p:nvSpPr>
        <p:spPr>
          <a:xfrm>
            <a:off x="76200" y="4301373"/>
            <a:ext cx="9067800" cy="83958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6700" indent="0">
              <a:spcBef>
                <a:spcPts val="0"/>
              </a:spcBef>
              <a:buNone/>
            </a:pPr>
            <a:r>
              <a:rPr lang="it-IT" sz="2300" dirty="0"/>
              <a:t>la relativa </a:t>
            </a:r>
            <a:r>
              <a:rPr lang="it-IT" sz="2300" dirty="0" err="1"/>
              <a:t>webapp</a:t>
            </a:r>
            <a:r>
              <a:rPr lang="it-IT" sz="2300" dirty="0"/>
              <a:t> </a:t>
            </a:r>
            <a:r>
              <a:rPr lang="it-IT" sz="2300" i="1" dirty="0" err="1"/>
              <a:t>my_proj</a:t>
            </a:r>
            <a:r>
              <a:rPr lang="it-IT" sz="2300" dirty="0"/>
              <a:t> risponderà alla URL</a:t>
            </a:r>
            <a:r>
              <a:rPr lang="it-IT" sz="2200" dirty="0"/>
              <a:t> </a:t>
            </a:r>
            <a:r>
              <a:rPr lang="it-IT" sz="2200" i="1" dirty="0">
                <a:latin typeface="Arial Narrow" panose="020B0604020202020204" pitchFamily="34" charset="0"/>
                <a:cs typeface="Arial Narrow" panose="020B0604020202020204" pitchFamily="34" charset="0"/>
                <a:hlinkClick r:id="rId2"/>
              </a:rPr>
              <a:t>http://localhost:8080</a:t>
            </a:r>
            <a:endParaRPr lang="it-IT" sz="2200" i="1" dirty="0">
              <a:latin typeface="Arial Narrow" panose="020B0604020202020204" pitchFamily="34" charset="0"/>
              <a:cs typeface="Arial Narrow" panose="020B0604020202020204" pitchFamily="34" charset="0"/>
            </a:endParaRPr>
          </a:p>
          <a:p>
            <a:pPr marL="666750" lvl="1" indent="-266700">
              <a:spcBef>
                <a:spcPts val="300"/>
              </a:spcBef>
            </a:pPr>
            <a:r>
              <a:rPr lang="it-IT" sz="2000" dirty="0">
                <a:solidFill>
                  <a:prstClr val="black"/>
                </a:solidFill>
              </a:rPr>
              <a:t>NB: a volte (è il caso delle app </a:t>
            </a:r>
            <a:r>
              <a:rPr lang="it-IT" sz="2000" dirty="0" err="1">
                <a:solidFill>
                  <a:prstClr val="black"/>
                </a:solidFill>
              </a:rPr>
              <a:t>Laravel</a:t>
            </a:r>
            <a:r>
              <a:rPr lang="it-IT" sz="2000" dirty="0">
                <a:solidFill>
                  <a:prstClr val="black"/>
                </a:solidFill>
              </a:rPr>
              <a:t>) </a:t>
            </a:r>
            <a:r>
              <a:rPr lang="it-IT" sz="2000" i="1" dirty="0" err="1">
                <a:solidFill>
                  <a:prstClr val="black"/>
                </a:solidFill>
              </a:rPr>
              <a:t>index.php</a:t>
            </a:r>
            <a:r>
              <a:rPr lang="it-IT" sz="2000" dirty="0">
                <a:solidFill>
                  <a:prstClr val="black"/>
                </a:solidFill>
              </a:rPr>
              <a:t> è in </a:t>
            </a:r>
            <a:r>
              <a:rPr lang="it-IT" sz="2000" i="1" dirty="0" err="1">
                <a:solidFill>
                  <a:prstClr val="black"/>
                </a:solidFill>
              </a:rPr>
              <a:t>my_proj</a:t>
            </a:r>
            <a:r>
              <a:rPr lang="it-IT" sz="2000" i="1" dirty="0">
                <a:solidFill>
                  <a:prstClr val="black"/>
                </a:solidFill>
              </a:rPr>
              <a:t>/public</a:t>
            </a:r>
            <a:r>
              <a:rPr lang="it-IT" sz="2000" dirty="0">
                <a:solidFill>
                  <a:prstClr val="black"/>
                </a:solidFill>
              </a:rPr>
              <a:t>, quindi:</a:t>
            </a:r>
          </a:p>
        </p:txBody>
      </p:sp>
      <p:sp>
        <p:nvSpPr>
          <p:cNvPr id="9" name="Rettangolo 8">
            <a:extLst>
              <a:ext uri="{FF2B5EF4-FFF2-40B4-BE49-F238E27FC236}">
                <a16:creationId xmlns:a16="http://schemas.microsoft.com/office/drawing/2014/main" id="{A2D5AFCA-B1D1-A241-9F36-E59C065CB700}"/>
              </a:ext>
            </a:extLst>
          </p:cNvPr>
          <p:cNvSpPr/>
          <p:nvPr/>
        </p:nvSpPr>
        <p:spPr>
          <a:xfrm>
            <a:off x="518111" y="5103951"/>
            <a:ext cx="7987622" cy="292388"/>
          </a:xfrm>
          <a:prstGeom prst="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spcAft>
                <a:spcPts val="300"/>
              </a:spcAft>
            </a:pPr>
            <a:r>
              <a:rPr lang="it-IT" sz="1300" dirty="0">
                <a:solidFill>
                  <a:schemeClr val="accent6"/>
                </a:solidFill>
                <a:latin typeface="Ubuntu Mono" panose="020B0509030602030204" pitchFamily="49" charset="0"/>
              </a:rPr>
              <a:t>$ </a:t>
            </a:r>
            <a:r>
              <a:rPr lang="it-IT" sz="1300" dirty="0">
                <a:solidFill>
                  <a:schemeClr val="tx1"/>
                </a:solidFill>
                <a:latin typeface="Ubuntu Mono" panose="020B0509030602030204" pitchFamily="49" charset="0"/>
              </a:rPr>
              <a:t>cd </a:t>
            </a:r>
            <a:r>
              <a:rPr lang="it-IT" sz="1300" dirty="0" err="1">
                <a:solidFill>
                  <a:schemeClr val="tx1"/>
                </a:solidFill>
                <a:latin typeface="Ubuntu Mono" panose="020B0509030602030204" pitchFamily="49" charset="0"/>
              </a:rPr>
              <a:t>my_proj</a:t>
            </a:r>
            <a:r>
              <a:rPr lang="it-IT" sz="1300" dirty="0">
                <a:solidFill>
                  <a:schemeClr val="tx1"/>
                </a:solidFill>
                <a:latin typeface="Ubuntu Mono" panose="020B0509030602030204" pitchFamily="49" charset="0"/>
              </a:rPr>
              <a:t>/public; php –</a:t>
            </a:r>
            <a:r>
              <a:rPr lang="it-IT" sz="1300" dirty="0" err="1">
                <a:solidFill>
                  <a:schemeClr val="tx1"/>
                </a:solidFill>
                <a:latin typeface="Ubuntu Mono" panose="020B0509030602030204" pitchFamily="49" charset="0"/>
              </a:rPr>
              <a:t>S</a:t>
            </a:r>
            <a:r>
              <a:rPr lang="it-IT" sz="1300" dirty="0">
                <a:solidFill>
                  <a:schemeClr val="tx1"/>
                </a:solidFill>
                <a:latin typeface="Ubuntu Mono" panose="020B0509030602030204" pitchFamily="49" charset="0"/>
              </a:rPr>
              <a:t> localhost:8080</a:t>
            </a:r>
          </a:p>
        </p:txBody>
      </p:sp>
      <p:sp>
        <p:nvSpPr>
          <p:cNvPr id="10" name="Segnaposto contenuto 2">
            <a:extLst>
              <a:ext uri="{FF2B5EF4-FFF2-40B4-BE49-F238E27FC236}">
                <a16:creationId xmlns:a16="http://schemas.microsoft.com/office/drawing/2014/main" id="{39A6EB3A-9874-2279-5933-AB69DB917CB2}"/>
              </a:ext>
            </a:extLst>
          </p:cNvPr>
          <p:cNvSpPr txBox="1">
            <a:spLocks/>
          </p:cNvSpPr>
          <p:nvPr/>
        </p:nvSpPr>
        <p:spPr>
          <a:xfrm>
            <a:off x="76200" y="5468518"/>
            <a:ext cx="8781568" cy="41624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indent="-212725">
              <a:spcBef>
                <a:spcPts val="0"/>
              </a:spcBef>
            </a:pPr>
            <a:r>
              <a:rPr lang="it-IT" sz="2300" dirty="0"/>
              <a:t>Se invece l’app è CLI, sarà un file </a:t>
            </a:r>
            <a:r>
              <a:rPr lang="it-IT" sz="2300" i="1" dirty="0"/>
              <a:t>.php</a:t>
            </a:r>
            <a:r>
              <a:rPr lang="it-IT" sz="2300" dirty="0"/>
              <a:t> da eseguire da riga di comando: </a:t>
            </a:r>
          </a:p>
        </p:txBody>
      </p:sp>
      <p:sp>
        <p:nvSpPr>
          <p:cNvPr id="11" name="Rettangolo 8">
            <a:extLst>
              <a:ext uri="{FF2B5EF4-FFF2-40B4-BE49-F238E27FC236}">
                <a16:creationId xmlns:a16="http://schemas.microsoft.com/office/drawing/2014/main" id="{51557DAF-35AD-3B66-BFE9-15F8AB0EB4F6}"/>
              </a:ext>
            </a:extLst>
          </p:cNvPr>
          <p:cNvSpPr/>
          <p:nvPr/>
        </p:nvSpPr>
        <p:spPr>
          <a:xfrm>
            <a:off x="518111" y="5927970"/>
            <a:ext cx="7987622" cy="530915"/>
          </a:xfrm>
          <a:prstGeom prst="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spcAft>
                <a:spcPts val="300"/>
              </a:spcAft>
            </a:pPr>
            <a:r>
              <a:rPr lang="it-IT" sz="1300" dirty="0">
                <a:solidFill>
                  <a:schemeClr val="accent6"/>
                </a:solidFill>
                <a:latin typeface="Ubuntu Mono" panose="020B0509030602030204" pitchFamily="49" charset="0"/>
              </a:rPr>
              <a:t>$ </a:t>
            </a:r>
            <a:r>
              <a:rPr lang="it-IT" sz="1300" dirty="0">
                <a:solidFill>
                  <a:schemeClr val="tx1"/>
                </a:solidFill>
                <a:latin typeface="Ubuntu Mono" panose="020B0509030602030204" pitchFamily="49" charset="0"/>
              </a:rPr>
              <a:t>COMPOSER_HOME=$(</a:t>
            </a:r>
            <a:r>
              <a:rPr lang="it-IT" sz="1300" dirty="0" err="1">
                <a:solidFill>
                  <a:schemeClr val="tx1"/>
                </a:solidFill>
                <a:latin typeface="Ubuntu Mono" panose="020B0509030602030204" pitchFamily="49" charset="0"/>
              </a:rPr>
              <a:t>composer</a:t>
            </a:r>
            <a:r>
              <a:rPr lang="it-IT" sz="1300" dirty="0">
                <a:solidFill>
                  <a:schemeClr val="tx1"/>
                </a:solidFill>
                <a:latin typeface="Ubuntu Mono" panose="020B0509030602030204" pitchFamily="49" charset="0"/>
              </a:rPr>
              <a:t> </a:t>
            </a:r>
            <a:r>
              <a:rPr lang="it-IT" sz="1300" dirty="0" err="1">
                <a:solidFill>
                  <a:schemeClr val="tx1"/>
                </a:solidFill>
                <a:latin typeface="Ubuntu Mono" panose="020B0509030602030204" pitchFamily="49" charset="0"/>
              </a:rPr>
              <a:t>config</a:t>
            </a:r>
            <a:r>
              <a:rPr lang="it-IT" sz="1300" dirty="0">
                <a:solidFill>
                  <a:schemeClr val="tx1"/>
                </a:solidFill>
                <a:latin typeface="Ubuntu Mono" panose="020B0509030602030204" pitchFamily="49" charset="0"/>
              </a:rPr>
              <a:t> --global home)   </a:t>
            </a:r>
            <a:r>
              <a:rPr lang="it-IT" sz="1300" noProof="1">
                <a:solidFill>
                  <a:srgbClr val="0070C0"/>
                </a:solidFill>
                <a:latin typeface="Ubuntu Mono" panose="020B0509030602030204" pitchFamily="49" charset="0"/>
                <a:cs typeface="Times New Roman" panose="02020603050405020304" pitchFamily="18" charset="0"/>
              </a:rPr>
              <a:t>#</a:t>
            </a:r>
            <a:r>
              <a:rPr lang="it-IT" sz="1300" noProof="1">
                <a:solidFill>
                  <a:srgbClr val="0070C0"/>
                </a:solidFill>
                <a:latin typeface="Times New Roman" panose="02020603050405020304" pitchFamily="18" charset="0"/>
                <a:cs typeface="Times New Roman" panose="02020603050405020304" pitchFamily="18" charset="0"/>
              </a:rPr>
              <a:t> determiniamo la home di </a:t>
            </a:r>
            <a:r>
              <a:rPr lang="it-IT" sz="1300" i="1" noProof="1">
                <a:solidFill>
                  <a:srgbClr val="0070C0"/>
                </a:solidFill>
                <a:latin typeface="Times New Roman" panose="02020603050405020304" pitchFamily="18" charset="0"/>
                <a:cs typeface="Times New Roman" panose="02020603050405020304" pitchFamily="18" charset="0"/>
              </a:rPr>
              <a:t>composer</a:t>
            </a:r>
            <a:endParaRPr lang="it-IT" sz="1300" dirty="0">
              <a:solidFill>
                <a:schemeClr val="accent6"/>
              </a:solidFill>
              <a:latin typeface="Ubuntu Mono" panose="020B0509030602030204" pitchFamily="49" charset="0"/>
            </a:endParaRPr>
          </a:p>
          <a:p>
            <a:pPr>
              <a:spcAft>
                <a:spcPts val="300"/>
              </a:spcAft>
            </a:pPr>
            <a:r>
              <a:rPr lang="it-IT" sz="1300" dirty="0">
                <a:solidFill>
                  <a:schemeClr val="accent6"/>
                </a:solidFill>
                <a:latin typeface="Ubuntu Mono" panose="020B0509030602030204" pitchFamily="49" charset="0"/>
              </a:rPr>
              <a:t>$ </a:t>
            </a:r>
            <a:r>
              <a:rPr lang="it-IT" sz="1300" dirty="0">
                <a:solidFill>
                  <a:schemeClr val="tx1"/>
                </a:solidFill>
                <a:latin typeface="Ubuntu Mono" panose="020B0509030602030204" pitchFamily="49" charset="0"/>
              </a:rPr>
              <a:t>php $COMPOSER_HOME/</a:t>
            </a:r>
            <a:r>
              <a:rPr lang="it-IT" sz="1300" dirty="0" err="1">
                <a:solidFill>
                  <a:schemeClr val="tx1"/>
                </a:solidFill>
                <a:latin typeface="Ubuntu Mono" panose="020B0509030602030204" pitchFamily="49" charset="0"/>
              </a:rPr>
              <a:t>vendor</a:t>
            </a:r>
            <a:r>
              <a:rPr lang="it-IT" sz="1300" dirty="0">
                <a:solidFill>
                  <a:schemeClr val="tx1"/>
                </a:solidFill>
                <a:latin typeface="Ubuntu Mono" panose="020B0509030602030204" pitchFamily="49" charset="0"/>
              </a:rPr>
              <a:t>/bin/</a:t>
            </a:r>
            <a:r>
              <a:rPr lang="it-IT" sz="1300" dirty="0" err="1">
                <a:solidFill>
                  <a:schemeClr val="tx1"/>
                </a:solidFill>
                <a:latin typeface="Ubuntu Mono" panose="020B0509030602030204" pitchFamily="49" charset="0"/>
              </a:rPr>
              <a:t>laravel</a:t>
            </a:r>
            <a:r>
              <a:rPr lang="it-IT" sz="1300" dirty="0">
                <a:solidFill>
                  <a:schemeClr val="tx1"/>
                </a:solidFill>
                <a:latin typeface="Ubuntu Mono" panose="020B0509030602030204" pitchFamily="49" charset="0"/>
              </a:rPr>
              <a:t>            </a:t>
            </a:r>
            <a:r>
              <a:rPr lang="it-IT" sz="1300" noProof="1">
                <a:solidFill>
                  <a:srgbClr val="0070C0"/>
                </a:solidFill>
                <a:latin typeface="Ubuntu Mono" panose="020B0509030602030204" pitchFamily="49" charset="0"/>
                <a:cs typeface="Times New Roman" panose="02020603050405020304" pitchFamily="18" charset="0"/>
              </a:rPr>
              <a:t>#</a:t>
            </a:r>
            <a:r>
              <a:rPr lang="it-IT" sz="1300" noProof="1">
                <a:solidFill>
                  <a:srgbClr val="0070C0"/>
                </a:solidFill>
                <a:latin typeface="Times New Roman" panose="02020603050405020304" pitchFamily="18" charset="0"/>
                <a:cs typeface="Times New Roman" panose="02020603050405020304" pitchFamily="18" charset="0"/>
              </a:rPr>
              <a:t> eseguiamo l’app (CLI) </a:t>
            </a:r>
            <a:r>
              <a:rPr lang="it-IT" sz="1300" noProof="1">
                <a:solidFill>
                  <a:srgbClr val="0070C0"/>
                </a:solidFill>
                <a:latin typeface="Ubuntu Mono" panose="020B0509030602030204" pitchFamily="49" charset="0"/>
                <a:cs typeface="Times New Roman" panose="02020603050405020304" pitchFamily="18" charset="0"/>
              </a:rPr>
              <a:t>laravel</a:t>
            </a:r>
            <a:r>
              <a:rPr lang="it-IT" sz="1300" noProof="1">
                <a:solidFill>
                  <a:srgbClr val="0070C0"/>
                </a:solidFill>
                <a:latin typeface="Times New Roman" panose="02020603050405020304" pitchFamily="18" charset="0"/>
                <a:cs typeface="Times New Roman" panose="02020603050405020304" pitchFamily="18" charset="0"/>
              </a:rPr>
              <a:t> (è un file PHP) </a:t>
            </a:r>
            <a:endParaRPr lang="it-IT" sz="1300" dirty="0">
              <a:solidFill>
                <a:schemeClr val="tx1"/>
              </a:solidFill>
              <a:latin typeface="Ubuntu Mono" panose="020B0509030602030204" pitchFamily="49" charset="0"/>
            </a:endParaRPr>
          </a:p>
        </p:txBody>
      </p:sp>
    </p:spTree>
    <p:extLst>
      <p:ext uri="{BB962C8B-B14F-4D97-AF65-F5344CB8AC3E}">
        <p14:creationId xmlns:p14="http://schemas.microsoft.com/office/powerpoint/2010/main" val="3864104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9EDF5"/>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AB278-2155-2441-BD6D-000EB8B828CB}"/>
              </a:ext>
            </a:extLst>
          </p:cNvPr>
          <p:cNvSpPr>
            <a:spLocks noGrp="1"/>
          </p:cNvSpPr>
          <p:nvPr>
            <p:ph type="title"/>
          </p:nvPr>
        </p:nvSpPr>
        <p:spPr>
          <a:xfrm>
            <a:off x="273608" y="83149"/>
            <a:ext cx="8743328" cy="799930"/>
          </a:xfrm>
        </p:spPr>
        <p:txBody>
          <a:bodyPr>
            <a:normAutofit/>
          </a:bodyPr>
          <a:lstStyle/>
          <a:p>
            <a:r>
              <a:rPr lang="it-IT" sz="3600" b="0" dirty="0"/>
              <a:t>PHP: i package usati da un progetto</a:t>
            </a:r>
          </a:p>
        </p:txBody>
      </p:sp>
      <p:sp>
        <p:nvSpPr>
          <p:cNvPr id="3" name="Segnaposto contenuto 2">
            <a:extLst>
              <a:ext uri="{FF2B5EF4-FFF2-40B4-BE49-F238E27FC236}">
                <a16:creationId xmlns:a16="http://schemas.microsoft.com/office/drawing/2014/main" id="{63BFFB3D-B960-934A-8F65-47B943BF23FB}"/>
              </a:ext>
            </a:extLst>
          </p:cNvPr>
          <p:cNvSpPr>
            <a:spLocks noGrp="1"/>
          </p:cNvSpPr>
          <p:nvPr>
            <p:ph idx="1"/>
          </p:nvPr>
        </p:nvSpPr>
        <p:spPr>
          <a:xfrm>
            <a:off x="153681" y="861632"/>
            <a:ext cx="7576457" cy="874285"/>
          </a:xfrm>
        </p:spPr>
        <p:txBody>
          <a:bodyPr>
            <a:noAutofit/>
          </a:bodyPr>
          <a:lstStyle/>
          <a:p>
            <a:pPr marL="228600" indent="-228600">
              <a:lnSpc>
                <a:spcPct val="95000"/>
              </a:lnSpc>
              <a:spcBef>
                <a:spcPts val="0"/>
              </a:spcBef>
              <a:spcAft>
                <a:spcPts val="400"/>
              </a:spcAft>
            </a:pPr>
            <a:r>
              <a:rPr lang="it-IT" sz="2200" spc="-10" dirty="0"/>
              <a:t>Come fa un progetto a usare dei package?  Nel caso più tipico, contiene, nella sua directory </a:t>
            </a:r>
            <a:r>
              <a:rPr lang="it-IT" sz="2200" i="1" spc="-10" dirty="0" err="1"/>
              <a:t>vendor</a:t>
            </a:r>
            <a:r>
              <a:rPr lang="it-IT" sz="2200" i="1" spc="-10" dirty="0"/>
              <a:t>/</a:t>
            </a:r>
            <a:r>
              <a:rPr lang="it-IT" sz="2200" spc="-10" dirty="0"/>
              <a:t>, le directory dei package</a:t>
            </a:r>
          </a:p>
        </p:txBody>
      </p:sp>
      <p:sp>
        <p:nvSpPr>
          <p:cNvPr id="4" name="Segnaposto data 3">
            <a:extLst>
              <a:ext uri="{FF2B5EF4-FFF2-40B4-BE49-F238E27FC236}">
                <a16:creationId xmlns:a16="http://schemas.microsoft.com/office/drawing/2014/main" id="{A5D9E9E2-5C52-1749-8A03-9E1DCA5B086F}"/>
              </a:ext>
            </a:extLst>
          </p:cNvPr>
          <p:cNvSpPr>
            <a:spLocks noGrp="1"/>
          </p:cNvSpPr>
          <p:nvPr>
            <p:ph type="dt" sz="half" idx="10"/>
          </p:nvPr>
        </p:nvSpPr>
        <p:spPr/>
        <p:txBody>
          <a:bodyPr/>
          <a:lstStyle/>
          <a:p>
            <a:fld id="{44A4B657-BE6C-504A-A100-7D6EB8B57468}" type="datetime1">
              <a:rPr lang="it-IT" smtClean="0"/>
              <a:t>09/01/24</a:t>
            </a:fld>
            <a:endParaRPr lang="it-IT"/>
          </a:p>
        </p:txBody>
      </p:sp>
      <p:sp>
        <p:nvSpPr>
          <p:cNvPr id="5" name="Segnaposto piè di pagina 4">
            <a:extLst>
              <a:ext uri="{FF2B5EF4-FFF2-40B4-BE49-F238E27FC236}">
                <a16:creationId xmlns:a16="http://schemas.microsoft.com/office/drawing/2014/main" id="{F0E8E559-008A-7E42-85EE-E84B7C36630C}"/>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DBF86CC5-5C45-2E46-9CF2-71E38848CBBE}"/>
              </a:ext>
            </a:extLst>
          </p:cNvPr>
          <p:cNvSpPr>
            <a:spLocks noGrp="1"/>
          </p:cNvSpPr>
          <p:nvPr>
            <p:ph type="sldNum" sz="quarter" idx="12"/>
          </p:nvPr>
        </p:nvSpPr>
        <p:spPr/>
        <p:txBody>
          <a:bodyPr/>
          <a:lstStyle/>
          <a:p>
            <a:fld id="{F8EFCE01-9A1A-5743-92DE-2F66DAA3BA2F}" type="slidenum">
              <a:rPr lang="it-IT" smtClean="0"/>
              <a:t>21</a:t>
            </a:fld>
            <a:endParaRPr lang="it-IT"/>
          </a:p>
        </p:txBody>
      </p:sp>
      <p:pic>
        <p:nvPicPr>
          <p:cNvPr id="10" name="Immagine 9">
            <a:extLst>
              <a:ext uri="{FF2B5EF4-FFF2-40B4-BE49-F238E27FC236}">
                <a16:creationId xmlns:a16="http://schemas.microsoft.com/office/drawing/2014/main" id="{F302DD86-8A1C-E844-B34E-BBCEC87580E9}"/>
              </a:ext>
            </a:extLst>
          </p:cNvPr>
          <p:cNvPicPr>
            <a:picLocks noChangeAspect="1"/>
          </p:cNvPicPr>
          <p:nvPr/>
        </p:nvPicPr>
        <p:blipFill>
          <a:blip r:embed="rId2"/>
          <a:stretch>
            <a:fillRect/>
          </a:stretch>
        </p:blipFill>
        <p:spPr>
          <a:xfrm>
            <a:off x="7861407" y="1052541"/>
            <a:ext cx="997002" cy="2141707"/>
          </a:xfrm>
          <a:prstGeom prst="rect">
            <a:avLst/>
          </a:prstGeom>
          <a:ln>
            <a:solidFill>
              <a:schemeClr val="accent1"/>
            </a:solidFill>
          </a:ln>
        </p:spPr>
      </p:pic>
      <p:sp>
        <p:nvSpPr>
          <p:cNvPr id="11" name="Segnaposto contenuto 2">
            <a:extLst>
              <a:ext uri="{FF2B5EF4-FFF2-40B4-BE49-F238E27FC236}">
                <a16:creationId xmlns:a16="http://schemas.microsoft.com/office/drawing/2014/main" id="{631BCEAF-77C8-584E-8247-CC501BBAC0D5}"/>
              </a:ext>
            </a:extLst>
          </p:cNvPr>
          <p:cNvSpPr txBox="1">
            <a:spLocks/>
          </p:cNvSpPr>
          <p:nvPr/>
        </p:nvSpPr>
        <p:spPr>
          <a:xfrm>
            <a:off x="153681" y="1586055"/>
            <a:ext cx="7707085" cy="186329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6700" indent="-266700">
              <a:lnSpc>
                <a:spcPct val="95000"/>
              </a:lnSpc>
              <a:spcBef>
                <a:spcPts val="0"/>
              </a:spcBef>
              <a:spcAft>
                <a:spcPts val="400"/>
              </a:spcAft>
            </a:pPr>
            <a:r>
              <a:rPr lang="it-IT" sz="2200"/>
              <a:t>Immaginiamo, </a:t>
            </a:r>
            <a:r>
              <a:rPr lang="it-IT" sz="2200" err="1"/>
              <a:t>p.es</a:t>
            </a:r>
            <a:r>
              <a:rPr lang="it-IT" sz="2200"/>
              <a:t>., che il </a:t>
            </a:r>
            <a:r>
              <a:rPr lang="it-IT" sz="2200" i="1" err="1"/>
              <a:t>vendor</a:t>
            </a:r>
            <a:r>
              <a:rPr lang="it-IT" sz="2200" i="1"/>
              <a:t> </a:t>
            </a:r>
            <a:r>
              <a:rPr lang="it-IT" sz="2200"/>
              <a:t>v1 fornisca i package </a:t>
            </a:r>
            <a:r>
              <a:rPr lang="it-IT" sz="2200" i="1"/>
              <a:t>p11 </a:t>
            </a:r>
            <a:r>
              <a:rPr lang="it-IT" sz="2200"/>
              <a:t>e </a:t>
            </a:r>
            <a:r>
              <a:rPr lang="it-IT" sz="2200" i="1"/>
              <a:t>p12</a:t>
            </a:r>
            <a:r>
              <a:rPr lang="it-IT" sz="2200"/>
              <a:t> e il </a:t>
            </a:r>
            <a:r>
              <a:rPr lang="it-IT" sz="2200" i="1" err="1"/>
              <a:t>vendor</a:t>
            </a:r>
            <a:r>
              <a:rPr lang="it-IT" sz="2200"/>
              <a:t> v2 i package </a:t>
            </a:r>
            <a:r>
              <a:rPr lang="it-IT" sz="2200" i="1"/>
              <a:t>p21</a:t>
            </a:r>
            <a:r>
              <a:rPr lang="it-IT" sz="2200"/>
              <a:t> e </a:t>
            </a:r>
            <a:r>
              <a:rPr lang="it-IT" sz="2200" i="1"/>
              <a:t>p22</a:t>
            </a:r>
            <a:r>
              <a:rPr lang="it-IT" sz="2200"/>
              <a:t> (per ora si supponga siano stati scaricati "a mano" dal sito dei </a:t>
            </a:r>
            <a:r>
              <a:rPr lang="it-IT" sz="2200" err="1"/>
              <a:t>vendor</a:t>
            </a:r>
            <a:r>
              <a:rPr lang="it-IT" sz="2200"/>
              <a:t>)</a:t>
            </a:r>
          </a:p>
          <a:p>
            <a:pPr marL="266400" indent="0">
              <a:lnSpc>
                <a:spcPct val="95000"/>
              </a:lnSpc>
              <a:spcBef>
                <a:spcPts val="0"/>
              </a:spcBef>
              <a:spcAft>
                <a:spcPts val="400"/>
              </a:spcAft>
              <a:buNone/>
            </a:pPr>
            <a:r>
              <a:rPr lang="it-IT" sz="2200"/>
              <a:t>Se il progetto </a:t>
            </a:r>
            <a:r>
              <a:rPr lang="it-IT" sz="2200" i="1" err="1"/>
              <a:t>my_proj</a:t>
            </a:r>
            <a:r>
              <a:rPr lang="it-IT" sz="2200"/>
              <a:t> utilizza i package predetti, la sua directory dovrebbe presentarsi con la struttura qui a destra:</a:t>
            </a:r>
          </a:p>
        </p:txBody>
      </p:sp>
      <p:sp>
        <p:nvSpPr>
          <p:cNvPr id="12" name="Segnaposto contenuto 2">
            <a:extLst>
              <a:ext uri="{FF2B5EF4-FFF2-40B4-BE49-F238E27FC236}">
                <a16:creationId xmlns:a16="http://schemas.microsoft.com/office/drawing/2014/main" id="{35F0BD31-31C4-074B-AEDA-DB99FA2573F9}"/>
              </a:ext>
            </a:extLst>
          </p:cNvPr>
          <p:cNvSpPr txBox="1">
            <a:spLocks/>
          </p:cNvSpPr>
          <p:nvPr/>
        </p:nvSpPr>
        <p:spPr>
          <a:xfrm>
            <a:off x="153681" y="3335135"/>
            <a:ext cx="8836638" cy="143031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6700" indent="-266700">
              <a:lnSpc>
                <a:spcPct val="95000"/>
              </a:lnSpc>
              <a:spcBef>
                <a:spcPts val="0"/>
              </a:spcBef>
              <a:spcAft>
                <a:spcPts val="600"/>
              </a:spcAft>
            </a:pPr>
            <a:r>
              <a:rPr lang="it-IT" sz="2200" dirty="0"/>
              <a:t>Ovviamente, </a:t>
            </a:r>
            <a:r>
              <a:rPr lang="it-IT" sz="2200" i="1" dirty="0" err="1"/>
              <a:t>index.php</a:t>
            </a:r>
            <a:r>
              <a:rPr lang="it-IT" sz="2200" dirty="0"/>
              <a:t> e gli altri file del progetto dovranno avere </a:t>
            </a:r>
            <a:r>
              <a:rPr lang="it-IT" sz="2200" i="1" dirty="0"/>
              <a:t>facilities</a:t>
            </a:r>
            <a:r>
              <a:rPr lang="it-IT" sz="2200" dirty="0"/>
              <a:t> per fare riferimento alla API dei package (v. </a:t>
            </a:r>
            <a:r>
              <a:rPr lang="it-IT" sz="2200" i="1" dirty="0" err="1"/>
              <a:t>namespace</a:t>
            </a:r>
            <a:r>
              <a:rPr lang="it-IT" sz="2200" dirty="0"/>
              <a:t> e </a:t>
            </a:r>
            <a:r>
              <a:rPr lang="it-IT" sz="2200" i="1" dirty="0"/>
              <a:t>use</a:t>
            </a:r>
            <a:r>
              <a:rPr lang="it-IT" sz="2200" dirty="0"/>
              <a:t>) e per usarne il codice (</a:t>
            </a:r>
            <a:r>
              <a:rPr lang="it-IT" sz="2200" i="1" dirty="0"/>
              <a:t>include/</a:t>
            </a:r>
            <a:r>
              <a:rPr lang="it-IT" sz="2200" i="1" dirty="0" err="1"/>
              <a:t>require</a:t>
            </a:r>
            <a:r>
              <a:rPr lang="it-IT" sz="2200" dirty="0"/>
              <a:t> o, più comodo ed elegante, </a:t>
            </a:r>
            <a:r>
              <a:rPr lang="it-IT" sz="2200" i="1" dirty="0" err="1"/>
              <a:t>autoloading</a:t>
            </a:r>
            <a:r>
              <a:rPr lang="it-IT" sz="2200" dirty="0"/>
              <a:t>)</a:t>
            </a:r>
          </a:p>
          <a:p>
            <a:pPr marL="266700" indent="-266700">
              <a:lnSpc>
                <a:spcPct val="95000"/>
              </a:lnSpc>
              <a:spcBef>
                <a:spcPts val="0"/>
              </a:spcBef>
              <a:spcAft>
                <a:spcPts val="600"/>
              </a:spcAft>
            </a:pPr>
            <a:r>
              <a:rPr lang="it-IT" sz="2200" dirty="0"/>
              <a:t>I package usati da (necessari a) un progetto sono detti le sue </a:t>
            </a:r>
            <a:r>
              <a:rPr lang="it-IT" sz="2200" i="1" dirty="0"/>
              <a:t>dipendenze</a:t>
            </a:r>
            <a:endParaRPr lang="it-IT" sz="2200" dirty="0"/>
          </a:p>
        </p:txBody>
      </p:sp>
      <p:sp>
        <p:nvSpPr>
          <p:cNvPr id="13" name="Rettangolo 12">
            <a:extLst>
              <a:ext uri="{FF2B5EF4-FFF2-40B4-BE49-F238E27FC236}">
                <a16:creationId xmlns:a16="http://schemas.microsoft.com/office/drawing/2014/main" id="{A3E7FB10-D78E-8946-9BCE-A6CB90C25DED}"/>
              </a:ext>
            </a:extLst>
          </p:cNvPr>
          <p:cNvSpPr/>
          <p:nvPr/>
        </p:nvSpPr>
        <p:spPr>
          <a:xfrm>
            <a:off x="7201781" y="4774974"/>
            <a:ext cx="1812880" cy="1754326"/>
          </a:xfrm>
          <a:prstGeom prst="rect">
            <a:avLst/>
          </a:prstGeom>
          <a:solidFill>
            <a:schemeClr val="bg1">
              <a:lumMod val="85000"/>
            </a:schemeClr>
          </a:solidFill>
        </p:spPr>
        <p:txBody>
          <a:bodyPr wrap="square" lIns="36000" tIns="36000" rIns="36000" bIns="36000">
            <a:spAutoFit/>
          </a:bodyPr>
          <a:lstStyle/>
          <a:p>
            <a:r>
              <a:rPr lang="it-IT" sz="1200" b="0" dirty="0">
                <a:solidFill>
                  <a:srgbClr val="000000"/>
                </a:solidFill>
                <a:effectLst/>
                <a:latin typeface="Ubuntu Mono" panose="020B0509030602030204" pitchFamily="49" charset="0"/>
              </a:rPr>
              <a:t>{ </a:t>
            </a:r>
          </a:p>
          <a:p>
            <a:r>
              <a:rPr lang="it-IT" sz="1200" dirty="0">
                <a:solidFill>
                  <a:srgbClr val="000000"/>
                </a:solidFill>
                <a:latin typeface="Ubuntu Mono" panose="020B0509030602030204" pitchFamily="49" charset="0"/>
              </a:rPr>
              <a:t>  </a:t>
            </a:r>
            <a:r>
              <a:rPr lang="it-IT" sz="1200" b="0" dirty="0">
                <a:solidFill>
                  <a:srgbClr val="0451A5"/>
                </a:solidFill>
                <a:effectLst/>
                <a:latin typeface="Ubuntu Mono" panose="020B0509030602030204" pitchFamily="49" charset="0"/>
              </a:rPr>
              <a:t>"name"</a:t>
            </a:r>
            <a:r>
              <a:rPr lang="it-IT" sz="1200" b="0" dirty="0">
                <a:solidFill>
                  <a:srgbClr val="000000"/>
                </a:solidFill>
                <a:effectLst/>
                <a:latin typeface="Ubuntu Mono" panose="020B0509030602030204" pitchFamily="49" charset="0"/>
              </a:rPr>
              <a:t>: </a:t>
            </a:r>
            <a:r>
              <a:rPr lang="it-IT" sz="1200" b="0" dirty="0">
                <a:solidFill>
                  <a:srgbClr val="A31515"/>
                </a:solidFill>
                <a:effectLst/>
                <a:latin typeface="Ubuntu Mono" panose="020B0509030602030204" pitchFamily="49" charset="0"/>
              </a:rPr>
              <a:t>"</a:t>
            </a:r>
            <a:r>
              <a:rPr lang="it-IT" sz="1200" b="0" dirty="0" err="1">
                <a:solidFill>
                  <a:srgbClr val="A31515"/>
                </a:solidFill>
                <a:effectLst/>
                <a:latin typeface="Ubuntu Mono" panose="020B0509030602030204" pitchFamily="49" charset="0"/>
              </a:rPr>
              <a:t>my_proj</a:t>
            </a:r>
            <a:r>
              <a:rPr lang="it-IT" sz="1200" b="0" dirty="0">
                <a:solidFill>
                  <a:srgbClr val="A31515"/>
                </a:solidFill>
                <a:effectLst/>
                <a:latin typeface="Ubuntu Mono" panose="020B0509030602030204" pitchFamily="49" charset="0"/>
              </a:rPr>
              <a:t>"</a:t>
            </a:r>
            <a:r>
              <a:rPr lang="it-IT" sz="1200" b="0" dirty="0">
                <a:solidFill>
                  <a:srgbClr val="000000"/>
                </a:solidFill>
                <a:effectLst/>
                <a:latin typeface="Ubuntu Mono" panose="020B0509030602030204" pitchFamily="49" charset="0"/>
              </a:rPr>
              <a:t>,</a:t>
            </a:r>
          </a:p>
          <a:p>
            <a:r>
              <a:rPr lang="it-IT" sz="1200" b="0" dirty="0">
                <a:solidFill>
                  <a:srgbClr val="0451A5"/>
                </a:solidFill>
                <a:effectLst/>
                <a:latin typeface="Ubuntu Mono" panose="020B0509030602030204" pitchFamily="49" charset="0"/>
              </a:rPr>
              <a:t>  "</a:t>
            </a:r>
            <a:r>
              <a:rPr lang="it-IT" sz="1200" b="0" dirty="0" err="1">
                <a:solidFill>
                  <a:srgbClr val="0451A5"/>
                </a:solidFill>
                <a:effectLst/>
                <a:latin typeface="Ubuntu Mono" panose="020B0509030602030204" pitchFamily="49" charset="0"/>
              </a:rPr>
              <a:t>type</a:t>
            </a:r>
            <a:r>
              <a:rPr lang="it-IT" sz="1200" b="0" dirty="0">
                <a:solidFill>
                  <a:srgbClr val="0451A5"/>
                </a:solidFill>
                <a:effectLst/>
                <a:latin typeface="Ubuntu Mono" panose="020B0509030602030204" pitchFamily="49" charset="0"/>
              </a:rPr>
              <a:t>"</a:t>
            </a:r>
            <a:r>
              <a:rPr lang="it-IT" sz="1200" b="0" dirty="0">
                <a:solidFill>
                  <a:srgbClr val="000000"/>
                </a:solidFill>
                <a:effectLst/>
                <a:latin typeface="Ubuntu Mono" panose="020B0509030602030204" pitchFamily="49" charset="0"/>
              </a:rPr>
              <a:t>: </a:t>
            </a:r>
            <a:r>
              <a:rPr lang="it-IT" sz="1200" b="0" dirty="0">
                <a:solidFill>
                  <a:srgbClr val="A31515"/>
                </a:solidFill>
                <a:effectLst/>
                <a:latin typeface="Ubuntu Mono" panose="020B0509030602030204" pitchFamily="49" charset="0"/>
              </a:rPr>
              <a:t>"project"</a:t>
            </a:r>
            <a:r>
              <a:rPr lang="it-IT" sz="1200" b="0" dirty="0">
                <a:solidFill>
                  <a:srgbClr val="000000"/>
                </a:solidFill>
                <a:effectLst/>
                <a:latin typeface="Ubuntu Mono" panose="020B0509030602030204" pitchFamily="49" charset="0"/>
              </a:rPr>
              <a:t>,</a:t>
            </a:r>
            <a:endParaRPr lang="it-IT" sz="1200" dirty="0">
              <a:solidFill>
                <a:srgbClr val="0451A5"/>
              </a:solidFill>
              <a:latin typeface="Ubuntu Mono" panose="020B0509030602030204" pitchFamily="49" charset="0"/>
            </a:endParaRPr>
          </a:p>
          <a:p>
            <a:r>
              <a:rPr lang="it-IT" sz="1200" b="0" dirty="0">
                <a:solidFill>
                  <a:srgbClr val="0451A5"/>
                </a:solidFill>
                <a:effectLst/>
                <a:latin typeface="Ubuntu Mono" panose="020B0509030602030204" pitchFamily="49" charset="0"/>
              </a:rPr>
              <a:t>  "</a:t>
            </a:r>
            <a:r>
              <a:rPr lang="it-IT" sz="1200" b="0" dirty="0" err="1">
                <a:solidFill>
                  <a:srgbClr val="0451A5"/>
                </a:solidFill>
                <a:effectLst/>
                <a:latin typeface="Ubuntu Mono" panose="020B0509030602030204" pitchFamily="49" charset="0"/>
              </a:rPr>
              <a:t>require</a:t>
            </a:r>
            <a:r>
              <a:rPr lang="it-IT" sz="1200" b="0" dirty="0">
                <a:solidFill>
                  <a:srgbClr val="0451A5"/>
                </a:solidFill>
                <a:effectLst/>
                <a:latin typeface="Ubuntu Mono" panose="020B0509030602030204" pitchFamily="49" charset="0"/>
              </a:rPr>
              <a:t>"</a:t>
            </a:r>
            <a:r>
              <a:rPr lang="it-IT" sz="1200" b="0" dirty="0">
                <a:solidFill>
                  <a:srgbClr val="000000"/>
                </a:solidFill>
                <a:effectLst/>
                <a:latin typeface="Ubuntu Mono" panose="020B0509030602030204" pitchFamily="49" charset="0"/>
              </a:rPr>
              <a:t>: {</a:t>
            </a:r>
          </a:p>
          <a:p>
            <a:r>
              <a:rPr lang="it-IT" sz="1200" b="0" dirty="0">
                <a:solidFill>
                  <a:srgbClr val="0451A5"/>
                </a:solidFill>
                <a:effectLst/>
                <a:latin typeface="Ubuntu Mono" panose="020B0509030602030204" pitchFamily="49" charset="0"/>
              </a:rPr>
              <a:t>    "v1/p11"</a:t>
            </a:r>
            <a:r>
              <a:rPr lang="it-IT" sz="1200" b="0" dirty="0">
                <a:solidFill>
                  <a:srgbClr val="000000"/>
                </a:solidFill>
                <a:effectLst/>
                <a:latin typeface="Ubuntu Mono" panose="020B0509030602030204" pitchFamily="49" charset="0"/>
              </a:rPr>
              <a:t>: </a:t>
            </a:r>
            <a:r>
              <a:rPr lang="it-IT" sz="1200" b="0" dirty="0">
                <a:solidFill>
                  <a:srgbClr val="A31515"/>
                </a:solidFill>
                <a:effectLst/>
                <a:latin typeface="Ubuntu Mono" panose="020B0509030602030204" pitchFamily="49" charset="0"/>
              </a:rPr>
              <a:t>"^4.2"</a:t>
            </a:r>
            <a:r>
              <a:rPr lang="it-IT" sz="1200" b="0" dirty="0">
                <a:solidFill>
                  <a:srgbClr val="000000"/>
                </a:solidFill>
                <a:effectLst/>
                <a:latin typeface="Ubuntu Mono" panose="020B0509030602030204" pitchFamily="49" charset="0"/>
              </a:rPr>
              <a:t>,</a:t>
            </a:r>
          </a:p>
          <a:p>
            <a:r>
              <a:rPr lang="it-IT" sz="1200" b="0" dirty="0">
                <a:solidFill>
                  <a:srgbClr val="0451A5"/>
                </a:solidFill>
                <a:effectLst/>
                <a:latin typeface="Ubuntu Mono" panose="020B0509030602030204" pitchFamily="49" charset="0"/>
              </a:rPr>
              <a:t>    "v1/p12"</a:t>
            </a:r>
            <a:r>
              <a:rPr lang="it-IT" sz="1200" b="0" dirty="0">
                <a:solidFill>
                  <a:srgbClr val="000000"/>
                </a:solidFill>
                <a:effectLst/>
                <a:latin typeface="Ubuntu Mono" panose="020B0509030602030204" pitchFamily="49" charset="0"/>
              </a:rPr>
              <a:t>: </a:t>
            </a:r>
            <a:r>
              <a:rPr lang="it-IT" sz="1200" b="0" dirty="0">
                <a:solidFill>
                  <a:srgbClr val="A31515"/>
                </a:solidFill>
                <a:effectLst/>
                <a:latin typeface="Ubuntu Mono" panose="020B0509030602030204" pitchFamily="49" charset="0"/>
              </a:rPr>
              <a:t>"^1.0"</a:t>
            </a:r>
            <a:r>
              <a:rPr lang="it-IT" sz="1200" b="0" dirty="0">
                <a:solidFill>
                  <a:srgbClr val="000000"/>
                </a:solidFill>
                <a:effectLst/>
                <a:latin typeface="Ubuntu Mono" panose="020B0509030602030204" pitchFamily="49" charset="0"/>
              </a:rPr>
              <a:t>,</a:t>
            </a:r>
          </a:p>
          <a:p>
            <a:r>
              <a:rPr lang="it-IT" sz="1200" b="0" dirty="0">
                <a:solidFill>
                  <a:srgbClr val="0451A5"/>
                </a:solidFill>
                <a:effectLst/>
                <a:latin typeface="Ubuntu Mono" panose="020B0509030602030204" pitchFamily="49" charset="0"/>
              </a:rPr>
              <a:t>    "v2/p21"</a:t>
            </a:r>
            <a:r>
              <a:rPr lang="it-IT" sz="1200" b="0" dirty="0">
                <a:solidFill>
                  <a:srgbClr val="000000"/>
                </a:solidFill>
                <a:effectLst/>
                <a:latin typeface="Ubuntu Mono" panose="020B0509030602030204" pitchFamily="49" charset="0"/>
              </a:rPr>
              <a:t>: </a:t>
            </a:r>
            <a:r>
              <a:rPr lang="it-IT" sz="1200" b="0" dirty="0">
                <a:solidFill>
                  <a:srgbClr val="A31515"/>
                </a:solidFill>
                <a:effectLst/>
                <a:latin typeface="Ubuntu Mono" panose="020B0509030602030204" pitchFamily="49" charset="0"/>
              </a:rPr>
              <a:t>"^6.3"</a:t>
            </a:r>
            <a:r>
              <a:rPr lang="it-IT" sz="1200" b="0" dirty="0">
                <a:solidFill>
                  <a:srgbClr val="000000"/>
                </a:solidFill>
                <a:effectLst/>
                <a:latin typeface="Ubuntu Mono" panose="020B0509030602030204" pitchFamily="49" charset="0"/>
              </a:rPr>
              <a:t>,</a:t>
            </a:r>
          </a:p>
          <a:p>
            <a:r>
              <a:rPr lang="it-IT" sz="1200" b="0" dirty="0">
                <a:solidFill>
                  <a:srgbClr val="0451A5"/>
                </a:solidFill>
                <a:effectLst/>
                <a:latin typeface="Ubuntu Mono" panose="020B0509030602030204" pitchFamily="49" charset="0"/>
              </a:rPr>
              <a:t>    "v2/p22"</a:t>
            </a:r>
            <a:r>
              <a:rPr lang="it-IT" sz="1200" b="0" dirty="0">
                <a:solidFill>
                  <a:srgbClr val="000000"/>
                </a:solidFill>
                <a:effectLst/>
                <a:latin typeface="Ubuntu Mono" panose="020B0509030602030204" pitchFamily="49" charset="0"/>
              </a:rPr>
              <a:t>: </a:t>
            </a:r>
            <a:r>
              <a:rPr lang="it-IT" sz="1200" b="0" dirty="0">
                <a:solidFill>
                  <a:srgbClr val="A31515"/>
                </a:solidFill>
                <a:effectLst/>
                <a:latin typeface="Ubuntu Mono" panose="020B0509030602030204" pitchFamily="49" charset="0"/>
              </a:rPr>
              <a:t>"^7.0"</a:t>
            </a:r>
            <a:endParaRPr lang="it-IT" sz="1200" b="0" dirty="0">
              <a:solidFill>
                <a:srgbClr val="000000"/>
              </a:solidFill>
              <a:effectLst/>
              <a:latin typeface="Ubuntu Mono" panose="020B0509030602030204" pitchFamily="49" charset="0"/>
            </a:endParaRPr>
          </a:p>
          <a:p>
            <a:r>
              <a:rPr lang="it-IT" sz="1200" b="0" dirty="0">
                <a:solidFill>
                  <a:srgbClr val="000000"/>
                </a:solidFill>
                <a:effectLst/>
                <a:latin typeface="Ubuntu Mono" panose="020B0509030602030204" pitchFamily="49" charset="0"/>
              </a:rPr>
              <a:t>}  }  </a:t>
            </a:r>
          </a:p>
        </p:txBody>
      </p:sp>
      <p:sp>
        <p:nvSpPr>
          <p:cNvPr id="14" name="Segnaposto contenuto 2">
            <a:extLst>
              <a:ext uri="{FF2B5EF4-FFF2-40B4-BE49-F238E27FC236}">
                <a16:creationId xmlns:a16="http://schemas.microsoft.com/office/drawing/2014/main" id="{7F282AE1-B06C-CB42-85B5-E8C27C0E8BB4}"/>
              </a:ext>
            </a:extLst>
          </p:cNvPr>
          <p:cNvSpPr txBox="1">
            <a:spLocks/>
          </p:cNvSpPr>
          <p:nvPr/>
        </p:nvSpPr>
        <p:spPr>
          <a:xfrm>
            <a:off x="177417" y="4714804"/>
            <a:ext cx="6999470" cy="182297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6400" indent="0">
              <a:lnSpc>
                <a:spcPct val="95000"/>
              </a:lnSpc>
              <a:spcBef>
                <a:spcPts val="0"/>
              </a:spcBef>
              <a:spcAft>
                <a:spcPts val="600"/>
              </a:spcAft>
              <a:buNone/>
            </a:pPr>
            <a:r>
              <a:rPr lang="it-IT" sz="2200" spc="-20" dirty="0"/>
              <a:t>Può essere utile, come mostrato qui a fianco, introdurre un file </a:t>
            </a:r>
            <a:r>
              <a:rPr lang="it-IT" sz="2200" i="1" spc="-20" dirty="0" err="1"/>
              <a:t>json</a:t>
            </a:r>
            <a:r>
              <a:rPr lang="it-IT" sz="2200" spc="-20" dirty="0"/>
              <a:t> di specifica del progetto e delle sue dipendenze, elencate nella key</a:t>
            </a:r>
            <a:r>
              <a:rPr lang="it-IT" sz="2400" spc="-20" dirty="0"/>
              <a:t> </a:t>
            </a:r>
            <a:r>
              <a:rPr lang="it-IT" sz="2200" spc="-20" dirty="0" err="1">
                <a:solidFill>
                  <a:srgbClr val="0451A5"/>
                </a:solidFill>
                <a:latin typeface="Ubuntu Mono" panose="020B0509030602030204" pitchFamily="49" charset="0"/>
              </a:rPr>
              <a:t>require</a:t>
            </a:r>
            <a:r>
              <a:rPr lang="it-IT" sz="2200" spc="-20" dirty="0">
                <a:solidFill>
                  <a:srgbClr val="000000"/>
                </a:solidFill>
              </a:rPr>
              <a:t> (</a:t>
            </a:r>
            <a:r>
              <a:rPr lang="it-IT" sz="2200" spc="-20" dirty="0">
                <a:solidFill>
                  <a:srgbClr val="000000"/>
                </a:solidFill>
                <a:latin typeface="Ubuntu Mono" panose="020B0509030602030204" pitchFamily="49" charset="0"/>
              </a:rPr>
              <a:t>^</a:t>
            </a:r>
            <a:r>
              <a:rPr lang="it-IT" sz="2200" i="1" spc="-20" dirty="0" err="1">
                <a:solidFill>
                  <a:srgbClr val="000000"/>
                </a:solidFill>
              </a:rPr>
              <a:t>x.y</a:t>
            </a:r>
            <a:r>
              <a:rPr lang="it-IT" sz="2200" spc="-20" dirty="0"/>
              <a:t> indica la versione minima) </a:t>
            </a:r>
          </a:p>
          <a:p>
            <a:pPr marL="266700" indent="-266700">
              <a:lnSpc>
                <a:spcPct val="95000"/>
              </a:lnSpc>
              <a:spcBef>
                <a:spcPts val="0"/>
              </a:spcBef>
              <a:spcAft>
                <a:spcPts val="600"/>
              </a:spcAft>
            </a:pPr>
            <a:r>
              <a:rPr lang="it-IT" sz="2200" dirty="0"/>
              <a:t>Si vedrà nel seguito come ciò consenta di automatizzare la gestione (download e update) delle dipendenze </a:t>
            </a:r>
          </a:p>
        </p:txBody>
      </p:sp>
    </p:spTree>
    <p:extLst>
      <p:ext uri="{BB962C8B-B14F-4D97-AF65-F5344CB8AC3E}">
        <p14:creationId xmlns:p14="http://schemas.microsoft.com/office/powerpoint/2010/main" val="2966676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FBF7FA-62CE-3242-8BDC-D0CD8DA9F38E}"/>
              </a:ext>
            </a:extLst>
          </p:cNvPr>
          <p:cNvSpPr>
            <a:spLocks noGrp="1"/>
          </p:cNvSpPr>
          <p:nvPr>
            <p:ph type="title"/>
          </p:nvPr>
        </p:nvSpPr>
        <p:spPr/>
        <p:txBody>
          <a:bodyPr/>
          <a:lstStyle/>
          <a:p>
            <a:r>
              <a:rPr lang="it-IT" b="0"/>
              <a:t>Dipendenze PHP: il </a:t>
            </a:r>
            <a:r>
              <a:rPr lang="it-IT" b="0" err="1"/>
              <a:t>tool</a:t>
            </a:r>
            <a:r>
              <a:rPr lang="it-IT" b="0"/>
              <a:t> </a:t>
            </a:r>
            <a:r>
              <a:rPr lang="it-IT" b="0" i="1" err="1"/>
              <a:t>composer</a:t>
            </a:r>
            <a:endParaRPr lang="it-IT" b="0"/>
          </a:p>
        </p:txBody>
      </p:sp>
      <p:sp>
        <p:nvSpPr>
          <p:cNvPr id="3" name="Segnaposto contenuto 2">
            <a:extLst>
              <a:ext uri="{FF2B5EF4-FFF2-40B4-BE49-F238E27FC236}">
                <a16:creationId xmlns:a16="http://schemas.microsoft.com/office/drawing/2014/main" id="{6DB2A4BA-3928-CE45-AE78-8A9761BB619E}"/>
              </a:ext>
            </a:extLst>
          </p:cNvPr>
          <p:cNvSpPr>
            <a:spLocks noGrp="1"/>
          </p:cNvSpPr>
          <p:nvPr>
            <p:ph idx="1"/>
          </p:nvPr>
        </p:nvSpPr>
        <p:spPr>
          <a:xfrm>
            <a:off x="3465296" y="2388873"/>
            <a:ext cx="5551395" cy="3978060"/>
          </a:xfrm>
        </p:spPr>
        <p:txBody>
          <a:bodyPr>
            <a:normAutofit/>
          </a:bodyPr>
          <a:lstStyle/>
          <a:p>
            <a:pPr marL="223838" indent="-223838"/>
            <a:r>
              <a:rPr lang="it-IT" sz="2100"/>
              <a:t>Per default, </a:t>
            </a:r>
            <a:r>
              <a:rPr lang="it-IT" sz="2100" i="1" err="1"/>
              <a:t>composer</a:t>
            </a:r>
            <a:r>
              <a:rPr lang="it-IT" sz="2100"/>
              <a:t> opera a livello di singolo progetto PHP, gestisce cioè le dipendenze di quel progetto</a:t>
            </a:r>
          </a:p>
          <a:p>
            <a:pPr marL="223838" indent="-223838"/>
            <a:r>
              <a:rPr lang="it-IT" sz="2100"/>
              <a:t>Installa le dipendenze (package PHP necessari al progetto) </a:t>
            </a:r>
            <a:r>
              <a:rPr lang="it-IT" sz="2100" u="sng"/>
              <a:t>nella directory del progetto</a:t>
            </a:r>
          </a:p>
          <a:p>
            <a:pPr marL="223838" indent="-223838"/>
            <a:r>
              <a:rPr lang="it-IT" sz="2100"/>
              <a:t>In alternativa, può installare i pacchetti necessari globalmente</a:t>
            </a:r>
          </a:p>
          <a:p>
            <a:pPr marL="223838" indent="-223838"/>
            <a:r>
              <a:rPr lang="it-IT" sz="2100"/>
              <a:t>NB: </a:t>
            </a:r>
            <a:r>
              <a:rPr lang="it-IT" sz="2100" i="1"/>
              <a:t>globalmente</a:t>
            </a:r>
            <a:r>
              <a:rPr lang="it-IT" sz="2100"/>
              <a:t> significa che i pacchetti </a:t>
            </a:r>
            <a:r>
              <a:rPr lang="it-IT" sz="2100" u="sng"/>
              <a:t>sono installati in </a:t>
            </a:r>
            <a:r>
              <a:rPr lang="it-IT" sz="2000" u="sng">
                <a:latin typeface="Ubuntu Mono" panose="020B0509030602030204" pitchFamily="49" charset="0"/>
              </a:rPr>
              <a:t>$HOME/.</a:t>
            </a:r>
            <a:r>
              <a:rPr lang="it-IT" sz="2000" u="sng" err="1">
                <a:latin typeface="Ubuntu Mono" panose="020B0509030602030204" pitchFamily="49" charset="0"/>
              </a:rPr>
              <a:t>composer</a:t>
            </a:r>
            <a:r>
              <a:rPr lang="it-IT" sz="2100"/>
              <a:t> o altra directory dell'utente e, cioè, "globalmente"</a:t>
            </a:r>
            <a:r>
              <a:rPr lang="it-IT" sz="2100" i="1"/>
              <a:t> per un utente</a:t>
            </a:r>
            <a:r>
              <a:rPr lang="it-IT" sz="2100"/>
              <a:t> (non "globalmente" a livello di sistema)</a:t>
            </a:r>
          </a:p>
        </p:txBody>
      </p:sp>
      <p:sp>
        <p:nvSpPr>
          <p:cNvPr id="4" name="Segnaposto data 3">
            <a:extLst>
              <a:ext uri="{FF2B5EF4-FFF2-40B4-BE49-F238E27FC236}">
                <a16:creationId xmlns:a16="http://schemas.microsoft.com/office/drawing/2014/main" id="{BCC2D986-CCC5-E547-8286-339E1B6D6F07}"/>
              </a:ext>
            </a:extLst>
          </p:cNvPr>
          <p:cNvSpPr>
            <a:spLocks noGrp="1"/>
          </p:cNvSpPr>
          <p:nvPr>
            <p:ph type="dt" sz="half" idx="10"/>
          </p:nvPr>
        </p:nvSpPr>
        <p:spPr/>
        <p:txBody>
          <a:bodyPr/>
          <a:lstStyle/>
          <a:p>
            <a:fld id="{24CE9097-71CC-5540-9650-66AA1BF78DE6}" type="datetime1">
              <a:rPr lang="it-IT" smtClean="0"/>
              <a:t>09/01/24</a:t>
            </a:fld>
            <a:endParaRPr lang="it-IT"/>
          </a:p>
        </p:txBody>
      </p:sp>
      <p:sp>
        <p:nvSpPr>
          <p:cNvPr id="5" name="Segnaposto piè di pagina 4">
            <a:extLst>
              <a:ext uri="{FF2B5EF4-FFF2-40B4-BE49-F238E27FC236}">
                <a16:creationId xmlns:a16="http://schemas.microsoft.com/office/drawing/2014/main" id="{E322D5F6-3D28-0E49-98B9-9273039DDF1B}"/>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6967AD1-CAEE-D145-AB96-3DCB864F185B}"/>
              </a:ext>
            </a:extLst>
          </p:cNvPr>
          <p:cNvSpPr>
            <a:spLocks noGrp="1"/>
          </p:cNvSpPr>
          <p:nvPr>
            <p:ph type="sldNum" sz="quarter" idx="12"/>
          </p:nvPr>
        </p:nvSpPr>
        <p:spPr/>
        <p:txBody>
          <a:bodyPr/>
          <a:lstStyle/>
          <a:p>
            <a:fld id="{F8EFCE01-9A1A-5743-92DE-2F66DAA3BA2F}" type="slidenum">
              <a:rPr lang="it-IT" smtClean="0"/>
              <a:t>22</a:t>
            </a:fld>
            <a:endParaRPr lang="it-IT"/>
          </a:p>
        </p:txBody>
      </p:sp>
      <p:pic>
        <p:nvPicPr>
          <p:cNvPr id="11" name="Immagine 10">
            <a:extLst>
              <a:ext uri="{FF2B5EF4-FFF2-40B4-BE49-F238E27FC236}">
                <a16:creationId xmlns:a16="http://schemas.microsoft.com/office/drawing/2014/main" id="{9FE038F1-895F-3645-B4AC-36F153BFCE19}"/>
              </a:ext>
            </a:extLst>
          </p:cNvPr>
          <p:cNvPicPr>
            <a:picLocks noChangeAspect="1"/>
          </p:cNvPicPr>
          <p:nvPr/>
        </p:nvPicPr>
        <p:blipFill>
          <a:blip r:embed="rId2"/>
          <a:stretch>
            <a:fillRect/>
          </a:stretch>
        </p:blipFill>
        <p:spPr>
          <a:xfrm>
            <a:off x="424750" y="2515079"/>
            <a:ext cx="3011971" cy="3312568"/>
          </a:xfrm>
          <a:prstGeom prst="rect">
            <a:avLst/>
          </a:prstGeom>
          <a:ln>
            <a:solidFill>
              <a:schemeClr val="accent1"/>
            </a:solidFill>
          </a:ln>
        </p:spPr>
      </p:pic>
      <p:sp>
        <p:nvSpPr>
          <p:cNvPr id="12" name="Segnaposto contenuto 2">
            <a:extLst>
              <a:ext uri="{FF2B5EF4-FFF2-40B4-BE49-F238E27FC236}">
                <a16:creationId xmlns:a16="http://schemas.microsoft.com/office/drawing/2014/main" id="{9233699C-BADA-F440-9636-FB1FF6FF8111}"/>
              </a:ext>
            </a:extLst>
          </p:cNvPr>
          <p:cNvSpPr txBox="1">
            <a:spLocks/>
          </p:cNvSpPr>
          <p:nvPr/>
        </p:nvSpPr>
        <p:spPr>
          <a:xfrm>
            <a:off x="89209" y="898565"/>
            <a:ext cx="8993319" cy="16736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4150" indent="-184150"/>
            <a:r>
              <a:rPr lang="it-IT" sz="2100" err="1"/>
              <a:t>Tool</a:t>
            </a:r>
            <a:r>
              <a:rPr lang="it-IT" sz="2100"/>
              <a:t> (testuale) per gestire in PHP dipendenze dei progetti da pacchetti</a:t>
            </a:r>
          </a:p>
          <a:p>
            <a:pPr marL="184150" indent="-184150"/>
            <a:r>
              <a:rPr lang="it-IT" sz="2100" i="1" err="1"/>
              <a:t>composer </a:t>
            </a:r>
            <a:r>
              <a:rPr lang="it-IT" sz="2100"/>
              <a:t>legge da un file </a:t>
            </a:r>
            <a:r>
              <a:rPr lang="it-IT" sz="2100" i="1"/>
              <a:t>composer.json</a:t>
            </a:r>
            <a:r>
              <a:rPr lang="it-IT" sz="2100"/>
              <a:t> le dipendenze del progetto PHP da certi pacchetti (anche a livello di numero di versione), </a:t>
            </a:r>
          </a:p>
          <a:p>
            <a:pPr marL="404813" lvl="1" indent="-198438">
              <a:spcBef>
                <a:spcPts val="300"/>
              </a:spcBef>
              <a:buFont typeface="Font di sistema"/>
              <a:buChar char="-"/>
            </a:pPr>
            <a:r>
              <a:rPr lang="it-IT" sz="2100"/>
              <a:t>determina (tutti) i pacchetti necessari, li scarica e installa automaticamente</a:t>
            </a:r>
          </a:p>
        </p:txBody>
      </p:sp>
      <p:sp>
        <p:nvSpPr>
          <p:cNvPr id="9" name="Segnaposto contenuto 2">
            <a:extLst>
              <a:ext uri="{FF2B5EF4-FFF2-40B4-BE49-F238E27FC236}">
                <a16:creationId xmlns:a16="http://schemas.microsoft.com/office/drawing/2014/main" id="{8559D3F4-213D-96FD-9044-A90FD73D640D}"/>
              </a:ext>
            </a:extLst>
          </p:cNvPr>
          <p:cNvSpPr txBox="1">
            <a:spLocks/>
          </p:cNvSpPr>
          <p:nvPr/>
        </p:nvSpPr>
        <p:spPr>
          <a:xfrm>
            <a:off x="89209" y="6135674"/>
            <a:ext cx="8993319" cy="46251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4150" indent="-184150"/>
            <a:r>
              <a:rPr lang="it-IT" sz="2100"/>
              <a:t>La "home" di </a:t>
            </a:r>
            <a:r>
              <a:rPr lang="it-IT" sz="2100" i="1" err="1"/>
              <a:t>composer</a:t>
            </a:r>
            <a:r>
              <a:rPr lang="it-IT" sz="2100"/>
              <a:t> si può vedere con:  </a:t>
            </a:r>
            <a:r>
              <a:rPr lang="en-GB" sz="1600" b="0" i="0">
                <a:solidFill>
                  <a:srgbClr val="222222"/>
                </a:solidFill>
                <a:effectLst/>
                <a:highlight>
                  <a:srgbClr val="ECECEC"/>
                </a:highlight>
                <a:latin typeface="Ubuntu Mono" panose="020B0509030602030204" pitchFamily="49" charset="0"/>
              </a:rPr>
              <a:t> composer config --global home</a:t>
            </a:r>
            <a:endParaRPr lang="en-IT" sz="1600">
              <a:highlight>
                <a:srgbClr val="ECECEC"/>
              </a:highlight>
              <a:latin typeface="Ubuntu Mono" panose="020B0509030602030204" pitchFamily="49" charset="0"/>
            </a:endParaRPr>
          </a:p>
        </p:txBody>
      </p:sp>
    </p:spTree>
    <p:extLst>
      <p:ext uri="{BB962C8B-B14F-4D97-AF65-F5344CB8AC3E}">
        <p14:creationId xmlns:p14="http://schemas.microsoft.com/office/powerpoint/2010/main" val="3621901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91E9EB-042C-984A-A045-BDCA7402ED86}"/>
              </a:ext>
            </a:extLst>
          </p:cNvPr>
          <p:cNvSpPr>
            <a:spLocks noGrp="1"/>
          </p:cNvSpPr>
          <p:nvPr>
            <p:ph type="title"/>
          </p:nvPr>
        </p:nvSpPr>
        <p:spPr>
          <a:xfrm>
            <a:off x="359500" y="44474"/>
            <a:ext cx="8579942" cy="641326"/>
          </a:xfrm>
        </p:spPr>
        <p:txBody>
          <a:bodyPr>
            <a:normAutofit/>
          </a:bodyPr>
          <a:lstStyle/>
          <a:p>
            <a:r>
              <a:rPr lang="it-IT" sz="3600" b="0"/>
              <a:t>Composer: installazione (via rete)</a:t>
            </a:r>
          </a:p>
        </p:txBody>
      </p:sp>
      <p:sp>
        <p:nvSpPr>
          <p:cNvPr id="4" name="Segnaposto data 3">
            <a:extLst>
              <a:ext uri="{FF2B5EF4-FFF2-40B4-BE49-F238E27FC236}">
                <a16:creationId xmlns:a16="http://schemas.microsoft.com/office/drawing/2014/main" id="{2233A249-CAD2-FF46-B8BF-8D6B25F16AFD}"/>
              </a:ext>
            </a:extLst>
          </p:cNvPr>
          <p:cNvSpPr>
            <a:spLocks noGrp="1"/>
          </p:cNvSpPr>
          <p:nvPr>
            <p:ph type="dt" sz="half" idx="10"/>
          </p:nvPr>
        </p:nvSpPr>
        <p:spPr>
          <a:xfrm>
            <a:off x="261808" y="6454038"/>
            <a:ext cx="2133600" cy="365125"/>
          </a:xfrm>
        </p:spPr>
        <p:txBody>
          <a:bodyPr/>
          <a:lstStyle/>
          <a:p>
            <a:fld id="{95D462A1-ABEF-1F4B-AAF2-0DBE992AB1B8}" type="datetime1">
              <a:rPr lang="it-IT" smtClean="0"/>
              <a:t>09/01/24</a:t>
            </a:fld>
            <a:endParaRPr lang="it-IT"/>
          </a:p>
        </p:txBody>
      </p:sp>
      <p:sp>
        <p:nvSpPr>
          <p:cNvPr id="5" name="Segnaposto piè di pagina 4">
            <a:extLst>
              <a:ext uri="{FF2B5EF4-FFF2-40B4-BE49-F238E27FC236}">
                <a16:creationId xmlns:a16="http://schemas.microsoft.com/office/drawing/2014/main" id="{A9232996-3A3A-8E4F-8442-92121E9448E4}"/>
              </a:ext>
            </a:extLst>
          </p:cNvPr>
          <p:cNvSpPr>
            <a:spLocks noGrp="1"/>
          </p:cNvSpPr>
          <p:nvPr>
            <p:ph type="ftr" sz="quarter" idx="11"/>
          </p:nvPr>
        </p:nvSpPr>
        <p:spPr>
          <a:xfrm>
            <a:off x="3197472" y="6454038"/>
            <a:ext cx="2895600" cy="365125"/>
          </a:xfrm>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0EC1F7A6-DC6E-4645-A81D-0F7110233787}"/>
              </a:ext>
            </a:extLst>
          </p:cNvPr>
          <p:cNvSpPr>
            <a:spLocks noGrp="1"/>
          </p:cNvSpPr>
          <p:nvPr>
            <p:ph type="sldNum" sz="quarter" idx="12"/>
          </p:nvPr>
        </p:nvSpPr>
        <p:spPr>
          <a:xfrm>
            <a:off x="6724168" y="6454038"/>
            <a:ext cx="2133600" cy="365125"/>
          </a:xfrm>
        </p:spPr>
        <p:txBody>
          <a:bodyPr/>
          <a:lstStyle/>
          <a:p>
            <a:fld id="{F8EFCE01-9A1A-5743-92DE-2F66DAA3BA2F}" type="slidenum">
              <a:rPr lang="it-IT" smtClean="0"/>
              <a:t>23</a:t>
            </a:fld>
            <a:endParaRPr lang="it-IT"/>
          </a:p>
        </p:txBody>
      </p:sp>
      <p:sp>
        <p:nvSpPr>
          <p:cNvPr id="7" name="Rettangolo 6">
            <a:extLst>
              <a:ext uri="{FF2B5EF4-FFF2-40B4-BE49-F238E27FC236}">
                <a16:creationId xmlns:a16="http://schemas.microsoft.com/office/drawing/2014/main" id="{6C60E3EB-181B-B740-AE28-300F0CF815A8}"/>
              </a:ext>
            </a:extLst>
          </p:cNvPr>
          <p:cNvSpPr/>
          <p:nvPr/>
        </p:nvSpPr>
        <p:spPr>
          <a:xfrm>
            <a:off x="354155" y="863317"/>
            <a:ext cx="8579941" cy="1969770"/>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400" noProof="1">
                <a:solidFill>
                  <a:schemeClr val="accent6"/>
                </a:solidFill>
                <a:effectLst/>
                <a:latin typeface="Ubuntu Mono" panose="020B0509030602030204" pitchFamily="49" charset="0"/>
              </a:rPr>
              <a:t>$</a:t>
            </a:r>
            <a:r>
              <a:rPr lang="it-IT" sz="1400" noProof="1">
                <a:solidFill>
                  <a:srgbClr val="000000"/>
                </a:solidFill>
                <a:effectLst/>
                <a:latin typeface="Ubuntu Mono" panose="020B0509030602030204" pitchFamily="49" charset="0"/>
              </a:rPr>
              <a:t> php -r "copy('https://getcomposer.org/installer', 'composer-setup.php');"</a:t>
            </a:r>
          </a:p>
          <a:p>
            <a:r>
              <a:rPr lang="it-IT" sz="1400" noProof="1">
                <a:solidFill>
                  <a:srgbClr val="0070C0"/>
                </a:solidFill>
                <a:effectLst/>
                <a:latin typeface="Ubuntu Mono" panose="020B0509030602030204" pitchFamily="49" charset="0"/>
              </a:rPr>
              <a:t># </a:t>
            </a:r>
            <a:r>
              <a:rPr lang="it-IT" sz="1400" noProof="1">
                <a:solidFill>
                  <a:srgbClr val="0070C0"/>
                </a:solidFill>
                <a:effectLst/>
                <a:latin typeface="Times New Roman" panose="02020603050405020304" pitchFamily="18" charset="0"/>
                <a:cs typeface="Times New Roman" panose="02020603050405020304" pitchFamily="18" charset="0"/>
              </a:rPr>
              <a:t>(v. </a:t>
            </a:r>
            <a:r>
              <a:rPr lang="it-IT" sz="1400" dirty="0">
                <a:latin typeface="Times New Roman" panose="02020603050405020304" pitchFamily="18" charset="0"/>
                <a:cs typeface="Times New Roman" panose="02020603050405020304" pitchFamily="18" charset="0"/>
                <a:hlinkClick r:id="rId2"/>
              </a:rPr>
              <a:t>https://getcomposer.org/download</a:t>
            </a:r>
            <a:r>
              <a:rPr lang="it-IT" sz="1400" noProof="1">
                <a:solidFill>
                  <a:srgbClr val="0070C0"/>
                </a:solidFill>
                <a:effectLst/>
                <a:latin typeface="Times New Roman" panose="02020603050405020304" pitchFamily="18" charset="0"/>
                <a:cs typeface="Times New Roman" panose="02020603050405020304" pitchFamily="18" charset="0"/>
              </a:rPr>
              <a:t>) scarica lo script di boot di </a:t>
            </a:r>
            <a:r>
              <a:rPr lang="it-IT" sz="1400" i="1" noProof="1">
                <a:solidFill>
                  <a:srgbClr val="0070C0"/>
                </a:solidFill>
                <a:effectLst/>
                <a:latin typeface="Times New Roman" panose="02020603050405020304" pitchFamily="18" charset="0"/>
                <a:cs typeface="Times New Roman" panose="02020603050405020304" pitchFamily="18" charset="0"/>
              </a:rPr>
              <a:t>composer</a:t>
            </a:r>
            <a:r>
              <a:rPr lang="it-IT" sz="1400" noProof="1">
                <a:solidFill>
                  <a:srgbClr val="0070C0"/>
                </a:solidFill>
                <a:effectLst/>
                <a:latin typeface="Times New Roman" panose="02020603050405020304" pitchFamily="18" charset="0"/>
                <a:cs typeface="Times New Roman" panose="02020603050405020304" pitchFamily="18" charset="0"/>
              </a:rPr>
              <a:t>, omettiamo di controllare l'hash</a:t>
            </a:r>
          </a:p>
          <a:p>
            <a:pPr>
              <a:spcBef>
                <a:spcPts val="600"/>
              </a:spcBef>
            </a:pPr>
            <a:r>
              <a:rPr lang="it-IT" sz="1400" noProof="1">
                <a:solidFill>
                  <a:schemeClr val="accent6"/>
                </a:solidFill>
                <a:latin typeface="Ubuntu Mono" panose="020B0509030602030204" pitchFamily="49" charset="0"/>
              </a:rPr>
              <a:t>$</a:t>
            </a:r>
            <a:r>
              <a:rPr lang="it-IT" sz="1400" noProof="1">
                <a:solidFill>
                  <a:srgbClr val="000000"/>
                </a:solidFill>
                <a:latin typeface="Ubuntu Mono" panose="020B0509030602030204" pitchFamily="49" charset="0"/>
              </a:rPr>
              <a:t> php composer-setup.php</a:t>
            </a:r>
            <a:r>
              <a:rPr lang="it-IT" sz="1400" noProof="1">
                <a:solidFill>
                  <a:srgbClr val="0070C0"/>
                </a:solidFill>
                <a:latin typeface="Ubuntu Mono" panose="020B0509030602030204" pitchFamily="49" charset="0"/>
              </a:rPr>
              <a:t>     # </a:t>
            </a:r>
            <a:r>
              <a:rPr lang="it-IT" sz="1400" noProof="1">
                <a:solidFill>
                  <a:srgbClr val="0070C0"/>
                </a:solidFill>
                <a:latin typeface="Times New Roman" panose="02020603050405020304" pitchFamily="18" charset="0"/>
                <a:cs typeface="Times New Roman" panose="02020603050405020304" pitchFamily="18" charset="0"/>
              </a:rPr>
              <a:t>installerà </a:t>
            </a:r>
            <a:r>
              <a:rPr lang="it-IT" sz="1400" i="1" noProof="1">
                <a:solidFill>
                  <a:srgbClr val="0070C0"/>
                </a:solidFill>
                <a:latin typeface="Times New Roman" panose="02020603050405020304" pitchFamily="18" charset="0"/>
                <a:cs typeface="Times New Roman" panose="02020603050405020304" pitchFamily="18" charset="0"/>
              </a:rPr>
              <a:t>composer.phar</a:t>
            </a:r>
            <a:r>
              <a:rPr lang="it-IT" sz="1400" noProof="1">
                <a:solidFill>
                  <a:srgbClr val="0070C0"/>
                </a:solidFill>
                <a:latin typeface="Times New Roman" panose="02020603050405020304" pitchFamily="18" charset="0"/>
                <a:cs typeface="Times New Roman" panose="02020603050405020304" pitchFamily="18" charset="0"/>
              </a:rPr>
              <a:t> nella directory corrente </a:t>
            </a:r>
            <a:r>
              <a:rPr lang="it-IT" sz="1400" i="1" noProof="1">
                <a:solidFill>
                  <a:srgbClr val="0070C0"/>
                </a:solidFill>
                <a:latin typeface="Times New Roman" panose="02020603050405020304" pitchFamily="18" charset="0"/>
                <a:cs typeface="Times New Roman" panose="02020603050405020304" pitchFamily="18" charset="0"/>
              </a:rPr>
              <a:t>(/Users/gp</a:t>
            </a:r>
            <a:r>
              <a:rPr lang="it-IT" sz="1400" noProof="1">
                <a:solidFill>
                  <a:srgbClr val="0070C0"/>
                </a:solidFill>
                <a:latin typeface="Times New Roman" panose="02020603050405020304" pitchFamily="18" charset="0"/>
                <a:cs typeface="Times New Roman" panose="02020603050405020304" pitchFamily="18" charset="0"/>
              </a:rPr>
              <a:t> in questo caso</a:t>
            </a:r>
            <a:r>
              <a:rPr lang="it-IT" sz="1400" i="1" noProof="1">
                <a:solidFill>
                  <a:srgbClr val="0070C0"/>
                </a:solidFill>
                <a:latin typeface="Times New Roman" panose="02020603050405020304" pitchFamily="18" charset="0"/>
                <a:cs typeface="Times New Roman" panose="02020603050405020304" pitchFamily="18" charset="0"/>
              </a:rPr>
              <a:t>)</a:t>
            </a:r>
            <a:endParaRPr lang="it-IT" sz="1400" i="1" noProof="1">
              <a:solidFill>
                <a:srgbClr val="000000"/>
              </a:solidFill>
              <a:latin typeface="Ubuntu Mono" panose="020B0509030602030204" pitchFamily="49" charset="0"/>
            </a:endParaRPr>
          </a:p>
          <a:p>
            <a:r>
              <a:rPr lang="it-IT" sz="1400" noProof="1">
                <a:solidFill>
                  <a:srgbClr val="2FB41D"/>
                </a:solidFill>
                <a:latin typeface="Ubuntu Mono" panose="020B0509030602030204" pitchFamily="49" charset="0"/>
              </a:rPr>
              <a:t>All settings correct for using Composer   </a:t>
            </a:r>
            <a:r>
              <a:rPr lang="it-IT" sz="1400" noProof="1">
                <a:solidFill>
                  <a:srgbClr val="9FA01C"/>
                </a:solidFill>
                <a:latin typeface="Ubuntu Mono" panose="020B0509030602030204" pitchFamily="49" charset="0"/>
              </a:rPr>
              <a:t>Downloading...</a:t>
            </a:r>
            <a:endParaRPr lang="it-IT" sz="1400" noProof="1">
              <a:solidFill>
                <a:srgbClr val="000000"/>
              </a:solidFill>
              <a:latin typeface="Ubuntu Mono" panose="020B0509030602030204" pitchFamily="49" charset="0"/>
            </a:endParaRPr>
          </a:p>
          <a:p>
            <a:r>
              <a:rPr lang="it-IT" sz="1400" noProof="1">
                <a:solidFill>
                  <a:srgbClr val="2FB41D"/>
                </a:solidFill>
                <a:latin typeface="Ubuntu Mono" panose="020B0509030602030204" pitchFamily="49" charset="0"/>
              </a:rPr>
              <a:t>Composer (version 1.8.5) installed to: </a:t>
            </a:r>
            <a:r>
              <a:rPr lang="it-IT" sz="1400" b="1" noProof="1">
                <a:solidFill>
                  <a:srgbClr val="2FB41D"/>
                </a:solidFill>
                <a:latin typeface="Ubuntu Mono" panose="020B0509030602030204" pitchFamily="49" charset="0"/>
              </a:rPr>
              <a:t>/Users/gp/composer.phar       </a:t>
            </a:r>
          </a:p>
          <a:p>
            <a:r>
              <a:rPr lang="it-IT" sz="1400" b="1" u="sng" noProof="1">
                <a:solidFill>
                  <a:srgbClr val="9FA01C"/>
                </a:solidFill>
                <a:latin typeface="Ubuntu Mono" panose="020B0509030602030204" pitchFamily="49" charset="0"/>
              </a:rPr>
              <a:t>Use it: php composer.phar</a:t>
            </a:r>
            <a:endParaRPr lang="it-IT" sz="1400" b="1" u="sng" noProof="1">
              <a:solidFill>
                <a:srgbClr val="000000"/>
              </a:solidFill>
              <a:latin typeface="Ubuntu Mono" panose="020B0509030602030204" pitchFamily="49" charset="0"/>
            </a:endParaRPr>
          </a:p>
          <a:p>
            <a:pPr>
              <a:spcBef>
                <a:spcPts val="600"/>
              </a:spcBef>
            </a:pPr>
            <a:r>
              <a:rPr lang="it-IT" sz="1400" noProof="1">
                <a:solidFill>
                  <a:schemeClr val="accent6"/>
                </a:solidFill>
                <a:latin typeface="Ubuntu Mono" panose="020B0509030602030204" pitchFamily="49" charset="0"/>
              </a:rPr>
              <a:t>$</a:t>
            </a:r>
            <a:r>
              <a:rPr lang="it-IT" sz="1400" noProof="1">
                <a:solidFill>
                  <a:srgbClr val="000000"/>
                </a:solidFill>
                <a:latin typeface="Ubuntu Mono" panose="020B0509030602030204" pitchFamily="49" charset="0"/>
              </a:rPr>
              <a:t> ls composer*  </a:t>
            </a:r>
            <a:r>
              <a:rPr lang="it-IT" sz="1400" noProof="1">
                <a:solidFill>
                  <a:srgbClr val="0070C0"/>
                </a:solidFill>
                <a:latin typeface="Ubuntu Mono" panose="020B0509030602030204" pitchFamily="49" charset="0"/>
              </a:rPr>
              <a:t># </a:t>
            </a:r>
            <a:r>
              <a:rPr lang="it-IT" sz="1400" noProof="1">
                <a:solidFill>
                  <a:srgbClr val="0070C0"/>
                </a:solidFill>
                <a:latin typeface="Times New Roman" panose="02020603050405020304" pitchFamily="18" charset="0"/>
                <a:cs typeface="Times New Roman" panose="02020603050405020304" pitchFamily="18" charset="0"/>
              </a:rPr>
              <a:t>come si vede (dal colore verde), </a:t>
            </a:r>
            <a:r>
              <a:rPr lang="it-IT" sz="1400" b="1" noProof="1">
                <a:solidFill>
                  <a:srgbClr val="00B050"/>
                </a:solidFill>
                <a:latin typeface="Ubuntu Mono" panose="020B0509030602030204" pitchFamily="49" charset="0"/>
              </a:rPr>
              <a:t>composer.phar</a:t>
            </a:r>
            <a:r>
              <a:rPr lang="it-IT" sz="1400" noProof="1">
                <a:solidFill>
                  <a:srgbClr val="0070C0"/>
                </a:solidFill>
                <a:latin typeface="Times New Roman" panose="02020603050405020304" pitchFamily="18" charset="0"/>
                <a:cs typeface="Times New Roman" panose="02020603050405020304" pitchFamily="18" charset="0"/>
              </a:rPr>
              <a:t> è un eseguibile! </a:t>
            </a:r>
            <a:r>
              <a:rPr lang="it-IT" sz="1400" b="1" noProof="1">
                <a:solidFill>
                  <a:srgbClr val="0070C0"/>
                </a:solidFill>
                <a:latin typeface="Times New Roman" panose="02020603050405020304" pitchFamily="18" charset="0"/>
                <a:cs typeface="Times New Roman" panose="02020603050405020304" pitchFamily="18" charset="0"/>
              </a:rPr>
              <a:t>Cioè, è il tool </a:t>
            </a:r>
            <a:r>
              <a:rPr lang="it-IT" sz="1400" b="1" i="1" noProof="1">
                <a:solidFill>
                  <a:srgbClr val="0070C0"/>
                </a:solidFill>
                <a:latin typeface="Times New Roman" panose="02020603050405020304" pitchFamily="18" charset="0"/>
                <a:cs typeface="Times New Roman" panose="02020603050405020304" pitchFamily="18" charset="0"/>
              </a:rPr>
              <a:t>composer</a:t>
            </a:r>
            <a:endParaRPr lang="it-IT" sz="1400" b="1" noProof="1">
              <a:solidFill>
                <a:srgbClr val="0070C0"/>
              </a:solidFill>
              <a:latin typeface="Ubuntu Mono" panose="020B0509030602030204" pitchFamily="49" charset="0"/>
            </a:endParaRPr>
          </a:p>
          <a:p>
            <a:r>
              <a:rPr lang="it-IT" sz="1400" b="1" noProof="1">
                <a:solidFill>
                  <a:srgbClr val="2FB41D"/>
                </a:solidFill>
                <a:latin typeface="Ubuntu Mono" panose="020B0509030602030204" pitchFamily="49" charset="0"/>
              </a:rPr>
              <a:t>composer.phar </a:t>
            </a:r>
            <a:r>
              <a:rPr lang="it-IT" sz="1400" noProof="1">
                <a:solidFill>
                  <a:srgbClr val="000000"/>
                </a:solidFill>
                <a:latin typeface="Ubuntu Mono" panose="020B0509030602030204" pitchFamily="49" charset="0"/>
              </a:rPr>
              <a:t>composer-setup.php   </a:t>
            </a:r>
            <a:r>
              <a:rPr lang="it-IT" sz="1400" noProof="1">
                <a:solidFill>
                  <a:srgbClr val="0070C0"/>
                </a:solidFill>
                <a:latin typeface="Ubuntu Mono" panose="020B0509030602030204" pitchFamily="49" charset="0"/>
              </a:rPr>
              <a:t>#</a:t>
            </a:r>
            <a:r>
              <a:rPr lang="it-IT" sz="1400" noProof="1">
                <a:solidFill>
                  <a:srgbClr val="0070C0"/>
                </a:solidFill>
                <a:latin typeface="Times New Roman" panose="02020603050405020304" pitchFamily="18" charset="0"/>
                <a:cs typeface="Times New Roman" panose="02020603050405020304" pitchFamily="18" charset="0"/>
              </a:rPr>
              <a:t> ora si può anche eliminare il file di setup </a:t>
            </a:r>
            <a:r>
              <a:rPr lang="it-IT" sz="1300" noProof="1">
                <a:solidFill>
                  <a:srgbClr val="0070C0"/>
                </a:solidFill>
                <a:latin typeface="Ubuntu Mono" panose="020B0509030602030204" pitchFamily="49" charset="0"/>
              </a:rPr>
              <a:t>composer-setup.php</a:t>
            </a:r>
            <a:endParaRPr lang="it-IT" sz="1300" noProof="1">
              <a:solidFill>
                <a:srgbClr val="2FB41D"/>
              </a:solidFill>
              <a:latin typeface="Ubuntu Mono" panose="020B0509030602030204" pitchFamily="49" charset="0"/>
            </a:endParaRPr>
          </a:p>
        </p:txBody>
      </p:sp>
      <p:sp>
        <p:nvSpPr>
          <p:cNvPr id="8" name="Segnaposto contenuto 2">
            <a:extLst>
              <a:ext uri="{FF2B5EF4-FFF2-40B4-BE49-F238E27FC236}">
                <a16:creationId xmlns:a16="http://schemas.microsoft.com/office/drawing/2014/main" id="{42CB41C3-0920-B54B-BF35-1DBAD6427AB9}"/>
              </a:ext>
            </a:extLst>
          </p:cNvPr>
          <p:cNvSpPr>
            <a:spLocks noGrp="1"/>
          </p:cNvSpPr>
          <p:nvPr>
            <p:ph idx="1"/>
          </p:nvPr>
        </p:nvSpPr>
        <p:spPr>
          <a:xfrm>
            <a:off x="201518" y="3308604"/>
            <a:ext cx="8821902" cy="755762"/>
          </a:xfrm>
        </p:spPr>
        <p:txBody>
          <a:bodyPr>
            <a:noAutofit/>
          </a:bodyPr>
          <a:lstStyle/>
          <a:p>
            <a:pPr marL="273050" indent="-273050">
              <a:lnSpc>
                <a:spcPct val="90000"/>
              </a:lnSpc>
              <a:spcBef>
                <a:spcPts val="0"/>
              </a:spcBef>
            </a:pPr>
            <a:r>
              <a:rPr lang="it-IT" sz="2300"/>
              <a:t>In Unix, il file </a:t>
            </a:r>
            <a:r>
              <a:rPr lang="it-IT" sz="2300" i="1"/>
              <a:t>PHAR</a:t>
            </a:r>
            <a:r>
              <a:rPr lang="it-IT" sz="2300"/>
              <a:t> (PHP archive) </a:t>
            </a:r>
            <a:r>
              <a:rPr lang="it-IT" sz="2200" err="1">
                <a:solidFill>
                  <a:srgbClr val="2FB41D"/>
                </a:solidFill>
                <a:latin typeface="Ubuntu Mono" panose="020B0509030602030204" pitchFamily="49" charset="0"/>
              </a:rPr>
              <a:t>composer.phar</a:t>
            </a:r>
            <a:r>
              <a:rPr lang="it-IT" sz="2300"/>
              <a:t> si può lanciare direttamente, oppure lo si può passare a </a:t>
            </a:r>
            <a:r>
              <a:rPr lang="it-IT" sz="2300" i="1"/>
              <a:t>PHP </a:t>
            </a:r>
            <a:r>
              <a:rPr lang="it-IT" sz="2300"/>
              <a:t>come file da eseguire: </a:t>
            </a:r>
          </a:p>
        </p:txBody>
      </p:sp>
      <p:sp>
        <p:nvSpPr>
          <p:cNvPr id="9" name="Rettangolo 8">
            <a:extLst>
              <a:ext uri="{FF2B5EF4-FFF2-40B4-BE49-F238E27FC236}">
                <a16:creationId xmlns:a16="http://schemas.microsoft.com/office/drawing/2014/main" id="{EE06A1C9-8209-1B40-80AE-FB7E2F4C66B7}"/>
              </a:ext>
            </a:extLst>
          </p:cNvPr>
          <p:cNvSpPr/>
          <p:nvPr/>
        </p:nvSpPr>
        <p:spPr>
          <a:xfrm>
            <a:off x="362540" y="5669102"/>
            <a:ext cx="8579942" cy="738664"/>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400">
                <a:solidFill>
                  <a:schemeClr val="accent6"/>
                </a:solidFill>
                <a:effectLst/>
                <a:latin typeface="Ubuntu Mono" panose="020B0509030602030204" pitchFamily="49" charset="0"/>
              </a:rPr>
              <a:t>$ </a:t>
            </a:r>
            <a:r>
              <a:rPr lang="it-IT" sz="1400" err="1">
                <a:solidFill>
                  <a:srgbClr val="000000"/>
                </a:solidFill>
                <a:effectLst/>
                <a:latin typeface="Ubuntu Mono" panose="020B0509030602030204" pitchFamily="49" charset="0"/>
              </a:rPr>
              <a:t>php</a:t>
            </a:r>
            <a:r>
              <a:rPr lang="it-IT" sz="1400">
                <a:solidFill>
                  <a:srgbClr val="000000"/>
                </a:solidFill>
                <a:effectLst/>
                <a:latin typeface="Ubuntu Mono" panose="020B0509030602030204" pitchFamily="49" charset="0"/>
              </a:rPr>
              <a:t> </a:t>
            </a:r>
            <a:r>
              <a:rPr lang="it-IT" sz="1400" err="1">
                <a:solidFill>
                  <a:srgbClr val="000000"/>
                </a:solidFill>
                <a:effectLst/>
                <a:latin typeface="Ubuntu Mono" panose="020B0509030602030204" pitchFamily="49" charset="0"/>
              </a:rPr>
              <a:t>composer-setup.php</a:t>
            </a:r>
            <a:r>
              <a:rPr lang="it-IT" sz="1400">
                <a:solidFill>
                  <a:srgbClr val="000000"/>
                </a:solidFill>
                <a:effectLst/>
                <a:latin typeface="Ubuntu Mono" panose="020B0509030602030204" pitchFamily="49" charset="0"/>
              </a:rPr>
              <a:t> </a:t>
            </a:r>
            <a:r>
              <a:rPr lang="it-IT" sz="1400">
                <a:solidFill>
                  <a:srgbClr val="000000"/>
                </a:solidFill>
                <a:effectLst/>
                <a:highlight>
                  <a:srgbClr val="FFFF00"/>
                </a:highlight>
                <a:latin typeface="Ubuntu Mono" panose="020B0509030602030204" pitchFamily="49" charset="0"/>
              </a:rPr>
              <a:t>--</a:t>
            </a:r>
            <a:r>
              <a:rPr lang="it-IT" sz="1400" err="1">
                <a:solidFill>
                  <a:srgbClr val="000000"/>
                </a:solidFill>
                <a:effectLst/>
                <a:highlight>
                  <a:srgbClr val="FFFF00"/>
                </a:highlight>
                <a:latin typeface="Ubuntu Mono" panose="020B0509030602030204" pitchFamily="49" charset="0"/>
              </a:rPr>
              <a:t>filename</a:t>
            </a:r>
            <a:r>
              <a:rPr lang="it-IT" sz="1400">
                <a:solidFill>
                  <a:srgbClr val="000000"/>
                </a:solidFill>
                <a:effectLst/>
                <a:highlight>
                  <a:srgbClr val="FFFF00"/>
                </a:highlight>
                <a:latin typeface="Ubuntu Mono" panose="020B0509030602030204" pitchFamily="49" charset="0"/>
              </a:rPr>
              <a:t>=</a:t>
            </a:r>
            <a:r>
              <a:rPr lang="it-IT" sz="1400" err="1">
                <a:solidFill>
                  <a:srgbClr val="000000"/>
                </a:solidFill>
                <a:effectLst/>
                <a:highlight>
                  <a:srgbClr val="FFFF00"/>
                </a:highlight>
                <a:latin typeface="Ubuntu Mono" panose="020B0509030602030204" pitchFamily="49" charset="0"/>
              </a:rPr>
              <a:t>composer</a:t>
            </a:r>
            <a:endParaRPr lang="it-IT" sz="1400">
              <a:solidFill>
                <a:srgbClr val="000000"/>
              </a:solidFill>
              <a:effectLst/>
              <a:highlight>
                <a:srgbClr val="FFFF00"/>
              </a:highlight>
              <a:latin typeface="Ubuntu Mono" panose="020B0509030602030204" pitchFamily="49" charset="0"/>
            </a:endParaRPr>
          </a:p>
          <a:p>
            <a:r>
              <a:rPr lang="it-IT" sz="1400">
                <a:solidFill>
                  <a:srgbClr val="2FB41D"/>
                </a:solidFill>
                <a:effectLst/>
                <a:latin typeface="Ubuntu Mono" panose="020B0509030602030204" pitchFamily="49" charset="0"/>
              </a:rPr>
              <a:t>Composer (</a:t>
            </a:r>
            <a:r>
              <a:rPr lang="it-IT" sz="1400" err="1">
                <a:solidFill>
                  <a:srgbClr val="2FB41D"/>
                </a:solidFill>
                <a:effectLst/>
                <a:latin typeface="Ubuntu Mono" panose="020B0509030602030204" pitchFamily="49" charset="0"/>
              </a:rPr>
              <a:t>version</a:t>
            </a:r>
            <a:r>
              <a:rPr lang="it-IT" sz="1400">
                <a:solidFill>
                  <a:srgbClr val="2FB41D"/>
                </a:solidFill>
                <a:effectLst/>
                <a:latin typeface="Ubuntu Mono" panose="020B0509030602030204" pitchFamily="49" charset="0"/>
              </a:rPr>
              <a:t> 1.8.5) </a:t>
            </a:r>
            <a:r>
              <a:rPr lang="it-IT" sz="1400" err="1">
                <a:solidFill>
                  <a:srgbClr val="2FB41D"/>
                </a:solidFill>
                <a:effectLst/>
                <a:latin typeface="Ubuntu Mono" panose="020B0509030602030204" pitchFamily="49" charset="0"/>
              </a:rPr>
              <a:t>successfully</a:t>
            </a:r>
            <a:r>
              <a:rPr lang="it-IT" sz="1400">
                <a:solidFill>
                  <a:srgbClr val="2FB41D"/>
                </a:solidFill>
                <a:effectLst/>
                <a:latin typeface="Ubuntu Mono" panose="020B0509030602030204" pitchFamily="49" charset="0"/>
              </a:rPr>
              <a:t> </a:t>
            </a:r>
            <a:r>
              <a:rPr lang="it-IT" sz="1400" err="1">
                <a:solidFill>
                  <a:srgbClr val="2FB41D"/>
                </a:solidFill>
                <a:effectLst/>
                <a:latin typeface="Ubuntu Mono" panose="020B0509030602030204" pitchFamily="49" charset="0"/>
              </a:rPr>
              <a:t>installed</a:t>
            </a:r>
            <a:r>
              <a:rPr lang="it-IT" sz="1400">
                <a:solidFill>
                  <a:srgbClr val="2FB41D"/>
                </a:solidFill>
                <a:effectLst/>
                <a:latin typeface="Ubuntu Mono" panose="020B0509030602030204" pitchFamily="49" charset="0"/>
              </a:rPr>
              <a:t> to: /</a:t>
            </a:r>
            <a:r>
              <a:rPr lang="it-IT" sz="1400" err="1">
                <a:solidFill>
                  <a:srgbClr val="2FB41D"/>
                </a:solidFill>
                <a:effectLst/>
                <a:latin typeface="Ubuntu Mono" panose="020B0509030602030204" pitchFamily="49" charset="0"/>
              </a:rPr>
              <a:t>Users</a:t>
            </a:r>
            <a:r>
              <a:rPr lang="it-IT" sz="1400">
                <a:solidFill>
                  <a:srgbClr val="2FB41D"/>
                </a:solidFill>
                <a:effectLst/>
                <a:latin typeface="Ubuntu Mono" panose="020B0509030602030204" pitchFamily="49" charset="0"/>
              </a:rPr>
              <a:t>/</a:t>
            </a:r>
            <a:r>
              <a:rPr lang="it-IT" sz="1400" err="1">
                <a:solidFill>
                  <a:srgbClr val="2FB41D"/>
                </a:solidFill>
                <a:effectLst/>
                <a:latin typeface="Ubuntu Mono" panose="020B0509030602030204" pitchFamily="49" charset="0"/>
              </a:rPr>
              <a:t>gp</a:t>
            </a:r>
            <a:r>
              <a:rPr lang="it-IT" sz="1400">
                <a:solidFill>
                  <a:srgbClr val="2FB41D"/>
                </a:solidFill>
                <a:effectLst/>
                <a:latin typeface="Ubuntu Mono" panose="020B0509030602030204" pitchFamily="49" charset="0"/>
              </a:rPr>
              <a:t>/</a:t>
            </a:r>
            <a:r>
              <a:rPr lang="it-IT" sz="1400" err="1">
                <a:solidFill>
                  <a:srgbClr val="2FB41D"/>
                </a:solidFill>
                <a:effectLst/>
                <a:highlight>
                  <a:srgbClr val="FFFF00"/>
                </a:highlight>
                <a:latin typeface="Ubuntu Mono" panose="020B0509030602030204" pitchFamily="49" charset="0"/>
              </a:rPr>
              <a:t>composer</a:t>
            </a:r>
            <a:endParaRPr lang="it-IT" sz="1400">
              <a:solidFill>
                <a:srgbClr val="2FB41D"/>
              </a:solidFill>
              <a:effectLst/>
              <a:highlight>
                <a:srgbClr val="FFFF00"/>
              </a:highlight>
              <a:latin typeface="Ubuntu Mono" panose="020B0509030602030204" pitchFamily="49" charset="0"/>
            </a:endParaRPr>
          </a:p>
          <a:p>
            <a:r>
              <a:rPr lang="it-IT" sz="1400">
                <a:solidFill>
                  <a:srgbClr val="9FA01C"/>
                </a:solidFill>
                <a:effectLst/>
                <a:latin typeface="Ubuntu Mono" panose="020B0509030602030204" pitchFamily="49" charset="0"/>
              </a:rPr>
              <a:t>Use </a:t>
            </a:r>
            <a:r>
              <a:rPr lang="it-IT" sz="1400" err="1">
                <a:solidFill>
                  <a:srgbClr val="9FA01C"/>
                </a:solidFill>
                <a:effectLst/>
                <a:latin typeface="Ubuntu Mono" panose="020B0509030602030204" pitchFamily="49" charset="0"/>
              </a:rPr>
              <a:t>it</a:t>
            </a:r>
            <a:r>
              <a:rPr lang="it-IT" sz="1400">
                <a:solidFill>
                  <a:srgbClr val="9FA01C"/>
                </a:solidFill>
                <a:effectLst/>
                <a:latin typeface="Ubuntu Mono" panose="020B0509030602030204" pitchFamily="49" charset="0"/>
              </a:rPr>
              <a:t>: </a:t>
            </a:r>
            <a:r>
              <a:rPr lang="it-IT" sz="1400" err="1">
                <a:solidFill>
                  <a:srgbClr val="9FA01C"/>
                </a:solidFill>
                <a:effectLst/>
                <a:latin typeface="Ubuntu Mono" panose="020B0509030602030204" pitchFamily="49" charset="0"/>
              </a:rPr>
              <a:t>php</a:t>
            </a:r>
            <a:r>
              <a:rPr lang="it-IT" sz="1400">
                <a:solidFill>
                  <a:srgbClr val="9FA01C"/>
                </a:solidFill>
                <a:effectLst/>
                <a:latin typeface="Ubuntu Mono" panose="020B0509030602030204" pitchFamily="49" charset="0"/>
              </a:rPr>
              <a:t> </a:t>
            </a:r>
            <a:r>
              <a:rPr lang="it-IT" sz="1400" err="1">
                <a:solidFill>
                  <a:srgbClr val="9FA01C"/>
                </a:solidFill>
                <a:effectLst/>
                <a:highlight>
                  <a:srgbClr val="FFFF00"/>
                </a:highlight>
                <a:latin typeface="Ubuntu Mono" panose="020B0509030602030204" pitchFamily="49" charset="0"/>
              </a:rPr>
              <a:t>composer</a:t>
            </a:r>
            <a:r>
              <a:rPr lang="it-IT" sz="1400">
                <a:solidFill>
                  <a:srgbClr val="9FA01C"/>
                </a:solidFill>
                <a:effectLst/>
                <a:latin typeface="Ubuntu Mono" panose="020B0509030602030204" pitchFamily="49" charset="0"/>
              </a:rPr>
              <a:t>   </a:t>
            </a:r>
            <a:r>
              <a:rPr lang="it-IT" sz="1400">
                <a:solidFill>
                  <a:srgbClr val="0070C0"/>
                </a:solidFill>
                <a:latin typeface="Ubuntu Mono" panose="020B0509030602030204" pitchFamily="49" charset="0"/>
              </a:rPr>
              <a:t># </a:t>
            </a:r>
            <a:r>
              <a:rPr lang="it-IT" sz="1400">
                <a:solidFill>
                  <a:srgbClr val="0070C0"/>
                </a:solidFill>
                <a:latin typeface="Times New Roman" panose="02020603050405020304" pitchFamily="18" charset="0"/>
                <a:cs typeface="Times New Roman" panose="02020603050405020304" pitchFamily="18" charset="0"/>
              </a:rPr>
              <a:t>ovviamente questo comando va invocato </a:t>
            </a:r>
            <a:r>
              <a:rPr lang="it-IT" sz="1400" b="1">
                <a:solidFill>
                  <a:srgbClr val="0070C0"/>
                </a:solidFill>
                <a:latin typeface="Times New Roman" panose="02020603050405020304" pitchFamily="18" charset="0"/>
                <a:cs typeface="Times New Roman" panose="02020603050405020304" pitchFamily="18" charset="0"/>
              </a:rPr>
              <a:t>dentro</a:t>
            </a:r>
            <a:r>
              <a:rPr lang="it-IT" sz="1400">
                <a:solidFill>
                  <a:srgbClr val="0070C0"/>
                </a:solidFill>
                <a:latin typeface="Times New Roman" panose="02020603050405020304" pitchFamily="18" charset="0"/>
                <a:cs typeface="Times New Roman" panose="02020603050405020304" pitchFamily="18" charset="0"/>
              </a:rPr>
              <a:t> la cartella del file</a:t>
            </a:r>
            <a:r>
              <a:rPr lang="it-IT" sz="1400" i="1">
                <a:solidFill>
                  <a:srgbClr val="0070C0"/>
                </a:solidFill>
                <a:latin typeface="Times New Roman" panose="02020603050405020304" pitchFamily="18" charset="0"/>
                <a:cs typeface="Times New Roman" panose="02020603050405020304" pitchFamily="18" charset="0"/>
              </a:rPr>
              <a:t> </a:t>
            </a:r>
            <a:r>
              <a:rPr lang="it-IT" sz="1400" i="1" err="1">
                <a:solidFill>
                  <a:srgbClr val="0070C0"/>
                </a:solidFill>
                <a:highlight>
                  <a:srgbClr val="FFFF00"/>
                </a:highlight>
                <a:latin typeface="Times New Roman" panose="02020603050405020304" pitchFamily="18" charset="0"/>
                <a:cs typeface="Times New Roman" panose="02020603050405020304" pitchFamily="18" charset="0"/>
              </a:rPr>
              <a:t>composer</a:t>
            </a:r>
            <a:r>
              <a:rPr lang="it-IT" sz="1400">
                <a:solidFill>
                  <a:srgbClr val="0070C0"/>
                </a:solidFill>
                <a:latin typeface="Times New Roman" panose="02020603050405020304" pitchFamily="18" charset="0"/>
                <a:cs typeface="Times New Roman" panose="02020603050405020304" pitchFamily="18" charset="0"/>
              </a:rPr>
              <a:t> </a:t>
            </a:r>
            <a:endParaRPr lang="it-IT" sz="1400">
              <a:solidFill>
                <a:srgbClr val="9FA01C"/>
              </a:solidFill>
              <a:effectLst/>
              <a:latin typeface="Ubuntu Mono" panose="020B0509030602030204" pitchFamily="49" charset="0"/>
            </a:endParaRPr>
          </a:p>
        </p:txBody>
      </p:sp>
      <p:sp>
        <p:nvSpPr>
          <p:cNvPr id="10" name="Segnaposto contenuto 2">
            <a:extLst>
              <a:ext uri="{FF2B5EF4-FFF2-40B4-BE49-F238E27FC236}">
                <a16:creationId xmlns:a16="http://schemas.microsoft.com/office/drawing/2014/main" id="{F95BC7B9-5449-A440-A42A-F91C5CE7D88C}"/>
              </a:ext>
            </a:extLst>
          </p:cNvPr>
          <p:cNvSpPr txBox="1">
            <a:spLocks/>
          </p:cNvSpPr>
          <p:nvPr/>
        </p:nvSpPr>
        <p:spPr>
          <a:xfrm>
            <a:off x="201518" y="4828976"/>
            <a:ext cx="8821902" cy="89618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73050" indent="-273050">
              <a:spcBef>
                <a:spcPts val="1200"/>
              </a:spcBef>
            </a:pPr>
            <a:r>
              <a:rPr lang="it-IT" sz="2300" i="1"/>
              <a:t>Composer</a:t>
            </a:r>
            <a:r>
              <a:rPr lang="it-IT" sz="2300"/>
              <a:t> si può anche installare dandogli un  nome diverso dal </a:t>
            </a:r>
            <a:r>
              <a:rPr lang="it-IT" sz="2300" i="1" err="1"/>
              <a:t>composer.phar</a:t>
            </a:r>
            <a:r>
              <a:rPr lang="it-IT" sz="2300"/>
              <a:t>, come qui sotto, dove lo si chiama... </a:t>
            </a:r>
            <a:r>
              <a:rPr lang="it-IT" sz="2300" i="1"/>
              <a:t>composer</a:t>
            </a:r>
            <a:r>
              <a:rPr lang="it-IT" sz="2300"/>
              <a:t>:</a:t>
            </a:r>
          </a:p>
        </p:txBody>
      </p:sp>
      <p:sp>
        <p:nvSpPr>
          <p:cNvPr id="13" name="Rettangolo 12">
            <a:extLst>
              <a:ext uri="{FF2B5EF4-FFF2-40B4-BE49-F238E27FC236}">
                <a16:creationId xmlns:a16="http://schemas.microsoft.com/office/drawing/2014/main" id="{6419541D-5E6C-3349-8417-10C15F9C5555}"/>
              </a:ext>
            </a:extLst>
          </p:cNvPr>
          <p:cNvSpPr/>
          <p:nvPr/>
        </p:nvSpPr>
        <p:spPr>
          <a:xfrm>
            <a:off x="362540" y="4020152"/>
            <a:ext cx="8579941" cy="777136"/>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400">
                <a:solidFill>
                  <a:schemeClr val="accent6"/>
                </a:solidFill>
                <a:latin typeface="Ubuntu Mono" panose="020B0509030602030204" pitchFamily="49" charset="0"/>
              </a:rPr>
              <a:t>$</a:t>
            </a:r>
            <a:r>
              <a:rPr lang="it-IT" sz="1400">
                <a:solidFill>
                  <a:srgbClr val="000000"/>
                </a:solidFill>
                <a:latin typeface="Ubuntu Mono" panose="020B0509030602030204" pitchFamily="49" charset="0"/>
              </a:rPr>
              <a:t> ./</a:t>
            </a:r>
            <a:r>
              <a:rPr lang="it-IT" sz="1400" err="1">
                <a:solidFill>
                  <a:srgbClr val="000000"/>
                </a:solidFill>
                <a:latin typeface="Ubuntu Mono" panose="020B0509030602030204" pitchFamily="49" charset="0"/>
              </a:rPr>
              <a:t>composer.phar</a:t>
            </a:r>
            <a:r>
              <a:rPr lang="it-IT" sz="1400">
                <a:solidFill>
                  <a:srgbClr val="000000"/>
                </a:solidFill>
                <a:latin typeface="Ubuntu Mono" panose="020B0509030602030204" pitchFamily="49" charset="0"/>
              </a:rPr>
              <a:t> -V       </a:t>
            </a:r>
            <a:r>
              <a:rPr lang="it-IT" sz="1400" noProof="1">
                <a:solidFill>
                  <a:srgbClr val="0070C0"/>
                </a:solidFill>
                <a:latin typeface="Ubuntu Mono" panose="020B0509030602030204" pitchFamily="49" charset="0"/>
              </a:rPr>
              <a:t># composer.phar</a:t>
            </a:r>
            <a:r>
              <a:rPr lang="it-IT" sz="1400" noProof="1">
                <a:solidFill>
                  <a:srgbClr val="0070C0"/>
                </a:solidFill>
                <a:latin typeface="Times New Roman" panose="02020603050405020304" pitchFamily="18" charset="0"/>
                <a:cs typeface="Times New Roman" panose="02020603050405020304" pitchFamily="18" charset="0"/>
              </a:rPr>
              <a:t> lanciato direttamente (ma comunque eseguito da interprete php)</a:t>
            </a:r>
            <a:endParaRPr lang="it-IT" sz="1400">
              <a:solidFill>
                <a:srgbClr val="000000"/>
              </a:solidFill>
              <a:latin typeface="Ubuntu Mono" panose="020B0509030602030204" pitchFamily="49" charset="0"/>
            </a:endParaRPr>
          </a:p>
          <a:p>
            <a:r>
              <a:rPr lang="it-IT" sz="1400">
                <a:solidFill>
                  <a:srgbClr val="2FB41D"/>
                </a:solidFill>
                <a:latin typeface="Ubuntu Mono" panose="020B0509030602030204" pitchFamily="49" charset="0"/>
              </a:rPr>
              <a:t>Composer</a:t>
            </a:r>
            <a:r>
              <a:rPr lang="it-IT" sz="1400">
                <a:solidFill>
                  <a:srgbClr val="000000"/>
                </a:solidFill>
                <a:latin typeface="Ubuntu Mono" panose="020B0509030602030204" pitchFamily="49" charset="0"/>
              </a:rPr>
              <a:t> </a:t>
            </a:r>
            <a:r>
              <a:rPr lang="it-IT" sz="1400" err="1">
                <a:solidFill>
                  <a:srgbClr val="000000"/>
                </a:solidFill>
                <a:latin typeface="Ubuntu Mono" panose="020B0509030602030204" pitchFamily="49" charset="0"/>
              </a:rPr>
              <a:t>version</a:t>
            </a:r>
            <a:r>
              <a:rPr lang="it-IT" sz="1400">
                <a:solidFill>
                  <a:srgbClr val="000000"/>
                </a:solidFill>
                <a:latin typeface="Ubuntu Mono" panose="020B0509030602030204" pitchFamily="49" charset="0"/>
              </a:rPr>
              <a:t> </a:t>
            </a:r>
            <a:r>
              <a:rPr lang="it-IT" sz="1400">
                <a:solidFill>
                  <a:srgbClr val="9FA01C"/>
                </a:solidFill>
                <a:latin typeface="Ubuntu Mono" panose="020B0509030602030204" pitchFamily="49" charset="0"/>
              </a:rPr>
              <a:t>1.9.0</a:t>
            </a:r>
            <a:r>
              <a:rPr lang="it-IT" sz="1400">
                <a:solidFill>
                  <a:srgbClr val="000000"/>
                </a:solidFill>
                <a:latin typeface="Ubuntu Mono" panose="020B0509030602030204" pitchFamily="49" charset="0"/>
              </a:rPr>
              <a:t> 2019-08-02 20:55:32</a:t>
            </a:r>
          </a:p>
          <a:p>
            <a:pPr>
              <a:spcBef>
                <a:spcPts val="300"/>
              </a:spcBef>
            </a:pPr>
            <a:r>
              <a:rPr lang="it-IT" sz="1400">
                <a:solidFill>
                  <a:schemeClr val="accent6"/>
                </a:solidFill>
                <a:latin typeface="Ubuntu Mono" panose="020B0509030602030204" pitchFamily="49" charset="0"/>
              </a:rPr>
              <a:t>$</a:t>
            </a:r>
            <a:r>
              <a:rPr lang="it-IT" sz="1400">
                <a:solidFill>
                  <a:srgbClr val="000000"/>
                </a:solidFill>
                <a:latin typeface="Ubuntu Mono" panose="020B0509030602030204" pitchFamily="49" charset="0"/>
              </a:rPr>
              <a:t> </a:t>
            </a:r>
            <a:r>
              <a:rPr lang="it-IT" sz="1400" err="1">
                <a:solidFill>
                  <a:srgbClr val="000000"/>
                </a:solidFill>
                <a:latin typeface="Ubuntu Mono" panose="020B0509030602030204" pitchFamily="49" charset="0"/>
              </a:rPr>
              <a:t>php</a:t>
            </a:r>
            <a:r>
              <a:rPr lang="it-IT" sz="1400">
                <a:solidFill>
                  <a:srgbClr val="000000"/>
                </a:solidFill>
                <a:latin typeface="Ubuntu Mono" panose="020B0509030602030204" pitchFamily="49" charset="0"/>
              </a:rPr>
              <a:t> ./</a:t>
            </a:r>
            <a:r>
              <a:rPr lang="it-IT" sz="1400" err="1">
                <a:solidFill>
                  <a:srgbClr val="000000"/>
                </a:solidFill>
                <a:latin typeface="Ubuntu Mono" panose="020B0509030602030204" pitchFamily="49" charset="0"/>
              </a:rPr>
              <a:t>composer.phar</a:t>
            </a:r>
            <a:r>
              <a:rPr lang="it-IT" sz="1400">
                <a:solidFill>
                  <a:srgbClr val="000000"/>
                </a:solidFill>
                <a:latin typeface="Ubuntu Mono" panose="020B0509030602030204" pitchFamily="49" charset="0"/>
              </a:rPr>
              <a:t> -V   </a:t>
            </a:r>
            <a:r>
              <a:rPr lang="it-IT" sz="1400" noProof="1">
                <a:solidFill>
                  <a:srgbClr val="0070C0"/>
                </a:solidFill>
                <a:latin typeface="Ubuntu Mono" panose="020B0509030602030204" pitchFamily="49" charset="0"/>
              </a:rPr>
              <a:t># composer.phar</a:t>
            </a:r>
            <a:r>
              <a:rPr lang="it-IT" sz="1400" noProof="1">
                <a:solidFill>
                  <a:srgbClr val="0070C0"/>
                </a:solidFill>
                <a:latin typeface="Times New Roman" panose="02020603050405020304" pitchFamily="18" charset="0"/>
                <a:cs typeface="Times New Roman" panose="02020603050405020304" pitchFamily="18" charset="0"/>
              </a:rPr>
              <a:t> lanciato come argomento dell'interprete php, che lo esegue </a:t>
            </a:r>
            <a:endParaRPr lang="it-IT" sz="1400">
              <a:solidFill>
                <a:srgbClr val="000000"/>
              </a:solidFill>
              <a:latin typeface="Ubuntu Mono" panose="020B0509030602030204" pitchFamily="49" charset="0"/>
            </a:endParaRPr>
          </a:p>
        </p:txBody>
      </p:sp>
      <p:sp>
        <p:nvSpPr>
          <p:cNvPr id="11" name="Segnaposto contenuto 2">
            <a:extLst>
              <a:ext uri="{FF2B5EF4-FFF2-40B4-BE49-F238E27FC236}">
                <a16:creationId xmlns:a16="http://schemas.microsoft.com/office/drawing/2014/main" id="{5DB1F731-6746-CB48-9564-A8E37E711863}"/>
              </a:ext>
            </a:extLst>
          </p:cNvPr>
          <p:cNvSpPr txBox="1">
            <a:spLocks/>
          </p:cNvSpPr>
          <p:nvPr/>
        </p:nvSpPr>
        <p:spPr>
          <a:xfrm>
            <a:off x="483593" y="2856758"/>
            <a:ext cx="8620411" cy="4269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lnSpc>
                <a:spcPct val="90000"/>
              </a:lnSpc>
              <a:spcBef>
                <a:spcPts val="0"/>
              </a:spcBef>
              <a:buNone/>
            </a:pPr>
            <a:r>
              <a:rPr lang="it-IT" sz="2000"/>
              <a:t>(per altri approcci all'installazione: </a:t>
            </a:r>
            <a:r>
              <a:rPr lang="it-IT" sz="2000">
                <a:hlinkClick r:id="rId3"/>
              </a:rPr>
              <a:t>https://getcomposer.org/doc/00-intro.md</a:t>
            </a:r>
            <a:r>
              <a:rPr lang="it-IT" sz="2000"/>
              <a:t>) </a:t>
            </a:r>
          </a:p>
        </p:txBody>
      </p:sp>
    </p:spTree>
    <p:extLst>
      <p:ext uri="{BB962C8B-B14F-4D97-AF65-F5344CB8AC3E}">
        <p14:creationId xmlns:p14="http://schemas.microsoft.com/office/powerpoint/2010/main" val="523160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91E9EB-042C-984A-A045-BDCA7402ED86}"/>
              </a:ext>
            </a:extLst>
          </p:cNvPr>
          <p:cNvSpPr>
            <a:spLocks noGrp="1"/>
          </p:cNvSpPr>
          <p:nvPr>
            <p:ph type="title"/>
          </p:nvPr>
        </p:nvSpPr>
        <p:spPr/>
        <p:txBody>
          <a:bodyPr>
            <a:normAutofit/>
          </a:bodyPr>
          <a:lstStyle/>
          <a:p>
            <a:r>
              <a:rPr lang="it-IT" sz="4000" b="0"/>
              <a:t>Composer: installazione / 2</a:t>
            </a:r>
          </a:p>
        </p:txBody>
      </p:sp>
      <p:sp>
        <p:nvSpPr>
          <p:cNvPr id="4" name="Segnaposto data 3">
            <a:extLst>
              <a:ext uri="{FF2B5EF4-FFF2-40B4-BE49-F238E27FC236}">
                <a16:creationId xmlns:a16="http://schemas.microsoft.com/office/drawing/2014/main" id="{2233A249-CAD2-FF46-B8BF-8D6B25F16AFD}"/>
              </a:ext>
            </a:extLst>
          </p:cNvPr>
          <p:cNvSpPr>
            <a:spLocks noGrp="1"/>
          </p:cNvSpPr>
          <p:nvPr>
            <p:ph type="dt" sz="half" idx="10"/>
          </p:nvPr>
        </p:nvSpPr>
        <p:spPr>
          <a:xfrm>
            <a:off x="261808" y="6454038"/>
            <a:ext cx="2133600" cy="365125"/>
          </a:xfrm>
        </p:spPr>
        <p:txBody>
          <a:bodyPr/>
          <a:lstStyle/>
          <a:p>
            <a:fld id="{35760B01-6BEB-B442-A95C-D4B7A3A72B4C}" type="datetime1">
              <a:rPr lang="it-IT" smtClean="0"/>
              <a:t>09/01/24</a:t>
            </a:fld>
            <a:endParaRPr lang="it-IT"/>
          </a:p>
        </p:txBody>
      </p:sp>
      <p:sp>
        <p:nvSpPr>
          <p:cNvPr id="5" name="Segnaposto piè di pagina 4">
            <a:extLst>
              <a:ext uri="{FF2B5EF4-FFF2-40B4-BE49-F238E27FC236}">
                <a16:creationId xmlns:a16="http://schemas.microsoft.com/office/drawing/2014/main" id="{A9232996-3A3A-8E4F-8442-92121E9448E4}"/>
              </a:ext>
            </a:extLst>
          </p:cNvPr>
          <p:cNvSpPr>
            <a:spLocks noGrp="1"/>
          </p:cNvSpPr>
          <p:nvPr>
            <p:ph type="ftr" sz="quarter" idx="11"/>
          </p:nvPr>
        </p:nvSpPr>
        <p:spPr>
          <a:xfrm>
            <a:off x="3197472" y="6454038"/>
            <a:ext cx="2895600" cy="365125"/>
          </a:xfrm>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0EC1F7A6-DC6E-4645-A81D-0F7110233787}"/>
              </a:ext>
            </a:extLst>
          </p:cNvPr>
          <p:cNvSpPr>
            <a:spLocks noGrp="1"/>
          </p:cNvSpPr>
          <p:nvPr>
            <p:ph type="sldNum" sz="quarter" idx="12"/>
          </p:nvPr>
        </p:nvSpPr>
        <p:spPr>
          <a:xfrm>
            <a:off x="6724168" y="6454038"/>
            <a:ext cx="2133600" cy="365125"/>
          </a:xfrm>
        </p:spPr>
        <p:txBody>
          <a:bodyPr/>
          <a:lstStyle/>
          <a:p>
            <a:fld id="{F8EFCE01-9A1A-5743-92DE-2F66DAA3BA2F}" type="slidenum">
              <a:rPr lang="it-IT" smtClean="0"/>
              <a:t>24</a:t>
            </a:fld>
            <a:endParaRPr lang="it-IT"/>
          </a:p>
        </p:txBody>
      </p:sp>
      <p:sp>
        <p:nvSpPr>
          <p:cNvPr id="12" name="Rettangolo 11">
            <a:extLst>
              <a:ext uri="{FF2B5EF4-FFF2-40B4-BE49-F238E27FC236}">
                <a16:creationId xmlns:a16="http://schemas.microsoft.com/office/drawing/2014/main" id="{0B97BAC0-9B30-0F45-BBE5-CF829233997E}"/>
              </a:ext>
            </a:extLst>
          </p:cNvPr>
          <p:cNvSpPr/>
          <p:nvPr/>
        </p:nvSpPr>
        <p:spPr>
          <a:xfrm>
            <a:off x="388294" y="1366774"/>
            <a:ext cx="8551148" cy="764312"/>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400">
                <a:solidFill>
                  <a:schemeClr val="accent6"/>
                </a:solidFill>
                <a:effectLst/>
                <a:latin typeface="Ubuntu Mono" panose="020B0509030602030204" pitchFamily="49" charset="0"/>
              </a:rPr>
              <a:t>$ </a:t>
            </a:r>
            <a:r>
              <a:rPr lang="it-IT" sz="1400" err="1">
                <a:solidFill>
                  <a:srgbClr val="000000"/>
                </a:solidFill>
                <a:effectLst/>
                <a:latin typeface="Ubuntu Mono" panose="020B0509030602030204" pitchFamily="49" charset="0"/>
              </a:rPr>
              <a:t>php</a:t>
            </a:r>
            <a:r>
              <a:rPr lang="it-IT" sz="1400">
                <a:solidFill>
                  <a:srgbClr val="000000"/>
                </a:solidFill>
                <a:effectLst/>
                <a:latin typeface="Ubuntu Mono" panose="020B0509030602030204" pitchFamily="49" charset="0"/>
              </a:rPr>
              <a:t> </a:t>
            </a:r>
            <a:r>
              <a:rPr lang="it-IT" sz="1400" err="1">
                <a:solidFill>
                  <a:srgbClr val="000000"/>
                </a:solidFill>
                <a:effectLst/>
                <a:latin typeface="Ubuntu Mono" panose="020B0509030602030204" pitchFamily="49" charset="0"/>
              </a:rPr>
              <a:t>composer-setup.php</a:t>
            </a:r>
            <a:r>
              <a:rPr lang="it-IT" sz="1400">
                <a:solidFill>
                  <a:srgbClr val="000000"/>
                </a:solidFill>
                <a:effectLst/>
                <a:latin typeface="Ubuntu Mono" panose="020B0509030602030204" pitchFamily="49" charset="0"/>
              </a:rPr>
              <a:t> --</a:t>
            </a:r>
            <a:r>
              <a:rPr lang="it-IT" sz="1400" err="1">
                <a:solidFill>
                  <a:srgbClr val="000000"/>
                </a:solidFill>
                <a:effectLst/>
                <a:latin typeface="Ubuntu Mono" panose="020B0509030602030204" pitchFamily="49" charset="0"/>
              </a:rPr>
              <a:t>install</a:t>
            </a:r>
            <a:r>
              <a:rPr lang="it-IT" sz="1400">
                <a:solidFill>
                  <a:srgbClr val="000000"/>
                </a:solidFill>
                <a:effectLst/>
                <a:latin typeface="Ubuntu Mono" panose="020B0509030602030204" pitchFamily="49" charset="0"/>
              </a:rPr>
              <a:t>-dir</a:t>
            </a:r>
            <a:r>
              <a:rPr lang="it-IT" sz="1400">
                <a:solidFill>
                  <a:schemeClr val="accent6">
                    <a:lumMod val="75000"/>
                  </a:schemeClr>
                </a:solidFill>
                <a:effectLst/>
                <a:latin typeface="Ubuntu Mono" panose="020B0509030602030204" pitchFamily="49" charset="0"/>
              </a:rPr>
              <a:t>=$HOME/bin</a:t>
            </a:r>
            <a:r>
              <a:rPr lang="it-IT" sz="1400">
                <a:solidFill>
                  <a:srgbClr val="000000"/>
                </a:solidFill>
                <a:effectLst/>
                <a:latin typeface="Ubuntu Mono" panose="020B0509030602030204" pitchFamily="49" charset="0"/>
              </a:rPr>
              <a:t> --</a:t>
            </a:r>
            <a:r>
              <a:rPr lang="it-IT" sz="1400" err="1">
                <a:solidFill>
                  <a:srgbClr val="000000"/>
                </a:solidFill>
                <a:effectLst/>
                <a:latin typeface="Ubuntu Mono" panose="020B0509030602030204" pitchFamily="49" charset="0"/>
              </a:rPr>
              <a:t>filename</a:t>
            </a:r>
            <a:r>
              <a:rPr lang="it-IT" sz="1400">
                <a:solidFill>
                  <a:srgbClr val="000000"/>
                </a:solidFill>
                <a:effectLst/>
                <a:latin typeface="Ubuntu Mono" panose="020B0509030602030204" pitchFamily="49" charset="0"/>
              </a:rPr>
              <a:t>=</a:t>
            </a:r>
            <a:r>
              <a:rPr lang="it-IT" sz="1400" err="1">
                <a:solidFill>
                  <a:srgbClr val="000000"/>
                </a:solidFill>
                <a:effectLst/>
                <a:latin typeface="Ubuntu Mono" panose="020B0509030602030204" pitchFamily="49" charset="0"/>
              </a:rPr>
              <a:t>composer</a:t>
            </a:r>
            <a:endParaRPr lang="it-IT" sz="1400">
              <a:solidFill>
                <a:srgbClr val="000000"/>
              </a:solidFill>
              <a:effectLst/>
              <a:latin typeface="Ubuntu Mono" panose="020B0509030602030204" pitchFamily="49" charset="0"/>
            </a:endParaRPr>
          </a:p>
          <a:p>
            <a:pPr>
              <a:spcAft>
                <a:spcPts val="200"/>
              </a:spcAft>
            </a:pPr>
            <a:r>
              <a:rPr lang="it-IT" sz="1400">
                <a:solidFill>
                  <a:srgbClr val="2FB41D"/>
                </a:solidFill>
                <a:latin typeface="Ubuntu Mono" panose="020B0509030602030204" pitchFamily="49" charset="0"/>
              </a:rPr>
              <a:t>Composer (</a:t>
            </a:r>
            <a:r>
              <a:rPr lang="it-IT" sz="1400" err="1">
                <a:solidFill>
                  <a:srgbClr val="2FB41D"/>
                </a:solidFill>
                <a:latin typeface="Ubuntu Mono" panose="020B0509030602030204" pitchFamily="49" charset="0"/>
              </a:rPr>
              <a:t>version</a:t>
            </a:r>
            <a:r>
              <a:rPr lang="it-IT" sz="1400">
                <a:solidFill>
                  <a:srgbClr val="2FB41D"/>
                </a:solidFill>
                <a:latin typeface="Ubuntu Mono" panose="020B0509030602030204" pitchFamily="49" charset="0"/>
              </a:rPr>
              <a:t> 1.8.5) </a:t>
            </a:r>
            <a:r>
              <a:rPr lang="it-IT" sz="1400" err="1">
                <a:solidFill>
                  <a:srgbClr val="2FB41D"/>
                </a:solidFill>
                <a:latin typeface="Ubuntu Mono" panose="020B0509030602030204" pitchFamily="49" charset="0"/>
              </a:rPr>
              <a:t>successfully</a:t>
            </a:r>
            <a:r>
              <a:rPr lang="it-IT" sz="1400">
                <a:solidFill>
                  <a:srgbClr val="2FB41D"/>
                </a:solidFill>
                <a:latin typeface="Ubuntu Mono" panose="020B0509030602030204" pitchFamily="49" charset="0"/>
              </a:rPr>
              <a:t> </a:t>
            </a:r>
            <a:r>
              <a:rPr lang="it-IT" sz="1400" err="1">
                <a:solidFill>
                  <a:srgbClr val="2FB41D"/>
                </a:solidFill>
                <a:latin typeface="Ubuntu Mono" panose="020B0509030602030204" pitchFamily="49" charset="0"/>
              </a:rPr>
              <a:t>installed</a:t>
            </a:r>
            <a:r>
              <a:rPr lang="it-IT" sz="1400">
                <a:solidFill>
                  <a:srgbClr val="2FB41D"/>
                </a:solidFill>
                <a:latin typeface="Ubuntu Mono" panose="020B0509030602030204" pitchFamily="49" charset="0"/>
              </a:rPr>
              <a:t> to: /</a:t>
            </a:r>
            <a:r>
              <a:rPr lang="it-IT" sz="1400" err="1">
                <a:solidFill>
                  <a:srgbClr val="2FB41D"/>
                </a:solidFill>
                <a:latin typeface="Ubuntu Mono" panose="020B0509030602030204" pitchFamily="49" charset="0"/>
              </a:rPr>
              <a:t>Users</a:t>
            </a:r>
            <a:r>
              <a:rPr lang="it-IT" sz="1400">
                <a:solidFill>
                  <a:srgbClr val="2FB41D"/>
                </a:solidFill>
                <a:latin typeface="Ubuntu Mono" panose="020B0509030602030204" pitchFamily="49" charset="0"/>
              </a:rPr>
              <a:t>/</a:t>
            </a:r>
            <a:r>
              <a:rPr lang="it-IT" sz="1400" err="1">
                <a:solidFill>
                  <a:srgbClr val="2FB41D"/>
                </a:solidFill>
                <a:latin typeface="Ubuntu Mono" panose="020B0509030602030204" pitchFamily="49" charset="0"/>
              </a:rPr>
              <a:t>gp</a:t>
            </a:r>
            <a:r>
              <a:rPr lang="it-IT" sz="1400">
                <a:solidFill>
                  <a:srgbClr val="2FB41D"/>
                </a:solidFill>
                <a:latin typeface="Ubuntu Mono" panose="020B0509030602030204" pitchFamily="49" charset="0"/>
              </a:rPr>
              <a:t>/bin/</a:t>
            </a:r>
            <a:r>
              <a:rPr lang="it-IT" sz="1400" err="1">
                <a:solidFill>
                  <a:srgbClr val="2FB41D"/>
                </a:solidFill>
                <a:highlight>
                  <a:srgbClr val="FFFF00"/>
                </a:highlight>
                <a:latin typeface="Ubuntu Mono" panose="020B0509030602030204" pitchFamily="49" charset="0"/>
              </a:rPr>
              <a:t>composer</a:t>
            </a:r>
            <a:endParaRPr lang="it-IT" sz="1400">
              <a:solidFill>
                <a:srgbClr val="9FA01C"/>
              </a:solidFill>
              <a:effectLst/>
              <a:latin typeface="Ubuntu Mono" panose="020B0509030602030204" pitchFamily="49" charset="0"/>
            </a:endParaRPr>
          </a:p>
          <a:p>
            <a:pPr>
              <a:spcAft>
                <a:spcPts val="200"/>
              </a:spcAft>
            </a:pPr>
            <a:r>
              <a:rPr lang="it-IT" sz="1400">
                <a:solidFill>
                  <a:srgbClr val="9FA01C"/>
                </a:solidFill>
                <a:effectLst/>
                <a:latin typeface="Ubuntu Mono" panose="020B0509030602030204" pitchFamily="49" charset="0"/>
              </a:rPr>
              <a:t>Use </a:t>
            </a:r>
            <a:r>
              <a:rPr lang="it-IT" sz="1400" err="1">
                <a:solidFill>
                  <a:srgbClr val="9FA01C"/>
                </a:solidFill>
                <a:effectLst/>
                <a:latin typeface="Ubuntu Mono" panose="020B0509030602030204" pitchFamily="49" charset="0"/>
              </a:rPr>
              <a:t>it</a:t>
            </a:r>
            <a:r>
              <a:rPr lang="it-IT" sz="1400">
                <a:solidFill>
                  <a:srgbClr val="9FA01C"/>
                </a:solidFill>
                <a:effectLst/>
                <a:latin typeface="Ubuntu Mono" panose="020B0509030602030204" pitchFamily="49" charset="0"/>
              </a:rPr>
              <a:t>: </a:t>
            </a:r>
            <a:r>
              <a:rPr lang="it-IT" sz="1400" err="1">
                <a:solidFill>
                  <a:srgbClr val="9FA01C"/>
                </a:solidFill>
                <a:effectLst/>
                <a:latin typeface="Ubuntu Mono" panose="020B0509030602030204" pitchFamily="49" charset="0"/>
              </a:rPr>
              <a:t>php</a:t>
            </a:r>
            <a:r>
              <a:rPr lang="it-IT" sz="1400">
                <a:solidFill>
                  <a:srgbClr val="9FA01C"/>
                </a:solidFill>
                <a:effectLst/>
                <a:latin typeface="Ubuntu Mono" panose="020B0509030602030204" pitchFamily="49" charset="0"/>
              </a:rPr>
              <a:t> /</a:t>
            </a:r>
            <a:r>
              <a:rPr lang="it-IT" sz="1400" err="1">
                <a:solidFill>
                  <a:srgbClr val="9FA01C"/>
                </a:solidFill>
                <a:effectLst/>
                <a:latin typeface="Ubuntu Mono" panose="020B0509030602030204" pitchFamily="49" charset="0"/>
              </a:rPr>
              <a:t>Users</a:t>
            </a:r>
            <a:r>
              <a:rPr lang="it-IT" sz="1400">
                <a:solidFill>
                  <a:srgbClr val="9FA01C"/>
                </a:solidFill>
                <a:effectLst/>
                <a:latin typeface="Ubuntu Mono" panose="020B0509030602030204" pitchFamily="49" charset="0"/>
              </a:rPr>
              <a:t>/</a:t>
            </a:r>
            <a:r>
              <a:rPr lang="it-IT" sz="1400" err="1">
                <a:solidFill>
                  <a:srgbClr val="9FA01C"/>
                </a:solidFill>
                <a:effectLst/>
                <a:latin typeface="Ubuntu Mono" panose="020B0509030602030204" pitchFamily="49" charset="0"/>
              </a:rPr>
              <a:t>gp</a:t>
            </a:r>
            <a:r>
              <a:rPr lang="it-IT" sz="1400">
                <a:solidFill>
                  <a:srgbClr val="9FA01C"/>
                </a:solidFill>
                <a:effectLst/>
                <a:latin typeface="Ubuntu Mono" panose="020B0509030602030204" pitchFamily="49" charset="0"/>
              </a:rPr>
              <a:t>/bin/</a:t>
            </a:r>
            <a:r>
              <a:rPr lang="it-IT" sz="1400" err="1">
                <a:solidFill>
                  <a:srgbClr val="9FA01C"/>
                </a:solidFill>
                <a:effectLst/>
                <a:latin typeface="Ubuntu Mono" panose="020B0509030602030204" pitchFamily="49" charset="0"/>
              </a:rPr>
              <a:t>composer</a:t>
            </a:r>
            <a:endParaRPr lang="it-IT" sz="1400">
              <a:solidFill>
                <a:srgbClr val="000000"/>
              </a:solidFill>
              <a:effectLst/>
              <a:latin typeface="Ubuntu Mono" panose="020B0509030602030204" pitchFamily="49" charset="0"/>
            </a:endParaRPr>
          </a:p>
        </p:txBody>
      </p:sp>
      <p:sp>
        <p:nvSpPr>
          <p:cNvPr id="13" name="Segnaposto contenuto 2">
            <a:extLst>
              <a:ext uri="{FF2B5EF4-FFF2-40B4-BE49-F238E27FC236}">
                <a16:creationId xmlns:a16="http://schemas.microsoft.com/office/drawing/2014/main" id="{3EF3082E-5C8D-3447-BB32-C54EFC6A7CA2}"/>
              </a:ext>
            </a:extLst>
          </p:cNvPr>
          <p:cNvSpPr txBox="1">
            <a:spLocks/>
          </p:cNvSpPr>
          <p:nvPr/>
        </p:nvSpPr>
        <p:spPr>
          <a:xfrm>
            <a:off x="161049" y="860867"/>
            <a:ext cx="8821902" cy="44287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73050" indent="-273050">
              <a:spcBef>
                <a:spcPts val="1200"/>
              </a:spcBef>
            </a:pPr>
            <a:r>
              <a:rPr lang="it-IT" sz="2400"/>
              <a:t>Oltre al nome, si può anche scegliere la directory di installazione:</a:t>
            </a:r>
          </a:p>
        </p:txBody>
      </p:sp>
      <p:sp>
        <p:nvSpPr>
          <p:cNvPr id="14" name="Segnaposto contenuto 2">
            <a:extLst>
              <a:ext uri="{FF2B5EF4-FFF2-40B4-BE49-F238E27FC236}">
                <a16:creationId xmlns:a16="http://schemas.microsoft.com/office/drawing/2014/main" id="{7252EBCE-867B-084E-B350-8B1F06F2314D}"/>
              </a:ext>
            </a:extLst>
          </p:cNvPr>
          <p:cNvSpPr txBox="1">
            <a:spLocks/>
          </p:cNvSpPr>
          <p:nvPr/>
        </p:nvSpPr>
        <p:spPr>
          <a:xfrm>
            <a:off x="117540" y="5858933"/>
            <a:ext cx="8821902" cy="67149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73050" indent="-273050">
              <a:spcBef>
                <a:spcPts val="1200"/>
              </a:spcBef>
            </a:pPr>
            <a:r>
              <a:rPr lang="it-IT" sz="2000" i="1"/>
              <a:t>Composer</a:t>
            </a:r>
            <a:r>
              <a:rPr lang="it-IT" sz="2000"/>
              <a:t> ha molti altri comandi (alcuni mostrati nella prossima slide, una sorta di </a:t>
            </a:r>
            <a:r>
              <a:rPr lang="it-IT" sz="2000" i="1" err="1"/>
              <a:t>cheat</a:t>
            </a:r>
            <a:r>
              <a:rPr lang="it-IT" sz="2000" i="1"/>
              <a:t> </a:t>
            </a:r>
            <a:r>
              <a:rPr lang="it-IT" sz="2000" i="1" err="1"/>
              <a:t>sheet</a:t>
            </a:r>
            <a:r>
              <a:rPr lang="it-IT" sz="2000"/>
              <a:t> da riprendere più avanti, al bisogno)</a:t>
            </a:r>
            <a:endParaRPr lang="it-IT" sz="2000" i="1"/>
          </a:p>
        </p:txBody>
      </p:sp>
      <p:sp>
        <p:nvSpPr>
          <p:cNvPr id="15" name="Segnaposto contenuto 2">
            <a:extLst>
              <a:ext uri="{FF2B5EF4-FFF2-40B4-BE49-F238E27FC236}">
                <a16:creationId xmlns:a16="http://schemas.microsoft.com/office/drawing/2014/main" id="{5CACB631-634B-7D42-9B58-47DFF00677A5}"/>
              </a:ext>
            </a:extLst>
          </p:cNvPr>
          <p:cNvSpPr txBox="1">
            <a:spLocks/>
          </p:cNvSpPr>
          <p:nvPr/>
        </p:nvSpPr>
        <p:spPr>
          <a:xfrm>
            <a:off x="161049" y="4142892"/>
            <a:ext cx="8821902" cy="44287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73050" indent="-273050">
              <a:spcBef>
                <a:spcPts val="1200"/>
              </a:spcBef>
            </a:pPr>
            <a:r>
              <a:rPr lang="it-IT" sz="2400" i="1"/>
              <a:t>Composer</a:t>
            </a:r>
            <a:r>
              <a:rPr lang="it-IT" sz="2400"/>
              <a:t> (versione &gt;1.6) è anche in grado di aggiornarsi da sé:</a:t>
            </a:r>
            <a:endParaRPr lang="it-IT" sz="2400" i="1"/>
          </a:p>
        </p:txBody>
      </p:sp>
      <p:sp>
        <p:nvSpPr>
          <p:cNvPr id="16" name="Rettangolo 15">
            <a:extLst>
              <a:ext uri="{FF2B5EF4-FFF2-40B4-BE49-F238E27FC236}">
                <a16:creationId xmlns:a16="http://schemas.microsoft.com/office/drawing/2014/main" id="{ACE3DD51-F454-EC45-B886-E28CB4AEA0CB}"/>
              </a:ext>
            </a:extLst>
          </p:cNvPr>
          <p:cNvSpPr/>
          <p:nvPr/>
        </p:nvSpPr>
        <p:spPr>
          <a:xfrm>
            <a:off x="388294" y="4611738"/>
            <a:ext cx="8551148" cy="1208023"/>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400">
                <a:solidFill>
                  <a:srgbClr val="C814C9"/>
                </a:solidFill>
                <a:latin typeface="Ubuntu Mono" panose="020B0509030602030204" pitchFamily="49" charset="0"/>
              </a:rPr>
              <a:t>$</a:t>
            </a:r>
            <a:r>
              <a:rPr lang="it-IT" sz="1400">
                <a:solidFill>
                  <a:srgbClr val="000000"/>
                </a:solidFill>
                <a:latin typeface="Ubuntu Mono" panose="020B0509030602030204" pitchFamily="49" charset="0"/>
              </a:rPr>
              <a:t> </a:t>
            </a:r>
            <a:r>
              <a:rPr lang="it-IT" sz="1400" err="1">
                <a:solidFill>
                  <a:srgbClr val="000000"/>
                </a:solidFill>
                <a:latin typeface="Ubuntu Mono" panose="020B0509030602030204" pitchFamily="49" charset="0"/>
              </a:rPr>
              <a:t>composer</a:t>
            </a:r>
            <a:r>
              <a:rPr lang="it-IT" sz="1400">
                <a:solidFill>
                  <a:srgbClr val="000000"/>
                </a:solidFill>
                <a:latin typeface="Ubuntu Mono" panose="020B0509030602030204" pitchFamily="49" charset="0"/>
              </a:rPr>
              <a:t> self-update</a:t>
            </a:r>
          </a:p>
          <a:p>
            <a:r>
              <a:rPr lang="it-IT" sz="1400" err="1">
                <a:solidFill>
                  <a:srgbClr val="000000"/>
                </a:solidFill>
                <a:latin typeface="Ubuntu Mono" panose="020B0509030602030204" pitchFamily="49" charset="0"/>
              </a:rPr>
              <a:t>Updating</a:t>
            </a:r>
            <a:r>
              <a:rPr lang="it-IT" sz="1400">
                <a:solidFill>
                  <a:srgbClr val="000000"/>
                </a:solidFill>
                <a:latin typeface="Ubuntu Mono" panose="020B0509030602030204" pitchFamily="49" charset="0"/>
              </a:rPr>
              <a:t> to </a:t>
            </a:r>
            <a:r>
              <a:rPr lang="it-IT" sz="1400" err="1">
                <a:solidFill>
                  <a:srgbClr val="000000"/>
                </a:solidFill>
                <a:latin typeface="Ubuntu Mono" panose="020B0509030602030204" pitchFamily="49" charset="0"/>
              </a:rPr>
              <a:t>version</a:t>
            </a:r>
            <a:r>
              <a:rPr lang="it-IT" sz="1400">
                <a:solidFill>
                  <a:srgbClr val="000000"/>
                </a:solidFill>
                <a:latin typeface="Ubuntu Mono" panose="020B0509030602030204" pitchFamily="49" charset="0"/>
              </a:rPr>
              <a:t> </a:t>
            </a:r>
            <a:r>
              <a:rPr lang="it-IT" sz="1400">
                <a:solidFill>
                  <a:srgbClr val="2FB41D"/>
                </a:solidFill>
                <a:latin typeface="Ubuntu Mono" panose="020B0509030602030204" pitchFamily="49" charset="0"/>
              </a:rPr>
              <a:t>1.9.0</a:t>
            </a:r>
            <a:r>
              <a:rPr lang="it-IT" sz="1400">
                <a:solidFill>
                  <a:srgbClr val="000000"/>
                </a:solidFill>
                <a:latin typeface="Ubuntu Mono" panose="020B0509030602030204" pitchFamily="49" charset="0"/>
              </a:rPr>
              <a:t> (</a:t>
            </a:r>
            <a:r>
              <a:rPr lang="it-IT" sz="1400" err="1">
                <a:solidFill>
                  <a:srgbClr val="000000"/>
                </a:solidFill>
                <a:latin typeface="Ubuntu Mono" panose="020B0509030602030204" pitchFamily="49" charset="0"/>
              </a:rPr>
              <a:t>stable</a:t>
            </a:r>
            <a:r>
              <a:rPr lang="it-IT" sz="1400">
                <a:solidFill>
                  <a:srgbClr val="000000"/>
                </a:solidFill>
                <a:latin typeface="Ubuntu Mono" panose="020B0509030602030204" pitchFamily="49" charset="0"/>
              </a:rPr>
              <a:t> </a:t>
            </a:r>
            <a:r>
              <a:rPr lang="it-IT" sz="1400" err="1">
                <a:solidFill>
                  <a:srgbClr val="000000"/>
                </a:solidFill>
                <a:latin typeface="Ubuntu Mono" panose="020B0509030602030204" pitchFamily="49" charset="0"/>
              </a:rPr>
              <a:t>channel</a:t>
            </a:r>
            <a:r>
              <a:rPr lang="it-IT" sz="1400">
                <a:solidFill>
                  <a:srgbClr val="000000"/>
                </a:solidFill>
                <a:latin typeface="Ubuntu Mono" panose="020B0509030602030204" pitchFamily="49" charset="0"/>
              </a:rPr>
              <a:t>)...   Downloading (</a:t>
            </a:r>
            <a:r>
              <a:rPr lang="it-IT" sz="1400">
                <a:solidFill>
                  <a:srgbClr val="9FA01C"/>
                </a:solidFill>
                <a:latin typeface="Ubuntu Mono" panose="020B0509030602030204" pitchFamily="49" charset="0"/>
              </a:rPr>
              <a:t>100%</a:t>
            </a:r>
            <a:r>
              <a:rPr lang="it-IT" sz="1400">
                <a:solidFill>
                  <a:srgbClr val="000000"/>
                </a:solidFill>
                <a:latin typeface="Ubuntu Mono" panose="020B0509030602030204" pitchFamily="49" charset="0"/>
              </a:rPr>
              <a:t>)         </a:t>
            </a:r>
          </a:p>
          <a:p>
            <a:r>
              <a:rPr lang="it-IT" sz="1400">
                <a:solidFill>
                  <a:srgbClr val="000000"/>
                </a:solidFill>
                <a:latin typeface="Ubuntu Mono" panose="020B0509030602030204" pitchFamily="49" charset="0"/>
              </a:rPr>
              <a:t>Use </a:t>
            </a:r>
            <a:r>
              <a:rPr lang="it-IT" sz="1400" err="1">
                <a:solidFill>
                  <a:srgbClr val="2FB41D"/>
                </a:solidFill>
                <a:latin typeface="Ubuntu Mono" panose="020B0509030602030204" pitchFamily="49" charset="0"/>
              </a:rPr>
              <a:t>composer</a:t>
            </a:r>
            <a:r>
              <a:rPr lang="it-IT" sz="1400">
                <a:solidFill>
                  <a:srgbClr val="2FB41D"/>
                </a:solidFill>
                <a:latin typeface="Ubuntu Mono" panose="020B0509030602030204" pitchFamily="49" charset="0"/>
              </a:rPr>
              <a:t> self-update --</a:t>
            </a:r>
            <a:r>
              <a:rPr lang="it-IT" sz="1400" err="1">
                <a:solidFill>
                  <a:srgbClr val="2FB41D"/>
                </a:solidFill>
                <a:latin typeface="Ubuntu Mono" panose="020B0509030602030204" pitchFamily="49" charset="0"/>
              </a:rPr>
              <a:t>rollback</a:t>
            </a:r>
            <a:r>
              <a:rPr lang="it-IT" sz="1400">
                <a:solidFill>
                  <a:srgbClr val="000000"/>
                </a:solidFill>
                <a:latin typeface="Ubuntu Mono" panose="020B0509030602030204" pitchFamily="49" charset="0"/>
              </a:rPr>
              <a:t> to </a:t>
            </a:r>
            <a:r>
              <a:rPr lang="it-IT" sz="1400" err="1">
                <a:solidFill>
                  <a:srgbClr val="000000"/>
                </a:solidFill>
                <a:latin typeface="Ubuntu Mono" panose="020B0509030602030204" pitchFamily="49" charset="0"/>
              </a:rPr>
              <a:t>return</a:t>
            </a:r>
            <a:r>
              <a:rPr lang="it-IT" sz="1400">
                <a:solidFill>
                  <a:srgbClr val="000000"/>
                </a:solidFill>
                <a:latin typeface="Ubuntu Mono" panose="020B0509030602030204" pitchFamily="49" charset="0"/>
              </a:rPr>
              <a:t> to </a:t>
            </a:r>
            <a:r>
              <a:rPr lang="it-IT" sz="1400" err="1">
                <a:solidFill>
                  <a:srgbClr val="000000"/>
                </a:solidFill>
                <a:latin typeface="Ubuntu Mono" panose="020B0509030602030204" pitchFamily="49" charset="0"/>
              </a:rPr>
              <a:t>version</a:t>
            </a:r>
            <a:r>
              <a:rPr lang="it-IT" sz="1400">
                <a:solidFill>
                  <a:srgbClr val="000000"/>
                </a:solidFill>
                <a:latin typeface="Ubuntu Mono" panose="020B0509030602030204" pitchFamily="49" charset="0"/>
              </a:rPr>
              <a:t> </a:t>
            </a:r>
            <a:r>
              <a:rPr lang="it-IT" sz="1400">
                <a:solidFill>
                  <a:srgbClr val="9FA01C"/>
                </a:solidFill>
                <a:latin typeface="Ubuntu Mono" panose="020B0509030602030204" pitchFamily="49" charset="0"/>
              </a:rPr>
              <a:t>1.8.5</a:t>
            </a:r>
            <a:endParaRPr lang="it-IT" sz="1400">
              <a:solidFill>
                <a:srgbClr val="2FB41D"/>
              </a:solidFill>
              <a:latin typeface="Ubuntu Mono" panose="020B0509030602030204" pitchFamily="49" charset="0"/>
            </a:endParaRPr>
          </a:p>
          <a:p>
            <a:pPr>
              <a:spcBef>
                <a:spcPts val="300"/>
              </a:spcBef>
            </a:pPr>
            <a:r>
              <a:rPr lang="it-IT" sz="1400">
                <a:solidFill>
                  <a:srgbClr val="C814C9"/>
                </a:solidFill>
                <a:latin typeface="Ubuntu Mono" panose="020B0509030602030204" pitchFamily="49" charset="0"/>
              </a:rPr>
              <a:t>$</a:t>
            </a:r>
            <a:r>
              <a:rPr lang="it-IT" sz="1400">
                <a:solidFill>
                  <a:srgbClr val="000000"/>
                </a:solidFill>
                <a:latin typeface="Ubuntu Mono" panose="020B0509030602030204" pitchFamily="49" charset="0"/>
              </a:rPr>
              <a:t> </a:t>
            </a:r>
            <a:r>
              <a:rPr lang="it-IT" sz="1400" err="1">
                <a:solidFill>
                  <a:srgbClr val="000000"/>
                </a:solidFill>
                <a:latin typeface="Ubuntu Mono" panose="020B0509030602030204" pitchFamily="49" charset="0"/>
              </a:rPr>
              <a:t>composer</a:t>
            </a:r>
            <a:r>
              <a:rPr lang="it-IT" sz="1400">
                <a:solidFill>
                  <a:srgbClr val="000000"/>
                </a:solidFill>
                <a:latin typeface="Ubuntu Mono" panose="020B0509030602030204" pitchFamily="49" charset="0"/>
              </a:rPr>
              <a:t> -V</a:t>
            </a:r>
          </a:p>
          <a:p>
            <a:r>
              <a:rPr lang="it-IT" sz="1400">
                <a:solidFill>
                  <a:srgbClr val="2FB41D"/>
                </a:solidFill>
                <a:latin typeface="Ubuntu Mono" panose="020B0509030602030204" pitchFamily="49" charset="0"/>
              </a:rPr>
              <a:t>Composer</a:t>
            </a:r>
            <a:r>
              <a:rPr lang="it-IT" sz="1400">
                <a:solidFill>
                  <a:srgbClr val="000000"/>
                </a:solidFill>
                <a:latin typeface="Ubuntu Mono" panose="020B0509030602030204" pitchFamily="49" charset="0"/>
              </a:rPr>
              <a:t> </a:t>
            </a:r>
            <a:r>
              <a:rPr lang="it-IT" sz="1400" err="1">
                <a:solidFill>
                  <a:srgbClr val="000000"/>
                </a:solidFill>
                <a:latin typeface="Ubuntu Mono" panose="020B0509030602030204" pitchFamily="49" charset="0"/>
              </a:rPr>
              <a:t>version</a:t>
            </a:r>
            <a:r>
              <a:rPr lang="it-IT" sz="1400">
                <a:solidFill>
                  <a:srgbClr val="000000"/>
                </a:solidFill>
                <a:latin typeface="Ubuntu Mono" panose="020B0509030602030204" pitchFamily="49" charset="0"/>
              </a:rPr>
              <a:t> </a:t>
            </a:r>
            <a:r>
              <a:rPr lang="it-IT" sz="1400">
                <a:solidFill>
                  <a:srgbClr val="9FA01C"/>
                </a:solidFill>
                <a:latin typeface="Ubuntu Mono" panose="020B0509030602030204" pitchFamily="49" charset="0"/>
              </a:rPr>
              <a:t>1.9.0</a:t>
            </a:r>
            <a:r>
              <a:rPr lang="it-IT" sz="1400">
                <a:solidFill>
                  <a:srgbClr val="000000"/>
                </a:solidFill>
                <a:latin typeface="Ubuntu Mono" panose="020B0509030602030204" pitchFamily="49" charset="0"/>
              </a:rPr>
              <a:t> 2019-08-02 20:55:32</a:t>
            </a:r>
          </a:p>
        </p:txBody>
      </p:sp>
      <p:sp>
        <p:nvSpPr>
          <p:cNvPr id="11" name="Rettangolo 11">
            <a:extLst>
              <a:ext uri="{FF2B5EF4-FFF2-40B4-BE49-F238E27FC236}">
                <a16:creationId xmlns:a16="http://schemas.microsoft.com/office/drawing/2014/main" id="{F6D9E0E2-0EAE-EB4A-9F9B-82AD4D04A0D8}"/>
              </a:ext>
            </a:extLst>
          </p:cNvPr>
          <p:cNvSpPr/>
          <p:nvPr/>
        </p:nvSpPr>
        <p:spPr>
          <a:xfrm>
            <a:off x="388294" y="2644722"/>
            <a:ext cx="8551148" cy="1461939"/>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spcBef>
                <a:spcPts val="400"/>
              </a:spcBef>
            </a:pPr>
            <a:r>
              <a:rPr lang="it-IT" sz="1400">
                <a:solidFill>
                  <a:schemeClr val="accent6"/>
                </a:solidFill>
                <a:latin typeface="Ubuntu Mono" panose="020B0509030602030204" pitchFamily="49" charset="0"/>
              </a:rPr>
              <a:t>$</a:t>
            </a:r>
            <a:r>
              <a:rPr lang="it-IT" sz="1400">
                <a:solidFill>
                  <a:srgbClr val="000000"/>
                </a:solidFill>
                <a:latin typeface="Ubuntu Mono" panose="020B0509030602030204" pitchFamily="49" charset="0"/>
              </a:rPr>
              <a:t> export PATH=</a:t>
            </a:r>
            <a:r>
              <a:rPr lang="it-IT" sz="1400">
                <a:solidFill>
                  <a:schemeClr val="accent6">
                    <a:lumMod val="75000"/>
                  </a:schemeClr>
                </a:solidFill>
                <a:latin typeface="Ubuntu Mono" panose="020B0509030602030204" pitchFamily="49" charset="0"/>
              </a:rPr>
              <a:t>$HOME/bin</a:t>
            </a:r>
            <a:r>
              <a:rPr lang="it-IT" sz="1400">
                <a:solidFill>
                  <a:srgbClr val="000000"/>
                </a:solidFill>
                <a:latin typeface="Ubuntu Mono" panose="020B0509030602030204" pitchFamily="49" charset="0"/>
              </a:rPr>
              <a:t>:$PATH  </a:t>
            </a:r>
            <a:r>
              <a:rPr lang="it-IT" sz="1400">
                <a:solidFill>
                  <a:srgbClr val="0070C0"/>
                </a:solidFill>
                <a:latin typeface="Ubuntu Mono" panose="020B0509030602030204" pitchFamily="49" charset="0"/>
              </a:rPr>
              <a:t># </a:t>
            </a:r>
            <a:r>
              <a:rPr lang="it-IT" sz="1400">
                <a:solidFill>
                  <a:srgbClr val="0070C0"/>
                </a:solidFill>
                <a:latin typeface="Times New Roman" panose="02020603050405020304" pitchFamily="18" charset="0"/>
                <a:cs typeface="Times New Roman" panose="02020603050405020304" pitchFamily="18" charset="0"/>
              </a:rPr>
              <a:t>assicura che il</a:t>
            </a:r>
            <a:r>
              <a:rPr lang="it-IT" sz="1400" i="1">
                <a:solidFill>
                  <a:srgbClr val="0070C0"/>
                </a:solidFill>
                <a:latin typeface="Times New Roman" panose="02020603050405020304" pitchFamily="18" charset="0"/>
                <a:cs typeface="Times New Roman" panose="02020603050405020304" pitchFamily="18" charset="0"/>
              </a:rPr>
              <a:t> </a:t>
            </a:r>
            <a:r>
              <a:rPr lang="it-IT" sz="1400" i="1" err="1">
                <a:solidFill>
                  <a:srgbClr val="0070C0"/>
                </a:solidFill>
                <a:latin typeface="Times New Roman" panose="02020603050405020304" pitchFamily="18" charset="0"/>
                <a:cs typeface="Times New Roman" panose="02020603050405020304" pitchFamily="18" charset="0"/>
              </a:rPr>
              <a:t>composer</a:t>
            </a:r>
            <a:r>
              <a:rPr lang="it-IT" sz="1400">
                <a:solidFill>
                  <a:srgbClr val="0070C0"/>
                </a:solidFill>
                <a:latin typeface="Times New Roman" panose="02020603050405020304" pitchFamily="18" charset="0"/>
                <a:cs typeface="Times New Roman" panose="02020603050405020304" pitchFamily="18" charset="0"/>
              </a:rPr>
              <a:t> appena generato sia nel PATH eseguibile </a:t>
            </a:r>
            <a:endParaRPr lang="it-IT" sz="1400">
              <a:solidFill>
                <a:schemeClr val="accent6"/>
              </a:solidFill>
              <a:latin typeface="Ubuntu Mono" panose="020B0509030602030204" pitchFamily="49" charset="0"/>
            </a:endParaRPr>
          </a:p>
          <a:p>
            <a:pPr>
              <a:spcBef>
                <a:spcPts val="400"/>
              </a:spcBef>
            </a:pPr>
            <a:r>
              <a:rPr lang="it-IT" sz="1400">
                <a:solidFill>
                  <a:schemeClr val="accent6"/>
                </a:solidFill>
                <a:effectLst/>
                <a:latin typeface="Ubuntu Mono" panose="020B0509030602030204" pitchFamily="49" charset="0"/>
              </a:rPr>
              <a:t>$ </a:t>
            </a:r>
            <a:r>
              <a:rPr lang="it-IT" sz="1400" err="1">
                <a:solidFill>
                  <a:srgbClr val="000000"/>
                </a:solidFill>
                <a:effectLst/>
                <a:latin typeface="Ubuntu Mono" panose="020B0509030602030204" pitchFamily="49" charset="0"/>
              </a:rPr>
              <a:t>which</a:t>
            </a:r>
            <a:r>
              <a:rPr lang="it-IT" sz="1400">
                <a:solidFill>
                  <a:srgbClr val="000000"/>
                </a:solidFill>
                <a:effectLst/>
                <a:latin typeface="Ubuntu Mono" panose="020B0509030602030204" pitchFamily="49" charset="0"/>
              </a:rPr>
              <a:t> -a </a:t>
            </a:r>
            <a:r>
              <a:rPr lang="it-IT" sz="1400" err="1">
                <a:solidFill>
                  <a:srgbClr val="000000"/>
                </a:solidFill>
                <a:effectLst/>
                <a:latin typeface="Ubuntu Mono" panose="020B0509030602030204" pitchFamily="49" charset="0"/>
              </a:rPr>
              <a:t>composer</a:t>
            </a:r>
            <a:endParaRPr lang="it-IT" sz="1400">
              <a:solidFill>
                <a:srgbClr val="000000"/>
              </a:solidFill>
              <a:effectLst/>
              <a:latin typeface="Ubuntu Mono" panose="020B0509030602030204" pitchFamily="49" charset="0"/>
            </a:endParaRPr>
          </a:p>
          <a:p>
            <a:r>
              <a:rPr lang="it-IT" sz="1400">
                <a:solidFill>
                  <a:srgbClr val="000000"/>
                </a:solidFill>
                <a:latin typeface="Ubuntu Mono" panose="020B0509030602030204" pitchFamily="49" charset="0"/>
              </a:rPr>
              <a:t>/</a:t>
            </a:r>
            <a:r>
              <a:rPr lang="it-IT" sz="1400" err="1">
                <a:solidFill>
                  <a:srgbClr val="000000"/>
                </a:solidFill>
                <a:latin typeface="Ubuntu Mono" panose="020B0509030602030204" pitchFamily="49" charset="0"/>
              </a:rPr>
              <a:t>Users</a:t>
            </a:r>
            <a:r>
              <a:rPr lang="it-IT" sz="1400">
                <a:solidFill>
                  <a:srgbClr val="000000"/>
                </a:solidFill>
                <a:latin typeface="Ubuntu Mono" panose="020B0509030602030204" pitchFamily="49" charset="0"/>
              </a:rPr>
              <a:t>/</a:t>
            </a:r>
            <a:r>
              <a:rPr lang="it-IT" sz="1400" err="1">
                <a:solidFill>
                  <a:srgbClr val="000000"/>
                </a:solidFill>
                <a:latin typeface="Ubuntu Mono" panose="020B0509030602030204" pitchFamily="49" charset="0"/>
              </a:rPr>
              <a:t>gp</a:t>
            </a:r>
            <a:r>
              <a:rPr lang="it-IT" sz="1400">
                <a:solidFill>
                  <a:srgbClr val="000000"/>
                </a:solidFill>
                <a:latin typeface="Ubuntu Mono" panose="020B0509030602030204" pitchFamily="49" charset="0"/>
              </a:rPr>
              <a:t>/bin/</a:t>
            </a:r>
            <a:r>
              <a:rPr lang="it-IT" sz="1400" err="1">
                <a:solidFill>
                  <a:srgbClr val="000000"/>
                </a:solidFill>
                <a:latin typeface="Ubuntu Mono" panose="020B0509030602030204" pitchFamily="49" charset="0"/>
              </a:rPr>
              <a:t>composer</a:t>
            </a:r>
            <a:r>
              <a:rPr lang="it-IT" sz="1400">
                <a:solidFill>
                  <a:srgbClr val="000000"/>
                </a:solidFill>
                <a:latin typeface="Ubuntu Mono" panose="020B0509030602030204" pitchFamily="49" charset="0"/>
              </a:rPr>
              <a:t>  </a:t>
            </a:r>
            <a:r>
              <a:rPr lang="it-IT" sz="1400">
                <a:solidFill>
                  <a:srgbClr val="0070C0"/>
                </a:solidFill>
                <a:latin typeface="Ubuntu Mono" panose="020B0509030602030204" pitchFamily="49" charset="0"/>
              </a:rPr>
              <a:t># </a:t>
            </a:r>
            <a:r>
              <a:rPr lang="it-IT" sz="1400">
                <a:solidFill>
                  <a:srgbClr val="0070C0"/>
                </a:solidFill>
                <a:latin typeface="Times New Roman" panose="02020603050405020304" pitchFamily="18" charset="0"/>
                <a:cs typeface="Times New Roman" panose="02020603050405020304" pitchFamily="18" charset="0"/>
              </a:rPr>
              <a:t>questo è il</a:t>
            </a:r>
            <a:r>
              <a:rPr lang="it-IT" sz="1400" i="1">
                <a:solidFill>
                  <a:srgbClr val="0070C0"/>
                </a:solidFill>
                <a:latin typeface="Times New Roman" panose="02020603050405020304" pitchFamily="18" charset="0"/>
                <a:cs typeface="Times New Roman" panose="02020603050405020304" pitchFamily="18" charset="0"/>
              </a:rPr>
              <a:t> </a:t>
            </a:r>
            <a:r>
              <a:rPr lang="it-IT" sz="1400" i="1" err="1">
                <a:solidFill>
                  <a:srgbClr val="0070C0"/>
                </a:solidFill>
                <a:latin typeface="Times New Roman" panose="02020603050405020304" pitchFamily="18" charset="0"/>
                <a:cs typeface="Times New Roman" panose="02020603050405020304" pitchFamily="18" charset="0"/>
              </a:rPr>
              <a:t>composer</a:t>
            </a:r>
            <a:r>
              <a:rPr lang="it-IT" sz="1400">
                <a:solidFill>
                  <a:srgbClr val="0070C0"/>
                </a:solidFill>
                <a:latin typeface="Times New Roman" panose="02020603050405020304" pitchFamily="18" charset="0"/>
                <a:cs typeface="Times New Roman" panose="02020603050405020304" pitchFamily="18" charset="0"/>
              </a:rPr>
              <a:t> appena installato "a mano"</a:t>
            </a:r>
            <a:endParaRPr lang="it-IT" sz="1400">
              <a:solidFill>
                <a:srgbClr val="000000"/>
              </a:solidFill>
              <a:effectLst/>
              <a:latin typeface="Ubuntu Mono" panose="020B0509030602030204" pitchFamily="49" charset="0"/>
            </a:endParaRPr>
          </a:p>
          <a:p>
            <a:r>
              <a:rPr lang="it-IT" sz="1400">
                <a:solidFill>
                  <a:srgbClr val="000000"/>
                </a:solidFill>
                <a:effectLst/>
                <a:latin typeface="Ubuntu Mono" panose="020B0509030602030204" pitchFamily="49" charset="0"/>
              </a:rPr>
              <a:t>/</a:t>
            </a:r>
            <a:r>
              <a:rPr lang="it-IT" sz="1400" err="1">
                <a:solidFill>
                  <a:srgbClr val="000000"/>
                </a:solidFill>
                <a:effectLst/>
                <a:latin typeface="Ubuntu Mono" panose="020B0509030602030204" pitchFamily="49" charset="0"/>
              </a:rPr>
              <a:t>usr</a:t>
            </a:r>
            <a:r>
              <a:rPr lang="it-IT" sz="1400">
                <a:solidFill>
                  <a:srgbClr val="000000"/>
                </a:solidFill>
                <a:effectLst/>
                <a:latin typeface="Ubuntu Mono" panose="020B0509030602030204" pitchFamily="49" charset="0"/>
              </a:rPr>
              <a:t>/</a:t>
            </a:r>
            <a:r>
              <a:rPr lang="it-IT" sz="1400" err="1">
                <a:solidFill>
                  <a:srgbClr val="000000"/>
                </a:solidFill>
                <a:effectLst/>
                <a:latin typeface="Ubuntu Mono" panose="020B0509030602030204" pitchFamily="49" charset="0"/>
              </a:rPr>
              <a:t>local</a:t>
            </a:r>
            <a:r>
              <a:rPr lang="it-IT" sz="1400">
                <a:solidFill>
                  <a:srgbClr val="000000"/>
                </a:solidFill>
                <a:effectLst/>
                <a:latin typeface="Ubuntu Mono" panose="020B0509030602030204" pitchFamily="49" charset="0"/>
              </a:rPr>
              <a:t>/bin/</a:t>
            </a:r>
            <a:r>
              <a:rPr lang="it-IT" sz="1400" err="1">
                <a:solidFill>
                  <a:srgbClr val="000000"/>
                </a:solidFill>
                <a:effectLst/>
                <a:latin typeface="Ubuntu Mono" panose="020B0509030602030204" pitchFamily="49" charset="0"/>
              </a:rPr>
              <a:t>composer</a:t>
            </a:r>
            <a:r>
              <a:rPr lang="it-IT" sz="1400">
                <a:solidFill>
                  <a:srgbClr val="000000"/>
                </a:solidFill>
                <a:effectLst/>
                <a:latin typeface="Ubuntu Mono" panose="020B0509030602030204" pitchFamily="49" charset="0"/>
              </a:rPr>
              <a:t> </a:t>
            </a:r>
            <a:r>
              <a:rPr lang="it-IT" sz="1400">
                <a:solidFill>
                  <a:srgbClr val="0070C0"/>
                </a:solidFill>
                <a:latin typeface="Ubuntu Mono" panose="020B0509030602030204" pitchFamily="49" charset="0"/>
              </a:rPr>
              <a:t># </a:t>
            </a:r>
            <a:r>
              <a:rPr lang="it-IT" sz="1400">
                <a:solidFill>
                  <a:srgbClr val="0070C0"/>
                </a:solidFill>
                <a:latin typeface="Times New Roman" panose="02020603050405020304" pitchFamily="18" charset="0"/>
                <a:cs typeface="Times New Roman" panose="02020603050405020304" pitchFamily="18" charset="0"/>
              </a:rPr>
              <a:t>questo</a:t>
            </a:r>
            <a:r>
              <a:rPr lang="it-IT" sz="1400" i="1">
                <a:solidFill>
                  <a:srgbClr val="0070C0"/>
                </a:solidFill>
                <a:latin typeface="Times New Roman" panose="02020603050405020304" pitchFamily="18" charset="0"/>
                <a:cs typeface="Times New Roman" panose="02020603050405020304" pitchFamily="18" charset="0"/>
              </a:rPr>
              <a:t> </a:t>
            </a:r>
            <a:r>
              <a:rPr lang="it-IT" sz="1400" i="1" err="1">
                <a:solidFill>
                  <a:srgbClr val="0070C0"/>
                </a:solidFill>
                <a:latin typeface="Times New Roman" panose="02020603050405020304" pitchFamily="18" charset="0"/>
                <a:cs typeface="Times New Roman" panose="02020603050405020304" pitchFamily="18" charset="0"/>
              </a:rPr>
              <a:t>composer</a:t>
            </a:r>
            <a:r>
              <a:rPr lang="it-IT" sz="1400">
                <a:solidFill>
                  <a:srgbClr val="0070C0"/>
                </a:solidFill>
                <a:latin typeface="Times New Roman" panose="02020603050405020304" pitchFamily="18" charset="0"/>
                <a:cs typeface="Times New Roman" panose="02020603050405020304" pitchFamily="18" charset="0"/>
              </a:rPr>
              <a:t> era stato installato a livello di sistema (con </a:t>
            </a:r>
            <a:r>
              <a:rPr lang="it-IT" sz="1400" i="1" err="1">
                <a:solidFill>
                  <a:srgbClr val="0070C0"/>
                </a:solidFill>
                <a:latin typeface="Times New Roman" panose="02020603050405020304" pitchFamily="18" charset="0"/>
                <a:cs typeface="Times New Roman" panose="02020603050405020304" pitchFamily="18" charset="0"/>
              </a:rPr>
              <a:t>apt</a:t>
            </a:r>
            <a:r>
              <a:rPr lang="it-IT" sz="1400">
                <a:solidFill>
                  <a:srgbClr val="0070C0"/>
                </a:solidFill>
                <a:latin typeface="Times New Roman" panose="02020603050405020304" pitchFamily="18" charset="0"/>
                <a:cs typeface="Times New Roman" panose="02020603050405020304" pitchFamily="18" charset="0"/>
              </a:rPr>
              <a:t> / </a:t>
            </a:r>
            <a:r>
              <a:rPr lang="it-IT" sz="1400" i="1" err="1">
                <a:solidFill>
                  <a:srgbClr val="0070C0"/>
                </a:solidFill>
                <a:latin typeface="Times New Roman" panose="02020603050405020304" pitchFamily="18" charset="0"/>
                <a:cs typeface="Times New Roman" panose="02020603050405020304" pitchFamily="18" charset="0"/>
              </a:rPr>
              <a:t>pacman</a:t>
            </a:r>
            <a:r>
              <a:rPr lang="it-IT" sz="1400">
                <a:solidFill>
                  <a:srgbClr val="0070C0"/>
                </a:solidFill>
                <a:latin typeface="Times New Roman" panose="02020603050405020304" pitchFamily="18" charset="0"/>
                <a:cs typeface="Times New Roman" panose="02020603050405020304" pitchFamily="18" charset="0"/>
              </a:rPr>
              <a:t> / </a:t>
            </a:r>
            <a:r>
              <a:rPr lang="it-IT" sz="1400" i="1" err="1">
                <a:solidFill>
                  <a:srgbClr val="0070C0"/>
                </a:solidFill>
                <a:latin typeface="Times New Roman" panose="02020603050405020304" pitchFamily="18" charset="0"/>
                <a:cs typeface="Times New Roman" panose="02020603050405020304" pitchFamily="18" charset="0"/>
              </a:rPr>
              <a:t>brew</a:t>
            </a:r>
            <a:r>
              <a:rPr lang="it-IT" sz="1400">
                <a:solidFill>
                  <a:srgbClr val="0070C0"/>
                </a:solidFill>
                <a:latin typeface="Times New Roman" panose="02020603050405020304" pitchFamily="18" charset="0"/>
                <a:cs typeface="Times New Roman" panose="02020603050405020304" pitchFamily="18" charset="0"/>
              </a:rPr>
              <a:t> ...)</a:t>
            </a:r>
          </a:p>
          <a:p>
            <a:pPr>
              <a:spcBef>
                <a:spcPts val="200"/>
              </a:spcBef>
            </a:pPr>
            <a:r>
              <a:rPr lang="it-IT" sz="1400">
                <a:solidFill>
                  <a:schemeClr val="accent6"/>
                </a:solidFill>
                <a:latin typeface="Ubuntu Mono" panose="020B0509030602030204" pitchFamily="49" charset="0"/>
              </a:rPr>
              <a:t>$ </a:t>
            </a:r>
            <a:r>
              <a:rPr lang="it-IT" sz="1400" err="1">
                <a:solidFill>
                  <a:srgbClr val="000000"/>
                </a:solidFill>
                <a:latin typeface="Ubuntu Mono" panose="020B0509030602030204" pitchFamily="49" charset="0"/>
              </a:rPr>
              <a:t>composer</a:t>
            </a:r>
            <a:endParaRPr lang="it-IT" sz="1400">
              <a:solidFill>
                <a:srgbClr val="000000"/>
              </a:solidFill>
              <a:latin typeface="Ubuntu Mono" panose="020B0509030602030204" pitchFamily="49" charset="0"/>
            </a:endParaRPr>
          </a:p>
          <a:p>
            <a:r>
              <a:rPr lang="it-IT" sz="1400">
                <a:solidFill>
                  <a:srgbClr val="2FB41D"/>
                </a:solidFill>
                <a:latin typeface="Ubuntu Mono" panose="020B0509030602030204" pitchFamily="49" charset="0"/>
              </a:rPr>
              <a:t>Composer (</a:t>
            </a:r>
            <a:r>
              <a:rPr lang="it-IT" sz="1400" err="1">
                <a:solidFill>
                  <a:srgbClr val="2FB41D"/>
                </a:solidFill>
                <a:latin typeface="Ubuntu Mono" panose="020B0509030602030204" pitchFamily="49" charset="0"/>
              </a:rPr>
              <a:t>version</a:t>
            </a:r>
            <a:r>
              <a:rPr lang="it-IT" sz="1400">
                <a:solidFill>
                  <a:srgbClr val="2FB41D"/>
                </a:solidFill>
                <a:latin typeface="Ubuntu Mono" panose="020B0509030602030204" pitchFamily="49" charset="0"/>
              </a:rPr>
              <a:t> 1.8.5) ...</a:t>
            </a:r>
            <a:endParaRPr lang="it-IT" sz="1400">
              <a:solidFill>
                <a:srgbClr val="0070C0"/>
              </a:solidFill>
              <a:latin typeface="Times New Roman" panose="02020603050405020304" pitchFamily="18" charset="0"/>
              <a:cs typeface="Times New Roman" panose="02020603050405020304" pitchFamily="18" charset="0"/>
            </a:endParaRPr>
          </a:p>
        </p:txBody>
      </p:sp>
      <p:sp>
        <p:nvSpPr>
          <p:cNvPr id="17" name="Segnaposto contenuto 2">
            <a:extLst>
              <a:ext uri="{FF2B5EF4-FFF2-40B4-BE49-F238E27FC236}">
                <a16:creationId xmlns:a16="http://schemas.microsoft.com/office/drawing/2014/main" id="{3D82BEBF-8E4A-D848-989E-8F072DE6B332}"/>
              </a:ext>
            </a:extLst>
          </p:cNvPr>
          <p:cNvSpPr txBox="1">
            <a:spLocks/>
          </p:cNvSpPr>
          <p:nvPr/>
        </p:nvSpPr>
        <p:spPr>
          <a:xfrm>
            <a:off x="161049" y="2142004"/>
            <a:ext cx="8982950" cy="44287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74638" indent="0">
              <a:spcBef>
                <a:spcPts val="1200"/>
              </a:spcBef>
              <a:buNone/>
            </a:pPr>
            <a:r>
              <a:rPr lang="it-IT" sz="2400"/>
              <a:t>e, aggiungendola al </a:t>
            </a:r>
            <a:r>
              <a:rPr lang="it-IT" sz="2400" i="1"/>
              <a:t>$PATH</a:t>
            </a:r>
            <a:r>
              <a:rPr lang="it-IT" sz="2400"/>
              <a:t>, si può invocare </a:t>
            </a:r>
            <a:r>
              <a:rPr lang="it-IT" sz="2400" i="1" err="1"/>
              <a:t>composer</a:t>
            </a:r>
            <a:r>
              <a:rPr lang="it-IT" sz="2400"/>
              <a:t> direttamente: </a:t>
            </a:r>
          </a:p>
        </p:txBody>
      </p:sp>
    </p:spTree>
    <p:extLst>
      <p:ext uri="{BB962C8B-B14F-4D97-AF65-F5344CB8AC3E}">
        <p14:creationId xmlns:p14="http://schemas.microsoft.com/office/powerpoint/2010/main" val="2600931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FAF40E49-53AE-984A-B3BC-3C7C76902FDA}"/>
              </a:ext>
            </a:extLst>
          </p:cNvPr>
          <p:cNvSpPr>
            <a:spLocks noGrp="1"/>
          </p:cNvSpPr>
          <p:nvPr>
            <p:ph type="dt" sz="half" idx="10"/>
          </p:nvPr>
        </p:nvSpPr>
        <p:spPr/>
        <p:txBody>
          <a:bodyPr/>
          <a:lstStyle/>
          <a:p>
            <a:fld id="{1217E873-6F0E-5B4A-A94A-7FE304C6002F}" type="datetime1">
              <a:rPr lang="it-IT" smtClean="0"/>
              <a:t>09/01/24</a:t>
            </a:fld>
            <a:endParaRPr lang="it-IT"/>
          </a:p>
        </p:txBody>
      </p:sp>
      <p:sp>
        <p:nvSpPr>
          <p:cNvPr id="5" name="Segnaposto piè di pagina 4">
            <a:extLst>
              <a:ext uri="{FF2B5EF4-FFF2-40B4-BE49-F238E27FC236}">
                <a16:creationId xmlns:a16="http://schemas.microsoft.com/office/drawing/2014/main" id="{C5C5EC18-0E3C-7343-B494-D4948A0C64E5}"/>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DF22ACD-C448-514F-B873-226B0D7AF76D}"/>
              </a:ext>
            </a:extLst>
          </p:cNvPr>
          <p:cNvSpPr>
            <a:spLocks noGrp="1"/>
          </p:cNvSpPr>
          <p:nvPr>
            <p:ph type="sldNum" sz="quarter" idx="12"/>
          </p:nvPr>
        </p:nvSpPr>
        <p:spPr/>
        <p:txBody>
          <a:bodyPr/>
          <a:lstStyle/>
          <a:p>
            <a:fld id="{F8EFCE01-9A1A-5743-92DE-2F66DAA3BA2F}" type="slidenum">
              <a:rPr lang="it-IT" smtClean="0"/>
              <a:t>25</a:t>
            </a:fld>
            <a:endParaRPr lang="it-IT"/>
          </a:p>
        </p:txBody>
      </p:sp>
      <p:sp>
        <p:nvSpPr>
          <p:cNvPr id="8" name="Rettangolo 7">
            <a:extLst>
              <a:ext uri="{FF2B5EF4-FFF2-40B4-BE49-F238E27FC236}">
                <a16:creationId xmlns:a16="http://schemas.microsoft.com/office/drawing/2014/main" id="{724D6A93-3EE2-C642-B8C3-933FF5856A9A}"/>
              </a:ext>
            </a:extLst>
          </p:cNvPr>
          <p:cNvSpPr/>
          <p:nvPr/>
        </p:nvSpPr>
        <p:spPr>
          <a:xfrm>
            <a:off x="274020" y="239834"/>
            <a:ext cx="8595960" cy="6186309"/>
          </a:xfrm>
          <a:prstGeom prst="rect">
            <a:avLst/>
          </a:prstGeom>
          <a:solidFill>
            <a:schemeClr val="bg1">
              <a:lumMod val="95000"/>
            </a:schemeClr>
          </a:solidFill>
        </p:spPr>
        <p:txBody>
          <a:bodyPr wrap="square">
            <a:spAutoFit/>
          </a:bodyPr>
          <a:lstStyle/>
          <a:p>
            <a:r>
              <a:rPr lang="it-IT" sz="1200" dirty="0">
                <a:solidFill>
                  <a:srgbClr val="C814C9"/>
                </a:solidFill>
                <a:effectLst/>
                <a:latin typeface="Ubuntu Mono" panose="020B0509030602030204" pitchFamily="49" charset="0"/>
              </a:rPr>
              <a:t>$</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composer</a:t>
            </a:r>
            <a:endParaRPr lang="it-IT" sz="1200" dirty="0">
              <a:solidFill>
                <a:srgbClr val="000000"/>
              </a:solidFill>
              <a:effectLst/>
              <a:latin typeface="Ubuntu Mono" panose="020B0509030602030204" pitchFamily="49" charset="0"/>
            </a:endParaRPr>
          </a:p>
          <a:p>
            <a:r>
              <a:rPr lang="it-IT" sz="1200" dirty="0">
                <a:solidFill>
                  <a:srgbClr val="000000"/>
                </a:solidFill>
                <a:effectLst/>
                <a:latin typeface="Ubuntu Mono" panose="020B0509030602030204" pitchFamily="49" charset="0"/>
              </a:rPr>
              <a:t>  </a:t>
            </a:r>
            <a:r>
              <a:rPr lang="it-IT" sz="1200" dirty="0">
                <a:solidFill>
                  <a:srgbClr val="2FB41D"/>
                </a:solidFill>
                <a:effectLst/>
                <a:latin typeface="Ubuntu Mono" panose="020B0509030602030204" pitchFamily="49" charset="0"/>
              </a:rPr>
              <a:t>Composer</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version</a:t>
            </a:r>
            <a:r>
              <a:rPr lang="it-IT" sz="1200" dirty="0">
                <a:solidFill>
                  <a:srgbClr val="000000"/>
                </a:solidFill>
                <a:effectLst/>
                <a:latin typeface="Ubuntu Mono" panose="020B0509030602030204" pitchFamily="49" charset="0"/>
              </a:rPr>
              <a:t> </a:t>
            </a:r>
            <a:r>
              <a:rPr lang="it-IT" sz="1200" dirty="0">
                <a:solidFill>
                  <a:srgbClr val="9FA01C"/>
                </a:solidFill>
                <a:effectLst/>
                <a:latin typeface="Ubuntu Mono" panose="020B0509030602030204" pitchFamily="49" charset="0"/>
              </a:rPr>
              <a:t>1.9.0</a:t>
            </a:r>
            <a:r>
              <a:rPr lang="it-IT" sz="1200" dirty="0">
                <a:solidFill>
                  <a:srgbClr val="000000"/>
                </a:solidFill>
                <a:effectLst/>
                <a:latin typeface="Ubuntu Mono" panose="020B0509030602030204" pitchFamily="49" charset="0"/>
              </a:rPr>
              <a:t> 2019-08-02 20:55:32</a:t>
            </a:r>
          </a:p>
          <a:p>
            <a:r>
              <a:rPr lang="it-IT" sz="1200" dirty="0" err="1">
                <a:solidFill>
                  <a:srgbClr val="9FA01C"/>
                </a:solidFill>
                <a:effectLst/>
                <a:latin typeface="Ubuntu Mono" panose="020B0509030602030204" pitchFamily="49" charset="0"/>
              </a:rPr>
              <a:t>Usage</a:t>
            </a:r>
            <a:r>
              <a:rPr lang="it-IT" sz="1200" dirty="0">
                <a:solidFill>
                  <a:srgbClr val="9FA01C"/>
                </a:solidFill>
                <a:effectLst/>
                <a:latin typeface="Ubuntu Mono" panose="020B0509030602030204" pitchFamily="49" charset="0"/>
              </a:rPr>
              <a:t>:</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command</a:t>
            </a:r>
            <a:r>
              <a:rPr lang="it-IT" sz="1200" dirty="0">
                <a:solidFill>
                  <a:srgbClr val="000000"/>
                </a:solidFill>
                <a:effectLst/>
                <a:latin typeface="Ubuntu Mono" panose="020B0509030602030204" pitchFamily="49" charset="0"/>
              </a:rPr>
              <a:t> [options] [</a:t>
            </a:r>
            <a:r>
              <a:rPr lang="it-IT" sz="1200" dirty="0" err="1">
                <a:solidFill>
                  <a:srgbClr val="000000"/>
                </a:solidFill>
                <a:effectLst/>
                <a:latin typeface="Ubuntu Mono" panose="020B0509030602030204" pitchFamily="49" charset="0"/>
              </a:rPr>
              <a:t>arguments</a:t>
            </a:r>
            <a:r>
              <a:rPr lang="it-IT" sz="1200" dirty="0">
                <a:solidFill>
                  <a:srgbClr val="000000"/>
                </a:solidFill>
                <a:effectLst/>
                <a:latin typeface="Ubuntu Mono" panose="020B0509030602030204" pitchFamily="49" charset="0"/>
              </a:rPr>
              <a:t>]</a:t>
            </a:r>
          </a:p>
          <a:p>
            <a:r>
              <a:rPr lang="it-IT" sz="1200" dirty="0">
                <a:solidFill>
                  <a:srgbClr val="9FA01C"/>
                </a:solidFill>
                <a:effectLst/>
                <a:latin typeface="Ubuntu Mono" panose="020B0509030602030204" pitchFamily="49" charset="0"/>
              </a:rPr>
              <a:t>Options:</a:t>
            </a:r>
          </a:p>
          <a:p>
            <a:r>
              <a:rPr lang="it-IT" sz="1200" dirty="0">
                <a:solidFill>
                  <a:srgbClr val="000000"/>
                </a:solidFill>
                <a:effectLst/>
                <a:latin typeface="Ubuntu Mono" panose="020B0509030602030204" pitchFamily="49" charset="0"/>
              </a:rPr>
              <a:t>  </a:t>
            </a:r>
            <a:r>
              <a:rPr lang="it-IT" sz="1200" dirty="0">
                <a:solidFill>
                  <a:srgbClr val="2FB41D"/>
                </a:solidFill>
                <a:effectLst/>
                <a:latin typeface="Ubuntu Mono" panose="020B0509030602030204" pitchFamily="49" charset="0"/>
              </a:rPr>
              <a:t>-h, --help</a:t>
            </a:r>
            <a:r>
              <a:rPr lang="it-IT" sz="1200" dirty="0">
                <a:solidFill>
                  <a:srgbClr val="000000"/>
                </a:solidFill>
                <a:effectLst/>
                <a:latin typeface="Ubuntu Mono" panose="020B0509030602030204" pitchFamily="49" charset="0"/>
              </a:rPr>
              <a:t>                     Display </a:t>
            </a:r>
            <a:r>
              <a:rPr lang="it-IT" sz="1200" dirty="0" err="1">
                <a:solidFill>
                  <a:srgbClr val="000000"/>
                </a:solidFill>
                <a:effectLst/>
                <a:latin typeface="Ubuntu Mono" panose="020B0509030602030204" pitchFamily="49" charset="0"/>
              </a:rPr>
              <a:t>this</a:t>
            </a:r>
            <a:r>
              <a:rPr lang="it-IT" sz="1200" dirty="0">
                <a:solidFill>
                  <a:srgbClr val="000000"/>
                </a:solidFill>
                <a:effectLst/>
                <a:latin typeface="Ubuntu Mono" panose="020B0509030602030204" pitchFamily="49" charset="0"/>
              </a:rPr>
              <a:t> help </a:t>
            </a:r>
            <a:r>
              <a:rPr lang="it-IT" sz="1200" dirty="0" err="1">
                <a:solidFill>
                  <a:srgbClr val="000000"/>
                </a:solidFill>
                <a:effectLst/>
                <a:latin typeface="Ubuntu Mono" panose="020B0509030602030204" pitchFamily="49" charset="0"/>
              </a:rPr>
              <a:t>message</a:t>
            </a:r>
            <a:endParaRPr lang="it-IT" sz="1200" dirty="0">
              <a:solidFill>
                <a:srgbClr val="000000"/>
              </a:solidFill>
              <a:effectLst/>
              <a:latin typeface="Ubuntu Mono" panose="020B0509030602030204" pitchFamily="49" charset="0"/>
            </a:endParaRPr>
          </a:p>
          <a:p>
            <a:r>
              <a:rPr lang="it-IT" sz="1200" dirty="0">
                <a:solidFill>
                  <a:srgbClr val="000000"/>
                </a:solidFill>
                <a:effectLst/>
                <a:latin typeface="Ubuntu Mono" panose="020B0509030602030204" pitchFamily="49" charset="0"/>
              </a:rPr>
              <a:t>  </a:t>
            </a:r>
            <a:r>
              <a:rPr lang="it-IT" sz="1200" dirty="0">
                <a:solidFill>
                  <a:srgbClr val="2FB41D"/>
                </a:solidFill>
                <a:effectLst/>
                <a:latin typeface="Ubuntu Mono" panose="020B0509030602030204" pitchFamily="49" charset="0"/>
              </a:rPr>
              <a:t>-V, --</a:t>
            </a:r>
            <a:r>
              <a:rPr lang="it-IT" sz="1200" dirty="0" err="1">
                <a:solidFill>
                  <a:srgbClr val="2FB41D"/>
                </a:solidFill>
                <a:effectLst/>
                <a:latin typeface="Ubuntu Mono" panose="020B0509030602030204" pitchFamily="49" charset="0"/>
              </a:rPr>
              <a:t>version</a:t>
            </a:r>
            <a:r>
              <a:rPr lang="it-IT" sz="1200" dirty="0">
                <a:solidFill>
                  <a:srgbClr val="000000"/>
                </a:solidFill>
                <a:effectLst/>
                <a:latin typeface="Ubuntu Mono" panose="020B0509030602030204" pitchFamily="49" charset="0"/>
              </a:rPr>
              <a:t>                  Display </a:t>
            </a:r>
            <a:r>
              <a:rPr lang="it-IT" sz="1200" dirty="0" err="1">
                <a:solidFill>
                  <a:srgbClr val="000000"/>
                </a:solidFill>
                <a:effectLst/>
                <a:latin typeface="Ubuntu Mono" panose="020B0509030602030204" pitchFamily="49" charset="0"/>
              </a:rPr>
              <a:t>this</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application</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version</a:t>
            </a:r>
            <a:endParaRPr lang="it-IT" sz="1200" dirty="0">
              <a:solidFill>
                <a:srgbClr val="000000"/>
              </a:solidFill>
              <a:effectLst/>
              <a:latin typeface="Ubuntu Mono" panose="020B0509030602030204" pitchFamily="49" charset="0"/>
            </a:endParaRPr>
          </a:p>
          <a:p>
            <a:r>
              <a:rPr lang="it-IT" sz="1200" dirty="0">
                <a:solidFill>
                  <a:srgbClr val="000000"/>
                </a:solidFill>
                <a:effectLst/>
                <a:latin typeface="Ubuntu Mono" panose="020B0509030602030204" pitchFamily="49" charset="0"/>
              </a:rPr>
              <a:t>  </a:t>
            </a:r>
            <a:r>
              <a:rPr lang="it-IT" sz="1200" dirty="0">
                <a:solidFill>
                  <a:srgbClr val="2FB41D"/>
                </a:solidFill>
                <a:effectLst/>
                <a:latin typeface="Ubuntu Mono" panose="020B0509030602030204" pitchFamily="49" charset="0"/>
              </a:rPr>
              <a:t>-d, --working-dir=WORKING-DIR</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If</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specified</a:t>
            </a:r>
            <a:r>
              <a:rPr lang="it-IT" sz="1200" dirty="0">
                <a:solidFill>
                  <a:srgbClr val="000000"/>
                </a:solidFill>
                <a:effectLst/>
                <a:latin typeface="Ubuntu Mono" panose="020B0509030602030204" pitchFamily="49" charset="0"/>
              </a:rPr>
              <a:t>, use the </a:t>
            </a:r>
            <a:r>
              <a:rPr lang="it-IT" sz="1200" dirty="0" err="1">
                <a:solidFill>
                  <a:srgbClr val="000000"/>
                </a:solidFill>
                <a:effectLst/>
                <a:latin typeface="Ubuntu Mono" panose="020B0509030602030204" pitchFamily="49" charset="0"/>
              </a:rPr>
              <a:t>given</a:t>
            </a:r>
            <a:r>
              <a:rPr lang="it-IT" sz="1200" dirty="0">
                <a:solidFill>
                  <a:srgbClr val="000000"/>
                </a:solidFill>
                <a:effectLst/>
                <a:latin typeface="Ubuntu Mono" panose="020B0509030602030204" pitchFamily="49" charset="0"/>
              </a:rPr>
              <a:t> directory </a:t>
            </a:r>
            <a:r>
              <a:rPr lang="it-IT" sz="1200" dirty="0" err="1">
                <a:solidFill>
                  <a:srgbClr val="000000"/>
                </a:solidFill>
                <a:effectLst/>
                <a:latin typeface="Ubuntu Mono" panose="020B0509030602030204" pitchFamily="49" charset="0"/>
              </a:rPr>
              <a:t>as</a:t>
            </a:r>
            <a:r>
              <a:rPr lang="it-IT" sz="1200" dirty="0">
                <a:solidFill>
                  <a:srgbClr val="000000"/>
                </a:solidFill>
                <a:effectLst/>
                <a:latin typeface="Ubuntu Mono" panose="020B0509030602030204" pitchFamily="49" charset="0"/>
              </a:rPr>
              <a:t> working directory.</a:t>
            </a:r>
          </a:p>
          <a:p>
            <a:r>
              <a:rPr lang="it-IT" sz="1200" dirty="0">
                <a:solidFill>
                  <a:srgbClr val="000000"/>
                </a:solidFill>
                <a:effectLst/>
                <a:latin typeface="Ubuntu Mono" panose="020B0509030602030204" pitchFamily="49" charset="0"/>
              </a:rPr>
              <a:t>  </a:t>
            </a:r>
            <a:r>
              <a:rPr lang="it-IT" sz="1200" dirty="0">
                <a:solidFill>
                  <a:srgbClr val="2FB41D"/>
                </a:solidFill>
                <a:effectLst/>
                <a:latin typeface="Ubuntu Mono" panose="020B0509030602030204" pitchFamily="49" charset="0"/>
              </a:rPr>
              <a:t>    --no-cache</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Prevent</a:t>
            </a:r>
            <a:r>
              <a:rPr lang="it-IT" sz="1200" dirty="0">
                <a:solidFill>
                  <a:srgbClr val="000000"/>
                </a:solidFill>
                <a:effectLst/>
                <a:latin typeface="Ubuntu Mono" panose="020B0509030602030204" pitchFamily="49" charset="0"/>
              </a:rPr>
              <a:t> use of the cache</a:t>
            </a:r>
          </a:p>
          <a:p>
            <a:r>
              <a:rPr lang="it-IT" sz="1200" dirty="0">
                <a:solidFill>
                  <a:srgbClr val="000000"/>
                </a:solidFill>
                <a:effectLst/>
                <a:latin typeface="Ubuntu Mono" panose="020B0509030602030204" pitchFamily="49" charset="0"/>
              </a:rPr>
              <a:t>  </a:t>
            </a:r>
            <a:r>
              <a:rPr lang="it-IT" sz="1200" dirty="0">
                <a:solidFill>
                  <a:srgbClr val="2FB41D"/>
                </a:solidFill>
                <a:effectLst/>
                <a:latin typeface="Ubuntu Mono" panose="020B0509030602030204" pitchFamily="49" charset="0"/>
              </a:rPr>
              <a:t>-</a:t>
            </a:r>
            <a:r>
              <a:rPr lang="it-IT" sz="1200" dirty="0" err="1">
                <a:solidFill>
                  <a:srgbClr val="2FB41D"/>
                </a:solidFill>
                <a:effectLst/>
                <a:latin typeface="Ubuntu Mono" panose="020B0509030602030204" pitchFamily="49" charset="0"/>
              </a:rPr>
              <a:t>v|vv|vvv</a:t>
            </a:r>
            <a:r>
              <a:rPr lang="it-IT" sz="1200" dirty="0">
                <a:solidFill>
                  <a:srgbClr val="2FB41D"/>
                </a:solidFill>
                <a:effectLst/>
                <a:latin typeface="Ubuntu Mono" panose="020B0509030602030204" pitchFamily="49" charset="0"/>
              </a:rPr>
              <a:t>, --verbose</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Increase</a:t>
            </a:r>
            <a:r>
              <a:rPr lang="it-IT" sz="1200" dirty="0">
                <a:solidFill>
                  <a:srgbClr val="000000"/>
                </a:solidFill>
                <a:effectLst/>
                <a:latin typeface="Ubuntu Mono" panose="020B0509030602030204" pitchFamily="49" charset="0"/>
              </a:rPr>
              <a:t> the </a:t>
            </a:r>
            <a:r>
              <a:rPr lang="it-IT" sz="1200" dirty="0" err="1">
                <a:solidFill>
                  <a:srgbClr val="000000"/>
                </a:solidFill>
                <a:effectLst/>
                <a:latin typeface="Ubuntu Mono" panose="020B0509030602030204" pitchFamily="49" charset="0"/>
              </a:rPr>
              <a:t>verbosity</a:t>
            </a:r>
            <a:r>
              <a:rPr lang="it-IT" sz="1200" dirty="0">
                <a:solidFill>
                  <a:srgbClr val="000000"/>
                </a:solidFill>
                <a:effectLst/>
                <a:latin typeface="Ubuntu Mono" panose="020B0509030602030204" pitchFamily="49" charset="0"/>
              </a:rPr>
              <a:t> of </a:t>
            </a:r>
            <a:r>
              <a:rPr lang="it-IT" sz="1200" dirty="0" err="1">
                <a:solidFill>
                  <a:srgbClr val="000000"/>
                </a:solidFill>
                <a:effectLst/>
                <a:latin typeface="Ubuntu Mono" panose="020B0509030602030204" pitchFamily="49" charset="0"/>
              </a:rPr>
              <a:t>messages</a:t>
            </a:r>
            <a:r>
              <a:rPr lang="it-IT" sz="1200" dirty="0">
                <a:solidFill>
                  <a:srgbClr val="000000"/>
                </a:solidFill>
                <a:effectLst/>
                <a:latin typeface="Ubuntu Mono" panose="020B0509030602030204" pitchFamily="49" charset="0"/>
              </a:rPr>
              <a:t>:</a:t>
            </a:r>
          </a:p>
          <a:p>
            <a:pPr>
              <a:spcBef>
                <a:spcPts val="400"/>
              </a:spcBef>
            </a:pPr>
            <a:r>
              <a:rPr lang="it-IT" sz="1200" dirty="0" err="1">
                <a:solidFill>
                  <a:srgbClr val="9FA01C"/>
                </a:solidFill>
                <a:effectLst/>
                <a:latin typeface="Ubuntu Mono" panose="020B0509030602030204" pitchFamily="49" charset="0"/>
              </a:rPr>
              <a:t>Available</a:t>
            </a:r>
            <a:r>
              <a:rPr lang="it-IT" sz="1200" dirty="0">
                <a:solidFill>
                  <a:srgbClr val="9FA01C"/>
                </a:solidFill>
                <a:effectLst/>
                <a:latin typeface="Ubuntu Mono" panose="020B0509030602030204" pitchFamily="49" charset="0"/>
              </a:rPr>
              <a:t> </a:t>
            </a:r>
            <a:r>
              <a:rPr lang="it-IT" sz="1200" dirty="0" err="1">
                <a:solidFill>
                  <a:srgbClr val="9FA01C"/>
                </a:solidFill>
                <a:effectLst/>
                <a:latin typeface="Ubuntu Mono" panose="020B0509030602030204" pitchFamily="49" charset="0"/>
              </a:rPr>
              <a:t>commands</a:t>
            </a:r>
            <a:r>
              <a:rPr lang="it-IT" sz="1200" dirty="0">
                <a:solidFill>
                  <a:srgbClr val="9FA01C"/>
                </a:solidFill>
                <a:effectLst/>
                <a:latin typeface="Ubuntu Mono" panose="020B0509030602030204" pitchFamily="49" charset="0"/>
              </a:rPr>
              <a:t>:</a:t>
            </a:r>
          </a:p>
          <a:p>
            <a:r>
              <a:rPr lang="it-IT" sz="1200" dirty="0">
                <a:solidFill>
                  <a:srgbClr val="000000"/>
                </a:solidFill>
                <a:effectLst/>
                <a:latin typeface="Ubuntu Mono" panose="020B0509030602030204" pitchFamily="49" charset="0"/>
              </a:rPr>
              <a:t>  </a:t>
            </a:r>
            <a:r>
              <a:rPr lang="it-IT" sz="1200" dirty="0" err="1">
                <a:solidFill>
                  <a:srgbClr val="2FB41D"/>
                </a:solidFill>
                <a:effectLst/>
                <a:latin typeface="Ubuntu Mono" panose="020B0509030602030204" pitchFamily="49" charset="0"/>
              </a:rPr>
              <a:t>browse</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Opens</a:t>
            </a:r>
            <a:r>
              <a:rPr lang="it-IT" sz="1200" dirty="0">
                <a:solidFill>
                  <a:srgbClr val="000000"/>
                </a:solidFill>
                <a:effectLst/>
                <a:latin typeface="Ubuntu Mono" panose="020B0509030602030204" pitchFamily="49" charset="0"/>
              </a:rPr>
              <a:t> the </a:t>
            </a:r>
            <a:r>
              <a:rPr lang="it-IT" sz="1200" dirty="0" err="1">
                <a:solidFill>
                  <a:srgbClr val="000000"/>
                </a:solidFill>
                <a:effectLst/>
                <a:latin typeface="Ubuntu Mono" panose="020B0509030602030204" pitchFamily="49" charset="0"/>
              </a:rPr>
              <a:t>package's</a:t>
            </a:r>
            <a:r>
              <a:rPr lang="it-IT" sz="1200" dirty="0">
                <a:solidFill>
                  <a:srgbClr val="000000"/>
                </a:solidFill>
                <a:effectLst/>
                <a:latin typeface="Ubuntu Mono" panose="020B0509030602030204" pitchFamily="49" charset="0"/>
              </a:rPr>
              <a:t> repository URL or homepage in </a:t>
            </a:r>
            <a:r>
              <a:rPr lang="it-IT" sz="1200" dirty="0" err="1">
                <a:solidFill>
                  <a:srgbClr val="000000"/>
                </a:solidFill>
                <a:effectLst/>
                <a:latin typeface="Ubuntu Mono" panose="020B0509030602030204" pitchFamily="49" charset="0"/>
              </a:rPr>
              <a:t>your</a:t>
            </a:r>
            <a:r>
              <a:rPr lang="it-IT" sz="1200" dirty="0">
                <a:solidFill>
                  <a:srgbClr val="000000"/>
                </a:solidFill>
                <a:effectLst/>
                <a:latin typeface="Ubuntu Mono" panose="020B0509030602030204" pitchFamily="49" charset="0"/>
              </a:rPr>
              <a:t> browser.</a:t>
            </a:r>
          </a:p>
          <a:p>
            <a:r>
              <a:rPr lang="it-IT" sz="1200" dirty="0">
                <a:solidFill>
                  <a:srgbClr val="000000"/>
                </a:solidFill>
                <a:effectLst/>
                <a:latin typeface="Ubuntu Mono" panose="020B0509030602030204" pitchFamily="49" charset="0"/>
              </a:rPr>
              <a:t>  </a:t>
            </a:r>
            <a:r>
              <a:rPr lang="it-IT" sz="1200" dirty="0">
                <a:solidFill>
                  <a:srgbClr val="2FB41D"/>
                </a:solidFill>
                <a:effectLst/>
                <a:latin typeface="Ubuntu Mono" panose="020B0509030602030204" pitchFamily="49" charset="0"/>
              </a:rPr>
              <a:t>clear-cache</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Clears</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composer's</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internal</a:t>
            </a:r>
            <a:r>
              <a:rPr lang="it-IT" sz="1200" dirty="0">
                <a:solidFill>
                  <a:srgbClr val="000000"/>
                </a:solidFill>
                <a:effectLst/>
                <a:latin typeface="Ubuntu Mono" panose="020B0509030602030204" pitchFamily="49" charset="0"/>
              </a:rPr>
              <a:t> package cache.</a:t>
            </a:r>
          </a:p>
          <a:p>
            <a:r>
              <a:rPr lang="it-IT" sz="1200" dirty="0">
                <a:solidFill>
                  <a:srgbClr val="000000"/>
                </a:solidFill>
                <a:effectLst/>
                <a:latin typeface="Ubuntu Mono" panose="020B0509030602030204" pitchFamily="49" charset="0"/>
              </a:rPr>
              <a:t>  </a:t>
            </a:r>
            <a:r>
              <a:rPr lang="it-IT" sz="1200" dirty="0">
                <a:solidFill>
                  <a:srgbClr val="2FB41D"/>
                </a:solidFill>
                <a:effectLst/>
                <a:latin typeface="Ubuntu Mono" panose="020B0509030602030204" pitchFamily="49" charset="0"/>
              </a:rPr>
              <a:t>create-project</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Creates</a:t>
            </a:r>
            <a:r>
              <a:rPr lang="it-IT" sz="1200" dirty="0">
                <a:solidFill>
                  <a:srgbClr val="000000"/>
                </a:solidFill>
                <a:effectLst/>
                <a:latin typeface="Ubuntu Mono" panose="020B0509030602030204" pitchFamily="49" charset="0"/>
              </a:rPr>
              <a:t> new project from a package </a:t>
            </a:r>
            <a:r>
              <a:rPr lang="it-IT" sz="1200" dirty="0" err="1">
                <a:solidFill>
                  <a:srgbClr val="000000"/>
                </a:solidFill>
                <a:effectLst/>
                <a:latin typeface="Ubuntu Mono" panose="020B0509030602030204" pitchFamily="49" charset="0"/>
              </a:rPr>
              <a:t>into</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given</a:t>
            </a:r>
            <a:r>
              <a:rPr lang="it-IT" sz="1200" dirty="0">
                <a:solidFill>
                  <a:srgbClr val="000000"/>
                </a:solidFill>
                <a:effectLst/>
                <a:latin typeface="Ubuntu Mono" panose="020B0509030602030204" pitchFamily="49" charset="0"/>
              </a:rPr>
              <a:t> directory.</a:t>
            </a:r>
          </a:p>
          <a:p>
            <a:r>
              <a:rPr lang="it-IT" sz="1200" dirty="0">
                <a:solidFill>
                  <a:srgbClr val="000000"/>
                </a:solidFill>
                <a:effectLst/>
                <a:latin typeface="Ubuntu Mono" panose="020B0509030602030204" pitchFamily="49" charset="0"/>
              </a:rPr>
              <a:t>  </a:t>
            </a:r>
            <a:r>
              <a:rPr lang="it-IT" sz="1200" dirty="0" err="1">
                <a:solidFill>
                  <a:srgbClr val="2FB41D"/>
                </a:solidFill>
                <a:effectLst/>
                <a:latin typeface="Ubuntu Mono" panose="020B0509030602030204" pitchFamily="49" charset="0"/>
              </a:rPr>
              <a:t>depends</a:t>
            </a:r>
            <a:r>
              <a:rPr lang="it-IT" sz="1200" dirty="0">
                <a:solidFill>
                  <a:srgbClr val="000000"/>
                </a:solidFill>
                <a:effectLst/>
                <a:latin typeface="Ubuntu Mono" panose="020B0509030602030204" pitchFamily="49" charset="0"/>
              </a:rPr>
              <a:t>        Shows </a:t>
            </a:r>
            <a:r>
              <a:rPr lang="it-IT" sz="1200" dirty="0" err="1">
                <a:solidFill>
                  <a:srgbClr val="000000"/>
                </a:solidFill>
                <a:effectLst/>
                <a:latin typeface="Ubuntu Mono" panose="020B0509030602030204" pitchFamily="49" charset="0"/>
              </a:rPr>
              <a:t>which</a:t>
            </a:r>
            <a:r>
              <a:rPr lang="it-IT" sz="1200" dirty="0">
                <a:solidFill>
                  <a:srgbClr val="000000"/>
                </a:solidFill>
                <a:effectLst/>
                <a:latin typeface="Ubuntu Mono" panose="020B0509030602030204" pitchFamily="49" charset="0"/>
              </a:rPr>
              <a:t> packages cause the </a:t>
            </a:r>
            <a:r>
              <a:rPr lang="it-IT" sz="1200" dirty="0" err="1">
                <a:solidFill>
                  <a:srgbClr val="000000"/>
                </a:solidFill>
                <a:effectLst/>
                <a:latin typeface="Ubuntu Mono" panose="020B0509030602030204" pitchFamily="49" charset="0"/>
              </a:rPr>
              <a:t>given</a:t>
            </a:r>
            <a:r>
              <a:rPr lang="it-IT" sz="1200" dirty="0">
                <a:solidFill>
                  <a:srgbClr val="000000"/>
                </a:solidFill>
                <a:effectLst/>
                <a:latin typeface="Ubuntu Mono" panose="020B0509030602030204" pitchFamily="49" charset="0"/>
              </a:rPr>
              <a:t> package to be </a:t>
            </a:r>
            <a:r>
              <a:rPr lang="it-IT" sz="1200" dirty="0" err="1">
                <a:solidFill>
                  <a:srgbClr val="000000"/>
                </a:solidFill>
                <a:effectLst/>
                <a:latin typeface="Ubuntu Mono" panose="020B0509030602030204" pitchFamily="49" charset="0"/>
              </a:rPr>
              <a:t>installed</a:t>
            </a:r>
            <a:r>
              <a:rPr lang="it-IT" sz="1200" dirty="0">
                <a:solidFill>
                  <a:srgbClr val="000000"/>
                </a:solidFill>
                <a:effectLst/>
                <a:latin typeface="Ubuntu Mono" panose="020B0509030602030204" pitchFamily="49" charset="0"/>
              </a:rPr>
              <a:t>.</a:t>
            </a:r>
          </a:p>
          <a:p>
            <a:r>
              <a:rPr lang="it-IT" sz="1200" dirty="0">
                <a:solidFill>
                  <a:srgbClr val="000000"/>
                </a:solidFill>
                <a:effectLst/>
                <a:latin typeface="Ubuntu Mono" panose="020B0509030602030204" pitchFamily="49" charset="0"/>
              </a:rPr>
              <a:t>  </a:t>
            </a:r>
            <a:r>
              <a:rPr lang="it-IT" sz="1200" dirty="0" err="1">
                <a:solidFill>
                  <a:srgbClr val="2FB41D"/>
                </a:solidFill>
                <a:effectLst/>
                <a:latin typeface="Ubuntu Mono" panose="020B0509030602030204" pitchFamily="49" charset="0"/>
              </a:rPr>
              <a:t>diagnose</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Diagnoses</a:t>
            </a:r>
            <a:r>
              <a:rPr lang="it-IT" sz="1200" dirty="0">
                <a:solidFill>
                  <a:srgbClr val="000000"/>
                </a:solidFill>
                <a:effectLst/>
                <a:latin typeface="Ubuntu Mono" panose="020B0509030602030204" pitchFamily="49" charset="0"/>
              </a:rPr>
              <a:t> the system to </a:t>
            </a:r>
            <a:r>
              <a:rPr lang="it-IT" sz="1200" dirty="0" err="1">
                <a:solidFill>
                  <a:srgbClr val="000000"/>
                </a:solidFill>
                <a:effectLst/>
                <a:latin typeface="Ubuntu Mono" panose="020B0509030602030204" pitchFamily="49" charset="0"/>
              </a:rPr>
              <a:t>identify</a:t>
            </a:r>
            <a:r>
              <a:rPr lang="it-IT" sz="1200" dirty="0">
                <a:solidFill>
                  <a:srgbClr val="000000"/>
                </a:solidFill>
                <a:effectLst/>
                <a:latin typeface="Ubuntu Mono" panose="020B0509030602030204" pitchFamily="49" charset="0"/>
              </a:rPr>
              <a:t> common </a:t>
            </a:r>
            <a:r>
              <a:rPr lang="it-IT" sz="1200" dirty="0" err="1">
                <a:solidFill>
                  <a:srgbClr val="000000"/>
                </a:solidFill>
                <a:effectLst/>
                <a:latin typeface="Ubuntu Mono" panose="020B0509030602030204" pitchFamily="49" charset="0"/>
              </a:rPr>
              <a:t>errors</a:t>
            </a:r>
            <a:r>
              <a:rPr lang="it-IT" sz="1200" dirty="0">
                <a:solidFill>
                  <a:srgbClr val="000000"/>
                </a:solidFill>
                <a:effectLst/>
                <a:latin typeface="Ubuntu Mono" panose="020B0509030602030204" pitchFamily="49" charset="0"/>
              </a:rPr>
              <a:t>.</a:t>
            </a:r>
          </a:p>
          <a:p>
            <a:r>
              <a:rPr lang="it-IT" sz="1200" dirty="0">
                <a:solidFill>
                  <a:srgbClr val="000000"/>
                </a:solidFill>
                <a:effectLst/>
                <a:latin typeface="Ubuntu Mono" panose="020B0509030602030204" pitchFamily="49" charset="0"/>
              </a:rPr>
              <a:t>  </a:t>
            </a:r>
            <a:r>
              <a:rPr lang="it-IT" sz="1200" dirty="0" err="1">
                <a:solidFill>
                  <a:srgbClr val="2FB41D"/>
                </a:solidFill>
                <a:effectLst/>
                <a:latin typeface="Ubuntu Mono" panose="020B0509030602030204" pitchFamily="49" charset="0"/>
              </a:rPr>
              <a:t>dump-autoload</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Dumps</a:t>
            </a:r>
            <a:r>
              <a:rPr lang="it-IT" sz="1200" dirty="0">
                <a:solidFill>
                  <a:srgbClr val="000000"/>
                </a:solidFill>
                <a:effectLst/>
                <a:latin typeface="Ubuntu Mono" panose="020B0509030602030204" pitchFamily="49" charset="0"/>
              </a:rPr>
              <a:t> the </a:t>
            </a:r>
            <a:r>
              <a:rPr lang="it-IT" sz="1200" dirty="0" err="1">
                <a:solidFill>
                  <a:srgbClr val="000000"/>
                </a:solidFill>
                <a:effectLst/>
                <a:latin typeface="Ubuntu Mono" panose="020B0509030602030204" pitchFamily="49" charset="0"/>
              </a:rPr>
              <a:t>autoloader</a:t>
            </a:r>
            <a:r>
              <a:rPr lang="it-IT" sz="1200" dirty="0">
                <a:solidFill>
                  <a:srgbClr val="000000"/>
                </a:solidFill>
                <a:effectLst/>
                <a:latin typeface="Ubuntu Mono" panose="020B0509030602030204" pitchFamily="49" charset="0"/>
              </a:rPr>
              <a:t>.</a:t>
            </a:r>
          </a:p>
          <a:p>
            <a:r>
              <a:rPr lang="it-IT" sz="1200" dirty="0">
                <a:solidFill>
                  <a:srgbClr val="000000"/>
                </a:solidFill>
                <a:effectLst/>
                <a:latin typeface="Ubuntu Mono" panose="020B0509030602030204" pitchFamily="49" charset="0"/>
              </a:rPr>
              <a:t>  </a:t>
            </a:r>
            <a:r>
              <a:rPr lang="it-IT" sz="1200" dirty="0" err="1">
                <a:solidFill>
                  <a:srgbClr val="2FB41D"/>
                </a:solidFill>
                <a:effectLst/>
                <a:latin typeface="Ubuntu Mono" panose="020B0509030602030204" pitchFamily="49" charset="0"/>
              </a:rPr>
              <a:t>exec</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Executes</a:t>
            </a:r>
            <a:r>
              <a:rPr lang="it-IT" sz="1200" dirty="0">
                <a:solidFill>
                  <a:srgbClr val="000000"/>
                </a:solidFill>
                <a:effectLst/>
                <a:latin typeface="Ubuntu Mono" panose="020B0509030602030204" pitchFamily="49" charset="0"/>
              </a:rPr>
              <a:t> a </a:t>
            </a:r>
            <a:r>
              <a:rPr lang="it-IT" sz="1200" dirty="0" err="1">
                <a:solidFill>
                  <a:srgbClr val="000000"/>
                </a:solidFill>
                <a:effectLst/>
                <a:latin typeface="Ubuntu Mono" panose="020B0509030602030204" pitchFamily="49" charset="0"/>
              </a:rPr>
              <a:t>vendored</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binary</a:t>
            </a:r>
            <a:r>
              <a:rPr lang="it-IT" sz="1200" dirty="0">
                <a:solidFill>
                  <a:srgbClr val="000000"/>
                </a:solidFill>
                <a:effectLst/>
                <a:latin typeface="Ubuntu Mono" panose="020B0509030602030204" pitchFamily="49" charset="0"/>
              </a:rPr>
              <a:t>/script.</a:t>
            </a:r>
          </a:p>
          <a:p>
            <a:r>
              <a:rPr lang="it-IT" sz="1200" dirty="0">
                <a:solidFill>
                  <a:srgbClr val="000000"/>
                </a:solidFill>
                <a:effectLst/>
                <a:latin typeface="Ubuntu Mono" panose="020B0509030602030204" pitchFamily="49" charset="0"/>
              </a:rPr>
              <a:t>  </a:t>
            </a:r>
            <a:r>
              <a:rPr lang="it-IT" sz="1200" dirty="0">
                <a:solidFill>
                  <a:srgbClr val="2FB41D"/>
                </a:solidFill>
                <a:effectLst/>
                <a:latin typeface="Ubuntu Mono" panose="020B0509030602030204" pitchFamily="49" charset="0"/>
              </a:rPr>
              <a:t>global</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Allows</a:t>
            </a:r>
            <a:r>
              <a:rPr lang="it-IT" sz="1200" dirty="0">
                <a:solidFill>
                  <a:srgbClr val="000000"/>
                </a:solidFill>
                <a:effectLst/>
                <a:latin typeface="Ubuntu Mono" panose="020B0509030602030204" pitchFamily="49" charset="0"/>
              </a:rPr>
              <a:t> running </a:t>
            </a:r>
            <a:r>
              <a:rPr lang="it-IT" sz="1200" dirty="0" err="1">
                <a:solidFill>
                  <a:srgbClr val="000000"/>
                </a:solidFill>
                <a:effectLst/>
                <a:latin typeface="Ubuntu Mono" panose="020B0509030602030204" pitchFamily="49" charset="0"/>
              </a:rPr>
              <a:t>commands</a:t>
            </a:r>
            <a:r>
              <a:rPr lang="it-IT" sz="1200" dirty="0">
                <a:solidFill>
                  <a:srgbClr val="000000"/>
                </a:solidFill>
                <a:effectLst/>
                <a:latin typeface="Ubuntu Mono" panose="020B0509030602030204" pitchFamily="49" charset="0"/>
              </a:rPr>
              <a:t> in the global </a:t>
            </a:r>
            <a:r>
              <a:rPr lang="it-IT" sz="1200" dirty="0" err="1">
                <a:solidFill>
                  <a:srgbClr val="000000"/>
                </a:solidFill>
                <a:effectLst/>
                <a:latin typeface="Ubuntu Mono" panose="020B0509030602030204" pitchFamily="49" charset="0"/>
              </a:rPr>
              <a:t>composer</a:t>
            </a:r>
            <a:r>
              <a:rPr lang="it-IT" sz="1200" dirty="0">
                <a:solidFill>
                  <a:srgbClr val="000000"/>
                </a:solidFill>
                <a:effectLst/>
                <a:latin typeface="Ubuntu Mono" panose="020B0509030602030204" pitchFamily="49" charset="0"/>
              </a:rPr>
              <a:t> dir ($COMPOSER_HOME).</a:t>
            </a:r>
          </a:p>
          <a:p>
            <a:r>
              <a:rPr lang="it-IT" sz="1200" dirty="0">
                <a:solidFill>
                  <a:srgbClr val="000000"/>
                </a:solidFill>
                <a:effectLst/>
                <a:latin typeface="Ubuntu Mono" panose="020B0509030602030204" pitchFamily="49" charset="0"/>
              </a:rPr>
              <a:t>  </a:t>
            </a:r>
            <a:r>
              <a:rPr lang="it-IT" sz="1200" dirty="0">
                <a:solidFill>
                  <a:srgbClr val="2FB41D"/>
                </a:solidFill>
                <a:effectLst/>
                <a:latin typeface="Ubuntu Mono" panose="020B0509030602030204" pitchFamily="49" charset="0"/>
              </a:rPr>
              <a:t>help</a:t>
            </a:r>
            <a:r>
              <a:rPr lang="it-IT" sz="1200" dirty="0">
                <a:solidFill>
                  <a:srgbClr val="000000"/>
                </a:solidFill>
                <a:effectLst/>
                <a:latin typeface="Ubuntu Mono" panose="020B0509030602030204" pitchFamily="49" charset="0"/>
              </a:rPr>
              <a:t>           Displays help for a </a:t>
            </a:r>
            <a:r>
              <a:rPr lang="it-IT" sz="1200" dirty="0" err="1">
                <a:solidFill>
                  <a:srgbClr val="000000"/>
                </a:solidFill>
                <a:effectLst/>
                <a:latin typeface="Ubuntu Mono" panose="020B0509030602030204" pitchFamily="49" charset="0"/>
              </a:rPr>
              <a:t>command</a:t>
            </a:r>
            <a:endParaRPr lang="it-IT" sz="1200" dirty="0">
              <a:solidFill>
                <a:srgbClr val="000000"/>
              </a:solidFill>
              <a:effectLst/>
              <a:latin typeface="Ubuntu Mono" panose="020B0509030602030204" pitchFamily="49" charset="0"/>
            </a:endParaRPr>
          </a:p>
          <a:p>
            <a:r>
              <a:rPr lang="it-IT" sz="1200" dirty="0">
                <a:solidFill>
                  <a:srgbClr val="000000"/>
                </a:solidFill>
                <a:effectLst/>
                <a:latin typeface="Ubuntu Mono" panose="020B0509030602030204" pitchFamily="49" charset="0"/>
              </a:rPr>
              <a:t>  </a:t>
            </a:r>
            <a:r>
              <a:rPr lang="it-IT" sz="1200" dirty="0">
                <a:solidFill>
                  <a:srgbClr val="2FB41D"/>
                </a:solidFill>
                <a:effectLst/>
                <a:latin typeface="Ubuntu Mono" panose="020B0509030602030204" pitchFamily="49" charset="0"/>
              </a:rPr>
              <a:t>info</a:t>
            </a:r>
            <a:r>
              <a:rPr lang="it-IT" sz="1200" dirty="0">
                <a:solidFill>
                  <a:srgbClr val="000000"/>
                </a:solidFill>
                <a:effectLst/>
                <a:latin typeface="Ubuntu Mono" panose="020B0509030602030204" pitchFamily="49" charset="0"/>
              </a:rPr>
              <a:t>           Shows information </a:t>
            </a:r>
            <a:r>
              <a:rPr lang="it-IT" sz="1200" dirty="0" err="1">
                <a:solidFill>
                  <a:srgbClr val="000000"/>
                </a:solidFill>
                <a:effectLst/>
                <a:latin typeface="Ubuntu Mono" panose="020B0509030602030204" pitchFamily="49" charset="0"/>
              </a:rPr>
              <a:t>about</a:t>
            </a:r>
            <a:r>
              <a:rPr lang="it-IT" sz="1200" dirty="0">
                <a:solidFill>
                  <a:srgbClr val="000000"/>
                </a:solidFill>
                <a:effectLst/>
                <a:latin typeface="Ubuntu Mono" panose="020B0509030602030204" pitchFamily="49" charset="0"/>
              </a:rPr>
              <a:t> packages.</a:t>
            </a:r>
          </a:p>
          <a:p>
            <a:r>
              <a:rPr lang="it-IT" sz="1200" dirty="0">
                <a:solidFill>
                  <a:srgbClr val="000000"/>
                </a:solidFill>
                <a:effectLst/>
                <a:latin typeface="Ubuntu Mono" panose="020B0509030602030204" pitchFamily="49" charset="0"/>
              </a:rPr>
              <a:t>  </a:t>
            </a:r>
            <a:r>
              <a:rPr lang="it-IT" sz="1200" dirty="0" err="1">
                <a:solidFill>
                  <a:srgbClr val="2FB41D"/>
                </a:solidFill>
                <a:effectLst/>
                <a:latin typeface="Ubuntu Mono" panose="020B0509030602030204" pitchFamily="49" charset="0"/>
              </a:rPr>
              <a:t>init</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Creates</a:t>
            </a:r>
            <a:r>
              <a:rPr lang="it-IT" sz="1200" dirty="0">
                <a:solidFill>
                  <a:srgbClr val="000000"/>
                </a:solidFill>
                <a:effectLst/>
                <a:latin typeface="Ubuntu Mono" panose="020B0509030602030204" pitchFamily="49" charset="0"/>
              </a:rPr>
              <a:t> a </a:t>
            </a:r>
            <a:r>
              <a:rPr lang="it-IT" sz="1200" dirty="0" err="1">
                <a:solidFill>
                  <a:srgbClr val="000000"/>
                </a:solidFill>
                <a:effectLst/>
                <a:latin typeface="Ubuntu Mono" panose="020B0509030602030204" pitchFamily="49" charset="0"/>
              </a:rPr>
              <a:t>basic</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composer.json</a:t>
            </a:r>
            <a:r>
              <a:rPr lang="it-IT" sz="1200" dirty="0">
                <a:solidFill>
                  <a:srgbClr val="000000"/>
                </a:solidFill>
                <a:effectLst/>
                <a:latin typeface="Ubuntu Mono" panose="020B0509030602030204" pitchFamily="49" charset="0"/>
              </a:rPr>
              <a:t> file in </a:t>
            </a:r>
            <a:r>
              <a:rPr lang="it-IT" sz="1200" dirty="0" err="1">
                <a:solidFill>
                  <a:srgbClr val="000000"/>
                </a:solidFill>
                <a:effectLst/>
                <a:latin typeface="Ubuntu Mono" panose="020B0509030602030204" pitchFamily="49" charset="0"/>
              </a:rPr>
              <a:t>current</a:t>
            </a:r>
            <a:r>
              <a:rPr lang="it-IT" sz="1200" dirty="0">
                <a:solidFill>
                  <a:srgbClr val="000000"/>
                </a:solidFill>
                <a:effectLst/>
                <a:latin typeface="Ubuntu Mono" panose="020B0509030602030204" pitchFamily="49" charset="0"/>
              </a:rPr>
              <a:t> directory.</a:t>
            </a:r>
          </a:p>
          <a:p>
            <a:r>
              <a:rPr lang="it-IT" sz="1200" dirty="0">
                <a:solidFill>
                  <a:srgbClr val="000000"/>
                </a:solidFill>
                <a:effectLst/>
                <a:latin typeface="Ubuntu Mono" panose="020B0509030602030204" pitchFamily="49" charset="0"/>
              </a:rPr>
              <a:t>  </a:t>
            </a:r>
            <a:r>
              <a:rPr lang="it-IT" sz="1200" dirty="0" err="1">
                <a:solidFill>
                  <a:srgbClr val="2FB41D"/>
                </a:solidFill>
                <a:effectLst/>
                <a:latin typeface="Ubuntu Mono" panose="020B0509030602030204" pitchFamily="49" charset="0"/>
              </a:rPr>
              <a:t>install</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Installs</a:t>
            </a:r>
            <a:r>
              <a:rPr lang="it-IT" sz="1200" dirty="0">
                <a:solidFill>
                  <a:srgbClr val="000000"/>
                </a:solidFill>
                <a:effectLst/>
                <a:latin typeface="Ubuntu Mono" panose="020B0509030602030204" pitchFamily="49" charset="0"/>
              </a:rPr>
              <a:t> project </a:t>
            </a:r>
            <a:r>
              <a:rPr lang="it-IT" sz="1200" dirty="0" err="1">
                <a:solidFill>
                  <a:srgbClr val="000000"/>
                </a:solidFill>
                <a:effectLst/>
                <a:latin typeface="Ubuntu Mono" panose="020B0509030602030204" pitchFamily="49" charset="0"/>
              </a:rPr>
              <a:t>dependencies</a:t>
            </a:r>
            <a:r>
              <a:rPr lang="it-IT" sz="1200" dirty="0">
                <a:solidFill>
                  <a:srgbClr val="000000"/>
                </a:solidFill>
                <a:effectLst/>
                <a:latin typeface="Ubuntu Mono" panose="020B0509030602030204" pitchFamily="49" charset="0"/>
              </a:rPr>
              <a:t> from the </a:t>
            </a:r>
            <a:r>
              <a:rPr lang="it-IT" sz="1200" dirty="0" err="1">
                <a:solidFill>
                  <a:srgbClr val="000000"/>
                </a:solidFill>
                <a:effectLst/>
                <a:latin typeface="Ubuntu Mono" panose="020B0509030602030204" pitchFamily="49" charset="0"/>
              </a:rPr>
              <a:t>composer.lock</a:t>
            </a:r>
            <a:r>
              <a:rPr lang="it-IT" sz="1200" dirty="0">
                <a:solidFill>
                  <a:srgbClr val="000000"/>
                </a:solidFill>
                <a:effectLst/>
                <a:latin typeface="Ubuntu Mono" panose="020B0509030602030204" pitchFamily="49" charset="0"/>
              </a:rPr>
              <a:t> file </a:t>
            </a:r>
            <a:r>
              <a:rPr lang="it-IT" sz="1200" dirty="0" err="1">
                <a:solidFill>
                  <a:srgbClr val="000000"/>
                </a:solidFill>
                <a:effectLst/>
                <a:latin typeface="Ubuntu Mono" panose="020B0509030602030204" pitchFamily="49" charset="0"/>
              </a:rPr>
              <a:t>if</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present</a:t>
            </a:r>
            <a:r>
              <a:rPr lang="it-IT" sz="1200" dirty="0">
                <a:solidFill>
                  <a:srgbClr val="000000"/>
                </a:solidFill>
                <a:effectLst/>
                <a:latin typeface="Ubuntu Mono" panose="020B0509030602030204" pitchFamily="49" charset="0"/>
              </a:rPr>
              <a:t>, or </a:t>
            </a:r>
            <a:r>
              <a:rPr lang="it-IT" sz="1200" dirty="0" err="1">
                <a:solidFill>
                  <a:srgbClr val="000000"/>
                </a:solidFill>
                <a:effectLst/>
                <a:latin typeface="Ubuntu Mono" panose="020B0509030602030204" pitchFamily="49" charset="0"/>
              </a:rPr>
              <a:t>composer.json</a:t>
            </a:r>
            <a:r>
              <a:rPr lang="it-IT" sz="1200" dirty="0">
                <a:solidFill>
                  <a:srgbClr val="000000"/>
                </a:solidFill>
                <a:effectLst/>
                <a:latin typeface="Ubuntu Mono" panose="020B0509030602030204" pitchFamily="49" charset="0"/>
              </a:rPr>
              <a:t>.</a:t>
            </a:r>
          </a:p>
          <a:p>
            <a:r>
              <a:rPr lang="it-IT" sz="1200" dirty="0">
                <a:solidFill>
                  <a:srgbClr val="000000"/>
                </a:solidFill>
                <a:effectLst/>
                <a:latin typeface="Ubuntu Mono" panose="020B0509030602030204" pitchFamily="49" charset="0"/>
              </a:rPr>
              <a:t>  </a:t>
            </a:r>
            <a:r>
              <a:rPr lang="it-IT" sz="1200" dirty="0">
                <a:solidFill>
                  <a:srgbClr val="2FB41D"/>
                </a:solidFill>
                <a:effectLst/>
                <a:latin typeface="Ubuntu Mono" panose="020B0509030602030204" pitchFamily="49" charset="0"/>
              </a:rPr>
              <a:t>list</a:t>
            </a:r>
            <a:r>
              <a:rPr lang="it-IT" sz="1200" dirty="0">
                <a:solidFill>
                  <a:srgbClr val="000000"/>
                </a:solidFill>
                <a:effectLst/>
                <a:latin typeface="Ubuntu Mono" panose="020B0509030602030204" pitchFamily="49" charset="0"/>
              </a:rPr>
              <a:t>           Lists </a:t>
            </a:r>
            <a:r>
              <a:rPr lang="it-IT" sz="1200" dirty="0" err="1">
                <a:solidFill>
                  <a:srgbClr val="000000"/>
                </a:solidFill>
                <a:effectLst/>
                <a:latin typeface="Ubuntu Mono" panose="020B0509030602030204" pitchFamily="49" charset="0"/>
              </a:rPr>
              <a:t>commands</a:t>
            </a:r>
            <a:endParaRPr lang="it-IT" sz="1200" dirty="0">
              <a:solidFill>
                <a:srgbClr val="000000"/>
              </a:solidFill>
              <a:effectLst/>
              <a:latin typeface="Ubuntu Mono" panose="020B0509030602030204" pitchFamily="49" charset="0"/>
            </a:endParaRPr>
          </a:p>
          <a:p>
            <a:r>
              <a:rPr lang="it-IT" sz="1200" dirty="0">
                <a:solidFill>
                  <a:srgbClr val="000000"/>
                </a:solidFill>
                <a:effectLst/>
                <a:latin typeface="Ubuntu Mono" panose="020B0509030602030204" pitchFamily="49" charset="0"/>
              </a:rPr>
              <a:t>  </a:t>
            </a:r>
            <a:r>
              <a:rPr lang="it-IT" sz="1200" dirty="0" err="1">
                <a:solidFill>
                  <a:srgbClr val="2FB41D"/>
                </a:solidFill>
                <a:effectLst/>
                <a:latin typeface="Ubuntu Mono" panose="020B0509030602030204" pitchFamily="49" charset="0"/>
              </a:rPr>
              <a:t>outdated</a:t>
            </a:r>
            <a:r>
              <a:rPr lang="it-IT" sz="1200" dirty="0">
                <a:solidFill>
                  <a:srgbClr val="000000"/>
                </a:solidFill>
                <a:effectLst/>
                <a:latin typeface="Ubuntu Mono" panose="020B0509030602030204" pitchFamily="49" charset="0"/>
              </a:rPr>
              <a:t>       Shows </a:t>
            </a:r>
            <a:r>
              <a:rPr lang="it-IT" sz="1200" dirty="0" err="1">
                <a:solidFill>
                  <a:srgbClr val="000000"/>
                </a:solidFill>
                <a:effectLst/>
                <a:latin typeface="Ubuntu Mono" panose="020B0509030602030204" pitchFamily="49" charset="0"/>
              </a:rPr>
              <a:t>installed</a:t>
            </a:r>
            <a:r>
              <a:rPr lang="it-IT" sz="1200" dirty="0">
                <a:solidFill>
                  <a:srgbClr val="000000"/>
                </a:solidFill>
                <a:effectLst/>
                <a:latin typeface="Ubuntu Mono" panose="020B0509030602030204" pitchFamily="49" charset="0"/>
              </a:rPr>
              <a:t> packages </a:t>
            </a:r>
            <a:r>
              <a:rPr lang="it-IT" sz="1200" dirty="0" err="1">
                <a:solidFill>
                  <a:srgbClr val="000000"/>
                </a:solidFill>
                <a:effectLst/>
                <a:latin typeface="Ubuntu Mono" panose="020B0509030602030204" pitchFamily="49" charset="0"/>
              </a:rPr>
              <a:t>that</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have</a:t>
            </a:r>
            <a:r>
              <a:rPr lang="it-IT" sz="1200" dirty="0">
                <a:solidFill>
                  <a:srgbClr val="000000"/>
                </a:solidFill>
                <a:effectLst/>
                <a:latin typeface="Ubuntu Mono" panose="020B0509030602030204" pitchFamily="49" charset="0"/>
              </a:rPr>
              <a:t> updates </a:t>
            </a:r>
            <a:r>
              <a:rPr lang="it-IT" sz="1200" dirty="0" err="1">
                <a:solidFill>
                  <a:srgbClr val="000000"/>
                </a:solidFill>
                <a:effectLst/>
                <a:latin typeface="Ubuntu Mono" panose="020B0509030602030204" pitchFamily="49" charset="0"/>
              </a:rPr>
              <a:t>available</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including</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their</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latest</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version</a:t>
            </a:r>
            <a:r>
              <a:rPr lang="it-IT" sz="1200" dirty="0">
                <a:solidFill>
                  <a:srgbClr val="000000"/>
                </a:solidFill>
                <a:effectLst/>
                <a:latin typeface="Ubuntu Mono" panose="020B0509030602030204" pitchFamily="49" charset="0"/>
              </a:rPr>
              <a:t>.</a:t>
            </a:r>
          </a:p>
          <a:p>
            <a:r>
              <a:rPr lang="it-IT" sz="1200" dirty="0">
                <a:solidFill>
                  <a:srgbClr val="000000"/>
                </a:solidFill>
                <a:effectLst/>
                <a:latin typeface="Ubuntu Mono" panose="020B0509030602030204" pitchFamily="49" charset="0"/>
              </a:rPr>
              <a:t>  </a:t>
            </a:r>
            <a:r>
              <a:rPr lang="it-IT" sz="1200" dirty="0" err="1">
                <a:solidFill>
                  <a:srgbClr val="2FB41D"/>
                </a:solidFill>
                <a:effectLst/>
                <a:latin typeface="Ubuntu Mono" panose="020B0509030602030204" pitchFamily="49" charset="0"/>
              </a:rPr>
              <a:t>prohibits</a:t>
            </a:r>
            <a:r>
              <a:rPr lang="it-IT" sz="1200" dirty="0">
                <a:solidFill>
                  <a:srgbClr val="000000"/>
                </a:solidFill>
                <a:effectLst/>
                <a:latin typeface="Ubuntu Mono" panose="020B0509030602030204" pitchFamily="49" charset="0"/>
              </a:rPr>
              <a:t>      Shows </a:t>
            </a:r>
            <a:r>
              <a:rPr lang="it-IT" sz="1200" dirty="0" err="1">
                <a:solidFill>
                  <a:srgbClr val="000000"/>
                </a:solidFill>
                <a:effectLst/>
                <a:latin typeface="Ubuntu Mono" panose="020B0509030602030204" pitchFamily="49" charset="0"/>
              </a:rPr>
              <a:t>which</a:t>
            </a:r>
            <a:r>
              <a:rPr lang="it-IT" sz="1200" dirty="0">
                <a:solidFill>
                  <a:srgbClr val="000000"/>
                </a:solidFill>
                <a:effectLst/>
                <a:latin typeface="Ubuntu Mono" panose="020B0509030602030204" pitchFamily="49" charset="0"/>
              </a:rPr>
              <a:t> packages </a:t>
            </a:r>
            <a:r>
              <a:rPr lang="it-IT" sz="1200" dirty="0" err="1">
                <a:solidFill>
                  <a:srgbClr val="000000"/>
                </a:solidFill>
                <a:effectLst/>
                <a:latin typeface="Ubuntu Mono" panose="020B0509030602030204" pitchFamily="49" charset="0"/>
              </a:rPr>
              <a:t>prevent</a:t>
            </a:r>
            <a:r>
              <a:rPr lang="it-IT" sz="1200" dirty="0">
                <a:solidFill>
                  <a:srgbClr val="000000"/>
                </a:solidFill>
                <a:effectLst/>
                <a:latin typeface="Ubuntu Mono" panose="020B0509030602030204" pitchFamily="49" charset="0"/>
              </a:rPr>
              <a:t> the </a:t>
            </a:r>
            <a:r>
              <a:rPr lang="it-IT" sz="1200" dirty="0" err="1">
                <a:solidFill>
                  <a:srgbClr val="000000"/>
                </a:solidFill>
                <a:effectLst/>
                <a:latin typeface="Ubuntu Mono" panose="020B0509030602030204" pitchFamily="49" charset="0"/>
              </a:rPr>
              <a:t>given</a:t>
            </a:r>
            <a:r>
              <a:rPr lang="it-IT" sz="1200" dirty="0">
                <a:solidFill>
                  <a:srgbClr val="000000"/>
                </a:solidFill>
                <a:effectLst/>
                <a:latin typeface="Ubuntu Mono" panose="020B0509030602030204" pitchFamily="49" charset="0"/>
              </a:rPr>
              <a:t> package from </a:t>
            </a:r>
            <a:r>
              <a:rPr lang="it-IT" sz="1200" dirty="0" err="1">
                <a:solidFill>
                  <a:srgbClr val="000000"/>
                </a:solidFill>
                <a:effectLst/>
                <a:latin typeface="Ubuntu Mono" panose="020B0509030602030204" pitchFamily="49" charset="0"/>
              </a:rPr>
              <a:t>being</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installed</a:t>
            </a:r>
            <a:r>
              <a:rPr lang="it-IT" sz="1200" dirty="0">
                <a:solidFill>
                  <a:srgbClr val="000000"/>
                </a:solidFill>
                <a:effectLst/>
                <a:latin typeface="Ubuntu Mono" panose="020B0509030602030204" pitchFamily="49" charset="0"/>
              </a:rPr>
              <a:t>.</a:t>
            </a:r>
          </a:p>
          <a:p>
            <a:r>
              <a:rPr lang="it-IT" sz="1200" dirty="0">
                <a:solidFill>
                  <a:srgbClr val="000000"/>
                </a:solidFill>
                <a:effectLst/>
                <a:latin typeface="Ubuntu Mono" panose="020B0509030602030204" pitchFamily="49" charset="0"/>
              </a:rPr>
              <a:t>  </a:t>
            </a:r>
            <a:r>
              <a:rPr lang="it-IT" sz="1200" dirty="0" err="1">
                <a:solidFill>
                  <a:srgbClr val="2FB41D"/>
                </a:solidFill>
                <a:effectLst/>
                <a:latin typeface="Ubuntu Mono" panose="020B0509030602030204" pitchFamily="49" charset="0"/>
              </a:rPr>
              <a:t>remove</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Removes</a:t>
            </a:r>
            <a:r>
              <a:rPr lang="it-IT" sz="1200" dirty="0">
                <a:solidFill>
                  <a:srgbClr val="000000"/>
                </a:solidFill>
                <a:effectLst/>
                <a:latin typeface="Ubuntu Mono" panose="020B0509030602030204" pitchFamily="49" charset="0"/>
              </a:rPr>
              <a:t> a package from the </a:t>
            </a:r>
            <a:r>
              <a:rPr lang="it-IT" sz="1200" dirty="0" err="1">
                <a:solidFill>
                  <a:srgbClr val="000000"/>
                </a:solidFill>
                <a:effectLst/>
                <a:latin typeface="Ubuntu Mono" panose="020B0509030602030204" pitchFamily="49" charset="0"/>
              </a:rPr>
              <a:t>require</a:t>
            </a:r>
            <a:r>
              <a:rPr lang="it-IT" sz="1200" dirty="0">
                <a:solidFill>
                  <a:srgbClr val="000000"/>
                </a:solidFill>
                <a:effectLst/>
                <a:latin typeface="Ubuntu Mono" panose="020B0509030602030204" pitchFamily="49" charset="0"/>
              </a:rPr>
              <a:t> or </a:t>
            </a:r>
            <a:r>
              <a:rPr lang="it-IT" sz="1200" dirty="0" err="1">
                <a:solidFill>
                  <a:srgbClr val="000000"/>
                </a:solidFill>
                <a:effectLst/>
                <a:latin typeface="Ubuntu Mono" panose="020B0509030602030204" pitchFamily="49" charset="0"/>
              </a:rPr>
              <a:t>require-dev</a:t>
            </a:r>
            <a:r>
              <a:rPr lang="it-IT" sz="1200" dirty="0">
                <a:solidFill>
                  <a:srgbClr val="000000"/>
                </a:solidFill>
                <a:effectLst/>
                <a:latin typeface="Ubuntu Mono" panose="020B0509030602030204" pitchFamily="49" charset="0"/>
              </a:rPr>
              <a:t>.</a:t>
            </a:r>
          </a:p>
          <a:p>
            <a:r>
              <a:rPr lang="it-IT" sz="1200" dirty="0">
                <a:solidFill>
                  <a:srgbClr val="000000"/>
                </a:solidFill>
                <a:effectLst/>
                <a:latin typeface="Ubuntu Mono" panose="020B0509030602030204" pitchFamily="49" charset="0"/>
              </a:rPr>
              <a:t>  </a:t>
            </a:r>
            <a:r>
              <a:rPr lang="it-IT" sz="1200" dirty="0" err="1">
                <a:solidFill>
                  <a:srgbClr val="2FB41D"/>
                </a:solidFill>
                <a:effectLst/>
                <a:latin typeface="Ubuntu Mono" panose="020B0509030602030204" pitchFamily="49" charset="0"/>
              </a:rPr>
              <a:t>require</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Adds</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required</a:t>
            </a:r>
            <a:r>
              <a:rPr lang="it-IT" sz="1200" dirty="0">
                <a:solidFill>
                  <a:srgbClr val="000000"/>
                </a:solidFill>
                <a:effectLst/>
                <a:latin typeface="Ubuntu Mono" panose="020B0509030602030204" pitchFamily="49" charset="0"/>
              </a:rPr>
              <a:t> packages to </a:t>
            </a:r>
            <a:r>
              <a:rPr lang="it-IT" sz="1200" dirty="0" err="1">
                <a:solidFill>
                  <a:srgbClr val="000000"/>
                </a:solidFill>
                <a:effectLst/>
                <a:latin typeface="Ubuntu Mono" panose="020B0509030602030204" pitchFamily="49" charset="0"/>
              </a:rPr>
              <a:t>your</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composer.json</a:t>
            </a:r>
            <a:r>
              <a:rPr lang="it-IT" sz="1200" dirty="0">
                <a:solidFill>
                  <a:srgbClr val="000000"/>
                </a:solidFill>
                <a:effectLst/>
                <a:latin typeface="Ubuntu Mono" panose="020B0509030602030204" pitchFamily="49" charset="0"/>
              </a:rPr>
              <a:t> and </a:t>
            </a:r>
            <a:r>
              <a:rPr lang="it-IT" sz="1200" dirty="0" err="1">
                <a:solidFill>
                  <a:srgbClr val="000000"/>
                </a:solidFill>
                <a:effectLst/>
                <a:latin typeface="Ubuntu Mono" panose="020B0509030602030204" pitchFamily="49" charset="0"/>
              </a:rPr>
              <a:t>installs</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them</a:t>
            </a:r>
            <a:r>
              <a:rPr lang="it-IT" sz="1200" dirty="0">
                <a:solidFill>
                  <a:srgbClr val="000000"/>
                </a:solidFill>
                <a:effectLst/>
                <a:latin typeface="Ubuntu Mono" panose="020B0509030602030204" pitchFamily="49" charset="0"/>
              </a:rPr>
              <a:t>.</a:t>
            </a:r>
          </a:p>
          <a:p>
            <a:r>
              <a:rPr lang="it-IT" sz="1200" dirty="0">
                <a:solidFill>
                  <a:srgbClr val="000000"/>
                </a:solidFill>
                <a:effectLst/>
                <a:latin typeface="Ubuntu Mono" panose="020B0509030602030204" pitchFamily="49" charset="0"/>
              </a:rPr>
              <a:t>  </a:t>
            </a:r>
            <a:r>
              <a:rPr lang="it-IT" sz="1200" dirty="0" err="1">
                <a:solidFill>
                  <a:srgbClr val="2FB41D"/>
                </a:solidFill>
                <a:effectLst/>
                <a:latin typeface="Ubuntu Mono" panose="020B0509030602030204" pitchFamily="49" charset="0"/>
              </a:rPr>
              <a:t>run</a:t>
            </a:r>
            <a:r>
              <a:rPr lang="it-IT" sz="1200" dirty="0">
                <a:solidFill>
                  <a:srgbClr val="2FB41D"/>
                </a:solidFill>
                <a:effectLst/>
                <a:latin typeface="Ubuntu Mono" panose="020B0509030602030204" pitchFamily="49" charset="0"/>
              </a:rPr>
              <a:t>-script</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Runs</a:t>
            </a:r>
            <a:r>
              <a:rPr lang="it-IT" sz="1200" dirty="0">
                <a:solidFill>
                  <a:srgbClr val="000000"/>
                </a:solidFill>
                <a:effectLst/>
                <a:latin typeface="Ubuntu Mono" panose="020B0509030602030204" pitchFamily="49" charset="0"/>
              </a:rPr>
              <a:t> the scripts </a:t>
            </a:r>
            <a:r>
              <a:rPr lang="it-IT" sz="1200" dirty="0" err="1">
                <a:solidFill>
                  <a:srgbClr val="000000"/>
                </a:solidFill>
                <a:effectLst/>
                <a:latin typeface="Ubuntu Mono" panose="020B0509030602030204" pitchFamily="49" charset="0"/>
              </a:rPr>
              <a:t>defined</a:t>
            </a:r>
            <a:r>
              <a:rPr lang="it-IT" sz="1200" dirty="0">
                <a:solidFill>
                  <a:srgbClr val="000000"/>
                </a:solidFill>
                <a:effectLst/>
                <a:latin typeface="Ubuntu Mono" panose="020B0509030602030204" pitchFamily="49" charset="0"/>
              </a:rPr>
              <a:t> in </a:t>
            </a:r>
            <a:r>
              <a:rPr lang="it-IT" sz="1200" dirty="0" err="1">
                <a:solidFill>
                  <a:srgbClr val="000000"/>
                </a:solidFill>
                <a:effectLst/>
                <a:latin typeface="Ubuntu Mono" panose="020B0509030602030204" pitchFamily="49" charset="0"/>
              </a:rPr>
              <a:t>composer.json</a:t>
            </a:r>
            <a:r>
              <a:rPr lang="it-IT" sz="1200" dirty="0">
                <a:solidFill>
                  <a:srgbClr val="000000"/>
                </a:solidFill>
                <a:effectLst/>
                <a:latin typeface="Ubuntu Mono" panose="020B0509030602030204" pitchFamily="49" charset="0"/>
              </a:rPr>
              <a:t>.</a:t>
            </a:r>
          </a:p>
          <a:p>
            <a:r>
              <a:rPr lang="it-IT" sz="1200" dirty="0">
                <a:solidFill>
                  <a:srgbClr val="000000"/>
                </a:solidFill>
                <a:effectLst/>
                <a:latin typeface="Ubuntu Mono" panose="020B0509030602030204" pitchFamily="49" charset="0"/>
              </a:rPr>
              <a:t>  </a:t>
            </a:r>
            <a:r>
              <a:rPr lang="it-IT" sz="1200" dirty="0" err="1">
                <a:solidFill>
                  <a:srgbClr val="2FB41D"/>
                </a:solidFill>
                <a:effectLst/>
                <a:latin typeface="Ubuntu Mono" panose="020B0509030602030204" pitchFamily="49" charset="0"/>
              </a:rPr>
              <a:t>search</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Searches</a:t>
            </a:r>
            <a:r>
              <a:rPr lang="it-IT" sz="1200" dirty="0">
                <a:solidFill>
                  <a:srgbClr val="000000"/>
                </a:solidFill>
                <a:effectLst/>
                <a:latin typeface="Ubuntu Mono" panose="020B0509030602030204" pitchFamily="49" charset="0"/>
              </a:rPr>
              <a:t> for packages.</a:t>
            </a:r>
          </a:p>
          <a:p>
            <a:r>
              <a:rPr lang="it-IT" sz="1200" dirty="0">
                <a:solidFill>
                  <a:srgbClr val="000000"/>
                </a:solidFill>
                <a:effectLst/>
                <a:latin typeface="Ubuntu Mono" panose="020B0509030602030204" pitchFamily="49" charset="0"/>
              </a:rPr>
              <a:t>  </a:t>
            </a:r>
            <a:r>
              <a:rPr lang="it-IT" sz="1200" dirty="0">
                <a:solidFill>
                  <a:srgbClr val="2FB41D"/>
                </a:solidFill>
                <a:effectLst/>
                <a:latin typeface="Ubuntu Mono" panose="020B0509030602030204" pitchFamily="49" charset="0"/>
              </a:rPr>
              <a:t>self-update</a:t>
            </a:r>
            <a:r>
              <a:rPr lang="it-IT" sz="1200" dirty="0">
                <a:solidFill>
                  <a:srgbClr val="000000"/>
                </a:solidFill>
                <a:effectLst/>
                <a:latin typeface="Ubuntu Mono" panose="020B0509030602030204" pitchFamily="49" charset="0"/>
              </a:rPr>
              <a:t>    Updates </a:t>
            </a:r>
            <a:r>
              <a:rPr lang="it-IT" sz="1200" dirty="0" err="1">
                <a:solidFill>
                  <a:srgbClr val="000000"/>
                </a:solidFill>
                <a:effectLst/>
                <a:latin typeface="Ubuntu Mono" panose="020B0509030602030204" pitchFamily="49" charset="0"/>
              </a:rPr>
              <a:t>composer.phar</a:t>
            </a:r>
            <a:r>
              <a:rPr lang="it-IT" sz="1200" dirty="0">
                <a:solidFill>
                  <a:srgbClr val="000000"/>
                </a:solidFill>
                <a:effectLst/>
                <a:latin typeface="Ubuntu Mono" panose="020B0509030602030204" pitchFamily="49" charset="0"/>
              </a:rPr>
              <a:t> to the </a:t>
            </a:r>
            <a:r>
              <a:rPr lang="it-IT" sz="1200" dirty="0" err="1">
                <a:solidFill>
                  <a:srgbClr val="000000"/>
                </a:solidFill>
                <a:effectLst/>
                <a:latin typeface="Ubuntu Mono" panose="020B0509030602030204" pitchFamily="49" charset="0"/>
              </a:rPr>
              <a:t>latest</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version</a:t>
            </a:r>
            <a:r>
              <a:rPr lang="it-IT" sz="1200" dirty="0">
                <a:solidFill>
                  <a:srgbClr val="000000"/>
                </a:solidFill>
                <a:effectLst/>
                <a:latin typeface="Ubuntu Mono" panose="020B0509030602030204" pitchFamily="49" charset="0"/>
              </a:rPr>
              <a:t>.</a:t>
            </a:r>
          </a:p>
          <a:p>
            <a:r>
              <a:rPr lang="it-IT" sz="1200" dirty="0">
                <a:solidFill>
                  <a:srgbClr val="000000"/>
                </a:solidFill>
                <a:effectLst/>
                <a:latin typeface="Ubuntu Mono" panose="020B0509030602030204" pitchFamily="49" charset="0"/>
              </a:rPr>
              <a:t>  </a:t>
            </a:r>
            <a:r>
              <a:rPr lang="it-IT" sz="1200" dirty="0" err="1">
                <a:solidFill>
                  <a:srgbClr val="2FB41D"/>
                </a:solidFill>
                <a:effectLst/>
                <a:latin typeface="Ubuntu Mono" panose="020B0509030602030204" pitchFamily="49" charset="0"/>
              </a:rPr>
              <a:t>suggests</a:t>
            </a:r>
            <a:r>
              <a:rPr lang="it-IT" sz="1200" dirty="0">
                <a:solidFill>
                  <a:srgbClr val="000000"/>
                </a:solidFill>
                <a:effectLst/>
                <a:latin typeface="Ubuntu Mono" panose="020B0509030602030204" pitchFamily="49" charset="0"/>
              </a:rPr>
              <a:t>       Shows package </a:t>
            </a:r>
            <a:r>
              <a:rPr lang="it-IT" sz="1200" dirty="0" err="1">
                <a:solidFill>
                  <a:srgbClr val="000000"/>
                </a:solidFill>
                <a:effectLst/>
                <a:latin typeface="Ubuntu Mono" panose="020B0509030602030204" pitchFamily="49" charset="0"/>
              </a:rPr>
              <a:t>suggestions</a:t>
            </a:r>
            <a:r>
              <a:rPr lang="it-IT" sz="1200" dirty="0">
                <a:solidFill>
                  <a:srgbClr val="000000"/>
                </a:solidFill>
                <a:effectLst/>
                <a:latin typeface="Ubuntu Mono" panose="020B0509030602030204" pitchFamily="49" charset="0"/>
              </a:rPr>
              <a:t>.</a:t>
            </a:r>
          </a:p>
          <a:p>
            <a:r>
              <a:rPr lang="it-IT" sz="1200" dirty="0">
                <a:solidFill>
                  <a:srgbClr val="000000"/>
                </a:solidFill>
                <a:effectLst/>
                <a:latin typeface="Ubuntu Mono" panose="020B0509030602030204" pitchFamily="49" charset="0"/>
              </a:rPr>
              <a:t>  </a:t>
            </a:r>
            <a:r>
              <a:rPr lang="it-IT" sz="1200" dirty="0">
                <a:solidFill>
                  <a:srgbClr val="2FB41D"/>
                </a:solidFill>
                <a:effectLst/>
                <a:latin typeface="Ubuntu Mono" panose="020B0509030602030204" pitchFamily="49" charset="0"/>
              </a:rPr>
              <a:t>update</a:t>
            </a:r>
            <a:r>
              <a:rPr lang="it-IT" sz="1200" dirty="0">
                <a:solidFill>
                  <a:srgbClr val="000000"/>
                </a:solidFill>
                <a:effectLst/>
                <a:latin typeface="Ubuntu Mono" panose="020B0509030602030204" pitchFamily="49" charset="0"/>
              </a:rPr>
              <a:t>         Upgrades </a:t>
            </a:r>
            <a:r>
              <a:rPr lang="it-IT" sz="1200" dirty="0" err="1">
                <a:solidFill>
                  <a:srgbClr val="000000"/>
                </a:solidFill>
                <a:effectLst/>
                <a:latin typeface="Ubuntu Mono" panose="020B0509030602030204" pitchFamily="49" charset="0"/>
              </a:rPr>
              <a:t>dependencies</a:t>
            </a:r>
            <a:r>
              <a:rPr lang="it-IT" sz="1200" dirty="0">
                <a:solidFill>
                  <a:srgbClr val="000000"/>
                </a:solidFill>
                <a:effectLst/>
                <a:latin typeface="Ubuntu Mono" panose="020B0509030602030204" pitchFamily="49" charset="0"/>
              </a:rPr>
              <a:t> to </a:t>
            </a:r>
            <a:r>
              <a:rPr lang="it-IT" sz="1200" dirty="0" err="1">
                <a:solidFill>
                  <a:srgbClr val="000000"/>
                </a:solidFill>
                <a:effectLst/>
                <a:latin typeface="Ubuntu Mono" panose="020B0509030602030204" pitchFamily="49" charset="0"/>
              </a:rPr>
              <a:t>latest</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version</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according</a:t>
            </a:r>
            <a:r>
              <a:rPr lang="it-IT" sz="1200" dirty="0">
                <a:solidFill>
                  <a:srgbClr val="000000"/>
                </a:solidFill>
                <a:effectLst/>
                <a:latin typeface="Ubuntu Mono" panose="020B0509030602030204" pitchFamily="49" charset="0"/>
              </a:rPr>
              <a:t> to </a:t>
            </a:r>
            <a:r>
              <a:rPr lang="it-IT" sz="1200" dirty="0" err="1">
                <a:solidFill>
                  <a:srgbClr val="000000"/>
                </a:solidFill>
                <a:effectLst/>
                <a:latin typeface="Ubuntu Mono" panose="020B0509030602030204" pitchFamily="49" charset="0"/>
              </a:rPr>
              <a:t>composer.json</a:t>
            </a:r>
            <a:r>
              <a:rPr lang="it-IT" sz="1200" dirty="0">
                <a:solidFill>
                  <a:srgbClr val="000000"/>
                </a:solidFill>
                <a:effectLst/>
                <a:latin typeface="Ubuntu Mono" panose="020B0509030602030204" pitchFamily="49" charset="0"/>
              </a:rPr>
              <a:t>, and updates </a:t>
            </a:r>
            <a:r>
              <a:rPr lang="it-IT" sz="1200" dirty="0" err="1">
                <a:solidFill>
                  <a:srgbClr val="000000"/>
                </a:solidFill>
                <a:effectLst/>
                <a:latin typeface="Ubuntu Mono" panose="020B0509030602030204" pitchFamily="49" charset="0"/>
              </a:rPr>
              <a:t>composer.lock</a:t>
            </a:r>
            <a:endParaRPr lang="it-IT" sz="1200" dirty="0">
              <a:solidFill>
                <a:srgbClr val="000000"/>
              </a:solidFill>
              <a:effectLst/>
              <a:latin typeface="Ubuntu Mono" panose="020B0509030602030204" pitchFamily="49" charset="0"/>
            </a:endParaRPr>
          </a:p>
          <a:p>
            <a:r>
              <a:rPr lang="it-IT" sz="1200" dirty="0">
                <a:solidFill>
                  <a:srgbClr val="000000"/>
                </a:solidFill>
                <a:effectLst/>
                <a:latin typeface="Ubuntu Mono" panose="020B0509030602030204" pitchFamily="49" charset="0"/>
              </a:rPr>
              <a:t>  </a:t>
            </a:r>
            <a:r>
              <a:rPr lang="it-IT" sz="1200" dirty="0">
                <a:solidFill>
                  <a:srgbClr val="2FB41D"/>
                </a:solidFill>
                <a:effectLst/>
                <a:latin typeface="Ubuntu Mono" panose="020B0509030602030204" pitchFamily="49" charset="0"/>
              </a:rPr>
              <a:t>validate</a:t>
            </a:r>
            <a:r>
              <a:rPr lang="it-IT" sz="1200" dirty="0">
                <a:solidFill>
                  <a:srgbClr val="000000"/>
                </a:solidFill>
                <a:effectLst/>
                <a:latin typeface="Ubuntu Mono" panose="020B0509030602030204" pitchFamily="49" charset="0"/>
              </a:rPr>
              <a:t>       </a:t>
            </a:r>
            <a:r>
              <a:rPr lang="it-IT" sz="1200" dirty="0" err="1">
                <a:solidFill>
                  <a:srgbClr val="000000"/>
                </a:solidFill>
                <a:effectLst/>
                <a:latin typeface="Ubuntu Mono" panose="020B0509030602030204" pitchFamily="49" charset="0"/>
              </a:rPr>
              <a:t>Validates</a:t>
            </a:r>
            <a:r>
              <a:rPr lang="it-IT" sz="1200" dirty="0">
                <a:solidFill>
                  <a:srgbClr val="000000"/>
                </a:solidFill>
                <a:effectLst/>
                <a:latin typeface="Ubuntu Mono" panose="020B0509030602030204" pitchFamily="49" charset="0"/>
              </a:rPr>
              <a:t> a </a:t>
            </a:r>
            <a:r>
              <a:rPr lang="it-IT" sz="1200" dirty="0" err="1">
                <a:solidFill>
                  <a:srgbClr val="000000"/>
                </a:solidFill>
                <a:effectLst/>
                <a:latin typeface="Ubuntu Mono" panose="020B0509030602030204" pitchFamily="49" charset="0"/>
              </a:rPr>
              <a:t>composer.json</a:t>
            </a:r>
            <a:r>
              <a:rPr lang="it-IT" sz="1200" dirty="0">
                <a:solidFill>
                  <a:srgbClr val="000000"/>
                </a:solidFill>
                <a:effectLst/>
                <a:latin typeface="Ubuntu Mono" panose="020B0509030602030204" pitchFamily="49" charset="0"/>
              </a:rPr>
              <a:t> and </a:t>
            </a:r>
            <a:r>
              <a:rPr lang="it-IT" sz="1200" dirty="0" err="1">
                <a:solidFill>
                  <a:srgbClr val="000000"/>
                </a:solidFill>
                <a:effectLst/>
                <a:latin typeface="Ubuntu Mono" panose="020B0509030602030204" pitchFamily="49" charset="0"/>
              </a:rPr>
              <a:t>composer.lock</a:t>
            </a:r>
            <a:r>
              <a:rPr lang="it-IT" sz="1200" dirty="0">
                <a:solidFill>
                  <a:srgbClr val="000000"/>
                </a:solidFill>
                <a:effectLst/>
                <a:latin typeface="Ubuntu Mono" panose="020B0509030602030204" pitchFamily="49" charset="0"/>
              </a:rPr>
              <a:t>.</a:t>
            </a:r>
          </a:p>
        </p:txBody>
      </p:sp>
    </p:spTree>
    <p:extLst>
      <p:ext uri="{BB962C8B-B14F-4D97-AF65-F5344CB8AC3E}">
        <p14:creationId xmlns:p14="http://schemas.microsoft.com/office/powerpoint/2010/main" val="2490796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2F9D8-1B98-024A-AF02-75356B154728}"/>
              </a:ext>
            </a:extLst>
          </p:cNvPr>
          <p:cNvSpPr>
            <a:spLocks noGrp="1"/>
          </p:cNvSpPr>
          <p:nvPr>
            <p:ph type="title"/>
          </p:nvPr>
        </p:nvSpPr>
        <p:spPr>
          <a:xfrm>
            <a:off x="359500" y="73049"/>
            <a:ext cx="8579942" cy="625023"/>
          </a:xfrm>
        </p:spPr>
        <p:txBody>
          <a:bodyPr>
            <a:normAutofit fontScale="90000"/>
          </a:bodyPr>
          <a:lstStyle/>
          <a:p>
            <a:r>
              <a:rPr lang="it-IT"/>
              <a:t>Composer diagnose</a:t>
            </a:r>
            <a:endParaRPr lang="en-IT"/>
          </a:p>
        </p:txBody>
      </p:sp>
      <p:sp>
        <p:nvSpPr>
          <p:cNvPr id="3" name="Content Placeholder 2">
            <a:extLst>
              <a:ext uri="{FF2B5EF4-FFF2-40B4-BE49-F238E27FC236}">
                <a16:creationId xmlns:a16="http://schemas.microsoft.com/office/drawing/2014/main" id="{6D3FD24D-787A-CF45-A957-13E4755FF74F}"/>
              </a:ext>
            </a:extLst>
          </p:cNvPr>
          <p:cNvSpPr>
            <a:spLocks noGrp="1"/>
          </p:cNvSpPr>
          <p:nvPr>
            <p:ph idx="1"/>
          </p:nvPr>
        </p:nvSpPr>
        <p:spPr>
          <a:xfrm>
            <a:off x="354157" y="813015"/>
            <a:ext cx="8585285" cy="613237"/>
          </a:xfrm>
        </p:spPr>
        <p:txBody>
          <a:bodyPr>
            <a:normAutofit/>
          </a:bodyPr>
          <a:lstStyle/>
          <a:p>
            <a:pPr marL="0" indent="0">
              <a:buNone/>
            </a:pPr>
            <a:r>
              <a:rPr lang="it-IT" sz="2400"/>
              <a:t>La verifica non pare indispensabile subito dopo l'installazione, ma…</a:t>
            </a:r>
            <a:endParaRPr lang="en-IT" sz="2400"/>
          </a:p>
        </p:txBody>
      </p:sp>
      <p:sp>
        <p:nvSpPr>
          <p:cNvPr id="4" name="Date Placeholder 3">
            <a:extLst>
              <a:ext uri="{FF2B5EF4-FFF2-40B4-BE49-F238E27FC236}">
                <a16:creationId xmlns:a16="http://schemas.microsoft.com/office/drawing/2014/main" id="{4377646B-6051-9345-9764-7CF39EE3A0BD}"/>
              </a:ext>
            </a:extLst>
          </p:cNvPr>
          <p:cNvSpPr>
            <a:spLocks noGrp="1"/>
          </p:cNvSpPr>
          <p:nvPr>
            <p:ph type="dt" sz="half" idx="10"/>
          </p:nvPr>
        </p:nvSpPr>
        <p:spPr/>
        <p:txBody>
          <a:bodyPr/>
          <a:lstStyle/>
          <a:p>
            <a:fld id="{5F9D40C0-8A54-B345-A3A0-1F6E05D90E7C}" type="datetime1">
              <a:rPr lang="it-IT" smtClean="0"/>
              <a:t>09/01/24</a:t>
            </a:fld>
            <a:endParaRPr lang="it-IT"/>
          </a:p>
        </p:txBody>
      </p:sp>
      <p:sp>
        <p:nvSpPr>
          <p:cNvPr id="5" name="Footer Placeholder 4">
            <a:extLst>
              <a:ext uri="{FF2B5EF4-FFF2-40B4-BE49-F238E27FC236}">
                <a16:creationId xmlns:a16="http://schemas.microsoft.com/office/drawing/2014/main" id="{B3C62082-4626-174A-81A5-7BB18413EF21}"/>
              </a:ext>
            </a:extLst>
          </p:cNvPr>
          <p:cNvSpPr>
            <a:spLocks noGrp="1"/>
          </p:cNvSpPr>
          <p:nvPr>
            <p:ph type="ftr" sz="quarter" idx="11"/>
          </p:nvPr>
        </p:nvSpPr>
        <p:spPr/>
        <p:txBody>
          <a:bodyPr/>
          <a:lstStyle/>
          <a:p>
            <a:r>
              <a:rPr lang="it-IT"/>
              <a:t>Laravel: installazione, configurazione, tool</a:t>
            </a:r>
          </a:p>
        </p:txBody>
      </p:sp>
      <p:sp>
        <p:nvSpPr>
          <p:cNvPr id="6" name="Slide Number Placeholder 5">
            <a:extLst>
              <a:ext uri="{FF2B5EF4-FFF2-40B4-BE49-F238E27FC236}">
                <a16:creationId xmlns:a16="http://schemas.microsoft.com/office/drawing/2014/main" id="{E378452B-5130-0849-913F-FDE4463F123E}"/>
              </a:ext>
            </a:extLst>
          </p:cNvPr>
          <p:cNvSpPr>
            <a:spLocks noGrp="1"/>
          </p:cNvSpPr>
          <p:nvPr>
            <p:ph type="sldNum" sz="quarter" idx="12"/>
          </p:nvPr>
        </p:nvSpPr>
        <p:spPr/>
        <p:txBody>
          <a:bodyPr/>
          <a:lstStyle/>
          <a:p>
            <a:fld id="{F8EFCE01-9A1A-5743-92DE-2F66DAA3BA2F}" type="slidenum">
              <a:rPr lang="it-IT" smtClean="0"/>
              <a:t>26</a:t>
            </a:fld>
            <a:endParaRPr lang="it-IT"/>
          </a:p>
        </p:txBody>
      </p:sp>
      <p:sp>
        <p:nvSpPr>
          <p:cNvPr id="11" name="Rectangle 5">
            <a:extLst>
              <a:ext uri="{FF2B5EF4-FFF2-40B4-BE49-F238E27FC236}">
                <a16:creationId xmlns:a16="http://schemas.microsoft.com/office/drawing/2014/main" id="{FE3118A4-7094-4B64-8058-BAE8BD969719}"/>
              </a:ext>
            </a:extLst>
          </p:cNvPr>
          <p:cNvSpPr>
            <a:spLocks noChangeArrowheads="1"/>
          </p:cNvSpPr>
          <p:nvPr/>
        </p:nvSpPr>
        <p:spPr bwMode="auto">
          <a:xfrm>
            <a:off x="472108" y="1336988"/>
            <a:ext cx="8224631" cy="2862322"/>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1" i="0" u="none" strike="noStrike" cap="none" normalizeH="0" baseline="0">
                <a:ln>
                  <a:noFill/>
                </a:ln>
                <a:solidFill>
                  <a:srgbClr val="83A598"/>
                </a:solidFill>
                <a:effectLst/>
                <a:latin typeface="Ubuntu Mono" panose="020B0509030602030204" pitchFamily="49" charset="0"/>
              </a:rPr>
              <a:t>$</a:t>
            </a:r>
            <a:r>
              <a:rPr kumimoji="0" lang="it-IT" altLang="it-IT" sz="1200" b="0" i="0" u="none" strike="noStrike" cap="none" normalizeH="0" baseline="0">
                <a:ln>
                  <a:noFill/>
                </a:ln>
                <a:solidFill>
                  <a:schemeClr val="tx1"/>
                </a:solidFill>
                <a:effectLst/>
                <a:latin typeface="Ubuntu Mono" panose="020B0509030602030204" pitchFamily="49" charset="0"/>
              </a:rPr>
              <a:t> </a:t>
            </a:r>
            <a:r>
              <a:rPr kumimoji="0" lang="it-IT" altLang="it-IT" sz="1200" b="1" i="1" u="none" strike="noStrike" cap="none" normalizeH="0" baseline="0">
                <a:ln>
                  <a:noFill/>
                </a:ln>
                <a:solidFill>
                  <a:srgbClr val="FB4934"/>
                </a:solidFill>
                <a:effectLst/>
                <a:latin typeface="Ubuntu Mono" panose="020B0509030602030204" pitchFamily="49" charset="0"/>
              </a:rPr>
              <a:t>composer diagnose</a:t>
            </a:r>
            <a:br>
              <a:rPr kumimoji="0" lang="it-IT" altLang="it-IT" sz="1200" b="0" i="0" u="none" strike="noStrike" cap="none" normalizeH="0" baseline="0">
                <a:ln>
                  <a:noFill/>
                </a:ln>
                <a:solidFill>
                  <a:schemeClr val="tx1"/>
                </a:solidFill>
                <a:effectLst/>
                <a:latin typeface="Ubuntu Mono" panose="020B0509030602030204" pitchFamily="49" charset="0"/>
              </a:rPr>
            </a:br>
            <a:r>
              <a:rPr kumimoji="0" lang="it-IT" altLang="it-IT" sz="1200" b="0" i="0" u="none" strike="noStrike" cap="none" normalizeH="0" baseline="0">
                <a:ln>
                  <a:noFill/>
                </a:ln>
                <a:solidFill>
                  <a:schemeClr val="tx1"/>
                </a:solidFill>
                <a:effectLst/>
                <a:latin typeface="Ubuntu Mono" panose="020B0509030602030204" pitchFamily="49" charset="0"/>
              </a:rPr>
              <a:t>Checking platform settings: </a:t>
            </a:r>
            <a:r>
              <a:rPr kumimoji="0" lang="it-IT" altLang="it-IT" sz="1200" b="0" i="0" u="none" strike="noStrike" cap="none" normalizeH="0" baseline="0">
                <a:ln>
                  <a:noFill/>
                </a:ln>
                <a:solidFill>
                  <a:srgbClr val="98971A"/>
                </a:solidFill>
                <a:effectLst/>
                <a:latin typeface="Ubuntu Mono" panose="020B0509030602030204" pitchFamily="49" charset="0"/>
              </a:rPr>
              <a:t>OK</a:t>
            </a:r>
            <a:br>
              <a:rPr kumimoji="0" lang="it-IT" altLang="it-IT" sz="1200" b="0" i="0" u="none" strike="noStrike" cap="none" normalizeH="0" baseline="0">
                <a:ln>
                  <a:noFill/>
                </a:ln>
                <a:solidFill>
                  <a:schemeClr val="tx1"/>
                </a:solidFill>
                <a:effectLst/>
                <a:latin typeface="Ubuntu Mono" panose="020B0509030602030204" pitchFamily="49" charset="0"/>
              </a:rPr>
            </a:br>
            <a:r>
              <a:rPr kumimoji="0" lang="it-IT" altLang="it-IT" sz="1200" b="0" i="0" u="none" strike="noStrike" cap="none" normalizeH="0" baseline="0">
                <a:ln>
                  <a:noFill/>
                </a:ln>
                <a:solidFill>
                  <a:schemeClr val="tx1"/>
                </a:solidFill>
                <a:effectLst/>
                <a:latin typeface="Ubuntu Mono" panose="020B0509030602030204" pitchFamily="49" charset="0"/>
              </a:rPr>
              <a:t>Checking git settings: </a:t>
            </a:r>
            <a:r>
              <a:rPr kumimoji="0" lang="it-IT" altLang="it-IT" sz="1200" b="0" i="0" u="none" strike="noStrike" cap="none" normalizeH="0" baseline="0">
                <a:ln>
                  <a:noFill/>
                </a:ln>
                <a:solidFill>
                  <a:srgbClr val="98971A"/>
                </a:solidFill>
                <a:effectLst/>
                <a:latin typeface="Ubuntu Mono" panose="020B0509030602030204" pitchFamily="49" charset="0"/>
              </a:rPr>
              <a:t>OK</a:t>
            </a:r>
            <a:r>
              <a:rPr kumimoji="0" lang="it-IT" altLang="it-IT" sz="1200" b="0" i="0" u="none" strike="noStrike" cap="none" normalizeH="0" baseline="0">
                <a:ln>
                  <a:noFill/>
                </a:ln>
                <a:solidFill>
                  <a:schemeClr val="tx1"/>
                </a:solidFill>
                <a:effectLst/>
                <a:latin typeface="Ubuntu Mono" panose="020B0509030602030204" pitchFamily="49" charset="0"/>
              </a:rPr>
              <a:t> </a:t>
            </a:r>
            <a:r>
              <a:rPr kumimoji="0" lang="it-IT" altLang="it-IT" sz="1200" b="0" i="0" u="none" strike="noStrike" cap="none" normalizeH="0" baseline="0">
                <a:ln>
                  <a:noFill/>
                </a:ln>
                <a:solidFill>
                  <a:srgbClr val="D79921"/>
                </a:solidFill>
                <a:effectLst/>
                <a:latin typeface="Ubuntu Mono" panose="020B0509030602030204" pitchFamily="49" charset="0"/>
              </a:rPr>
              <a:t>git version 2.25.1</a:t>
            </a:r>
            <a:br>
              <a:rPr kumimoji="0" lang="it-IT" altLang="it-IT" sz="1200" b="0" i="0" u="none" strike="noStrike" cap="none" normalizeH="0" baseline="0">
                <a:ln>
                  <a:noFill/>
                </a:ln>
                <a:solidFill>
                  <a:schemeClr val="tx1"/>
                </a:solidFill>
                <a:effectLst/>
                <a:latin typeface="Ubuntu Mono" panose="020B0509030602030204" pitchFamily="49" charset="0"/>
              </a:rPr>
            </a:br>
            <a:r>
              <a:rPr kumimoji="0" lang="it-IT" altLang="it-IT" sz="1200" b="0" i="0" u="none" strike="noStrike" cap="none" normalizeH="0" baseline="0">
                <a:ln>
                  <a:noFill/>
                </a:ln>
                <a:solidFill>
                  <a:schemeClr val="tx1"/>
                </a:solidFill>
                <a:effectLst/>
                <a:latin typeface="Ubuntu Mono" panose="020B0509030602030204" pitchFamily="49" charset="0"/>
              </a:rPr>
              <a:t>Checking http connectivity to packagist: </a:t>
            </a:r>
            <a:r>
              <a:rPr kumimoji="0" lang="it-IT" altLang="it-IT" sz="1200" b="0" i="0" u="none" strike="noStrike" cap="none" normalizeH="0" baseline="0">
                <a:ln>
                  <a:noFill/>
                </a:ln>
                <a:solidFill>
                  <a:srgbClr val="98971A"/>
                </a:solidFill>
                <a:effectLst/>
                <a:latin typeface="Ubuntu Mono" panose="020B0509030602030204" pitchFamily="49" charset="0"/>
              </a:rPr>
              <a:t>OK</a:t>
            </a:r>
            <a:br>
              <a:rPr kumimoji="0" lang="it-IT" altLang="it-IT" sz="1200" b="0" i="0" u="none" strike="noStrike" cap="none" normalizeH="0" baseline="0">
                <a:ln>
                  <a:noFill/>
                </a:ln>
                <a:solidFill>
                  <a:schemeClr val="tx1"/>
                </a:solidFill>
                <a:effectLst/>
                <a:latin typeface="Ubuntu Mono" panose="020B0509030602030204" pitchFamily="49" charset="0"/>
              </a:rPr>
            </a:br>
            <a:r>
              <a:rPr kumimoji="0" lang="it-IT" altLang="it-IT" sz="1200" b="0" i="0" u="none" strike="noStrike" cap="none" normalizeH="0" baseline="0">
                <a:ln>
                  <a:noFill/>
                </a:ln>
                <a:solidFill>
                  <a:schemeClr val="tx1"/>
                </a:solidFill>
                <a:effectLst/>
                <a:latin typeface="Ubuntu Mono" panose="020B0509030602030204" pitchFamily="49" charset="0"/>
              </a:rPr>
              <a:t>...</a:t>
            </a:r>
            <a:br>
              <a:rPr kumimoji="0" lang="it-IT" altLang="it-IT" sz="1200" b="0" i="0" u="none" strike="noStrike" cap="none" normalizeH="0" baseline="0">
                <a:ln>
                  <a:noFill/>
                </a:ln>
                <a:solidFill>
                  <a:schemeClr val="tx1"/>
                </a:solidFill>
                <a:effectLst/>
                <a:latin typeface="Ubuntu Mono" panose="020B0509030602030204" pitchFamily="49" charset="0"/>
              </a:rPr>
            </a:br>
            <a:r>
              <a:rPr kumimoji="0" lang="it-IT" altLang="it-IT" sz="1200" b="0" i="0" u="none" strike="noStrike" cap="none" normalizeH="0" baseline="0">
                <a:ln>
                  <a:noFill/>
                </a:ln>
                <a:solidFill>
                  <a:schemeClr val="tx1"/>
                </a:solidFill>
                <a:effectLst/>
                <a:latin typeface="Ubuntu Mono" panose="020B0509030602030204" pitchFamily="49" charset="0"/>
              </a:rPr>
              <a:t>Checking disk free space: </a:t>
            </a:r>
            <a:r>
              <a:rPr kumimoji="0" lang="it-IT" altLang="it-IT" sz="1200" b="0" i="0" u="none" strike="noStrike" cap="none" normalizeH="0" baseline="0">
                <a:ln>
                  <a:noFill/>
                </a:ln>
                <a:solidFill>
                  <a:srgbClr val="98971A"/>
                </a:solidFill>
                <a:effectLst/>
                <a:latin typeface="Ubuntu Mono" panose="020B0509030602030204" pitchFamily="49" charset="0"/>
              </a:rPr>
              <a:t>OK</a:t>
            </a:r>
            <a:br>
              <a:rPr kumimoji="0" lang="it-IT" altLang="it-IT" sz="1200" b="0" i="0" u="none" strike="noStrike" cap="none" normalizeH="0" baseline="0">
                <a:ln>
                  <a:noFill/>
                </a:ln>
                <a:solidFill>
                  <a:schemeClr val="tx1"/>
                </a:solidFill>
                <a:effectLst/>
                <a:latin typeface="Ubuntu Mono" panose="020B0509030602030204" pitchFamily="49" charset="0"/>
              </a:rPr>
            </a:br>
            <a:r>
              <a:rPr kumimoji="0" lang="it-IT" altLang="it-IT" sz="1200" b="0" i="0" u="none" strike="noStrike" cap="none" normalizeH="0" baseline="0">
                <a:ln>
                  <a:noFill/>
                </a:ln>
                <a:solidFill>
                  <a:schemeClr val="tx1"/>
                </a:solidFill>
                <a:effectLst/>
                <a:latin typeface="Ubuntu Mono" panose="020B0509030602030204" pitchFamily="49" charset="0"/>
              </a:rPr>
              <a:t>Checking pubkeys: ...</a:t>
            </a:r>
            <a:br>
              <a:rPr kumimoji="0" lang="it-IT" altLang="it-IT" sz="1200" b="0" i="0" u="none" strike="noStrike" cap="none" normalizeH="0" baseline="0">
                <a:ln>
                  <a:noFill/>
                </a:ln>
                <a:solidFill>
                  <a:schemeClr val="tx1"/>
                </a:solidFill>
                <a:effectLst/>
                <a:latin typeface="Ubuntu Mono" panose="020B0509030602030204" pitchFamily="49" charset="0"/>
              </a:rPr>
            </a:br>
            <a:r>
              <a:rPr kumimoji="0" lang="it-IT" altLang="it-IT" sz="1200" b="0" i="0" u="none" strike="noStrike" cap="none" normalizeH="0" baseline="0">
                <a:ln>
                  <a:noFill/>
                </a:ln>
                <a:solidFill>
                  <a:srgbClr val="98971A"/>
                </a:solidFill>
                <a:effectLst/>
                <a:latin typeface="Ubuntu Mono" panose="020B0509030602030204" pitchFamily="49" charset="0"/>
              </a:rPr>
              <a:t>OK</a:t>
            </a:r>
            <a:br>
              <a:rPr kumimoji="0" lang="it-IT" altLang="it-IT" sz="1200" b="0" i="0" u="none" strike="noStrike" cap="none" normalizeH="0" baseline="0">
                <a:ln>
                  <a:noFill/>
                </a:ln>
                <a:solidFill>
                  <a:schemeClr val="tx1"/>
                </a:solidFill>
                <a:effectLst/>
                <a:latin typeface="Ubuntu Mono" panose="020B0509030602030204" pitchFamily="49" charset="0"/>
              </a:rPr>
            </a:br>
            <a:r>
              <a:rPr kumimoji="0" lang="it-IT" altLang="it-IT" sz="1200" b="0" i="0" u="none" strike="noStrike" cap="none" normalizeH="0" baseline="0">
                <a:ln>
                  <a:noFill/>
                </a:ln>
                <a:solidFill>
                  <a:schemeClr val="tx1"/>
                </a:solidFill>
                <a:effectLst/>
                <a:latin typeface="Ubuntu Mono" panose="020B0509030602030204" pitchFamily="49" charset="0"/>
              </a:rPr>
              <a:t>Checking composer version: </a:t>
            </a:r>
            <a:r>
              <a:rPr kumimoji="0" lang="it-IT" altLang="it-IT" sz="1200" b="0" i="0" u="none" strike="noStrike" cap="none" normalizeH="0" baseline="0">
                <a:ln>
                  <a:noFill/>
                </a:ln>
                <a:solidFill>
                  <a:srgbClr val="98971A"/>
                </a:solidFill>
                <a:effectLst/>
                <a:latin typeface="Ubuntu Mono" panose="020B0509030602030204" pitchFamily="49" charset="0"/>
              </a:rPr>
              <a:t>OK</a:t>
            </a:r>
            <a:br>
              <a:rPr kumimoji="0" lang="it-IT" altLang="it-IT" sz="1200" b="0" i="0" u="none" strike="noStrike" cap="none" normalizeH="0" baseline="0">
                <a:ln>
                  <a:noFill/>
                </a:ln>
                <a:solidFill>
                  <a:schemeClr val="tx1"/>
                </a:solidFill>
                <a:effectLst/>
                <a:latin typeface="Ubuntu Mono" panose="020B0509030602030204" pitchFamily="49" charset="0"/>
              </a:rPr>
            </a:br>
            <a:r>
              <a:rPr kumimoji="0" lang="it-IT" altLang="it-IT" sz="1200" b="0" i="0" u="none" strike="noStrike" cap="none" normalizeH="0" baseline="0">
                <a:ln>
                  <a:noFill/>
                </a:ln>
                <a:solidFill>
                  <a:schemeClr val="tx1"/>
                </a:solidFill>
                <a:effectLst/>
                <a:latin typeface="Ubuntu Mono" panose="020B0509030602030204" pitchFamily="49" charset="0"/>
              </a:rPr>
              <a:t>Composer version: </a:t>
            </a:r>
            <a:r>
              <a:rPr kumimoji="0" lang="it-IT" altLang="it-IT" sz="1200" b="0" i="0" u="none" strike="noStrike" cap="none" normalizeH="0" baseline="0">
                <a:ln>
                  <a:noFill/>
                </a:ln>
                <a:solidFill>
                  <a:srgbClr val="D79921"/>
                </a:solidFill>
                <a:effectLst/>
                <a:latin typeface="Ubuntu Mono" panose="020B0509030602030204" pitchFamily="49" charset="0"/>
              </a:rPr>
              <a:t>2.5.1</a:t>
            </a:r>
            <a:br>
              <a:rPr kumimoji="0" lang="it-IT" altLang="it-IT" sz="1200" b="0" i="0" u="none" strike="noStrike" cap="none" normalizeH="0" baseline="0">
                <a:ln>
                  <a:noFill/>
                </a:ln>
                <a:solidFill>
                  <a:schemeClr val="tx1"/>
                </a:solidFill>
                <a:effectLst/>
                <a:latin typeface="Ubuntu Mono" panose="020B0509030602030204" pitchFamily="49" charset="0"/>
              </a:rPr>
            </a:br>
            <a:r>
              <a:rPr kumimoji="0" lang="it-IT" altLang="it-IT" sz="1200" b="0" i="0" u="none" strike="noStrike" cap="none" normalizeH="0" baseline="0">
                <a:ln>
                  <a:noFill/>
                </a:ln>
                <a:solidFill>
                  <a:schemeClr val="tx1"/>
                </a:solidFill>
                <a:effectLst/>
                <a:latin typeface="Ubuntu Mono" panose="020B0509030602030204" pitchFamily="49" charset="0"/>
              </a:rPr>
              <a:t>PHP version: </a:t>
            </a:r>
            <a:r>
              <a:rPr kumimoji="0" lang="it-IT" altLang="it-IT" sz="1200" b="0" i="0" u="none" strike="noStrike" cap="none" normalizeH="0" baseline="0">
                <a:ln>
                  <a:noFill/>
                </a:ln>
                <a:solidFill>
                  <a:srgbClr val="D79921"/>
                </a:solidFill>
                <a:effectLst/>
                <a:latin typeface="Ubuntu Mono" panose="020B0509030602030204" pitchFamily="49" charset="0"/>
              </a:rPr>
              <a:t>8.2.1</a:t>
            </a:r>
            <a:br>
              <a:rPr kumimoji="0" lang="it-IT" altLang="it-IT" sz="1200" b="0" i="0" u="none" strike="noStrike" cap="none" normalizeH="0" baseline="0">
                <a:ln>
                  <a:noFill/>
                </a:ln>
                <a:solidFill>
                  <a:schemeClr val="tx1"/>
                </a:solidFill>
                <a:effectLst/>
                <a:latin typeface="Ubuntu Mono" panose="020B0509030602030204" pitchFamily="49" charset="0"/>
              </a:rPr>
            </a:br>
            <a:r>
              <a:rPr kumimoji="0" lang="it-IT" altLang="it-IT" sz="1200" b="0" i="0" u="none" strike="noStrike" cap="none" normalizeH="0" baseline="0">
                <a:ln>
                  <a:noFill/>
                </a:ln>
                <a:solidFill>
                  <a:schemeClr val="tx1"/>
                </a:solidFill>
                <a:effectLst/>
                <a:latin typeface="Ubuntu Mono" panose="020B0509030602030204" pitchFamily="49" charset="0"/>
              </a:rPr>
              <a:t>PHP binary path: </a:t>
            </a:r>
            <a:r>
              <a:rPr kumimoji="0" lang="it-IT" altLang="it-IT" sz="1200" b="0" i="0" u="none" strike="noStrike" cap="none" normalizeH="0" baseline="0">
                <a:ln>
                  <a:noFill/>
                </a:ln>
                <a:solidFill>
                  <a:srgbClr val="D79921"/>
                </a:solidFill>
                <a:effectLst/>
                <a:latin typeface="Ubuntu Mono" panose="020B0509030602030204" pitchFamily="49" charset="0"/>
              </a:rPr>
              <a:t>/usr/bin/php8.2</a:t>
            </a:r>
            <a:br>
              <a:rPr kumimoji="0" lang="it-IT" altLang="it-IT" sz="1200" b="0" i="0" u="none" strike="noStrike" cap="none" normalizeH="0" baseline="0">
                <a:ln>
                  <a:noFill/>
                </a:ln>
                <a:solidFill>
                  <a:schemeClr val="tx1"/>
                </a:solidFill>
                <a:effectLst/>
                <a:latin typeface="Ubuntu Mono" panose="020B0509030602030204" pitchFamily="49" charset="0"/>
              </a:rPr>
            </a:br>
            <a:r>
              <a:rPr kumimoji="0" lang="it-IT" altLang="it-IT" sz="1200" b="0" i="0" u="none" strike="noStrike" cap="none" normalizeH="0" baseline="0">
                <a:ln>
                  <a:noFill/>
                </a:ln>
                <a:solidFill>
                  <a:schemeClr val="tx1"/>
                </a:solidFill>
                <a:effectLst/>
                <a:latin typeface="Ubuntu Mono" panose="020B0509030602030204" pitchFamily="49" charset="0"/>
              </a:rPr>
              <a:t>OpenSSL version: </a:t>
            </a:r>
            <a:r>
              <a:rPr kumimoji="0" lang="it-IT" altLang="it-IT" sz="1200" b="0" i="0" u="none" strike="noStrike" cap="none" normalizeH="0" baseline="0">
                <a:ln>
                  <a:noFill/>
                </a:ln>
                <a:solidFill>
                  <a:srgbClr val="D79921"/>
                </a:solidFill>
                <a:effectLst/>
                <a:latin typeface="Ubuntu Mono" panose="020B0509030602030204" pitchFamily="49" charset="0"/>
              </a:rPr>
              <a:t>OpenSSL 1.1.1f 31 Mar 2020</a:t>
            </a:r>
            <a:br>
              <a:rPr kumimoji="0" lang="it-IT" altLang="it-IT" sz="1200" b="0" i="0" u="none" strike="noStrike" cap="none" normalizeH="0" baseline="0">
                <a:ln>
                  <a:noFill/>
                </a:ln>
                <a:solidFill>
                  <a:schemeClr val="tx1"/>
                </a:solidFill>
                <a:effectLst/>
                <a:latin typeface="Ubuntu Mono" panose="020B0509030602030204" pitchFamily="49" charset="0"/>
              </a:rPr>
            </a:br>
            <a:r>
              <a:rPr kumimoji="0" lang="it-IT" altLang="it-IT" sz="1200" b="0" i="0" u="none" strike="noStrike" cap="none" normalizeH="0" baseline="0">
                <a:ln>
                  <a:noFill/>
                </a:ln>
                <a:solidFill>
                  <a:schemeClr val="tx1"/>
                </a:solidFill>
                <a:effectLst/>
                <a:highlight>
                  <a:srgbClr val="FFFF00"/>
                </a:highlight>
                <a:latin typeface="Ubuntu Mono" panose="020B0509030602030204" pitchFamily="49" charset="0"/>
              </a:rPr>
              <a:t>cURL version: </a:t>
            </a:r>
            <a:r>
              <a:rPr kumimoji="0" lang="it-IT" altLang="it-IT" sz="1200" b="0" i="0" u="none" strike="noStrike" cap="none" normalizeH="0" baseline="0">
                <a:ln>
                  <a:noFill/>
                </a:ln>
                <a:solidFill>
                  <a:srgbClr val="A89984"/>
                </a:solidFill>
                <a:effectLst/>
                <a:highlight>
                  <a:srgbClr val="FFFF00"/>
                </a:highlight>
                <a:latin typeface="Ubuntu Mono" panose="020B0509030602030204" pitchFamily="49" charset="0"/>
              </a:rPr>
              <a:t>missing, using php streams fallback, which reduces performance</a:t>
            </a:r>
            <a:br>
              <a:rPr kumimoji="0" lang="it-IT" altLang="it-IT" sz="1200" b="0" i="0" u="none" strike="noStrike" cap="none" normalizeH="0" baseline="0">
                <a:ln>
                  <a:noFill/>
                </a:ln>
                <a:solidFill>
                  <a:schemeClr val="tx1"/>
                </a:solidFill>
                <a:effectLst/>
                <a:highlight>
                  <a:srgbClr val="FFFF00"/>
                </a:highlight>
                <a:latin typeface="Ubuntu Mono" panose="020B0509030602030204" pitchFamily="49" charset="0"/>
              </a:rPr>
            </a:br>
            <a:r>
              <a:rPr kumimoji="0" lang="it-IT" altLang="it-IT" sz="1200" b="0" i="0" u="none" strike="noStrike" cap="none" normalizeH="0" baseline="0">
                <a:ln>
                  <a:noFill/>
                </a:ln>
                <a:solidFill>
                  <a:schemeClr val="tx1"/>
                </a:solidFill>
                <a:effectLst/>
                <a:highlight>
                  <a:srgbClr val="FFFF00"/>
                </a:highlight>
                <a:latin typeface="Ubuntu Mono" panose="020B0509030602030204" pitchFamily="49" charset="0"/>
              </a:rPr>
              <a:t>zip: </a:t>
            </a:r>
            <a:r>
              <a:rPr kumimoji="0" lang="it-IT" altLang="it-IT" sz="1200" b="0" i="0" u="none" strike="noStrike" cap="none" normalizeH="0" baseline="0">
                <a:ln>
                  <a:noFill/>
                </a:ln>
                <a:solidFill>
                  <a:srgbClr val="D79921"/>
                </a:solidFill>
                <a:effectLst/>
                <a:highlight>
                  <a:srgbClr val="FFFF00"/>
                </a:highlight>
                <a:latin typeface="Ubuntu Mono" panose="020B0509030602030204" pitchFamily="49" charset="0"/>
              </a:rPr>
              <a:t>extension not loaded</a:t>
            </a:r>
            <a:r>
              <a:rPr kumimoji="0" lang="it-IT" altLang="it-IT" sz="1200" b="0" i="0" u="none" strike="noStrike" cap="none" normalizeH="0" baseline="0">
                <a:ln>
                  <a:noFill/>
                </a:ln>
                <a:solidFill>
                  <a:schemeClr val="tx1"/>
                </a:solidFill>
                <a:effectLst/>
                <a:highlight>
                  <a:srgbClr val="FFFF00"/>
                </a:highlight>
                <a:latin typeface="Ubuntu Mono" panose="020B0509030602030204" pitchFamily="49" charset="0"/>
              </a:rPr>
              <a:t>, </a:t>
            </a:r>
            <a:r>
              <a:rPr kumimoji="0" lang="it-IT" altLang="it-IT" sz="1200" b="0" i="0" u="none" strike="noStrike" cap="none" normalizeH="0" baseline="0">
                <a:ln>
                  <a:noFill/>
                </a:ln>
                <a:solidFill>
                  <a:srgbClr val="D79921"/>
                </a:solidFill>
                <a:effectLst/>
                <a:highlight>
                  <a:srgbClr val="FFFF00"/>
                </a:highlight>
                <a:latin typeface="Ubuntu Mono" panose="020B0509030602030204" pitchFamily="49" charset="0"/>
              </a:rPr>
              <a:t>unzip present</a:t>
            </a:r>
            <a:r>
              <a:rPr kumimoji="0" lang="it-IT" altLang="it-IT" sz="1200" b="0" i="0" u="none" strike="noStrike" cap="none" normalizeH="0" baseline="0">
                <a:ln>
                  <a:noFill/>
                </a:ln>
                <a:solidFill>
                  <a:schemeClr val="tx1"/>
                </a:solidFill>
                <a:effectLst/>
                <a:highlight>
                  <a:srgbClr val="FFFF00"/>
                </a:highlight>
                <a:latin typeface="Ubuntu Mono" panose="020B0509030602030204" pitchFamily="49" charset="0"/>
              </a:rPr>
              <a:t>, </a:t>
            </a:r>
            <a:r>
              <a:rPr kumimoji="0" lang="it-IT" altLang="it-IT" sz="1200" b="0" i="0" u="none" strike="noStrike" cap="none" normalizeH="0" baseline="0">
                <a:ln>
                  <a:noFill/>
                </a:ln>
                <a:solidFill>
                  <a:srgbClr val="D79921"/>
                </a:solidFill>
                <a:effectLst/>
                <a:highlight>
                  <a:srgbClr val="FFFF00"/>
                </a:highlight>
                <a:latin typeface="Ubuntu Mono" panose="020B0509030602030204" pitchFamily="49" charset="0"/>
              </a:rPr>
              <a:t>7-Zip not available</a:t>
            </a:r>
            <a:endParaRPr kumimoji="0" lang="it-IT" altLang="it-IT" sz="1200" b="0" i="0" u="none" strike="noStrike" cap="none" normalizeH="0" baseline="0">
              <a:ln>
                <a:noFill/>
              </a:ln>
              <a:solidFill>
                <a:schemeClr val="tx1"/>
              </a:solidFill>
              <a:effectLst/>
              <a:highlight>
                <a:srgbClr val="FFFF00"/>
              </a:highlight>
              <a:latin typeface="Ubuntu Mono" panose="020B0509030602030204" pitchFamily="49" charset="0"/>
            </a:endParaRPr>
          </a:p>
        </p:txBody>
      </p:sp>
      <p:sp>
        <p:nvSpPr>
          <p:cNvPr id="12" name="Content Placeholder 2">
            <a:extLst>
              <a:ext uri="{FF2B5EF4-FFF2-40B4-BE49-F238E27FC236}">
                <a16:creationId xmlns:a16="http://schemas.microsoft.com/office/drawing/2014/main" id="{978C9500-9D00-4257-B18A-0958F93B9EE0}"/>
              </a:ext>
            </a:extLst>
          </p:cNvPr>
          <p:cNvSpPr txBox="1">
            <a:spLocks/>
          </p:cNvSpPr>
          <p:nvPr/>
        </p:nvSpPr>
        <p:spPr>
          <a:xfrm>
            <a:off x="352629" y="4239628"/>
            <a:ext cx="8652223" cy="84919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it-IT" sz="2400"/>
              <a:t>Si attivino i moduli </a:t>
            </a:r>
            <a:r>
              <a:rPr lang="it-IT" sz="2400" i="1"/>
              <a:t>php-curl</a:t>
            </a:r>
            <a:r>
              <a:rPr lang="it-IT" sz="2400"/>
              <a:t> (o Laravel sarebbe lentissimo) e </a:t>
            </a:r>
            <a:r>
              <a:rPr lang="it-IT" sz="2400" i="1"/>
              <a:t>php-zip</a:t>
            </a:r>
            <a:r>
              <a:rPr lang="it-IT" sz="2400"/>
              <a:t> Con Ubuntu vanno installati i relativi pacchetti</a:t>
            </a:r>
            <a:endParaRPr lang="en-IT" sz="2400"/>
          </a:p>
        </p:txBody>
      </p:sp>
      <p:sp>
        <p:nvSpPr>
          <p:cNvPr id="13" name="Rectangle 5">
            <a:extLst>
              <a:ext uri="{FF2B5EF4-FFF2-40B4-BE49-F238E27FC236}">
                <a16:creationId xmlns:a16="http://schemas.microsoft.com/office/drawing/2014/main" id="{0DA663A1-ACD6-4D12-9E59-F1D57EF008AC}"/>
              </a:ext>
            </a:extLst>
          </p:cNvPr>
          <p:cNvSpPr>
            <a:spLocks noChangeArrowheads="1"/>
          </p:cNvSpPr>
          <p:nvPr/>
        </p:nvSpPr>
        <p:spPr bwMode="auto">
          <a:xfrm>
            <a:off x="472107" y="5132843"/>
            <a:ext cx="8224631" cy="276999"/>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1" i="0" u="none" strike="noStrike" cap="none" normalizeH="0" baseline="0">
                <a:ln>
                  <a:noFill/>
                </a:ln>
                <a:solidFill>
                  <a:srgbClr val="83A598"/>
                </a:solidFill>
                <a:effectLst/>
                <a:latin typeface="Ubuntu Mono" panose="020B0509030602030204" pitchFamily="49" charset="0"/>
              </a:rPr>
              <a:t>$</a:t>
            </a:r>
            <a:r>
              <a:rPr kumimoji="0" lang="it-IT" altLang="it-IT" sz="1200" b="0" i="0" u="none" strike="noStrike" cap="none" normalizeH="0" baseline="0">
                <a:ln>
                  <a:noFill/>
                </a:ln>
                <a:solidFill>
                  <a:schemeClr val="tx1"/>
                </a:solidFill>
                <a:effectLst/>
                <a:latin typeface="Ubuntu Mono" panose="020B0509030602030204" pitchFamily="49" charset="0"/>
              </a:rPr>
              <a:t> </a:t>
            </a:r>
            <a:r>
              <a:rPr kumimoji="0" lang="it-IT" altLang="it-IT" sz="1200" b="1" i="1" u="none" strike="noStrike" cap="none" normalizeH="0" baseline="0">
                <a:ln>
                  <a:noFill/>
                </a:ln>
                <a:solidFill>
                  <a:srgbClr val="FB4934"/>
                </a:solidFill>
                <a:effectLst/>
                <a:latin typeface="Ubuntu Mono" panose="020B0509030602030204" pitchFamily="49" charset="0"/>
              </a:rPr>
              <a:t>sudo apt install php-curl php-zip</a:t>
            </a:r>
            <a:endParaRPr kumimoji="0" lang="it-IT" altLang="it-IT" sz="1200" b="0" i="0" u="none" strike="noStrike" cap="none" normalizeH="0" baseline="0">
              <a:ln>
                <a:noFill/>
              </a:ln>
              <a:solidFill>
                <a:schemeClr val="tx1"/>
              </a:solidFill>
              <a:effectLst/>
              <a:latin typeface="Ubuntu Mono" panose="020B0509030602030204" pitchFamily="49" charset="0"/>
            </a:endParaRPr>
          </a:p>
        </p:txBody>
      </p:sp>
      <p:sp>
        <p:nvSpPr>
          <p:cNvPr id="14" name="Content Placeholder 2">
            <a:extLst>
              <a:ext uri="{FF2B5EF4-FFF2-40B4-BE49-F238E27FC236}">
                <a16:creationId xmlns:a16="http://schemas.microsoft.com/office/drawing/2014/main" id="{F4A1B8E1-C953-452D-ADAD-8A643D35481D}"/>
              </a:ext>
            </a:extLst>
          </p:cNvPr>
          <p:cNvSpPr txBox="1">
            <a:spLocks/>
          </p:cNvSpPr>
          <p:nvPr/>
        </p:nvSpPr>
        <p:spPr>
          <a:xfrm>
            <a:off x="352629" y="5517088"/>
            <a:ext cx="8585285" cy="95186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it-IT" sz="2400" dirty="0"/>
              <a:t>Con Windows e XAMPP i moduli </a:t>
            </a:r>
            <a:r>
              <a:rPr lang="it-IT" sz="2400" i="1" dirty="0" err="1"/>
              <a:t>curl</a:t>
            </a:r>
            <a:r>
              <a:rPr lang="it-IT" sz="2400" dirty="0"/>
              <a:t> e </a:t>
            </a:r>
            <a:r>
              <a:rPr lang="it-IT" sz="2400" i="1" dirty="0"/>
              <a:t>zip</a:t>
            </a:r>
            <a:r>
              <a:rPr lang="it-IT" sz="2400" dirty="0"/>
              <a:t> </a:t>
            </a:r>
            <a:r>
              <a:rPr lang="it-IT" sz="2400"/>
              <a:t>sono pre-installati </a:t>
            </a:r>
            <a:r>
              <a:rPr lang="it-IT" sz="2400">
                <a:highlight>
                  <a:srgbClr val="FFFF00"/>
                </a:highlight>
              </a:rPr>
              <a:t>(check!)</a:t>
            </a:r>
            <a:r>
              <a:rPr lang="it-IT" sz="2400"/>
              <a:t>, </a:t>
            </a:r>
            <a:r>
              <a:rPr lang="it-IT" sz="2400" dirty="0"/>
              <a:t>ma occorre attivare la direttiva </a:t>
            </a:r>
            <a:r>
              <a:rPr lang="it-IT" sz="2200" dirty="0">
                <a:highlight>
                  <a:srgbClr val="ECECEC"/>
                </a:highlight>
                <a:latin typeface="Ubuntu Mono" panose="020B0509030602030204" pitchFamily="49" charset="0"/>
              </a:rPr>
              <a:t>extension=zip</a:t>
            </a:r>
            <a:r>
              <a:rPr lang="it-IT" sz="2400" dirty="0"/>
              <a:t> in </a:t>
            </a:r>
            <a:r>
              <a:rPr lang="it-IT" sz="2200" dirty="0">
                <a:latin typeface="Ubuntu Mono" panose="020B0509030602030204" pitchFamily="49" charset="0"/>
              </a:rPr>
              <a:t>C:\</a:t>
            </a:r>
            <a:r>
              <a:rPr lang="it-IT" sz="2200" dirty="0" err="1">
                <a:latin typeface="Ubuntu Mono" panose="020B0509030602030204" pitchFamily="49" charset="0"/>
              </a:rPr>
              <a:t>Xampp</a:t>
            </a:r>
            <a:r>
              <a:rPr lang="it-IT" sz="2200" dirty="0">
                <a:latin typeface="Ubuntu Mono" panose="020B0509030602030204" pitchFamily="49" charset="0"/>
              </a:rPr>
              <a:t>\php\</a:t>
            </a:r>
            <a:r>
              <a:rPr lang="it-IT" sz="2200" dirty="0" err="1">
                <a:latin typeface="Ubuntu Mono" panose="020B0509030602030204" pitchFamily="49" charset="0"/>
              </a:rPr>
              <a:t>php.ini</a:t>
            </a:r>
            <a:r>
              <a:rPr lang="it-IT" sz="2400" dirty="0"/>
              <a:t> </a:t>
            </a:r>
            <a:endParaRPr lang="en-IT" sz="2400" dirty="0"/>
          </a:p>
        </p:txBody>
      </p:sp>
    </p:spTree>
    <p:extLst>
      <p:ext uri="{BB962C8B-B14F-4D97-AF65-F5344CB8AC3E}">
        <p14:creationId xmlns:p14="http://schemas.microsoft.com/office/powerpoint/2010/main" val="1209111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9EDF5"/>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5F4B2B-13D1-4A49-9026-C12564876C86}"/>
              </a:ext>
            </a:extLst>
          </p:cNvPr>
          <p:cNvSpPr>
            <a:spLocks noGrp="1"/>
          </p:cNvSpPr>
          <p:nvPr>
            <p:ph type="title"/>
          </p:nvPr>
        </p:nvSpPr>
        <p:spPr>
          <a:xfrm>
            <a:off x="359500" y="73049"/>
            <a:ext cx="8579942" cy="646815"/>
          </a:xfrm>
        </p:spPr>
        <p:txBody>
          <a:bodyPr>
            <a:normAutofit fontScale="90000"/>
          </a:bodyPr>
          <a:lstStyle/>
          <a:p>
            <a:r>
              <a:rPr lang="it-IT" b="0" i="1"/>
              <a:t>composer</a:t>
            </a:r>
            <a:r>
              <a:rPr lang="it-IT" b="0"/>
              <a:t> e bash-completion</a:t>
            </a:r>
            <a:endParaRPr lang="it-IT" b="0" i="1"/>
          </a:p>
        </p:txBody>
      </p:sp>
      <p:sp>
        <p:nvSpPr>
          <p:cNvPr id="3" name="Segnaposto contenuto 2">
            <a:extLst>
              <a:ext uri="{FF2B5EF4-FFF2-40B4-BE49-F238E27FC236}">
                <a16:creationId xmlns:a16="http://schemas.microsoft.com/office/drawing/2014/main" id="{EB704EC0-798F-5744-A009-01A8ADD85CFB}"/>
              </a:ext>
            </a:extLst>
          </p:cNvPr>
          <p:cNvSpPr>
            <a:spLocks noGrp="1"/>
          </p:cNvSpPr>
          <p:nvPr>
            <p:ph idx="1"/>
          </p:nvPr>
        </p:nvSpPr>
        <p:spPr>
          <a:xfrm>
            <a:off x="170823" y="727992"/>
            <a:ext cx="8482822" cy="1787451"/>
          </a:xfrm>
        </p:spPr>
        <p:txBody>
          <a:bodyPr>
            <a:noAutofit/>
          </a:bodyPr>
          <a:lstStyle/>
          <a:p>
            <a:pPr marL="0" indent="0">
              <a:buNone/>
            </a:pPr>
            <a:r>
              <a:rPr lang="it-IT" sz="2000"/>
              <a:t>Per </a:t>
            </a:r>
            <a:r>
              <a:rPr lang="it-IT" sz="2000" i="1" err="1"/>
              <a:t>composer</a:t>
            </a:r>
            <a:r>
              <a:rPr lang="it-IT" sz="2000"/>
              <a:t> è utile installare funzioni di auto-completamento, </a:t>
            </a:r>
            <a:r>
              <a:rPr lang="it-IT" sz="2000" err="1"/>
              <a:t>p.es</a:t>
            </a:r>
            <a:r>
              <a:rPr lang="it-IT" sz="2000"/>
              <a:t>. </a:t>
            </a:r>
            <a:r>
              <a:rPr lang="it-IT" sz="2000">
                <a:hlinkClick r:id="rId2"/>
              </a:rPr>
              <a:t>https://github.com/bramus/composer-autocomplete</a:t>
            </a:r>
            <a:r>
              <a:rPr lang="it-IT" sz="2000"/>
              <a:t> come segue:</a:t>
            </a:r>
          </a:p>
          <a:p>
            <a:pPr marL="269875" indent="-269875"/>
            <a:r>
              <a:rPr lang="it-IT" sz="2000"/>
              <a:t>Una volta scaricato da </a:t>
            </a:r>
            <a:r>
              <a:rPr lang="it-IT" sz="2000" err="1"/>
              <a:t>GitHub</a:t>
            </a:r>
            <a:r>
              <a:rPr lang="it-IT" sz="2000"/>
              <a:t> il file </a:t>
            </a:r>
            <a:r>
              <a:rPr lang="it-IT" sz="2000" i="1" err="1"/>
              <a:t>composer-autocomplete</a:t>
            </a:r>
            <a:r>
              <a:rPr lang="it-IT" sz="2000"/>
              <a:t>, lo si installa in </a:t>
            </a:r>
            <a:r>
              <a:rPr lang="it-IT" sz="2000" i="1"/>
              <a:t>/</a:t>
            </a:r>
            <a:r>
              <a:rPr lang="it-IT" sz="2000" i="1" err="1"/>
              <a:t>etc</a:t>
            </a:r>
            <a:r>
              <a:rPr lang="it-IT" sz="2000" i="1"/>
              <a:t>/</a:t>
            </a:r>
            <a:r>
              <a:rPr lang="it-IT" sz="2000" i="1" err="1"/>
              <a:t>bash_completion.d</a:t>
            </a:r>
            <a:r>
              <a:rPr lang="it-IT" sz="2000"/>
              <a:t> (o altrove, p.es. </a:t>
            </a:r>
            <a:r>
              <a:rPr lang="it-IT" sz="2000" i="1"/>
              <a:t>/</a:t>
            </a:r>
            <a:r>
              <a:rPr lang="it-IT" sz="2000" i="1" err="1"/>
              <a:t>usr</a:t>
            </a:r>
            <a:r>
              <a:rPr lang="it-IT" sz="2000" i="1"/>
              <a:t>/</a:t>
            </a:r>
            <a:r>
              <a:rPr lang="it-IT" sz="2000" i="1" err="1"/>
              <a:t>local</a:t>
            </a:r>
            <a:r>
              <a:rPr lang="it-IT" sz="2000" i="1"/>
              <a:t>/</a:t>
            </a:r>
            <a:r>
              <a:rPr lang="it-IT" sz="2000" i="1" err="1"/>
              <a:t>etc</a:t>
            </a:r>
            <a:r>
              <a:rPr lang="it-IT" sz="2000" i="1"/>
              <a:t>/</a:t>
            </a:r>
            <a:r>
              <a:rPr lang="it-IT" sz="2000" i="1" err="1"/>
              <a:t>bash_completion.d</a:t>
            </a:r>
            <a:r>
              <a:rPr lang="it-IT" sz="2000"/>
              <a:t> o </a:t>
            </a:r>
            <a:r>
              <a:rPr lang="it-IT" sz="2000" i="1"/>
              <a:t>$BASH_COMPLETION_COMPAT_DIR</a:t>
            </a:r>
            <a:r>
              <a:rPr lang="it-IT" sz="2000"/>
              <a:t>) e si avvia una nuova </a:t>
            </a:r>
            <a:r>
              <a:rPr lang="it-IT" sz="2000" err="1"/>
              <a:t>bash</a:t>
            </a:r>
            <a:r>
              <a:rPr lang="it-IT" sz="2000"/>
              <a:t>:</a:t>
            </a:r>
          </a:p>
        </p:txBody>
      </p:sp>
      <p:sp>
        <p:nvSpPr>
          <p:cNvPr id="4" name="Segnaposto data 3">
            <a:extLst>
              <a:ext uri="{FF2B5EF4-FFF2-40B4-BE49-F238E27FC236}">
                <a16:creationId xmlns:a16="http://schemas.microsoft.com/office/drawing/2014/main" id="{29BB6CD6-B213-1F4F-8482-49716776B486}"/>
              </a:ext>
            </a:extLst>
          </p:cNvPr>
          <p:cNvSpPr>
            <a:spLocks noGrp="1"/>
          </p:cNvSpPr>
          <p:nvPr>
            <p:ph type="dt" sz="half" idx="10"/>
          </p:nvPr>
        </p:nvSpPr>
        <p:spPr>
          <a:xfrm>
            <a:off x="261808" y="6454038"/>
            <a:ext cx="2133600" cy="365125"/>
          </a:xfrm>
        </p:spPr>
        <p:txBody>
          <a:bodyPr/>
          <a:lstStyle/>
          <a:p>
            <a:fld id="{543474B3-55D5-CB49-821D-E32618BEC321}" type="datetime1">
              <a:rPr lang="it-IT" smtClean="0"/>
              <a:t>09/01/24</a:t>
            </a:fld>
            <a:endParaRPr lang="it-IT"/>
          </a:p>
        </p:txBody>
      </p:sp>
      <p:sp>
        <p:nvSpPr>
          <p:cNvPr id="5" name="Segnaposto piè di pagina 4">
            <a:extLst>
              <a:ext uri="{FF2B5EF4-FFF2-40B4-BE49-F238E27FC236}">
                <a16:creationId xmlns:a16="http://schemas.microsoft.com/office/drawing/2014/main" id="{0183C9BC-F5E4-3743-B558-857BEA924D99}"/>
              </a:ext>
            </a:extLst>
          </p:cNvPr>
          <p:cNvSpPr>
            <a:spLocks noGrp="1"/>
          </p:cNvSpPr>
          <p:nvPr>
            <p:ph type="ftr" sz="quarter" idx="11"/>
          </p:nvPr>
        </p:nvSpPr>
        <p:spPr>
          <a:xfrm>
            <a:off x="3197472" y="6454038"/>
            <a:ext cx="2895600" cy="365125"/>
          </a:xfrm>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0ED60209-0F11-8647-9F43-0311D6E342D8}"/>
              </a:ext>
            </a:extLst>
          </p:cNvPr>
          <p:cNvSpPr>
            <a:spLocks noGrp="1"/>
          </p:cNvSpPr>
          <p:nvPr>
            <p:ph type="sldNum" sz="quarter" idx="12"/>
          </p:nvPr>
        </p:nvSpPr>
        <p:spPr>
          <a:xfrm>
            <a:off x="6724168" y="6454038"/>
            <a:ext cx="2133600" cy="365125"/>
          </a:xfrm>
        </p:spPr>
        <p:txBody>
          <a:bodyPr/>
          <a:lstStyle/>
          <a:p>
            <a:fld id="{F8EFCE01-9A1A-5743-92DE-2F66DAA3BA2F}" type="slidenum">
              <a:rPr lang="it-IT" smtClean="0"/>
              <a:t>27</a:t>
            </a:fld>
            <a:endParaRPr lang="it-IT"/>
          </a:p>
        </p:txBody>
      </p:sp>
      <p:sp>
        <p:nvSpPr>
          <p:cNvPr id="16" name="Segnaposto contenuto 2">
            <a:extLst>
              <a:ext uri="{FF2B5EF4-FFF2-40B4-BE49-F238E27FC236}">
                <a16:creationId xmlns:a16="http://schemas.microsoft.com/office/drawing/2014/main" id="{C2B55DA4-FD65-A948-A0D6-AB0BABEBC229}"/>
              </a:ext>
            </a:extLst>
          </p:cNvPr>
          <p:cNvSpPr txBox="1">
            <a:spLocks/>
          </p:cNvSpPr>
          <p:nvPr/>
        </p:nvSpPr>
        <p:spPr>
          <a:xfrm>
            <a:off x="282735" y="4655949"/>
            <a:ext cx="8768620" cy="68956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9875" indent="-269875"/>
            <a:r>
              <a:rPr lang="it-IT" sz="2000"/>
              <a:t>NB: se si vuole disattivare il completamento (per le successive sessioni </a:t>
            </a:r>
            <a:r>
              <a:rPr lang="it-IT" sz="2000" i="1" err="1"/>
              <a:t>bash</a:t>
            </a:r>
            <a:r>
              <a:rPr lang="it-IT" sz="2000"/>
              <a:t>), basta cancellare il file dei comandi di </a:t>
            </a:r>
            <a:r>
              <a:rPr lang="it-IT" sz="2000" err="1"/>
              <a:t>autocompletamento</a:t>
            </a:r>
            <a:endParaRPr lang="it-IT" sz="2000"/>
          </a:p>
        </p:txBody>
      </p:sp>
      <p:sp>
        <p:nvSpPr>
          <p:cNvPr id="17" name="Rettangolo 16">
            <a:extLst>
              <a:ext uri="{FF2B5EF4-FFF2-40B4-BE49-F238E27FC236}">
                <a16:creationId xmlns:a16="http://schemas.microsoft.com/office/drawing/2014/main" id="{7FA5DBA4-C7E8-F94E-80B4-64ECAF1C6D6F}"/>
              </a:ext>
            </a:extLst>
          </p:cNvPr>
          <p:cNvSpPr/>
          <p:nvPr/>
        </p:nvSpPr>
        <p:spPr>
          <a:xfrm>
            <a:off x="572547" y="5371006"/>
            <a:ext cx="7981319" cy="307777"/>
          </a:xfrm>
          <a:prstGeom prst="rect">
            <a:avLst/>
          </a:prstGeom>
          <a:solidFill>
            <a:schemeClr val="bg1">
              <a:lumMod val="85000"/>
            </a:schemeClr>
          </a:solidFill>
        </p:spPr>
        <p:txBody>
          <a:bodyPr wrap="square">
            <a:spAutoFit/>
          </a:bodyPr>
          <a:lstStyle/>
          <a:p>
            <a:r>
              <a:rPr lang="it-IT" sz="1400">
                <a:solidFill>
                  <a:srgbClr val="C814C9"/>
                </a:solidFill>
                <a:latin typeface="Ubuntu Mono" panose="020B0509030602030204" pitchFamily="49" charset="0"/>
              </a:rPr>
              <a:t>$</a:t>
            </a:r>
            <a:r>
              <a:rPr lang="it-IT" sz="1400">
                <a:solidFill>
                  <a:srgbClr val="000000"/>
                </a:solidFill>
                <a:latin typeface="Ubuntu Mono" panose="020B0509030602030204" pitchFamily="49" charset="0"/>
              </a:rPr>
              <a:t> sudo </a:t>
            </a:r>
            <a:r>
              <a:rPr lang="it-IT" sz="1400" err="1">
                <a:solidFill>
                  <a:srgbClr val="000000"/>
                </a:solidFill>
                <a:latin typeface="Ubuntu Mono" panose="020B0509030602030204" pitchFamily="49" charset="0"/>
              </a:rPr>
              <a:t>rm</a:t>
            </a:r>
            <a:r>
              <a:rPr lang="it-IT" sz="1400">
                <a:solidFill>
                  <a:srgbClr val="000000"/>
                </a:solidFill>
                <a:latin typeface="Ubuntu Mono" panose="020B0509030602030204" pitchFamily="49" charset="0"/>
              </a:rPr>
              <a:t> /</a:t>
            </a:r>
            <a:r>
              <a:rPr lang="it-IT" sz="1400" err="1">
                <a:solidFill>
                  <a:srgbClr val="000000"/>
                </a:solidFill>
                <a:latin typeface="Ubuntu Mono" panose="020B0509030602030204" pitchFamily="49" charset="0"/>
              </a:rPr>
              <a:t>etc</a:t>
            </a:r>
            <a:r>
              <a:rPr lang="it-IT" sz="1400">
                <a:solidFill>
                  <a:srgbClr val="000000"/>
                </a:solidFill>
                <a:latin typeface="Ubuntu Mono" panose="020B0509030602030204" pitchFamily="49" charset="0"/>
              </a:rPr>
              <a:t>/</a:t>
            </a:r>
            <a:r>
              <a:rPr lang="it-IT" sz="1400" err="1">
                <a:solidFill>
                  <a:srgbClr val="000000"/>
                </a:solidFill>
                <a:latin typeface="Ubuntu Mono" panose="020B0509030602030204" pitchFamily="49" charset="0"/>
              </a:rPr>
              <a:t>bash_completion.d</a:t>
            </a:r>
            <a:r>
              <a:rPr lang="it-IT" sz="1400">
                <a:solidFill>
                  <a:srgbClr val="000000"/>
                </a:solidFill>
                <a:latin typeface="Ubuntu Mono" panose="020B0509030602030204" pitchFamily="49" charset="0"/>
              </a:rPr>
              <a:t>/</a:t>
            </a:r>
            <a:r>
              <a:rPr lang="it-IT" sz="1400" err="1">
                <a:solidFill>
                  <a:srgbClr val="000000"/>
                </a:solidFill>
                <a:latin typeface="Ubuntu Mono" panose="020B0509030602030204" pitchFamily="49" charset="0"/>
              </a:rPr>
              <a:t>composer-autocomplete</a:t>
            </a:r>
            <a:endParaRPr lang="it-IT" sz="1400">
              <a:solidFill>
                <a:srgbClr val="000000"/>
              </a:solidFill>
              <a:latin typeface="Ubuntu Mono" panose="020B0509030602030204" pitchFamily="49" charset="0"/>
            </a:endParaRPr>
          </a:p>
        </p:txBody>
      </p:sp>
      <p:sp>
        <p:nvSpPr>
          <p:cNvPr id="12" name="Segnaposto contenuto 2">
            <a:extLst>
              <a:ext uri="{FF2B5EF4-FFF2-40B4-BE49-F238E27FC236}">
                <a16:creationId xmlns:a16="http://schemas.microsoft.com/office/drawing/2014/main" id="{48EDC09D-D67B-9B44-A073-2103884629EE}"/>
              </a:ext>
            </a:extLst>
          </p:cNvPr>
          <p:cNvSpPr txBox="1">
            <a:spLocks/>
          </p:cNvSpPr>
          <p:nvPr/>
        </p:nvSpPr>
        <p:spPr>
          <a:xfrm>
            <a:off x="282735" y="206529"/>
            <a:ext cx="8768620" cy="50135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9875" indent="-269875"/>
            <a:endParaRPr lang="it-IT" sz="2400"/>
          </a:p>
        </p:txBody>
      </p:sp>
      <p:sp>
        <p:nvSpPr>
          <p:cNvPr id="18" name="Segnaposto contenuto 2">
            <a:extLst>
              <a:ext uri="{FF2B5EF4-FFF2-40B4-BE49-F238E27FC236}">
                <a16:creationId xmlns:a16="http://schemas.microsoft.com/office/drawing/2014/main" id="{9383C10A-57EF-6843-B5AC-C4B50D5FF7A9}"/>
              </a:ext>
            </a:extLst>
          </p:cNvPr>
          <p:cNvSpPr txBox="1">
            <a:spLocks/>
          </p:cNvSpPr>
          <p:nvPr/>
        </p:nvSpPr>
        <p:spPr>
          <a:xfrm>
            <a:off x="170823" y="2302503"/>
            <a:ext cx="8768620" cy="9402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9875" indent="-269875"/>
            <a:endParaRPr lang="it-IT" sz="2400"/>
          </a:p>
        </p:txBody>
      </p:sp>
      <p:sp>
        <p:nvSpPr>
          <p:cNvPr id="19" name="Rettangolo 18">
            <a:extLst>
              <a:ext uri="{FF2B5EF4-FFF2-40B4-BE49-F238E27FC236}">
                <a16:creationId xmlns:a16="http://schemas.microsoft.com/office/drawing/2014/main" id="{B8802EA8-A30B-5F44-B452-3A12D8D8915B}"/>
              </a:ext>
            </a:extLst>
          </p:cNvPr>
          <p:cNvSpPr/>
          <p:nvPr/>
        </p:nvSpPr>
        <p:spPr>
          <a:xfrm>
            <a:off x="572547" y="2463624"/>
            <a:ext cx="7981319" cy="307777"/>
          </a:xfrm>
          <a:prstGeom prst="rect">
            <a:avLst/>
          </a:prstGeom>
          <a:solidFill>
            <a:schemeClr val="bg1">
              <a:lumMod val="85000"/>
            </a:schemeClr>
          </a:solidFill>
        </p:spPr>
        <p:txBody>
          <a:bodyPr wrap="square">
            <a:spAutoFit/>
          </a:bodyPr>
          <a:lstStyle/>
          <a:p>
            <a:r>
              <a:rPr lang="it-IT" sz="1400">
                <a:solidFill>
                  <a:srgbClr val="C814C9"/>
                </a:solidFill>
                <a:latin typeface="Ubuntu Mono" panose="020B0509030602030204" pitchFamily="49" charset="0"/>
              </a:rPr>
              <a:t>$</a:t>
            </a:r>
            <a:r>
              <a:rPr lang="it-IT" sz="1400">
                <a:solidFill>
                  <a:srgbClr val="000000"/>
                </a:solidFill>
                <a:latin typeface="Ubuntu Mono" panose="020B0509030602030204" pitchFamily="49" charset="0"/>
              </a:rPr>
              <a:t> sudo </a:t>
            </a:r>
            <a:r>
              <a:rPr lang="it-IT" sz="1400" err="1">
                <a:solidFill>
                  <a:srgbClr val="000000"/>
                </a:solidFill>
                <a:effectLst/>
                <a:latin typeface="Ubuntu Mono" panose="020B0509030602030204" pitchFamily="49" charset="0"/>
              </a:rPr>
              <a:t>cp</a:t>
            </a:r>
            <a:r>
              <a:rPr lang="it-IT" sz="1400">
                <a:solidFill>
                  <a:srgbClr val="000000"/>
                </a:solidFill>
                <a:effectLst/>
                <a:latin typeface="Ubuntu Mono" panose="020B0509030602030204" pitchFamily="49" charset="0"/>
              </a:rPr>
              <a:t> </a:t>
            </a:r>
            <a:r>
              <a:rPr lang="it-IT" sz="1400" err="1">
                <a:solidFill>
                  <a:srgbClr val="000000"/>
                </a:solidFill>
                <a:effectLst/>
                <a:latin typeface="Ubuntu Mono" panose="020B0509030602030204" pitchFamily="49" charset="0"/>
              </a:rPr>
              <a:t>composer-autocomplete</a:t>
            </a:r>
            <a:r>
              <a:rPr lang="it-IT" sz="1400">
                <a:solidFill>
                  <a:srgbClr val="000000"/>
                </a:solidFill>
                <a:effectLst/>
                <a:latin typeface="Ubuntu Mono" panose="020B0509030602030204" pitchFamily="49" charset="0"/>
              </a:rPr>
              <a:t> /</a:t>
            </a:r>
            <a:r>
              <a:rPr lang="it-IT" sz="1400" err="1">
                <a:solidFill>
                  <a:srgbClr val="000000"/>
                </a:solidFill>
                <a:effectLst/>
                <a:latin typeface="Ubuntu Mono" panose="020B0509030602030204" pitchFamily="49" charset="0"/>
              </a:rPr>
              <a:t>etc</a:t>
            </a:r>
            <a:r>
              <a:rPr lang="it-IT" sz="1400">
                <a:solidFill>
                  <a:srgbClr val="000000"/>
                </a:solidFill>
                <a:effectLst/>
                <a:latin typeface="Ubuntu Mono" panose="020B0509030602030204" pitchFamily="49" charset="0"/>
              </a:rPr>
              <a:t>/</a:t>
            </a:r>
            <a:r>
              <a:rPr lang="it-IT" sz="1400" err="1">
                <a:solidFill>
                  <a:srgbClr val="000000"/>
                </a:solidFill>
                <a:effectLst/>
                <a:latin typeface="Ubuntu Mono" panose="020B0509030602030204" pitchFamily="49" charset="0"/>
              </a:rPr>
              <a:t>bash_completion.d</a:t>
            </a:r>
            <a:r>
              <a:rPr lang="it-IT" sz="1400">
                <a:solidFill>
                  <a:srgbClr val="000000"/>
                </a:solidFill>
                <a:effectLst/>
                <a:latin typeface="Ubuntu Mono" panose="020B0509030602030204" pitchFamily="49" charset="0"/>
              </a:rPr>
              <a:t>/</a:t>
            </a:r>
          </a:p>
        </p:txBody>
      </p:sp>
      <p:sp>
        <p:nvSpPr>
          <p:cNvPr id="20" name="Rettangolo 19">
            <a:extLst>
              <a:ext uri="{FF2B5EF4-FFF2-40B4-BE49-F238E27FC236}">
                <a16:creationId xmlns:a16="http://schemas.microsoft.com/office/drawing/2014/main" id="{A022712C-5139-6246-BE8D-C1F393848209}"/>
              </a:ext>
            </a:extLst>
          </p:cNvPr>
          <p:cNvSpPr/>
          <p:nvPr/>
        </p:nvSpPr>
        <p:spPr>
          <a:xfrm>
            <a:off x="572547" y="2853572"/>
            <a:ext cx="7981319" cy="1736373"/>
          </a:xfrm>
          <a:prstGeom prst="rect">
            <a:avLst/>
          </a:prstGeom>
          <a:solidFill>
            <a:schemeClr val="bg1">
              <a:lumMod val="85000"/>
            </a:schemeClr>
          </a:solidFill>
        </p:spPr>
        <p:txBody>
          <a:bodyPr wrap="square">
            <a:spAutoFit/>
          </a:bodyPr>
          <a:lstStyle/>
          <a:p>
            <a:r>
              <a:rPr lang="it-IT" sz="1400" dirty="0">
                <a:solidFill>
                  <a:srgbClr val="C814C9"/>
                </a:solidFill>
                <a:latin typeface="Ubuntu Mono" panose="020B0509030602030204" pitchFamily="49" charset="0"/>
              </a:rPr>
              <a:t>$</a:t>
            </a:r>
            <a:r>
              <a:rPr lang="it-IT" sz="1400" dirty="0">
                <a:solidFill>
                  <a:srgbClr val="000000"/>
                </a:solidFill>
                <a:latin typeface="Ubuntu Mono" panose="020B0509030602030204" pitchFamily="49" charset="0"/>
              </a:rPr>
              <a:t>  </a:t>
            </a:r>
            <a:r>
              <a:rPr lang="it-IT" sz="1400" dirty="0">
                <a:solidFill>
                  <a:srgbClr val="0070C0"/>
                </a:solidFill>
                <a:latin typeface="Ubuntu Mono" panose="020B0509030602030204" pitchFamily="49" charset="0"/>
              </a:rPr>
              <a:t># </a:t>
            </a:r>
            <a:r>
              <a:rPr lang="it-IT" sz="1400" dirty="0">
                <a:solidFill>
                  <a:srgbClr val="0070C0"/>
                </a:solidFill>
                <a:latin typeface="Times New Roman" panose="02020603050405020304" pitchFamily="18" charset="0"/>
                <a:cs typeface="Times New Roman" panose="02020603050405020304" pitchFamily="18" charset="0"/>
              </a:rPr>
              <a:t>nuova sessione Bash, d'ora in poi è attivo l'</a:t>
            </a:r>
            <a:r>
              <a:rPr lang="it-IT" sz="1400" dirty="0" err="1">
                <a:solidFill>
                  <a:srgbClr val="0070C0"/>
                </a:solidFill>
                <a:latin typeface="Times New Roman" panose="02020603050405020304" pitchFamily="18" charset="0"/>
                <a:cs typeface="Times New Roman" panose="02020603050405020304" pitchFamily="18" charset="0"/>
              </a:rPr>
              <a:t>autocompletamento</a:t>
            </a:r>
            <a:r>
              <a:rPr lang="it-IT" sz="1400" dirty="0">
                <a:solidFill>
                  <a:srgbClr val="0070C0"/>
                </a:solidFill>
                <a:latin typeface="Times New Roman" panose="02020603050405020304" pitchFamily="18" charset="0"/>
                <a:cs typeface="Times New Roman" panose="02020603050405020304" pitchFamily="18" charset="0"/>
              </a:rPr>
              <a:t> (tasto [TAB]) per il comando </a:t>
            </a:r>
            <a:r>
              <a:rPr lang="it-IT" sz="1400" i="1" dirty="0" err="1">
                <a:solidFill>
                  <a:srgbClr val="0070C0"/>
                </a:solidFill>
                <a:latin typeface="Times New Roman" panose="02020603050405020304" pitchFamily="18" charset="0"/>
                <a:cs typeface="Times New Roman" panose="02020603050405020304" pitchFamily="18" charset="0"/>
              </a:rPr>
              <a:t>composer</a:t>
            </a:r>
            <a:endParaRPr lang="it-IT" sz="1400" dirty="0">
              <a:solidFill>
                <a:srgbClr val="000000"/>
              </a:solidFill>
              <a:effectLst/>
              <a:latin typeface="Ubuntu Mono" panose="020B0509030602030204" pitchFamily="49" charset="0"/>
            </a:endParaRPr>
          </a:p>
          <a:p>
            <a:pPr>
              <a:spcBef>
                <a:spcPts val="600"/>
              </a:spcBef>
            </a:pPr>
            <a:r>
              <a:rPr lang="it-IT" sz="1400" dirty="0">
                <a:solidFill>
                  <a:srgbClr val="C814C9"/>
                </a:solidFill>
                <a:latin typeface="Ubuntu Mono" panose="020B0509030602030204" pitchFamily="49" charset="0"/>
              </a:rPr>
              <a:t>$</a:t>
            </a:r>
            <a:r>
              <a:rPr lang="it-IT" sz="1400" dirty="0">
                <a:solidFill>
                  <a:srgbClr val="000000"/>
                </a:solidFill>
                <a:latin typeface="Ubuntu Mono" panose="020B0509030602030204" pitchFamily="49" charset="0"/>
              </a:rPr>
              <a:t> </a:t>
            </a:r>
            <a:r>
              <a:rPr lang="it-IT" sz="1400" dirty="0" err="1">
                <a:solidFill>
                  <a:srgbClr val="000000"/>
                </a:solidFill>
                <a:latin typeface="Ubuntu Mono" panose="020B0509030602030204" pitchFamily="49" charset="0"/>
              </a:rPr>
              <a:t>composer</a:t>
            </a:r>
            <a:r>
              <a:rPr lang="it-IT" sz="1400" dirty="0">
                <a:solidFill>
                  <a:srgbClr val="000000"/>
                </a:solidFill>
                <a:latin typeface="Ubuntu Mono" panose="020B0509030602030204" pitchFamily="49" charset="0"/>
              </a:rPr>
              <a:t> </a:t>
            </a:r>
            <a:r>
              <a:rPr lang="it-IT" sz="1400" dirty="0">
                <a:solidFill>
                  <a:srgbClr val="0070C0"/>
                </a:solidFill>
                <a:latin typeface="Ubuntu Mono" panose="020B0509030602030204" pitchFamily="49" charset="0"/>
              </a:rPr>
              <a:t>[TAB]</a:t>
            </a:r>
          </a:p>
          <a:p>
            <a:r>
              <a:rPr lang="it-IT" sz="1300" dirty="0" err="1">
                <a:solidFill>
                  <a:srgbClr val="000000"/>
                </a:solidFill>
                <a:latin typeface="Ubuntu Mono" panose="020B0509030602030204" pitchFamily="49" charset="0"/>
              </a:rPr>
              <a:t>about</a:t>
            </a:r>
            <a:r>
              <a:rPr lang="it-IT" sz="1300" dirty="0">
                <a:solidFill>
                  <a:srgbClr val="000000"/>
                </a:solidFill>
                <a:latin typeface="Ubuntu Mono" panose="020B0509030602030204" pitchFamily="49" charset="0"/>
              </a:rPr>
              <a:t>                </a:t>
            </a:r>
            <a:r>
              <a:rPr lang="it-IT" sz="1300" dirty="0" err="1">
                <a:solidFill>
                  <a:srgbClr val="000000"/>
                </a:solidFill>
                <a:latin typeface="Ubuntu Mono" panose="020B0509030602030204" pitchFamily="49" charset="0"/>
              </a:rPr>
              <a:t>depends</a:t>
            </a:r>
            <a:r>
              <a:rPr lang="it-IT" sz="1300" dirty="0">
                <a:solidFill>
                  <a:srgbClr val="000000"/>
                </a:solidFill>
                <a:latin typeface="Ubuntu Mono" panose="020B0509030602030204" pitchFamily="49" charset="0"/>
              </a:rPr>
              <a:t>              info                 </a:t>
            </a:r>
            <a:r>
              <a:rPr lang="it-IT" sz="1300" dirty="0" err="1">
                <a:solidFill>
                  <a:srgbClr val="000000"/>
                </a:solidFill>
                <a:latin typeface="Ubuntu Mono" panose="020B0509030602030204" pitchFamily="49" charset="0"/>
              </a:rPr>
              <a:t>run</a:t>
            </a:r>
            <a:r>
              <a:rPr lang="it-IT" sz="1300" dirty="0">
                <a:solidFill>
                  <a:srgbClr val="000000"/>
                </a:solidFill>
                <a:latin typeface="Ubuntu Mono" panose="020B0509030602030204" pitchFamily="49" charset="0"/>
              </a:rPr>
              <a:t>                  update</a:t>
            </a:r>
          </a:p>
          <a:p>
            <a:r>
              <a:rPr lang="it-IT" sz="1300" dirty="0">
                <a:solidFill>
                  <a:srgbClr val="000000"/>
                </a:solidFill>
                <a:latin typeface="Ubuntu Mono" panose="020B0509030602030204" pitchFamily="49" charset="0"/>
              </a:rPr>
              <a:t>...</a:t>
            </a:r>
          </a:p>
          <a:p>
            <a:r>
              <a:rPr lang="it-IT" sz="1300" dirty="0">
                <a:solidFill>
                  <a:srgbClr val="000000"/>
                </a:solidFill>
                <a:latin typeface="Ubuntu Mono" panose="020B0509030602030204" pitchFamily="49" charset="0"/>
              </a:rPr>
              <a:t>create-project       i                    </a:t>
            </a:r>
            <a:r>
              <a:rPr lang="it-IT" sz="1300" dirty="0" err="1">
                <a:solidFill>
                  <a:srgbClr val="000000"/>
                </a:solidFill>
                <a:latin typeface="Ubuntu Mono" panose="020B0509030602030204" pitchFamily="49" charset="0"/>
              </a:rPr>
              <a:t>require</a:t>
            </a:r>
            <a:r>
              <a:rPr lang="it-IT" sz="1300" dirty="0">
                <a:solidFill>
                  <a:srgbClr val="000000"/>
                </a:solidFill>
                <a:latin typeface="Ubuntu Mono" panose="020B0509030602030204" pitchFamily="49" charset="0"/>
              </a:rPr>
              <a:t>              u    </a:t>
            </a:r>
            <a:r>
              <a:rPr lang="it-IT" sz="1400" dirty="0">
                <a:solidFill>
                  <a:srgbClr val="000000"/>
                </a:solidFill>
                <a:latin typeface="Ubuntu Mono" panose="020B0509030602030204" pitchFamily="49" charset="0"/>
              </a:rPr>
              <a:t>  </a:t>
            </a:r>
            <a:endParaRPr lang="it-IT" sz="1400" dirty="0">
              <a:solidFill>
                <a:srgbClr val="C814C9"/>
              </a:solidFill>
              <a:latin typeface="Ubuntu Mono" panose="020B0509030602030204" pitchFamily="49" charset="0"/>
            </a:endParaRPr>
          </a:p>
          <a:p>
            <a:pPr>
              <a:spcBef>
                <a:spcPts val="600"/>
              </a:spcBef>
            </a:pPr>
            <a:r>
              <a:rPr lang="it-IT" sz="1400" dirty="0">
                <a:solidFill>
                  <a:srgbClr val="C814C9"/>
                </a:solidFill>
                <a:latin typeface="Ubuntu Mono" panose="020B0509030602030204" pitchFamily="49" charset="0"/>
              </a:rPr>
              <a:t>$</a:t>
            </a:r>
            <a:r>
              <a:rPr lang="it-IT" sz="1400" dirty="0">
                <a:solidFill>
                  <a:srgbClr val="000000"/>
                </a:solidFill>
                <a:latin typeface="Ubuntu Mono" panose="020B0509030602030204" pitchFamily="49" charset="0"/>
              </a:rPr>
              <a:t> </a:t>
            </a:r>
            <a:r>
              <a:rPr lang="it-IT" sz="1400" dirty="0" err="1">
                <a:solidFill>
                  <a:srgbClr val="000000"/>
                </a:solidFill>
                <a:latin typeface="Ubuntu Mono" panose="020B0509030602030204" pitchFamily="49" charset="0"/>
              </a:rPr>
              <a:t>composer</a:t>
            </a:r>
            <a:r>
              <a:rPr lang="it-IT" sz="1400" dirty="0">
                <a:solidFill>
                  <a:srgbClr val="000000"/>
                </a:solidFill>
                <a:latin typeface="Ubuntu Mono" panose="020B0509030602030204" pitchFamily="49" charset="0"/>
              </a:rPr>
              <a:t> </a:t>
            </a:r>
            <a:r>
              <a:rPr lang="it-IT" sz="1400" dirty="0" err="1">
                <a:solidFill>
                  <a:srgbClr val="000000"/>
                </a:solidFill>
                <a:latin typeface="Ubuntu Mono" panose="020B0509030602030204" pitchFamily="49" charset="0"/>
              </a:rPr>
              <a:t>run</a:t>
            </a:r>
            <a:r>
              <a:rPr lang="it-IT" sz="1400" dirty="0">
                <a:solidFill>
                  <a:srgbClr val="000000"/>
                </a:solidFill>
                <a:latin typeface="Ubuntu Mono" panose="020B0509030602030204" pitchFamily="49" charset="0"/>
              </a:rPr>
              <a:t>-script </a:t>
            </a:r>
            <a:r>
              <a:rPr lang="it-IT" sz="1400" dirty="0">
                <a:solidFill>
                  <a:srgbClr val="0070C0"/>
                </a:solidFill>
                <a:latin typeface="Ubuntu Mono" panose="020B0509030602030204" pitchFamily="49" charset="0"/>
              </a:rPr>
              <a:t>[TAB]    # </a:t>
            </a:r>
            <a:r>
              <a:rPr lang="it-IT" sz="1400" dirty="0">
                <a:solidFill>
                  <a:srgbClr val="0070C0"/>
                </a:solidFill>
                <a:latin typeface="Times New Roman" panose="02020603050405020304" pitchFamily="18" charset="0"/>
                <a:cs typeface="Times New Roman" panose="02020603050405020304" pitchFamily="18" charset="0"/>
              </a:rPr>
              <a:t>notevole il fatto che, se in </a:t>
            </a:r>
            <a:r>
              <a:rPr lang="it-IT" sz="1400" i="1" dirty="0" err="1">
                <a:solidFill>
                  <a:srgbClr val="0070C0"/>
                </a:solidFill>
                <a:latin typeface="Times New Roman" panose="02020603050405020304" pitchFamily="18" charset="0"/>
                <a:cs typeface="Times New Roman" panose="02020603050405020304" pitchFamily="18" charset="0"/>
              </a:rPr>
              <a:t>composer.json</a:t>
            </a:r>
            <a:r>
              <a:rPr lang="it-IT" sz="1400" dirty="0">
                <a:solidFill>
                  <a:srgbClr val="0070C0"/>
                </a:solidFill>
                <a:latin typeface="Times New Roman" panose="02020603050405020304" pitchFamily="18" charset="0"/>
                <a:cs typeface="Times New Roman" panose="02020603050405020304" pitchFamily="18" charset="0"/>
              </a:rPr>
              <a:t> (v. altrove), vi sono  </a:t>
            </a:r>
            <a:endParaRPr lang="it-IT" sz="1400" dirty="0">
              <a:solidFill>
                <a:srgbClr val="0070C0"/>
              </a:solidFill>
              <a:latin typeface="Ubuntu Mono" panose="020B0509030602030204" pitchFamily="49" charset="0"/>
            </a:endParaRPr>
          </a:p>
          <a:p>
            <a:r>
              <a:rPr lang="it-IT" sz="1400" dirty="0">
                <a:solidFill>
                  <a:srgbClr val="000000"/>
                </a:solidFill>
                <a:latin typeface="Ubuntu Mono" panose="020B0509030602030204" pitchFamily="49" charset="0"/>
              </a:rPr>
              <a:t>il-mio-script</a:t>
            </a:r>
            <a:r>
              <a:rPr lang="it-IT" sz="1400" dirty="0">
                <a:solidFill>
                  <a:srgbClr val="0070C0"/>
                </a:solidFill>
                <a:latin typeface="Ubuntu Mono" panose="020B0509030602030204" pitchFamily="49" charset="0"/>
              </a:rPr>
              <a:t>                  # </a:t>
            </a:r>
            <a:r>
              <a:rPr lang="it-IT" sz="1400" dirty="0">
                <a:solidFill>
                  <a:srgbClr val="0070C0"/>
                </a:solidFill>
                <a:latin typeface="Times New Roman" panose="02020603050405020304" pitchFamily="18" charset="0"/>
                <a:cs typeface="Times New Roman" panose="02020603050405020304" pitchFamily="18" charset="0"/>
              </a:rPr>
              <a:t>script dell'utente, il completamento automatico li trova e propone! </a:t>
            </a:r>
            <a:endParaRPr lang="it-IT" sz="1400" dirty="0">
              <a:solidFill>
                <a:srgbClr val="0070C0"/>
              </a:solidFill>
              <a:latin typeface="Ubuntu Mono" panose="020B0509030602030204" pitchFamily="49" charset="0"/>
            </a:endParaRPr>
          </a:p>
        </p:txBody>
      </p:sp>
      <p:sp>
        <p:nvSpPr>
          <p:cNvPr id="13" name="Segnaposto contenuto 2">
            <a:extLst>
              <a:ext uri="{FF2B5EF4-FFF2-40B4-BE49-F238E27FC236}">
                <a16:creationId xmlns:a16="http://schemas.microsoft.com/office/drawing/2014/main" id="{7415225F-9DB9-4AB9-A365-74105FF7A772}"/>
              </a:ext>
            </a:extLst>
          </p:cNvPr>
          <p:cNvSpPr txBox="1">
            <a:spLocks/>
          </p:cNvSpPr>
          <p:nvPr/>
        </p:nvSpPr>
        <p:spPr>
          <a:xfrm>
            <a:off x="170823" y="5774004"/>
            <a:ext cx="8482822" cy="68956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it-IT" sz="2000"/>
              <a:t>Ottima alternativa (funziona anche per il tool Laravel </a:t>
            </a:r>
            <a:r>
              <a:rPr lang="it-IT" sz="2000" i="1"/>
              <a:t>artisan</a:t>
            </a:r>
            <a:r>
              <a:rPr lang="it-IT" sz="2000"/>
              <a:t>, v. oltre): </a:t>
            </a:r>
            <a:r>
              <a:rPr lang="it-IT" sz="2000">
                <a:hlinkClick r:id="rId3"/>
              </a:rPr>
              <a:t>https://packagist.org/packages/bamarni/symfony-console-autocomplete</a:t>
            </a:r>
            <a:r>
              <a:rPr lang="it-IT" sz="2000"/>
              <a:t> </a:t>
            </a:r>
          </a:p>
        </p:txBody>
      </p:sp>
    </p:spTree>
    <p:extLst>
      <p:ext uri="{BB962C8B-B14F-4D97-AF65-F5344CB8AC3E}">
        <p14:creationId xmlns:p14="http://schemas.microsoft.com/office/powerpoint/2010/main" val="3664227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9EDF5"/>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5F4B2B-13D1-4A49-9026-C12564876C86}"/>
              </a:ext>
            </a:extLst>
          </p:cNvPr>
          <p:cNvSpPr>
            <a:spLocks noGrp="1"/>
          </p:cNvSpPr>
          <p:nvPr>
            <p:ph type="title"/>
          </p:nvPr>
        </p:nvSpPr>
        <p:spPr>
          <a:xfrm>
            <a:off x="359500" y="73049"/>
            <a:ext cx="8579942" cy="646815"/>
          </a:xfrm>
        </p:spPr>
        <p:txBody>
          <a:bodyPr>
            <a:normAutofit fontScale="90000"/>
          </a:bodyPr>
          <a:lstStyle/>
          <a:p>
            <a:r>
              <a:rPr lang="it-IT" b="0" i="1" err="1"/>
              <a:t>composer</a:t>
            </a:r>
            <a:r>
              <a:rPr lang="it-IT" b="0"/>
              <a:t> e </a:t>
            </a:r>
            <a:r>
              <a:rPr lang="it-IT" b="0" err="1"/>
              <a:t>bash-completion</a:t>
            </a:r>
            <a:r>
              <a:rPr lang="it-IT" b="0"/>
              <a:t> / 2</a:t>
            </a:r>
            <a:endParaRPr lang="it-IT" b="0" i="1"/>
          </a:p>
        </p:txBody>
      </p:sp>
      <p:sp>
        <p:nvSpPr>
          <p:cNvPr id="3" name="Segnaposto contenuto 2">
            <a:extLst>
              <a:ext uri="{FF2B5EF4-FFF2-40B4-BE49-F238E27FC236}">
                <a16:creationId xmlns:a16="http://schemas.microsoft.com/office/drawing/2014/main" id="{EB704EC0-798F-5744-A009-01A8ADD85CFB}"/>
              </a:ext>
            </a:extLst>
          </p:cNvPr>
          <p:cNvSpPr>
            <a:spLocks noGrp="1"/>
          </p:cNvSpPr>
          <p:nvPr>
            <p:ph idx="1"/>
          </p:nvPr>
        </p:nvSpPr>
        <p:spPr>
          <a:xfrm>
            <a:off x="182112" y="1145685"/>
            <a:ext cx="8482822" cy="782888"/>
          </a:xfrm>
        </p:spPr>
        <p:txBody>
          <a:bodyPr>
            <a:noAutofit/>
          </a:bodyPr>
          <a:lstStyle/>
          <a:p>
            <a:pPr marL="0" indent="0">
              <a:buNone/>
            </a:pPr>
            <a:r>
              <a:rPr lang="it-IT" sz="2400" dirty="0"/>
              <a:t>Da qualche versione in qua, </a:t>
            </a:r>
            <a:r>
              <a:rPr lang="it-IT" sz="2400" i="1" dirty="0" err="1"/>
              <a:t>composer</a:t>
            </a:r>
            <a:r>
              <a:rPr lang="it-IT" sz="2400" dirty="0"/>
              <a:t> stesso dà supporto (forse meno ricco delle soluzioni viste) all’auto-completamento:</a:t>
            </a:r>
          </a:p>
        </p:txBody>
      </p:sp>
      <p:sp>
        <p:nvSpPr>
          <p:cNvPr id="4" name="Segnaposto data 3">
            <a:extLst>
              <a:ext uri="{FF2B5EF4-FFF2-40B4-BE49-F238E27FC236}">
                <a16:creationId xmlns:a16="http://schemas.microsoft.com/office/drawing/2014/main" id="{29BB6CD6-B213-1F4F-8482-49716776B486}"/>
              </a:ext>
            </a:extLst>
          </p:cNvPr>
          <p:cNvSpPr>
            <a:spLocks noGrp="1"/>
          </p:cNvSpPr>
          <p:nvPr>
            <p:ph type="dt" sz="half" idx="10"/>
          </p:nvPr>
        </p:nvSpPr>
        <p:spPr>
          <a:xfrm>
            <a:off x="261808" y="6454038"/>
            <a:ext cx="2133600" cy="365125"/>
          </a:xfrm>
        </p:spPr>
        <p:txBody>
          <a:bodyPr/>
          <a:lstStyle/>
          <a:p>
            <a:fld id="{543474B3-55D5-CB49-821D-E32618BEC321}" type="datetime1">
              <a:rPr lang="it-IT" smtClean="0"/>
              <a:t>09/01/24</a:t>
            </a:fld>
            <a:endParaRPr lang="it-IT"/>
          </a:p>
        </p:txBody>
      </p:sp>
      <p:sp>
        <p:nvSpPr>
          <p:cNvPr id="5" name="Segnaposto piè di pagina 4">
            <a:extLst>
              <a:ext uri="{FF2B5EF4-FFF2-40B4-BE49-F238E27FC236}">
                <a16:creationId xmlns:a16="http://schemas.microsoft.com/office/drawing/2014/main" id="{0183C9BC-F5E4-3743-B558-857BEA924D99}"/>
              </a:ext>
            </a:extLst>
          </p:cNvPr>
          <p:cNvSpPr>
            <a:spLocks noGrp="1"/>
          </p:cNvSpPr>
          <p:nvPr>
            <p:ph type="ftr" sz="quarter" idx="11"/>
          </p:nvPr>
        </p:nvSpPr>
        <p:spPr>
          <a:xfrm>
            <a:off x="3197472" y="6454038"/>
            <a:ext cx="2895600" cy="365125"/>
          </a:xfrm>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0ED60209-0F11-8647-9F43-0311D6E342D8}"/>
              </a:ext>
            </a:extLst>
          </p:cNvPr>
          <p:cNvSpPr>
            <a:spLocks noGrp="1"/>
          </p:cNvSpPr>
          <p:nvPr>
            <p:ph type="sldNum" sz="quarter" idx="12"/>
          </p:nvPr>
        </p:nvSpPr>
        <p:spPr>
          <a:xfrm>
            <a:off x="6724168" y="6454038"/>
            <a:ext cx="2133600" cy="365125"/>
          </a:xfrm>
        </p:spPr>
        <p:txBody>
          <a:bodyPr/>
          <a:lstStyle/>
          <a:p>
            <a:fld id="{F8EFCE01-9A1A-5743-92DE-2F66DAA3BA2F}" type="slidenum">
              <a:rPr lang="it-IT" smtClean="0"/>
              <a:t>28</a:t>
            </a:fld>
            <a:endParaRPr lang="it-IT"/>
          </a:p>
        </p:txBody>
      </p:sp>
      <p:sp>
        <p:nvSpPr>
          <p:cNvPr id="12" name="Segnaposto contenuto 2">
            <a:extLst>
              <a:ext uri="{FF2B5EF4-FFF2-40B4-BE49-F238E27FC236}">
                <a16:creationId xmlns:a16="http://schemas.microsoft.com/office/drawing/2014/main" id="{48EDC09D-D67B-9B44-A073-2103884629EE}"/>
              </a:ext>
            </a:extLst>
          </p:cNvPr>
          <p:cNvSpPr txBox="1">
            <a:spLocks/>
          </p:cNvSpPr>
          <p:nvPr/>
        </p:nvSpPr>
        <p:spPr>
          <a:xfrm>
            <a:off x="282735" y="206529"/>
            <a:ext cx="8768620" cy="50135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9875" indent="-269875"/>
            <a:endParaRPr lang="it-IT" sz="2400"/>
          </a:p>
        </p:txBody>
      </p:sp>
      <p:sp>
        <p:nvSpPr>
          <p:cNvPr id="18" name="Segnaposto contenuto 2">
            <a:extLst>
              <a:ext uri="{FF2B5EF4-FFF2-40B4-BE49-F238E27FC236}">
                <a16:creationId xmlns:a16="http://schemas.microsoft.com/office/drawing/2014/main" id="{9383C10A-57EF-6843-B5AC-C4B50D5FF7A9}"/>
              </a:ext>
            </a:extLst>
          </p:cNvPr>
          <p:cNvSpPr txBox="1">
            <a:spLocks/>
          </p:cNvSpPr>
          <p:nvPr/>
        </p:nvSpPr>
        <p:spPr>
          <a:xfrm>
            <a:off x="170823" y="2302503"/>
            <a:ext cx="8768620" cy="9402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9875" indent="-269875"/>
            <a:endParaRPr lang="it-IT" sz="2400"/>
          </a:p>
        </p:txBody>
      </p:sp>
      <p:sp>
        <p:nvSpPr>
          <p:cNvPr id="19" name="Rettangolo 18">
            <a:extLst>
              <a:ext uri="{FF2B5EF4-FFF2-40B4-BE49-F238E27FC236}">
                <a16:creationId xmlns:a16="http://schemas.microsoft.com/office/drawing/2014/main" id="{B8802EA8-A30B-5F44-B452-3A12D8D8915B}"/>
              </a:ext>
            </a:extLst>
          </p:cNvPr>
          <p:cNvSpPr/>
          <p:nvPr/>
        </p:nvSpPr>
        <p:spPr>
          <a:xfrm>
            <a:off x="583836" y="2034649"/>
            <a:ext cx="8285221" cy="738664"/>
          </a:xfrm>
          <a:prstGeom prst="rect">
            <a:avLst/>
          </a:prstGeom>
          <a:solidFill>
            <a:schemeClr val="bg1">
              <a:lumMod val="85000"/>
            </a:schemeClr>
          </a:solidFill>
        </p:spPr>
        <p:txBody>
          <a:bodyPr wrap="square">
            <a:spAutoFit/>
          </a:bodyPr>
          <a:lstStyle/>
          <a:p>
            <a:r>
              <a:rPr lang="it-IT" sz="1400">
                <a:solidFill>
                  <a:srgbClr val="C814C9"/>
                </a:solidFill>
                <a:latin typeface="Ubuntu Mono" panose="020B0509030602030204" pitchFamily="49" charset="0"/>
              </a:rPr>
              <a:t>$ </a:t>
            </a:r>
            <a:r>
              <a:rPr lang="it-IT" sz="1400" err="1">
                <a:latin typeface="Ubuntu Mono" panose="020B0509030602030204" pitchFamily="49" charset="0"/>
              </a:rPr>
              <a:t>composer</a:t>
            </a:r>
            <a:r>
              <a:rPr lang="it-IT" sz="1400">
                <a:latin typeface="Ubuntu Mono" panose="020B0509030602030204" pitchFamily="49" charset="0"/>
              </a:rPr>
              <a:t> </a:t>
            </a:r>
            <a:r>
              <a:rPr lang="it-IT" sz="1400" err="1">
                <a:latin typeface="Ubuntu Mono" panose="020B0509030602030204" pitchFamily="49" charset="0"/>
              </a:rPr>
              <a:t>completion</a:t>
            </a:r>
            <a:r>
              <a:rPr lang="it-IT" sz="1400">
                <a:latin typeface="Ubuntu Mono" panose="020B0509030602030204" pitchFamily="49" charset="0"/>
              </a:rPr>
              <a:t> </a:t>
            </a:r>
            <a:r>
              <a:rPr lang="it-IT" sz="1400" err="1">
                <a:latin typeface="Ubuntu Mono" panose="020B0509030602030204" pitchFamily="49" charset="0"/>
              </a:rPr>
              <a:t>bash</a:t>
            </a:r>
            <a:r>
              <a:rPr lang="it-IT" sz="1400">
                <a:latin typeface="Ubuntu Mono" panose="020B0509030602030204" pitchFamily="49" charset="0"/>
              </a:rPr>
              <a:t> &gt; </a:t>
            </a:r>
            <a:r>
              <a:rPr lang="it-IT" sz="1400" err="1">
                <a:latin typeface="Ubuntu Mono" panose="020B0509030602030204" pitchFamily="49" charset="0"/>
              </a:rPr>
              <a:t>completion.bash</a:t>
            </a:r>
            <a:endParaRPr lang="it-IT" sz="1400">
              <a:latin typeface="Ubuntu Mono" panose="020B0509030602030204" pitchFamily="49" charset="0"/>
            </a:endParaRPr>
          </a:p>
          <a:p>
            <a:r>
              <a:rPr lang="it-IT" sz="1400">
                <a:solidFill>
                  <a:srgbClr val="C814C9"/>
                </a:solidFill>
                <a:latin typeface="Ubuntu Mono" panose="020B0509030602030204" pitchFamily="49" charset="0"/>
              </a:rPr>
              <a:t>$ </a:t>
            </a:r>
            <a:r>
              <a:rPr lang="it-IT" sz="1400">
                <a:latin typeface="Ubuntu Mono" panose="020B0509030602030204" pitchFamily="49" charset="0"/>
              </a:rPr>
              <a:t>source </a:t>
            </a:r>
            <a:r>
              <a:rPr lang="it-IT" sz="1400" err="1">
                <a:latin typeface="Ubuntu Mono" panose="020B0509030602030204" pitchFamily="49" charset="0"/>
              </a:rPr>
              <a:t>completion.bash</a:t>
            </a:r>
            <a:r>
              <a:rPr lang="it-IT" sz="1400">
                <a:latin typeface="Ubuntu Mono" panose="020B0509030602030204" pitchFamily="49" charset="0"/>
              </a:rPr>
              <a:t>                                   </a:t>
            </a:r>
            <a:r>
              <a:rPr lang="it-IT" sz="1400">
                <a:solidFill>
                  <a:srgbClr val="0070C0"/>
                </a:solidFill>
                <a:latin typeface="Ubuntu Mono" panose="020B0509030602030204" pitchFamily="49" charset="0"/>
              </a:rPr>
              <a:t># </a:t>
            </a:r>
            <a:r>
              <a:rPr lang="it-IT" sz="1400">
                <a:solidFill>
                  <a:srgbClr val="0070C0"/>
                </a:solidFill>
                <a:latin typeface="Times New Roman" panose="02020603050405020304" pitchFamily="18" charset="0"/>
                <a:cs typeface="Times New Roman" panose="02020603050405020304" pitchFamily="18" charset="0"/>
              </a:rPr>
              <a:t>abilita subito l’auto-completamento</a:t>
            </a:r>
            <a:endParaRPr lang="it-IT" sz="1400">
              <a:solidFill>
                <a:srgbClr val="C814C9"/>
              </a:solidFill>
              <a:latin typeface="Ubuntu Mono" panose="020B0509030602030204" pitchFamily="49" charset="0"/>
            </a:endParaRPr>
          </a:p>
          <a:p>
            <a:r>
              <a:rPr lang="it-IT" sz="1400">
                <a:solidFill>
                  <a:srgbClr val="C814C9"/>
                </a:solidFill>
                <a:latin typeface="Ubuntu Mono" panose="020B0509030602030204" pitchFamily="49" charset="0"/>
              </a:rPr>
              <a:t>$</a:t>
            </a:r>
            <a:r>
              <a:rPr lang="it-IT" sz="1400">
                <a:solidFill>
                  <a:srgbClr val="000000"/>
                </a:solidFill>
                <a:latin typeface="Ubuntu Mono" panose="020B0509030602030204" pitchFamily="49" charset="0"/>
              </a:rPr>
              <a:t> sudo </a:t>
            </a:r>
            <a:r>
              <a:rPr lang="it-IT" sz="1400" err="1">
                <a:solidFill>
                  <a:srgbClr val="000000"/>
                </a:solidFill>
                <a:effectLst/>
                <a:latin typeface="Ubuntu Mono" panose="020B0509030602030204" pitchFamily="49" charset="0"/>
              </a:rPr>
              <a:t>cp</a:t>
            </a:r>
            <a:r>
              <a:rPr lang="it-IT" sz="1400">
                <a:solidFill>
                  <a:srgbClr val="000000"/>
                </a:solidFill>
                <a:effectLst/>
                <a:latin typeface="Ubuntu Mono" panose="020B0509030602030204" pitchFamily="49" charset="0"/>
              </a:rPr>
              <a:t> </a:t>
            </a:r>
            <a:r>
              <a:rPr lang="it-IT" sz="1400" err="1">
                <a:solidFill>
                  <a:srgbClr val="000000"/>
                </a:solidFill>
                <a:effectLst/>
                <a:latin typeface="Ubuntu Mono" panose="020B0509030602030204" pitchFamily="49" charset="0"/>
              </a:rPr>
              <a:t>completion.bash</a:t>
            </a:r>
            <a:r>
              <a:rPr lang="it-IT" sz="1400">
                <a:solidFill>
                  <a:srgbClr val="000000"/>
                </a:solidFill>
                <a:effectLst/>
                <a:latin typeface="Ubuntu Mono" panose="020B0509030602030204" pitchFamily="49" charset="0"/>
              </a:rPr>
              <a:t> /</a:t>
            </a:r>
            <a:r>
              <a:rPr lang="it-IT" sz="1400" err="1">
                <a:solidFill>
                  <a:srgbClr val="000000"/>
                </a:solidFill>
                <a:effectLst/>
                <a:latin typeface="Ubuntu Mono" panose="020B0509030602030204" pitchFamily="49" charset="0"/>
              </a:rPr>
              <a:t>etc</a:t>
            </a:r>
            <a:r>
              <a:rPr lang="it-IT" sz="1400">
                <a:solidFill>
                  <a:srgbClr val="000000"/>
                </a:solidFill>
                <a:effectLst/>
                <a:latin typeface="Ubuntu Mono" panose="020B0509030602030204" pitchFamily="49" charset="0"/>
              </a:rPr>
              <a:t>/</a:t>
            </a:r>
            <a:r>
              <a:rPr lang="it-IT" sz="1400" err="1">
                <a:solidFill>
                  <a:srgbClr val="000000"/>
                </a:solidFill>
                <a:effectLst/>
                <a:latin typeface="Ubuntu Mono" panose="020B0509030602030204" pitchFamily="49" charset="0"/>
              </a:rPr>
              <a:t>bash_completion.d</a:t>
            </a:r>
            <a:r>
              <a:rPr lang="it-IT" sz="1400">
                <a:solidFill>
                  <a:srgbClr val="000000"/>
                </a:solidFill>
                <a:effectLst/>
                <a:latin typeface="Ubuntu Mono" panose="020B0509030602030204" pitchFamily="49" charset="0"/>
              </a:rPr>
              <a:t>/</a:t>
            </a:r>
            <a:r>
              <a:rPr lang="it-IT" sz="1400" err="1">
                <a:solidFill>
                  <a:srgbClr val="000000"/>
                </a:solidFill>
                <a:effectLst/>
                <a:latin typeface="Ubuntu Mono" panose="020B0509030602030204" pitchFamily="49" charset="0"/>
              </a:rPr>
              <a:t>composer</a:t>
            </a:r>
            <a:r>
              <a:rPr lang="it-IT" sz="1400">
                <a:solidFill>
                  <a:srgbClr val="000000"/>
                </a:solidFill>
                <a:effectLst/>
                <a:latin typeface="Ubuntu Mono" panose="020B0509030602030204" pitchFamily="49" charset="0"/>
              </a:rPr>
              <a:t>  </a:t>
            </a:r>
            <a:r>
              <a:rPr lang="it-IT" sz="1400">
                <a:solidFill>
                  <a:srgbClr val="0070C0"/>
                </a:solidFill>
                <a:latin typeface="Ubuntu Mono" panose="020B0509030602030204" pitchFamily="49" charset="0"/>
              </a:rPr>
              <a:t># </a:t>
            </a:r>
            <a:r>
              <a:rPr lang="it-IT" sz="1400">
                <a:solidFill>
                  <a:srgbClr val="0070C0"/>
                </a:solidFill>
                <a:latin typeface="Times New Roman" panose="02020603050405020304" pitchFamily="18" charset="0"/>
                <a:cs typeface="Times New Roman" panose="02020603050405020304" pitchFamily="18" charset="0"/>
              </a:rPr>
              <a:t>installa l’auto-completamento</a:t>
            </a:r>
            <a:endParaRPr lang="it-IT" sz="1400">
              <a:solidFill>
                <a:srgbClr val="000000"/>
              </a:solidFill>
              <a:effectLst/>
              <a:latin typeface="Ubuntu Mono" panose="020B0509030602030204" pitchFamily="49" charset="0"/>
            </a:endParaRPr>
          </a:p>
        </p:txBody>
      </p:sp>
      <p:sp>
        <p:nvSpPr>
          <p:cNvPr id="20" name="Rettangolo 19">
            <a:extLst>
              <a:ext uri="{FF2B5EF4-FFF2-40B4-BE49-F238E27FC236}">
                <a16:creationId xmlns:a16="http://schemas.microsoft.com/office/drawing/2014/main" id="{A022712C-5139-6246-BE8D-C1F393848209}"/>
              </a:ext>
            </a:extLst>
          </p:cNvPr>
          <p:cNvSpPr/>
          <p:nvPr/>
        </p:nvSpPr>
        <p:spPr>
          <a:xfrm>
            <a:off x="583835" y="2913256"/>
            <a:ext cx="8285221" cy="1736373"/>
          </a:xfrm>
          <a:prstGeom prst="rect">
            <a:avLst/>
          </a:prstGeom>
          <a:solidFill>
            <a:schemeClr val="bg1">
              <a:lumMod val="85000"/>
            </a:schemeClr>
          </a:solidFill>
        </p:spPr>
        <p:txBody>
          <a:bodyPr wrap="square">
            <a:spAutoFit/>
          </a:bodyPr>
          <a:lstStyle/>
          <a:p>
            <a:r>
              <a:rPr lang="it-IT" sz="1400" dirty="0">
                <a:solidFill>
                  <a:srgbClr val="C814C9"/>
                </a:solidFill>
                <a:latin typeface="Ubuntu Mono" panose="020B0509030602030204" pitchFamily="49" charset="0"/>
              </a:rPr>
              <a:t>$</a:t>
            </a:r>
            <a:r>
              <a:rPr lang="it-IT" sz="1400" dirty="0">
                <a:solidFill>
                  <a:srgbClr val="000000"/>
                </a:solidFill>
                <a:latin typeface="Ubuntu Mono" panose="020B0509030602030204" pitchFamily="49" charset="0"/>
              </a:rPr>
              <a:t>  </a:t>
            </a:r>
            <a:r>
              <a:rPr lang="it-IT" sz="1400" dirty="0">
                <a:solidFill>
                  <a:srgbClr val="0070C0"/>
                </a:solidFill>
                <a:latin typeface="Ubuntu Mono" panose="020B0509030602030204" pitchFamily="49" charset="0"/>
              </a:rPr>
              <a:t># </a:t>
            </a:r>
            <a:r>
              <a:rPr lang="it-IT" sz="1400" dirty="0">
                <a:solidFill>
                  <a:srgbClr val="0070C0"/>
                </a:solidFill>
                <a:latin typeface="Times New Roman" panose="02020603050405020304" pitchFamily="18" charset="0"/>
                <a:cs typeface="Times New Roman" panose="02020603050405020304" pitchFamily="18" charset="0"/>
              </a:rPr>
              <a:t>nuova sessione Bash, d'ora in poi è attivo l'</a:t>
            </a:r>
            <a:r>
              <a:rPr lang="it-IT" sz="1400" dirty="0" err="1">
                <a:solidFill>
                  <a:srgbClr val="0070C0"/>
                </a:solidFill>
                <a:latin typeface="Times New Roman" panose="02020603050405020304" pitchFamily="18" charset="0"/>
                <a:cs typeface="Times New Roman" panose="02020603050405020304" pitchFamily="18" charset="0"/>
              </a:rPr>
              <a:t>autocompletamento</a:t>
            </a:r>
            <a:r>
              <a:rPr lang="it-IT" sz="1400" dirty="0">
                <a:solidFill>
                  <a:srgbClr val="0070C0"/>
                </a:solidFill>
                <a:latin typeface="Times New Roman" panose="02020603050405020304" pitchFamily="18" charset="0"/>
                <a:cs typeface="Times New Roman" panose="02020603050405020304" pitchFamily="18" charset="0"/>
              </a:rPr>
              <a:t> (tasto [TAB]) per il comando </a:t>
            </a:r>
            <a:r>
              <a:rPr lang="it-IT" sz="1400" i="1" dirty="0" err="1">
                <a:solidFill>
                  <a:srgbClr val="0070C0"/>
                </a:solidFill>
                <a:latin typeface="Times New Roman" panose="02020603050405020304" pitchFamily="18" charset="0"/>
                <a:cs typeface="Times New Roman" panose="02020603050405020304" pitchFamily="18" charset="0"/>
              </a:rPr>
              <a:t>composer</a:t>
            </a:r>
            <a:endParaRPr lang="it-IT" sz="1400" dirty="0">
              <a:solidFill>
                <a:srgbClr val="000000"/>
              </a:solidFill>
              <a:effectLst/>
              <a:latin typeface="Ubuntu Mono" panose="020B0509030602030204" pitchFamily="49" charset="0"/>
            </a:endParaRPr>
          </a:p>
          <a:p>
            <a:pPr>
              <a:spcBef>
                <a:spcPts val="600"/>
              </a:spcBef>
            </a:pPr>
            <a:r>
              <a:rPr lang="it-IT" sz="1400" dirty="0">
                <a:solidFill>
                  <a:srgbClr val="C814C9"/>
                </a:solidFill>
                <a:latin typeface="Ubuntu Mono" panose="020B0509030602030204" pitchFamily="49" charset="0"/>
              </a:rPr>
              <a:t>$</a:t>
            </a:r>
            <a:r>
              <a:rPr lang="it-IT" sz="1400" dirty="0">
                <a:solidFill>
                  <a:srgbClr val="000000"/>
                </a:solidFill>
                <a:latin typeface="Ubuntu Mono" panose="020B0509030602030204" pitchFamily="49" charset="0"/>
              </a:rPr>
              <a:t> </a:t>
            </a:r>
            <a:r>
              <a:rPr lang="it-IT" sz="1400" dirty="0" err="1">
                <a:solidFill>
                  <a:srgbClr val="000000"/>
                </a:solidFill>
                <a:latin typeface="Ubuntu Mono" panose="020B0509030602030204" pitchFamily="49" charset="0"/>
              </a:rPr>
              <a:t>composer</a:t>
            </a:r>
            <a:r>
              <a:rPr lang="it-IT" sz="1400" dirty="0">
                <a:solidFill>
                  <a:srgbClr val="000000"/>
                </a:solidFill>
                <a:latin typeface="Ubuntu Mono" panose="020B0509030602030204" pitchFamily="49" charset="0"/>
              </a:rPr>
              <a:t> </a:t>
            </a:r>
            <a:r>
              <a:rPr lang="it-IT" sz="1400" dirty="0">
                <a:solidFill>
                  <a:srgbClr val="0070C0"/>
                </a:solidFill>
                <a:latin typeface="Ubuntu Mono" panose="020B0509030602030204" pitchFamily="49" charset="0"/>
              </a:rPr>
              <a:t>[TAB]</a:t>
            </a:r>
          </a:p>
          <a:p>
            <a:r>
              <a:rPr lang="it-IT" sz="1300" dirty="0" err="1">
                <a:solidFill>
                  <a:srgbClr val="000000"/>
                </a:solidFill>
                <a:latin typeface="Ubuntu Mono" panose="020B0509030602030204" pitchFamily="49" charset="0"/>
              </a:rPr>
              <a:t>about</a:t>
            </a:r>
            <a:r>
              <a:rPr lang="it-IT" sz="1300" dirty="0">
                <a:solidFill>
                  <a:srgbClr val="000000"/>
                </a:solidFill>
                <a:latin typeface="Ubuntu Mono" panose="020B0509030602030204" pitchFamily="49" charset="0"/>
              </a:rPr>
              <a:t>                </a:t>
            </a:r>
            <a:r>
              <a:rPr lang="it-IT" sz="1300" dirty="0" err="1">
                <a:solidFill>
                  <a:srgbClr val="000000"/>
                </a:solidFill>
                <a:latin typeface="Ubuntu Mono" panose="020B0509030602030204" pitchFamily="49" charset="0"/>
              </a:rPr>
              <a:t>depends</a:t>
            </a:r>
            <a:r>
              <a:rPr lang="it-IT" sz="1300" dirty="0">
                <a:solidFill>
                  <a:srgbClr val="000000"/>
                </a:solidFill>
                <a:latin typeface="Ubuntu Mono" panose="020B0509030602030204" pitchFamily="49" charset="0"/>
              </a:rPr>
              <a:t>              info                 </a:t>
            </a:r>
            <a:r>
              <a:rPr lang="it-IT" sz="1300" dirty="0" err="1">
                <a:solidFill>
                  <a:srgbClr val="000000"/>
                </a:solidFill>
                <a:latin typeface="Ubuntu Mono" panose="020B0509030602030204" pitchFamily="49" charset="0"/>
              </a:rPr>
              <a:t>run</a:t>
            </a:r>
            <a:r>
              <a:rPr lang="it-IT" sz="1300" dirty="0">
                <a:solidFill>
                  <a:srgbClr val="000000"/>
                </a:solidFill>
                <a:latin typeface="Ubuntu Mono" panose="020B0509030602030204" pitchFamily="49" charset="0"/>
              </a:rPr>
              <a:t>                  update</a:t>
            </a:r>
          </a:p>
          <a:p>
            <a:r>
              <a:rPr lang="it-IT" sz="1300" dirty="0">
                <a:solidFill>
                  <a:srgbClr val="000000"/>
                </a:solidFill>
                <a:latin typeface="Ubuntu Mono" panose="020B0509030602030204" pitchFamily="49" charset="0"/>
              </a:rPr>
              <a:t>...</a:t>
            </a:r>
          </a:p>
          <a:p>
            <a:r>
              <a:rPr lang="it-IT" sz="1300" dirty="0">
                <a:solidFill>
                  <a:srgbClr val="000000"/>
                </a:solidFill>
                <a:latin typeface="Ubuntu Mono" panose="020B0509030602030204" pitchFamily="49" charset="0"/>
              </a:rPr>
              <a:t>create-project       i                    </a:t>
            </a:r>
            <a:r>
              <a:rPr lang="it-IT" sz="1300" dirty="0" err="1">
                <a:solidFill>
                  <a:srgbClr val="000000"/>
                </a:solidFill>
                <a:latin typeface="Ubuntu Mono" panose="020B0509030602030204" pitchFamily="49" charset="0"/>
              </a:rPr>
              <a:t>require</a:t>
            </a:r>
            <a:r>
              <a:rPr lang="it-IT" sz="1300" dirty="0">
                <a:solidFill>
                  <a:srgbClr val="000000"/>
                </a:solidFill>
                <a:latin typeface="Ubuntu Mono" panose="020B0509030602030204" pitchFamily="49" charset="0"/>
              </a:rPr>
              <a:t>              u    </a:t>
            </a:r>
            <a:r>
              <a:rPr lang="it-IT" sz="1400" dirty="0">
                <a:solidFill>
                  <a:srgbClr val="000000"/>
                </a:solidFill>
                <a:latin typeface="Ubuntu Mono" panose="020B0509030602030204" pitchFamily="49" charset="0"/>
              </a:rPr>
              <a:t>  </a:t>
            </a:r>
            <a:endParaRPr lang="it-IT" sz="1400" dirty="0">
              <a:solidFill>
                <a:srgbClr val="C814C9"/>
              </a:solidFill>
              <a:latin typeface="Ubuntu Mono" panose="020B0509030602030204" pitchFamily="49" charset="0"/>
            </a:endParaRPr>
          </a:p>
          <a:p>
            <a:pPr>
              <a:spcBef>
                <a:spcPts val="600"/>
              </a:spcBef>
            </a:pPr>
            <a:r>
              <a:rPr lang="it-IT" sz="1400" dirty="0">
                <a:solidFill>
                  <a:srgbClr val="C814C9"/>
                </a:solidFill>
                <a:latin typeface="Ubuntu Mono" panose="020B0509030602030204" pitchFamily="49" charset="0"/>
              </a:rPr>
              <a:t>$</a:t>
            </a:r>
            <a:r>
              <a:rPr lang="it-IT" sz="1400" dirty="0">
                <a:solidFill>
                  <a:srgbClr val="000000"/>
                </a:solidFill>
                <a:latin typeface="Ubuntu Mono" panose="020B0509030602030204" pitchFamily="49" charset="0"/>
              </a:rPr>
              <a:t> </a:t>
            </a:r>
            <a:r>
              <a:rPr lang="it-IT" sz="1400" dirty="0" err="1">
                <a:solidFill>
                  <a:srgbClr val="000000"/>
                </a:solidFill>
                <a:latin typeface="Ubuntu Mono" panose="020B0509030602030204" pitchFamily="49" charset="0"/>
              </a:rPr>
              <a:t>composer</a:t>
            </a:r>
            <a:r>
              <a:rPr lang="it-IT" sz="1400" dirty="0">
                <a:solidFill>
                  <a:srgbClr val="000000"/>
                </a:solidFill>
                <a:latin typeface="Ubuntu Mono" panose="020B0509030602030204" pitchFamily="49" charset="0"/>
              </a:rPr>
              <a:t> </a:t>
            </a:r>
            <a:r>
              <a:rPr lang="it-IT" sz="1400" dirty="0" err="1">
                <a:solidFill>
                  <a:srgbClr val="000000"/>
                </a:solidFill>
                <a:latin typeface="Ubuntu Mono" panose="020B0509030602030204" pitchFamily="49" charset="0"/>
              </a:rPr>
              <a:t>run</a:t>
            </a:r>
            <a:r>
              <a:rPr lang="it-IT" sz="1400" dirty="0">
                <a:solidFill>
                  <a:srgbClr val="000000"/>
                </a:solidFill>
                <a:latin typeface="Ubuntu Mono" panose="020B0509030602030204" pitchFamily="49" charset="0"/>
              </a:rPr>
              <a:t>-script </a:t>
            </a:r>
            <a:r>
              <a:rPr lang="it-IT" sz="1400" dirty="0">
                <a:solidFill>
                  <a:srgbClr val="0070C0"/>
                </a:solidFill>
                <a:latin typeface="Ubuntu Mono" panose="020B0509030602030204" pitchFamily="49" charset="0"/>
              </a:rPr>
              <a:t>[TAB]    # </a:t>
            </a:r>
            <a:r>
              <a:rPr lang="it-IT" sz="1400" dirty="0">
                <a:solidFill>
                  <a:srgbClr val="0070C0"/>
                </a:solidFill>
                <a:latin typeface="Times New Roman" panose="02020603050405020304" pitchFamily="18" charset="0"/>
                <a:cs typeface="Times New Roman" panose="02020603050405020304" pitchFamily="18" charset="0"/>
              </a:rPr>
              <a:t>notevole il fatto che, se in </a:t>
            </a:r>
            <a:r>
              <a:rPr lang="it-IT" sz="1400" i="1" dirty="0" err="1">
                <a:solidFill>
                  <a:srgbClr val="0070C0"/>
                </a:solidFill>
                <a:latin typeface="Times New Roman" panose="02020603050405020304" pitchFamily="18" charset="0"/>
                <a:cs typeface="Times New Roman" panose="02020603050405020304" pitchFamily="18" charset="0"/>
              </a:rPr>
              <a:t>composer.json</a:t>
            </a:r>
            <a:r>
              <a:rPr lang="it-IT" sz="1400" dirty="0">
                <a:solidFill>
                  <a:srgbClr val="0070C0"/>
                </a:solidFill>
                <a:latin typeface="Times New Roman" panose="02020603050405020304" pitchFamily="18" charset="0"/>
                <a:cs typeface="Times New Roman" panose="02020603050405020304" pitchFamily="18" charset="0"/>
              </a:rPr>
              <a:t> (v. altrove), vi sono  </a:t>
            </a:r>
            <a:endParaRPr lang="it-IT" sz="1400" dirty="0">
              <a:solidFill>
                <a:srgbClr val="0070C0"/>
              </a:solidFill>
              <a:latin typeface="Ubuntu Mono" panose="020B0509030602030204" pitchFamily="49" charset="0"/>
            </a:endParaRPr>
          </a:p>
          <a:p>
            <a:r>
              <a:rPr lang="it-IT" sz="1400" dirty="0">
                <a:solidFill>
                  <a:srgbClr val="000000"/>
                </a:solidFill>
                <a:latin typeface="Ubuntu Mono" panose="020B0509030602030204" pitchFamily="49" charset="0"/>
              </a:rPr>
              <a:t>il-mio-script</a:t>
            </a:r>
            <a:r>
              <a:rPr lang="it-IT" sz="1400" dirty="0">
                <a:solidFill>
                  <a:srgbClr val="0070C0"/>
                </a:solidFill>
                <a:latin typeface="Ubuntu Mono" panose="020B0509030602030204" pitchFamily="49" charset="0"/>
              </a:rPr>
              <a:t>                  # </a:t>
            </a:r>
            <a:r>
              <a:rPr lang="it-IT" sz="1400" dirty="0">
                <a:solidFill>
                  <a:srgbClr val="0070C0"/>
                </a:solidFill>
                <a:latin typeface="Times New Roman" panose="02020603050405020304" pitchFamily="18" charset="0"/>
                <a:cs typeface="Times New Roman" panose="02020603050405020304" pitchFamily="18" charset="0"/>
              </a:rPr>
              <a:t>script dell'utente, il completamento automatico li trova e propone! </a:t>
            </a:r>
            <a:endParaRPr lang="it-IT" sz="1400" dirty="0">
              <a:solidFill>
                <a:srgbClr val="0070C0"/>
              </a:solidFill>
              <a:latin typeface="Ubuntu Mono" panose="020B0509030602030204" pitchFamily="49" charset="0"/>
            </a:endParaRPr>
          </a:p>
        </p:txBody>
      </p:sp>
    </p:spTree>
    <p:extLst>
      <p:ext uri="{BB962C8B-B14F-4D97-AF65-F5344CB8AC3E}">
        <p14:creationId xmlns:p14="http://schemas.microsoft.com/office/powerpoint/2010/main" val="3655753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9EDF5"/>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C5F25-EA59-8549-ABE9-3E279858A2EB}"/>
              </a:ext>
            </a:extLst>
          </p:cNvPr>
          <p:cNvSpPr>
            <a:spLocks noGrp="1"/>
          </p:cNvSpPr>
          <p:nvPr>
            <p:ph type="title"/>
          </p:nvPr>
        </p:nvSpPr>
        <p:spPr>
          <a:xfrm>
            <a:off x="359500" y="73049"/>
            <a:ext cx="8579942" cy="718406"/>
          </a:xfrm>
        </p:spPr>
        <p:txBody>
          <a:bodyPr>
            <a:normAutofit fontScale="90000"/>
          </a:bodyPr>
          <a:lstStyle/>
          <a:p>
            <a:r>
              <a:rPr lang="it-IT" b="0"/>
              <a:t>Installare package PHP con </a:t>
            </a:r>
            <a:r>
              <a:rPr lang="it-IT" b="0" i="1" err="1"/>
              <a:t>composer</a:t>
            </a:r>
            <a:endParaRPr lang="it-IT" b="0"/>
          </a:p>
        </p:txBody>
      </p:sp>
      <p:sp>
        <p:nvSpPr>
          <p:cNvPr id="4" name="Segnaposto data 3">
            <a:extLst>
              <a:ext uri="{FF2B5EF4-FFF2-40B4-BE49-F238E27FC236}">
                <a16:creationId xmlns:a16="http://schemas.microsoft.com/office/drawing/2014/main" id="{86FCA9A5-E09C-BB4F-BB67-70D40F5243F5}"/>
              </a:ext>
            </a:extLst>
          </p:cNvPr>
          <p:cNvSpPr>
            <a:spLocks noGrp="1"/>
          </p:cNvSpPr>
          <p:nvPr>
            <p:ph type="dt" sz="half" idx="10"/>
          </p:nvPr>
        </p:nvSpPr>
        <p:spPr/>
        <p:txBody>
          <a:bodyPr/>
          <a:lstStyle/>
          <a:p>
            <a:fld id="{1774D805-D011-7047-9613-4FA1488517A3}" type="datetime1">
              <a:rPr lang="it-IT" smtClean="0"/>
              <a:t>09/01/24</a:t>
            </a:fld>
            <a:endParaRPr lang="it-IT"/>
          </a:p>
        </p:txBody>
      </p:sp>
      <p:sp>
        <p:nvSpPr>
          <p:cNvPr id="5" name="Segnaposto piè di pagina 4">
            <a:extLst>
              <a:ext uri="{FF2B5EF4-FFF2-40B4-BE49-F238E27FC236}">
                <a16:creationId xmlns:a16="http://schemas.microsoft.com/office/drawing/2014/main" id="{B3E0D842-1214-B540-B828-EEEA48EFC586}"/>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4EA4907-1407-B642-A3F5-0406710209D0}"/>
              </a:ext>
            </a:extLst>
          </p:cNvPr>
          <p:cNvSpPr>
            <a:spLocks noGrp="1"/>
          </p:cNvSpPr>
          <p:nvPr>
            <p:ph type="sldNum" sz="quarter" idx="12"/>
          </p:nvPr>
        </p:nvSpPr>
        <p:spPr/>
        <p:txBody>
          <a:bodyPr/>
          <a:lstStyle/>
          <a:p>
            <a:fld id="{F8EFCE01-9A1A-5743-92DE-2F66DAA3BA2F}" type="slidenum">
              <a:rPr lang="it-IT" smtClean="0"/>
              <a:t>29</a:t>
            </a:fld>
            <a:endParaRPr lang="it-IT"/>
          </a:p>
        </p:txBody>
      </p:sp>
      <p:sp>
        <p:nvSpPr>
          <p:cNvPr id="10" name="Segnaposto contenuto 2">
            <a:extLst>
              <a:ext uri="{FF2B5EF4-FFF2-40B4-BE49-F238E27FC236}">
                <a16:creationId xmlns:a16="http://schemas.microsoft.com/office/drawing/2014/main" id="{2F74869B-990F-5548-B4AB-1F2704714C27}"/>
              </a:ext>
            </a:extLst>
          </p:cNvPr>
          <p:cNvSpPr txBox="1">
            <a:spLocks/>
          </p:cNvSpPr>
          <p:nvPr/>
        </p:nvSpPr>
        <p:spPr>
          <a:xfrm>
            <a:off x="204558" y="960503"/>
            <a:ext cx="8666959" cy="557092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200"/>
              </a:spcBef>
              <a:buNone/>
            </a:pPr>
            <a:r>
              <a:rPr lang="it-IT" sz="2400"/>
              <a:t>Essenzialmente, il tool </a:t>
            </a:r>
            <a:r>
              <a:rPr lang="it-IT" sz="2400" i="1" err="1"/>
              <a:t>composer</a:t>
            </a:r>
            <a:r>
              <a:rPr lang="it-IT" sz="2400"/>
              <a:t> serve a installare un </a:t>
            </a:r>
            <a:r>
              <a:rPr lang="it-IT" sz="2400" b="1"/>
              <a:t>package</a:t>
            </a:r>
            <a:r>
              <a:rPr lang="it-IT" sz="2400"/>
              <a:t> PHP,</a:t>
            </a:r>
            <a:br>
              <a:rPr lang="it-IT" sz="2400"/>
            </a:br>
            <a:r>
              <a:rPr lang="it-IT" sz="2400"/>
              <a:t>scaricando dalla rete il package stesso (i suoi file, cioè) e le sue </a:t>
            </a:r>
            <a:r>
              <a:rPr lang="it-IT" sz="2400" b="1"/>
              <a:t>dipendenze</a:t>
            </a:r>
            <a:r>
              <a:rPr lang="it-IT" sz="2400"/>
              <a:t>, cioè altri package PHP forniti dai rispettivi </a:t>
            </a:r>
            <a:r>
              <a:rPr lang="it-IT" sz="2400" i="1"/>
              <a:t>vendor</a:t>
            </a:r>
            <a:endParaRPr lang="it-IT" sz="2400"/>
          </a:p>
          <a:p>
            <a:pPr marL="266700" indent="-222250">
              <a:spcBef>
                <a:spcPts val="600"/>
              </a:spcBef>
            </a:pPr>
            <a:r>
              <a:rPr lang="it-IT" sz="2400"/>
              <a:t>l'installazione delle dipendenze è </a:t>
            </a:r>
            <a:r>
              <a:rPr lang="it-IT" sz="2400" b="1"/>
              <a:t>ricorsiva</a:t>
            </a:r>
            <a:r>
              <a:rPr lang="it-IT" sz="2400"/>
              <a:t>, cioè </a:t>
            </a:r>
            <a:r>
              <a:rPr lang="it-IT" sz="2400" i="1"/>
              <a:t>composer</a:t>
            </a:r>
            <a:r>
              <a:rPr lang="it-IT" sz="2400"/>
              <a:t> installa anche le dipendenze delle dipendenze e così via</a:t>
            </a:r>
          </a:p>
          <a:p>
            <a:pPr marL="266700" indent="-222250">
              <a:spcBef>
                <a:spcPts val="600"/>
              </a:spcBef>
            </a:pPr>
            <a:r>
              <a:rPr lang="it-IT" sz="2400"/>
              <a:t>l'installazione avviene lanciando </a:t>
            </a:r>
            <a:r>
              <a:rPr lang="it-IT" sz="2400" i="1" err="1"/>
              <a:t>composer</a:t>
            </a:r>
            <a:r>
              <a:rPr lang="it-IT" sz="2400"/>
              <a:t> dalla directory, sia </a:t>
            </a:r>
            <a:r>
              <a:rPr lang="it-IT" sz="2400" i="1"/>
              <a:t>d</a:t>
            </a:r>
            <a:r>
              <a:rPr lang="it-IT" sz="2400"/>
              <a:t>, in cui andrà il package, mentre le dipendenze andranno in una subdirectory </a:t>
            </a:r>
            <a:r>
              <a:rPr lang="it-IT" sz="2400" i="1"/>
              <a:t>d/vendor</a:t>
            </a:r>
            <a:endParaRPr lang="it-IT" sz="2400"/>
          </a:p>
          <a:p>
            <a:pPr marL="0" indent="0">
              <a:spcBef>
                <a:spcPts val="800"/>
              </a:spcBef>
              <a:buNone/>
            </a:pPr>
            <a:r>
              <a:rPr lang="it-IT" sz="2400"/>
              <a:t>Le dipendenze sono definite in un file </a:t>
            </a:r>
            <a:r>
              <a:rPr lang="it-IT" sz="2400" i="1"/>
              <a:t>composer.json</a:t>
            </a:r>
            <a:r>
              <a:rPr lang="it-IT" sz="2400"/>
              <a:t>, sotto la chiave </a:t>
            </a:r>
            <a:r>
              <a:rPr lang="it-IT" sz="2400" i="1"/>
              <a:t>require</a:t>
            </a:r>
            <a:r>
              <a:rPr lang="it-IT" sz="2400"/>
              <a:t>, con un elenco di elementi della forma: </a:t>
            </a:r>
          </a:p>
          <a:p>
            <a:pPr marL="274638" indent="-228600">
              <a:spcBef>
                <a:spcPts val="300"/>
              </a:spcBef>
            </a:pPr>
            <a:r>
              <a:rPr lang="it-IT" sz="2300" i="1" err="1">
                <a:latin typeface="Arial Narrow" panose="020B0604020202020204" pitchFamily="34" charset="0"/>
                <a:cs typeface="Arial Narrow" panose="020B0604020202020204" pitchFamily="34" charset="0"/>
              </a:rPr>
              <a:t>vendor-name</a:t>
            </a:r>
            <a:r>
              <a:rPr lang="it-IT" sz="2300" i="1">
                <a:latin typeface="Arial Narrow" panose="020B0604020202020204" pitchFamily="34" charset="0"/>
                <a:cs typeface="Arial Narrow" panose="020B0604020202020204" pitchFamily="34" charset="0"/>
              </a:rPr>
              <a:t>/package-name:version-number</a:t>
            </a:r>
            <a:r>
              <a:rPr lang="it-IT" sz="2400"/>
              <a:t> (es. 1.0 o ^1.0 o 1.*)</a:t>
            </a:r>
            <a:endParaRPr lang="it-IT" sz="2400" i="1"/>
          </a:p>
          <a:p>
            <a:pPr marL="0" indent="0">
              <a:spcBef>
                <a:spcPts val="800"/>
              </a:spcBef>
              <a:buNone/>
            </a:pPr>
            <a:r>
              <a:rPr lang="it-IT" sz="2400"/>
              <a:t>(In realtà, nella determinazione delle dipendenze entra anche un file </a:t>
            </a:r>
            <a:r>
              <a:rPr lang="it-IT" sz="2400" i="1"/>
              <a:t>composer.lock</a:t>
            </a:r>
            <a:r>
              <a:rPr lang="it-IT" sz="2400"/>
              <a:t>, di cui non parleremo)</a:t>
            </a:r>
          </a:p>
          <a:p>
            <a:pPr marL="0" indent="0">
              <a:spcBef>
                <a:spcPts val="800"/>
              </a:spcBef>
              <a:buNone/>
            </a:pPr>
            <a:endParaRPr lang="it-IT" sz="2400"/>
          </a:p>
        </p:txBody>
      </p:sp>
    </p:spTree>
    <p:extLst>
      <p:ext uri="{BB962C8B-B14F-4D97-AF65-F5344CB8AC3E}">
        <p14:creationId xmlns:p14="http://schemas.microsoft.com/office/powerpoint/2010/main" val="1874990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AEF3AF-6C52-0C4E-87ED-A83E4619093A}"/>
              </a:ext>
            </a:extLst>
          </p:cNvPr>
          <p:cNvSpPr>
            <a:spLocks noGrp="1"/>
          </p:cNvSpPr>
          <p:nvPr>
            <p:ph type="title"/>
          </p:nvPr>
        </p:nvSpPr>
        <p:spPr>
          <a:xfrm>
            <a:off x="352629" y="151580"/>
            <a:ext cx="8579942" cy="795546"/>
          </a:xfrm>
        </p:spPr>
        <p:txBody>
          <a:bodyPr>
            <a:normAutofit/>
          </a:bodyPr>
          <a:lstStyle/>
          <a:p>
            <a:r>
              <a:rPr lang="it-IT"/>
              <a:t>Prerequisiti</a:t>
            </a:r>
          </a:p>
        </p:txBody>
      </p:sp>
      <p:sp>
        <p:nvSpPr>
          <p:cNvPr id="3" name="Segnaposto contenuto 2">
            <a:extLst>
              <a:ext uri="{FF2B5EF4-FFF2-40B4-BE49-F238E27FC236}">
                <a16:creationId xmlns:a16="http://schemas.microsoft.com/office/drawing/2014/main" id="{F41329F0-DB5A-FF40-9D1F-A272774CD20B}"/>
              </a:ext>
            </a:extLst>
          </p:cNvPr>
          <p:cNvSpPr>
            <a:spLocks noGrp="1"/>
          </p:cNvSpPr>
          <p:nvPr>
            <p:ph idx="1"/>
          </p:nvPr>
        </p:nvSpPr>
        <p:spPr>
          <a:xfrm>
            <a:off x="354157" y="1053846"/>
            <a:ext cx="8585285" cy="4218663"/>
          </a:xfrm>
        </p:spPr>
        <p:txBody>
          <a:bodyPr>
            <a:normAutofit lnSpcReduction="10000"/>
          </a:bodyPr>
          <a:lstStyle/>
          <a:p>
            <a:pPr marL="0" indent="0" algn="just">
              <a:buNone/>
            </a:pPr>
            <a:r>
              <a:rPr lang="it-IT" sz="2400"/>
              <a:t>Prerequisiti: buona conoscenza di PHP, in particolare a oggetti. </a:t>
            </a:r>
          </a:p>
          <a:p>
            <a:pPr marL="0" indent="0">
              <a:buNone/>
            </a:pPr>
            <a:r>
              <a:rPr lang="it-IT" sz="2400"/>
              <a:t>Alcune risorse per un rapido ripasso di PHP:</a:t>
            </a:r>
          </a:p>
          <a:p>
            <a:pPr indent="-293688"/>
            <a:r>
              <a:rPr lang="it-IT" sz="2400">
                <a:hlinkClick r:id="rId2"/>
              </a:rPr>
              <a:t>https://www.ntu.edu.sg/home/ehchua/programming/#php</a:t>
            </a:r>
            <a:endParaRPr lang="it-IT" sz="2400"/>
          </a:p>
          <a:p>
            <a:pPr indent="-293688"/>
            <a:r>
              <a:rPr lang="it-IT" sz="2400">
                <a:hlinkClick r:id="rId3"/>
              </a:rPr>
              <a:t>https://developer.hyvor.com/tutorials/php/</a:t>
            </a:r>
            <a:endParaRPr lang="it-IT" sz="2400"/>
          </a:p>
          <a:p>
            <a:pPr indent="-293688"/>
            <a:r>
              <a:rPr lang="it-IT" sz="2400">
                <a:hlinkClick r:id="rId4"/>
              </a:rPr>
              <a:t>https://www.w3schools.com/php/</a:t>
            </a:r>
            <a:endParaRPr lang="it-IT" sz="2400"/>
          </a:p>
          <a:p>
            <a:pPr indent="-293688"/>
            <a:r>
              <a:rPr lang="it-IT" sz="2400">
                <a:hlinkClick r:id="rId5"/>
              </a:rPr>
              <a:t>https://www.w3schools.com/php/php_oop_what_is.asp</a:t>
            </a:r>
            <a:endParaRPr lang="it-IT" sz="2400"/>
          </a:p>
          <a:p>
            <a:pPr indent="-293688"/>
            <a:r>
              <a:rPr lang="it-IT" sz="2400">
                <a:hlinkClick r:id="rId6"/>
              </a:rPr>
              <a:t>https://www.php.net/manual/language.oop5.php</a:t>
            </a:r>
            <a:endParaRPr lang="it-IT" sz="2400"/>
          </a:p>
          <a:p>
            <a:pPr indent="-293688"/>
            <a:r>
              <a:rPr lang="it-IT" sz="2400">
                <a:hlinkClick r:id="rId7"/>
              </a:rPr>
              <a:t>https://www.tutorialspoint.com/php/php_object_oriented.htm</a:t>
            </a:r>
            <a:endParaRPr lang="it-IT" sz="2400"/>
          </a:p>
          <a:p>
            <a:pPr indent="-293688"/>
            <a:r>
              <a:rPr lang="it-IT" sz="2400">
                <a:hlinkClick r:id="rId8"/>
              </a:rPr>
              <a:t>https://www.tutorialspoint.com/php</a:t>
            </a:r>
            <a:endParaRPr lang="it-IT" sz="2400"/>
          </a:p>
          <a:p>
            <a:pPr marL="0" indent="0">
              <a:spcBef>
                <a:spcPts val="1776"/>
              </a:spcBef>
              <a:buNone/>
            </a:pPr>
            <a:r>
              <a:rPr lang="it-IT" sz="2400"/>
              <a:t>Queste note introduttive sono piuttosto complete, anzi si noti che: </a:t>
            </a:r>
          </a:p>
        </p:txBody>
      </p:sp>
      <p:sp>
        <p:nvSpPr>
          <p:cNvPr id="4" name="Segnaposto data 3">
            <a:extLst>
              <a:ext uri="{FF2B5EF4-FFF2-40B4-BE49-F238E27FC236}">
                <a16:creationId xmlns:a16="http://schemas.microsoft.com/office/drawing/2014/main" id="{59D488C8-877D-1247-B350-3A5347C4C122}"/>
              </a:ext>
            </a:extLst>
          </p:cNvPr>
          <p:cNvSpPr>
            <a:spLocks noGrp="1"/>
          </p:cNvSpPr>
          <p:nvPr>
            <p:ph type="dt" sz="half" idx="10"/>
          </p:nvPr>
        </p:nvSpPr>
        <p:spPr/>
        <p:txBody>
          <a:bodyPr/>
          <a:lstStyle/>
          <a:p>
            <a:fld id="{D6379BEF-CAAD-4F49-99D0-10507E9ED297}" type="datetime1">
              <a:rPr lang="it-IT" smtClean="0"/>
              <a:t>09/01/24</a:t>
            </a:fld>
            <a:endParaRPr lang="it-IT"/>
          </a:p>
        </p:txBody>
      </p:sp>
      <p:sp>
        <p:nvSpPr>
          <p:cNvPr id="5" name="Segnaposto piè di pagina 4">
            <a:extLst>
              <a:ext uri="{FF2B5EF4-FFF2-40B4-BE49-F238E27FC236}">
                <a16:creationId xmlns:a16="http://schemas.microsoft.com/office/drawing/2014/main" id="{AE314F96-E785-3649-B049-991854F7970A}"/>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DDFFB869-168C-444E-B20C-C8815FFF5109}"/>
              </a:ext>
            </a:extLst>
          </p:cNvPr>
          <p:cNvSpPr>
            <a:spLocks noGrp="1"/>
          </p:cNvSpPr>
          <p:nvPr>
            <p:ph type="sldNum" sz="quarter" idx="12"/>
          </p:nvPr>
        </p:nvSpPr>
        <p:spPr/>
        <p:txBody>
          <a:bodyPr/>
          <a:lstStyle/>
          <a:p>
            <a:fld id="{F8EFCE01-9A1A-5743-92DE-2F66DAA3BA2F}" type="slidenum">
              <a:rPr lang="it-IT" smtClean="0"/>
              <a:t>3</a:t>
            </a:fld>
            <a:endParaRPr lang="it-IT"/>
          </a:p>
        </p:txBody>
      </p:sp>
      <p:sp>
        <p:nvSpPr>
          <p:cNvPr id="7" name="Segnaposto contenuto 2">
            <a:extLst>
              <a:ext uri="{FF2B5EF4-FFF2-40B4-BE49-F238E27FC236}">
                <a16:creationId xmlns:a16="http://schemas.microsoft.com/office/drawing/2014/main" id="{E5154DA2-A766-3D43-8E08-D10E50631A5E}"/>
              </a:ext>
            </a:extLst>
          </p:cNvPr>
          <p:cNvSpPr txBox="1">
            <a:spLocks/>
          </p:cNvSpPr>
          <p:nvPr/>
        </p:nvSpPr>
        <p:spPr>
          <a:xfrm>
            <a:off x="352629" y="5170553"/>
            <a:ext cx="8585285" cy="795546"/>
          </a:xfrm>
          <a:prstGeom prst="rect">
            <a:avLst/>
          </a:prstGeom>
          <a:solidFill>
            <a:srgbClr val="D4E1F1"/>
          </a:solidFill>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it-IT" sz="2400"/>
              <a:t>eventuali slide (o parti di esse) con questo sfondo azzurro non servono per lo studio, ma solo per approfondimenti.</a:t>
            </a:r>
          </a:p>
        </p:txBody>
      </p:sp>
    </p:spTree>
    <p:extLst>
      <p:ext uri="{BB962C8B-B14F-4D97-AF65-F5344CB8AC3E}">
        <p14:creationId xmlns:p14="http://schemas.microsoft.com/office/powerpoint/2010/main" val="546636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9EDF5"/>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C5F25-EA59-8549-ABE9-3E279858A2EB}"/>
              </a:ext>
            </a:extLst>
          </p:cNvPr>
          <p:cNvSpPr>
            <a:spLocks noGrp="1"/>
          </p:cNvSpPr>
          <p:nvPr>
            <p:ph type="title"/>
          </p:nvPr>
        </p:nvSpPr>
        <p:spPr>
          <a:xfrm>
            <a:off x="359500" y="73049"/>
            <a:ext cx="8579942" cy="718406"/>
          </a:xfrm>
        </p:spPr>
        <p:txBody>
          <a:bodyPr>
            <a:normAutofit fontScale="90000"/>
          </a:bodyPr>
          <a:lstStyle/>
          <a:p>
            <a:r>
              <a:rPr lang="it-IT" b="0"/>
              <a:t>Installare package PHP con </a:t>
            </a:r>
            <a:r>
              <a:rPr lang="it-IT" b="0" i="1" err="1"/>
              <a:t>composer</a:t>
            </a:r>
            <a:endParaRPr lang="it-IT" b="0"/>
          </a:p>
        </p:txBody>
      </p:sp>
      <p:sp>
        <p:nvSpPr>
          <p:cNvPr id="4" name="Segnaposto data 3">
            <a:extLst>
              <a:ext uri="{FF2B5EF4-FFF2-40B4-BE49-F238E27FC236}">
                <a16:creationId xmlns:a16="http://schemas.microsoft.com/office/drawing/2014/main" id="{86FCA9A5-E09C-BB4F-BB67-70D40F5243F5}"/>
              </a:ext>
            </a:extLst>
          </p:cNvPr>
          <p:cNvSpPr>
            <a:spLocks noGrp="1"/>
          </p:cNvSpPr>
          <p:nvPr>
            <p:ph type="dt" sz="half" idx="10"/>
          </p:nvPr>
        </p:nvSpPr>
        <p:spPr/>
        <p:txBody>
          <a:bodyPr/>
          <a:lstStyle/>
          <a:p>
            <a:fld id="{8D1D2222-2F5D-854C-9EFE-9C498289472C}" type="datetime1">
              <a:rPr lang="it-IT" smtClean="0"/>
              <a:t>09/01/24</a:t>
            </a:fld>
            <a:endParaRPr lang="it-IT"/>
          </a:p>
        </p:txBody>
      </p:sp>
      <p:sp>
        <p:nvSpPr>
          <p:cNvPr id="5" name="Segnaposto piè di pagina 4">
            <a:extLst>
              <a:ext uri="{FF2B5EF4-FFF2-40B4-BE49-F238E27FC236}">
                <a16:creationId xmlns:a16="http://schemas.microsoft.com/office/drawing/2014/main" id="{B3E0D842-1214-B540-B828-EEEA48EFC586}"/>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4EA4907-1407-B642-A3F5-0406710209D0}"/>
              </a:ext>
            </a:extLst>
          </p:cNvPr>
          <p:cNvSpPr>
            <a:spLocks noGrp="1"/>
          </p:cNvSpPr>
          <p:nvPr>
            <p:ph type="sldNum" sz="quarter" idx="12"/>
          </p:nvPr>
        </p:nvSpPr>
        <p:spPr/>
        <p:txBody>
          <a:bodyPr/>
          <a:lstStyle/>
          <a:p>
            <a:fld id="{F8EFCE01-9A1A-5743-92DE-2F66DAA3BA2F}" type="slidenum">
              <a:rPr lang="it-IT" smtClean="0"/>
              <a:t>30</a:t>
            </a:fld>
            <a:endParaRPr lang="it-IT"/>
          </a:p>
        </p:txBody>
      </p:sp>
      <p:sp>
        <p:nvSpPr>
          <p:cNvPr id="9" name="Rettangolo 8">
            <a:extLst>
              <a:ext uri="{FF2B5EF4-FFF2-40B4-BE49-F238E27FC236}">
                <a16:creationId xmlns:a16="http://schemas.microsoft.com/office/drawing/2014/main" id="{C8E0CFF6-3428-FB44-A29D-202B3914DA8D}"/>
              </a:ext>
            </a:extLst>
          </p:cNvPr>
          <p:cNvSpPr/>
          <p:nvPr/>
        </p:nvSpPr>
        <p:spPr>
          <a:xfrm>
            <a:off x="240057" y="1675110"/>
            <a:ext cx="8595960" cy="2544286"/>
          </a:xfrm>
          <a:prstGeom prst="rect">
            <a:avLst/>
          </a:prstGeom>
          <a:solidFill>
            <a:schemeClr val="bg1">
              <a:lumMod val="85000"/>
            </a:schemeClr>
          </a:solidFill>
        </p:spPr>
        <p:txBody>
          <a:bodyPr wrap="square">
            <a:spAutoFit/>
          </a:bodyPr>
          <a:lstStyle/>
          <a:p>
            <a:r>
              <a:rPr lang="it-IT" sz="1200">
                <a:solidFill>
                  <a:srgbClr val="C814C9"/>
                </a:solidFill>
                <a:effectLst/>
                <a:latin typeface="Ubuntu Mono" panose="020B0509030602030204" pitchFamily="49" charset="0"/>
              </a:rPr>
              <a:t>$</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composer</a:t>
            </a:r>
            <a:endParaRPr lang="it-IT" sz="1200">
              <a:solidFill>
                <a:srgbClr val="000000"/>
              </a:solidFill>
              <a:effectLst/>
              <a:latin typeface="Ubuntu Mono" panose="020B0509030602030204" pitchFamily="49" charset="0"/>
            </a:endParaRPr>
          </a:p>
          <a:p>
            <a:r>
              <a:rPr lang="it-IT" sz="1200" err="1">
                <a:solidFill>
                  <a:srgbClr val="9FA01C"/>
                </a:solidFill>
                <a:effectLst/>
                <a:latin typeface="Ubuntu Mono" panose="020B0509030602030204" pitchFamily="49" charset="0"/>
              </a:rPr>
              <a:t>Usage</a:t>
            </a:r>
            <a:r>
              <a:rPr lang="it-IT" sz="1200">
                <a:solidFill>
                  <a:srgbClr val="9FA01C"/>
                </a:solidFill>
                <a:effectLst/>
                <a:latin typeface="Ubuntu Mono" panose="020B0509030602030204" pitchFamily="49" charset="0"/>
              </a:rPr>
              <a:t>:</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command</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options</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arguments</a:t>
            </a:r>
            <a:r>
              <a:rPr lang="it-IT" sz="1200">
                <a:solidFill>
                  <a:srgbClr val="000000"/>
                </a:solidFill>
                <a:effectLst/>
                <a:latin typeface="Ubuntu Mono" panose="020B0509030602030204" pitchFamily="49" charset="0"/>
              </a:rPr>
              <a:t>]</a:t>
            </a:r>
          </a:p>
          <a:p>
            <a:r>
              <a:rPr lang="it-IT" sz="1200">
                <a:solidFill>
                  <a:srgbClr val="000000"/>
                </a:solidFill>
                <a:effectLst/>
                <a:latin typeface="Ubuntu Mono" panose="020B0509030602030204" pitchFamily="49" charset="0"/>
              </a:rPr>
              <a:t>  </a:t>
            </a:r>
            <a:r>
              <a:rPr lang="it-IT" sz="1200">
                <a:solidFill>
                  <a:srgbClr val="2FB41D"/>
                </a:solidFill>
                <a:effectLst/>
                <a:latin typeface="Ubuntu Mono" panose="020B0509030602030204" pitchFamily="49" charset="0"/>
              </a:rPr>
              <a:t>...</a:t>
            </a:r>
            <a:endParaRPr lang="it-IT" sz="1200">
              <a:solidFill>
                <a:srgbClr val="000000"/>
              </a:solidFill>
              <a:effectLst/>
              <a:latin typeface="Ubuntu Mono" panose="020B0509030602030204" pitchFamily="49" charset="0"/>
            </a:endParaRPr>
          </a:p>
          <a:p>
            <a:pPr>
              <a:spcBef>
                <a:spcPts val="400"/>
              </a:spcBef>
            </a:pPr>
            <a:r>
              <a:rPr lang="it-IT" sz="1200" err="1">
                <a:solidFill>
                  <a:srgbClr val="9FA01C"/>
                </a:solidFill>
                <a:effectLst/>
                <a:latin typeface="Ubuntu Mono" panose="020B0509030602030204" pitchFamily="49" charset="0"/>
              </a:rPr>
              <a:t>Available</a:t>
            </a:r>
            <a:r>
              <a:rPr lang="it-IT" sz="1200">
                <a:solidFill>
                  <a:srgbClr val="9FA01C"/>
                </a:solidFill>
                <a:effectLst/>
                <a:latin typeface="Ubuntu Mono" panose="020B0509030602030204" pitchFamily="49" charset="0"/>
              </a:rPr>
              <a:t> </a:t>
            </a:r>
            <a:r>
              <a:rPr lang="it-IT" sz="1200" err="1">
                <a:solidFill>
                  <a:srgbClr val="9FA01C"/>
                </a:solidFill>
                <a:effectLst/>
                <a:latin typeface="Ubuntu Mono" panose="020B0509030602030204" pitchFamily="49" charset="0"/>
              </a:rPr>
              <a:t>commands</a:t>
            </a:r>
            <a:r>
              <a:rPr lang="it-IT" sz="1200">
                <a:solidFill>
                  <a:srgbClr val="9FA01C"/>
                </a:solidFill>
                <a:effectLst/>
                <a:latin typeface="Ubuntu Mono" panose="020B0509030602030204" pitchFamily="49" charset="0"/>
              </a:rPr>
              <a:t>:</a:t>
            </a:r>
          </a:p>
          <a:p>
            <a:r>
              <a:rPr lang="it-IT" sz="1200">
                <a:solidFill>
                  <a:srgbClr val="000000"/>
                </a:solidFill>
                <a:effectLst/>
                <a:latin typeface="Ubuntu Mono" panose="020B0509030602030204" pitchFamily="49" charset="0"/>
              </a:rPr>
              <a:t>  </a:t>
            </a:r>
            <a:r>
              <a:rPr lang="it-IT" sz="1200" err="1">
                <a:solidFill>
                  <a:srgbClr val="2FB41D"/>
                </a:solidFill>
                <a:effectLst/>
                <a:latin typeface="Ubuntu Mono" panose="020B0509030602030204" pitchFamily="49" charset="0"/>
              </a:rPr>
              <a:t>browse</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Opens</a:t>
            </a:r>
            <a:r>
              <a:rPr lang="it-IT" sz="1200">
                <a:solidFill>
                  <a:srgbClr val="000000"/>
                </a:solidFill>
                <a:effectLst/>
                <a:latin typeface="Ubuntu Mono" panose="020B0509030602030204" pitchFamily="49" charset="0"/>
              </a:rPr>
              <a:t> the </a:t>
            </a:r>
            <a:r>
              <a:rPr lang="it-IT" sz="1200" err="1">
                <a:solidFill>
                  <a:srgbClr val="000000"/>
                </a:solidFill>
                <a:effectLst/>
                <a:latin typeface="Ubuntu Mono" panose="020B0509030602030204" pitchFamily="49" charset="0"/>
              </a:rPr>
              <a:t>package's</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repository</a:t>
            </a:r>
            <a:r>
              <a:rPr lang="it-IT" sz="1200">
                <a:solidFill>
                  <a:srgbClr val="000000"/>
                </a:solidFill>
                <a:effectLst/>
                <a:latin typeface="Ubuntu Mono" panose="020B0509030602030204" pitchFamily="49" charset="0"/>
              </a:rPr>
              <a:t> URL or homepage in </a:t>
            </a:r>
            <a:r>
              <a:rPr lang="it-IT" sz="1200" err="1">
                <a:solidFill>
                  <a:srgbClr val="000000"/>
                </a:solidFill>
                <a:effectLst/>
                <a:latin typeface="Ubuntu Mono" panose="020B0509030602030204" pitchFamily="49" charset="0"/>
              </a:rPr>
              <a:t>your</a:t>
            </a:r>
            <a:r>
              <a:rPr lang="it-IT" sz="1200">
                <a:solidFill>
                  <a:srgbClr val="000000"/>
                </a:solidFill>
                <a:effectLst/>
                <a:latin typeface="Ubuntu Mono" panose="020B0509030602030204" pitchFamily="49" charset="0"/>
              </a:rPr>
              <a:t> browser</a:t>
            </a:r>
          </a:p>
          <a:p>
            <a:r>
              <a:rPr lang="it-IT" sz="1200">
                <a:solidFill>
                  <a:srgbClr val="000000"/>
                </a:solidFill>
                <a:latin typeface="Ubuntu Mono" panose="020B0509030602030204" pitchFamily="49" charset="0"/>
              </a:rPr>
              <a:t>  </a:t>
            </a:r>
            <a:r>
              <a:rPr lang="it-IT" sz="1200">
                <a:solidFill>
                  <a:srgbClr val="2FB41D"/>
                </a:solidFill>
                <a:latin typeface="Ubuntu Mono" panose="020B0509030602030204" pitchFamily="49" charset="0"/>
              </a:rPr>
              <a:t>create-</a:t>
            </a:r>
            <a:r>
              <a:rPr lang="it-IT" sz="1200" err="1">
                <a:solidFill>
                  <a:srgbClr val="2FB41D"/>
                </a:solidFill>
                <a:latin typeface="Ubuntu Mono" panose="020B0509030602030204" pitchFamily="49" charset="0"/>
              </a:rPr>
              <a:t>project</a:t>
            </a:r>
            <a:r>
              <a:rPr lang="it-IT" sz="1200">
                <a:solidFill>
                  <a:srgbClr val="000000"/>
                </a:solidFill>
                <a:latin typeface="Ubuntu Mono" panose="020B0509030602030204" pitchFamily="49" charset="0"/>
              </a:rPr>
              <a:t> </a:t>
            </a:r>
            <a:r>
              <a:rPr lang="it-IT" sz="1200" err="1">
                <a:solidFill>
                  <a:srgbClr val="000000"/>
                </a:solidFill>
                <a:latin typeface="Ubuntu Mono" panose="020B0509030602030204" pitchFamily="49" charset="0"/>
              </a:rPr>
              <a:t>Creates</a:t>
            </a:r>
            <a:r>
              <a:rPr lang="it-IT" sz="1200">
                <a:solidFill>
                  <a:srgbClr val="000000"/>
                </a:solidFill>
                <a:latin typeface="Ubuntu Mono" panose="020B0509030602030204" pitchFamily="49" charset="0"/>
              </a:rPr>
              <a:t> new </a:t>
            </a:r>
            <a:r>
              <a:rPr lang="it-IT" sz="1200" err="1">
                <a:solidFill>
                  <a:srgbClr val="000000"/>
                </a:solidFill>
                <a:latin typeface="Ubuntu Mono" panose="020B0509030602030204" pitchFamily="49" charset="0"/>
              </a:rPr>
              <a:t>project</a:t>
            </a:r>
            <a:r>
              <a:rPr lang="it-IT" sz="1200">
                <a:solidFill>
                  <a:srgbClr val="000000"/>
                </a:solidFill>
                <a:latin typeface="Ubuntu Mono" panose="020B0509030602030204" pitchFamily="49" charset="0"/>
              </a:rPr>
              <a:t> from a package </a:t>
            </a:r>
            <a:r>
              <a:rPr lang="it-IT" sz="1200" err="1">
                <a:solidFill>
                  <a:srgbClr val="000000"/>
                </a:solidFill>
                <a:latin typeface="Ubuntu Mono" panose="020B0509030602030204" pitchFamily="49" charset="0"/>
              </a:rPr>
              <a:t>into</a:t>
            </a:r>
            <a:r>
              <a:rPr lang="it-IT" sz="1200">
                <a:solidFill>
                  <a:srgbClr val="000000"/>
                </a:solidFill>
                <a:latin typeface="Ubuntu Mono" panose="020B0509030602030204" pitchFamily="49" charset="0"/>
              </a:rPr>
              <a:t> </a:t>
            </a:r>
            <a:r>
              <a:rPr lang="it-IT" sz="1200" err="1">
                <a:solidFill>
                  <a:srgbClr val="000000"/>
                </a:solidFill>
                <a:latin typeface="Ubuntu Mono" panose="020B0509030602030204" pitchFamily="49" charset="0"/>
              </a:rPr>
              <a:t>given</a:t>
            </a:r>
            <a:r>
              <a:rPr lang="it-IT" sz="1200">
                <a:solidFill>
                  <a:srgbClr val="000000"/>
                </a:solidFill>
                <a:latin typeface="Ubuntu Mono" panose="020B0509030602030204" pitchFamily="49" charset="0"/>
              </a:rPr>
              <a:t> directory</a:t>
            </a:r>
            <a:endParaRPr lang="it-IT" sz="1200">
              <a:solidFill>
                <a:srgbClr val="000000"/>
              </a:solidFill>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err="1">
                <a:solidFill>
                  <a:srgbClr val="2FB41D"/>
                </a:solidFill>
                <a:effectLst/>
                <a:latin typeface="Ubuntu Mono" panose="020B0509030602030204" pitchFamily="49" charset="0"/>
              </a:rPr>
              <a:t>init</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Creates</a:t>
            </a:r>
            <a:r>
              <a:rPr lang="it-IT" sz="1200">
                <a:solidFill>
                  <a:srgbClr val="000000"/>
                </a:solidFill>
                <a:effectLst/>
                <a:latin typeface="Ubuntu Mono" panose="020B0509030602030204" pitchFamily="49" charset="0"/>
              </a:rPr>
              <a:t> a </a:t>
            </a:r>
            <a:r>
              <a:rPr lang="it-IT" sz="1200" err="1">
                <a:solidFill>
                  <a:srgbClr val="000000"/>
                </a:solidFill>
                <a:effectLst/>
                <a:latin typeface="Ubuntu Mono" panose="020B0509030602030204" pitchFamily="49" charset="0"/>
              </a:rPr>
              <a:t>basic</a:t>
            </a:r>
            <a:r>
              <a:rPr lang="it-IT" sz="1200">
                <a:solidFill>
                  <a:srgbClr val="000000"/>
                </a:solidFill>
                <a:effectLst/>
                <a:latin typeface="Ubuntu Mono" panose="020B0509030602030204" pitchFamily="49" charset="0"/>
              </a:rPr>
              <a:t> </a:t>
            </a:r>
            <a:r>
              <a:rPr lang="it-IT" sz="1200" err="1">
                <a:solidFill>
                  <a:srgbClr val="000000"/>
                </a:solidFill>
                <a:effectLst/>
                <a:highlight>
                  <a:srgbClr val="FFFF00"/>
                </a:highlight>
                <a:latin typeface="Ubuntu Mono" panose="020B0509030602030204" pitchFamily="49" charset="0"/>
              </a:rPr>
              <a:t>composer.json</a:t>
            </a:r>
            <a:r>
              <a:rPr lang="it-IT" sz="1200">
                <a:solidFill>
                  <a:srgbClr val="000000"/>
                </a:solidFill>
                <a:effectLst/>
                <a:latin typeface="Ubuntu Mono" panose="020B0509030602030204" pitchFamily="49" charset="0"/>
              </a:rPr>
              <a:t> file in </a:t>
            </a:r>
            <a:r>
              <a:rPr lang="it-IT" sz="1200" err="1">
                <a:solidFill>
                  <a:srgbClr val="000000"/>
                </a:solidFill>
                <a:effectLst/>
                <a:latin typeface="Ubuntu Mono" panose="020B0509030602030204" pitchFamily="49" charset="0"/>
              </a:rPr>
              <a:t>current</a:t>
            </a:r>
            <a:r>
              <a:rPr lang="it-IT" sz="1200">
                <a:solidFill>
                  <a:srgbClr val="000000"/>
                </a:solidFill>
                <a:effectLst/>
                <a:latin typeface="Ubuntu Mono" panose="020B0509030602030204" pitchFamily="49" charset="0"/>
              </a:rPr>
              <a:t> directory</a:t>
            </a:r>
          </a:p>
          <a:p>
            <a:r>
              <a:rPr lang="it-IT" sz="1200">
                <a:solidFill>
                  <a:srgbClr val="000000"/>
                </a:solidFill>
                <a:effectLst/>
                <a:latin typeface="Ubuntu Mono" panose="020B0509030602030204" pitchFamily="49" charset="0"/>
              </a:rPr>
              <a:t>  </a:t>
            </a:r>
            <a:r>
              <a:rPr lang="it-IT" sz="1200" err="1">
                <a:solidFill>
                  <a:srgbClr val="2FB41D"/>
                </a:solidFill>
                <a:effectLst/>
                <a:latin typeface="Ubuntu Mono" panose="020B0509030602030204" pitchFamily="49" charset="0"/>
              </a:rPr>
              <a:t>install</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Installs</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project</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dependencies</a:t>
            </a:r>
            <a:r>
              <a:rPr lang="it-IT" sz="1200">
                <a:solidFill>
                  <a:srgbClr val="000000"/>
                </a:solidFill>
                <a:effectLst/>
                <a:latin typeface="Ubuntu Mono" panose="020B0509030602030204" pitchFamily="49" charset="0"/>
              </a:rPr>
              <a:t> from </a:t>
            </a:r>
            <a:r>
              <a:rPr lang="it-IT" sz="1200" err="1">
                <a:solidFill>
                  <a:srgbClr val="000000"/>
                </a:solidFill>
                <a:highlight>
                  <a:srgbClr val="FFFF00"/>
                </a:highlight>
                <a:latin typeface="Ubuntu Mono" panose="020B0509030602030204" pitchFamily="49" charset="0"/>
              </a:rPr>
              <a:t>composer.json</a:t>
            </a:r>
            <a:r>
              <a:rPr lang="it-IT" sz="1200">
                <a:solidFill>
                  <a:srgbClr val="000000"/>
                </a:solidFill>
                <a:effectLst/>
                <a:latin typeface="Ubuntu Mono" panose="020B0509030602030204" pitchFamily="49" charset="0"/>
              </a:rPr>
              <a:t> or the </a:t>
            </a:r>
            <a:r>
              <a:rPr lang="it-IT" sz="1200" err="1">
                <a:solidFill>
                  <a:srgbClr val="000000"/>
                </a:solidFill>
                <a:effectLst/>
                <a:latin typeface="Ubuntu Mono" panose="020B0509030602030204" pitchFamily="49" charset="0"/>
              </a:rPr>
              <a:t>composer.lock</a:t>
            </a:r>
            <a:r>
              <a:rPr lang="it-IT" sz="1200">
                <a:solidFill>
                  <a:srgbClr val="000000"/>
                </a:solidFill>
                <a:effectLst/>
                <a:latin typeface="Ubuntu Mono" panose="020B0509030602030204" pitchFamily="49" charset="0"/>
              </a:rPr>
              <a:t> file </a:t>
            </a:r>
            <a:r>
              <a:rPr lang="it-IT" sz="1200" err="1">
                <a:solidFill>
                  <a:srgbClr val="000000"/>
                </a:solidFill>
                <a:effectLst/>
                <a:latin typeface="Ubuntu Mono" panose="020B0509030602030204" pitchFamily="49" charset="0"/>
              </a:rPr>
              <a:t>if</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present</a:t>
            </a:r>
            <a:endParaRPr lang="it-IT" sz="1200">
              <a:solidFill>
                <a:srgbClr val="000000"/>
              </a:solidFill>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err="1">
                <a:solidFill>
                  <a:srgbClr val="2FB41D"/>
                </a:solidFill>
                <a:effectLst/>
                <a:latin typeface="Ubuntu Mono" panose="020B0509030602030204" pitchFamily="49" charset="0"/>
              </a:rPr>
              <a:t>require</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Adds</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required</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packages</a:t>
            </a:r>
            <a:r>
              <a:rPr lang="it-IT" sz="1200">
                <a:solidFill>
                  <a:srgbClr val="000000"/>
                </a:solidFill>
                <a:effectLst/>
                <a:latin typeface="Ubuntu Mono" panose="020B0509030602030204" pitchFamily="49" charset="0"/>
              </a:rPr>
              <a:t> to </a:t>
            </a:r>
            <a:r>
              <a:rPr lang="it-IT" sz="1200" err="1">
                <a:solidFill>
                  <a:srgbClr val="000000"/>
                </a:solidFill>
                <a:effectLst/>
                <a:latin typeface="Ubuntu Mono" panose="020B0509030602030204" pitchFamily="49" charset="0"/>
              </a:rPr>
              <a:t>your</a:t>
            </a:r>
            <a:r>
              <a:rPr lang="it-IT" sz="1200">
                <a:solidFill>
                  <a:srgbClr val="000000"/>
                </a:solidFill>
                <a:effectLst/>
                <a:latin typeface="Ubuntu Mono" panose="020B0509030602030204" pitchFamily="49" charset="0"/>
              </a:rPr>
              <a:t> </a:t>
            </a:r>
            <a:r>
              <a:rPr lang="it-IT" sz="1200" err="1">
                <a:solidFill>
                  <a:srgbClr val="000000"/>
                </a:solidFill>
                <a:effectLst/>
                <a:highlight>
                  <a:srgbClr val="FFFF00"/>
                </a:highlight>
                <a:latin typeface="Ubuntu Mono" panose="020B0509030602030204" pitchFamily="49" charset="0"/>
              </a:rPr>
              <a:t>composer.json</a:t>
            </a:r>
            <a:r>
              <a:rPr lang="it-IT" sz="1200">
                <a:solidFill>
                  <a:srgbClr val="000000"/>
                </a:solidFill>
                <a:effectLst/>
                <a:latin typeface="Ubuntu Mono" panose="020B0509030602030204" pitchFamily="49" charset="0"/>
              </a:rPr>
              <a:t> and </a:t>
            </a:r>
            <a:r>
              <a:rPr lang="it-IT" sz="1200" err="1">
                <a:solidFill>
                  <a:srgbClr val="000000"/>
                </a:solidFill>
                <a:effectLst/>
                <a:latin typeface="Ubuntu Mono" panose="020B0509030602030204" pitchFamily="49" charset="0"/>
              </a:rPr>
              <a:t>installs</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them</a:t>
            </a:r>
            <a:endParaRPr lang="it-IT" sz="1200">
              <a:solidFill>
                <a:srgbClr val="000000"/>
              </a:solidFill>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err="1">
                <a:solidFill>
                  <a:srgbClr val="2FB41D"/>
                </a:solidFill>
                <a:effectLst/>
                <a:latin typeface="Ubuntu Mono" panose="020B0509030602030204" pitchFamily="49" charset="0"/>
              </a:rPr>
              <a:t>search</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Searches</a:t>
            </a:r>
            <a:r>
              <a:rPr lang="it-IT" sz="1200">
                <a:solidFill>
                  <a:srgbClr val="000000"/>
                </a:solidFill>
                <a:effectLst/>
                <a:latin typeface="Ubuntu Mono" panose="020B0509030602030204" pitchFamily="49" charset="0"/>
              </a:rPr>
              <a:t> for </a:t>
            </a:r>
            <a:r>
              <a:rPr lang="it-IT" sz="1200" err="1">
                <a:solidFill>
                  <a:srgbClr val="000000"/>
                </a:solidFill>
                <a:effectLst/>
                <a:latin typeface="Ubuntu Mono" panose="020B0509030602030204" pitchFamily="49" charset="0"/>
              </a:rPr>
              <a:t>packages</a:t>
            </a:r>
          </a:p>
          <a:p>
            <a:r>
              <a:rPr lang="it-IT" sz="1200">
                <a:solidFill>
                  <a:srgbClr val="000000"/>
                </a:solidFill>
                <a:latin typeface="Ubuntu Mono" panose="020B0509030602030204" pitchFamily="49" charset="0"/>
              </a:rPr>
              <a:t>  </a:t>
            </a:r>
            <a:r>
              <a:rPr lang="it-IT" sz="1200">
                <a:solidFill>
                  <a:srgbClr val="2FB41D"/>
                </a:solidFill>
                <a:latin typeface="Ubuntu Mono" panose="020B0509030602030204" pitchFamily="49" charset="0"/>
              </a:rPr>
              <a:t>...</a:t>
            </a:r>
            <a:endParaRPr lang="it-IT" sz="1200">
              <a:solidFill>
                <a:srgbClr val="000000"/>
              </a:solidFill>
              <a:latin typeface="Ubuntu Mono" panose="020B0509030602030204" pitchFamily="49" charset="0"/>
            </a:endParaRPr>
          </a:p>
          <a:p>
            <a:r>
              <a:rPr lang="it-IT" sz="1200">
                <a:solidFill>
                  <a:srgbClr val="000000"/>
                </a:solidFill>
                <a:latin typeface="Ubuntu Mono" panose="020B0509030602030204" pitchFamily="49" charset="0"/>
              </a:rPr>
              <a:t>  </a:t>
            </a:r>
            <a:r>
              <a:rPr lang="it-IT" sz="1200">
                <a:solidFill>
                  <a:srgbClr val="2FB41D"/>
                </a:solidFill>
                <a:latin typeface="Ubuntu Mono" panose="020B0509030602030204" pitchFamily="49" charset="0"/>
              </a:rPr>
              <a:t>global</a:t>
            </a:r>
            <a:r>
              <a:rPr lang="it-IT" sz="1200">
                <a:solidFill>
                  <a:srgbClr val="000000"/>
                </a:solidFill>
                <a:latin typeface="Ubuntu Mono" panose="020B0509030602030204" pitchFamily="49" charset="0"/>
              </a:rPr>
              <a:t>         </a:t>
            </a:r>
            <a:r>
              <a:rPr lang="it-IT" sz="1200" err="1">
                <a:solidFill>
                  <a:srgbClr val="000000"/>
                </a:solidFill>
                <a:latin typeface="Ubuntu Mono" panose="020B0509030602030204" pitchFamily="49" charset="0"/>
              </a:rPr>
              <a:t>Allows</a:t>
            </a:r>
            <a:r>
              <a:rPr lang="it-IT" sz="1200">
                <a:solidFill>
                  <a:srgbClr val="000000"/>
                </a:solidFill>
                <a:latin typeface="Ubuntu Mono" panose="020B0509030602030204" pitchFamily="49" charset="0"/>
              </a:rPr>
              <a:t> </a:t>
            </a:r>
            <a:r>
              <a:rPr lang="it-IT" sz="1200" err="1">
                <a:solidFill>
                  <a:srgbClr val="000000"/>
                </a:solidFill>
                <a:latin typeface="Ubuntu Mono" panose="020B0509030602030204" pitchFamily="49" charset="0"/>
              </a:rPr>
              <a:t>running</a:t>
            </a:r>
            <a:r>
              <a:rPr lang="it-IT" sz="1200">
                <a:solidFill>
                  <a:srgbClr val="000000"/>
                </a:solidFill>
                <a:latin typeface="Ubuntu Mono" panose="020B0509030602030204" pitchFamily="49" charset="0"/>
              </a:rPr>
              <a:t> </a:t>
            </a:r>
            <a:r>
              <a:rPr lang="it-IT" sz="1200" err="1">
                <a:solidFill>
                  <a:srgbClr val="000000"/>
                </a:solidFill>
                <a:latin typeface="Ubuntu Mono" panose="020B0509030602030204" pitchFamily="49" charset="0"/>
              </a:rPr>
              <a:t>commands</a:t>
            </a:r>
            <a:r>
              <a:rPr lang="it-IT" sz="1200">
                <a:solidFill>
                  <a:srgbClr val="000000"/>
                </a:solidFill>
                <a:latin typeface="Ubuntu Mono" panose="020B0509030602030204" pitchFamily="49" charset="0"/>
              </a:rPr>
              <a:t> in the global </a:t>
            </a:r>
            <a:r>
              <a:rPr lang="it-IT" sz="1200" err="1">
                <a:solidFill>
                  <a:srgbClr val="000000"/>
                </a:solidFill>
                <a:latin typeface="Ubuntu Mono" panose="020B0509030602030204" pitchFamily="49" charset="0"/>
              </a:rPr>
              <a:t>composer</a:t>
            </a:r>
            <a:r>
              <a:rPr lang="it-IT" sz="1200">
                <a:solidFill>
                  <a:srgbClr val="000000"/>
                </a:solidFill>
                <a:latin typeface="Ubuntu Mono" panose="020B0509030602030204" pitchFamily="49" charset="0"/>
              </a:rPr>
              <a:t> dir ($COMPOSER_HOME).</a:t>
            </a:r>
          </a:p>
          <a:p>
            <a:r>
              <a:rPr lang="it-IT" sz="1200">
                <a:solidFill>
                  <a:srgbClr val="000000"/>
                </a:solidFill>
                <a:latin typeface="Ubuntu Mono" panose="020B0509030602030204" pitchFamily="49" charset="0"/>
              </a:rPr>
              <a:t>  </a:t>
            </a:r>
            <a:r>
              <a:rPr lang="it-IT" sz="1200">
                <a:solidFill>
                  <a:srgbClr val="2FB41D"/>
                </a:solidFill>
                <a:latin typeface="Ubuntu Mono" panose="020B0509030602030204" pitchFamily="49" charset="0"/>
              </a:rPr>
              <a:t>...</a:t>
            </a:r>
            <a:endParaRPr lang="it-IT" sz="1200">
              <a:solidFill>
                <a:srgbClr val="000000"/>
              </a:solidFill>
              <a:latin typeface="Ubuntu Mono" panose="020B0509030602030204" pitchFamily="49" charset="0"/>
            </a:endParaRPr>
          </a:p>
        </p:txBody>
      </p:sp>
      <p:sp>
        <p:nvSpPr>
          <p:cNvPr id="10" name="Segnaposto contenuto 2">
            <a:extLst>
              <a:ext uri="{FF2B5EF4-FFF2-40B4-BE49-F238E27FC236}">
                <a16:creationId xmlns:a16="http://schemas.microsoft.com/office/drawing/2014/main" id="{2F74869B-990F-5548-B4AB-1F2704714C27}"/>
              </a:ext>
            </a:extLst>
          </p:cNvPr>
          <p:cNvSpPr txBox="1">
            <a:spLocks/>
          </p:cNvSpPr>
          <p:nvPr/>
        </p:nvSpPr>
        <p:spPr>
          <a:xfrm>
            <a:off x="204558" y="791456"/>
            <a:ext cx="8666959" cy="914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800"/>
              </a:spcBef>
              <a:buNone/>
            </a:pPr>
            <a:r>
              <a:rPr lang="it-IT" sz="2400"/>
              <a:t>I principali comandi di </a:t>
            </a:r>
            <a:r>
              <a:rPr lang="it-IT" sz="2400" i="1"/>
              <a:t>composer</a:t>
            </a:r>
            <a:r>
              <a:rPr lang="it-IT" sz="2400"/>
              <a:t> legati all'installazione di package come dipendenze e quindi a </a:t>
            </a:r>
            <a:r>
              <a:rPr lang="it-IT" sz="2400" i="1">
                <a:highlight>
                  <a:srgbClr val="FFFF00"/>
                </a:highlight>
              </a:rPr>
              <a:t>composer.json</a:t>
            </a:r>
            <a:r>
              <a:rPr lang="it-IT" sz="2400"/>
              <a:t> sono i seguenti:  </a:t>
            </a:r>
          </a:p>
        </p:txBody>
      </p:sp>
      <p:sp>
        <p:nvSpPr>
          <p:cNvPr id="14" name="Segnaposto contenuto 2">
            <a:extLst>
              <a:ext uri="{FF2B5EF4-FFF2-40B4-BE49-F238E27FC236}">
                <a16:creationId xmlns:a16="http://schemas.microsoft.com/office/drawing/2014/main" id="{0FBE777C-1D87-A642-BEE2-39867B589AA4}"/>
              </a:ext>
            </a:extLst>
          </p:cNvPr>
          <p:cNvSpPr txBox="1">
            <a:spLocks/>
          </p:cNvSpPr>
          <p:nvPr/>
        </p:nvSpPr>
        <p:spPr>
          <a:xfrm>
            <a:off x="204557" y="4268490"/>
            <a:ext cx="8816153" cy="218554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200"/>
              </a:spcBef>
              <a:buNone/>
            </a:pPr>
            <a:r>
              <a:rPr lang="it-IT" sz="2300" i="1"/>
              <a:t>composer</a:t>
            </a:r>
            <a:r>
              <a:rPr lang="it-IT" sz="2300"/>
              <a:t> </a:t>
            </a:r>
            <a:r>
              <a:rPr lang="it-IT" sz="2300" i="1"/>
              <a:t>global</a:t>
            </a:r>
            <a:r>
              <a:rPr lang="it-IT" sz="2300"/>
              <a:t> è seguito, tipicamente, da </a:t>
            </a:r>
            <a:r>
              <a:rPr lang="it-IT" sz="2300" i="1"/>
              <a:t>install/require/create-project</a:t>
            </a:r>
            <a:endParaRPr lang="it-IT" sz="2300"/>
          </a:p>
          <a:p>
            <a:pPr marL="276225" indent="-276225">
              <a:lnSpc>
                <a:spcPct val="90000"/>
              </a:lnSpc>
              <a:spcBef>
                <a:spcPts val="600"/>
              </a:spcBef>
              <a:spcAft>
                <a:spcPts val="600"/>
              </a:spcAft>
            </a:pPr>
            <a:r>
              <a:rPr lang="it-IT" sz="2300"/>
              <a:t>Come già spiegato, </a:t>
            </a:r>
            <a:r>
              <a:rPr lang="it-IT" sz="2300" i="1"/>
              <a:t>composer</a:t>
            </a:r>
            <a:r>
              <a:rPr lang="it-IT" sz="2300"/>
              <a:t>, senza </a:t>
            </a:r>
            <a:r>
              <a:rPr lang="it-IT" sz="2300" i="1"/>
              <a:t>global</a:t>
            </a:r>
            <a:r>
              <a:rPr lang="it-IT" sz="2300"/>
              <a:t>, installa il software nella directory corrente, quella da cui viene lanciato</a:t>
            </a:r>
          </a:p>
          <a:p>
            <a:pPr marL="276225" indent="-276225">
              <a:lnSpc>
                <a:spcPct val="90000"/>
              </a:lnSpc>
              <a:spcBef>
                <a:spcPts val="200"/>
              </a:spcBef>
            </a:pPr>
            <a:r>
              <a:rPr lang="it-IT" sz="2300"/>
              <a:t>Invece </a:t>
            </a:r>
            <a:r>
              <a:rPr lang="it-IT" sz="2300" i="1"/>
              <a:t>composer</a:t>
            </a:r>
            <a:r>
              <a:rPr lang="it-IT" sz="2300"/>
              <a:t> </a:t>
            </a:r>
            <a:r>
              <a:rPr lang="it-IT" sz="2300" i="1"/>
              <a:t>global</a:t>
            </a:r>
            <a:r>
              <a:rPr lang="it-IT" sz="2300"/>
              <a:t> installa nella propria directory di installazione (ogni utente ne ha una, p.es. </a:t>
            </a:r>
            <a:r>
              <a:rPr lang="it-IT" sz="2300" i="1"/>
              <a:t>~/.</a:t>
            </a:r>
            <a:r>
              <a:rPr lang="it-IT" sz="2300" i="1" err="1"/>
              <a:t>composer</a:t>
            </a:r>
            <a:r>
              <a:rPr lang="it-IT" sz="2300" i="1"/>
              <a:t>, ~/.config/</a:t>
            </a:r>
            <a:r>
              <a:rPr lang="it-IT" sz="2300" i="1" err="1"/>
              <a:t>composer</a:t>
            </a:r>
            <a:r>
              <a:rPr lang="it-IT" sz="2300"/>
              <a:t> (Linux) o </a:t>
            </a:r>
            <a:r>
              <a:rPr lang="it-IT" sz="2300" i="1"/>
              <a:t>$COMPOSER_HOME</a:t>
            </a:r>
            <a:r>
              <a:rPr lang="it-IT" sz="2300"/>
              <a:t>)</a:t>
            </a:r>
          </a:p>
        </p:txBody>
      </p:sp>
    </p:spTree>
    <p:extLst>
      <p:ext uri="{BB962C8B-B14F-4D97-AF65-F5344CB8AC3E}">
        <p14:creationId xmlns:p14="http://schemas.microsoft.com/office/powerpoint/2010/main" val="2752127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C5F25-EA59-8549-ABE9-3E279858A2EB}"/>
              </a:ext>
            </a:extLst>
          </p:cNvPr>
          <p:cNvSpPr>
            <a:spLocks noGrp="1"/>
          </p:cNvSpPr>
          <p:nvPr>
            <p:ph type="title"/>
          </p:nvPr>
        </p:nvSpPr>
        <p:spPr/>
        <p:txBody>
          <a:bodyPr/>
          <a:lstStyle/>
          <a:p>
            <a:r>
              <a:rPr lang="it-IT"/>
              <a:t>Installare... l'installer di Laravel</a:t>
            </a:r>
          </a:p>
        </p:txBody>
      </p:sp>
      <p:sp>
        <p:nvSpPr>
          <p:cNvPr id="3" name="Segnaposto contenuto 2">
            <a:extLst>
              <a:ext uri="{FF2B5EF4-FFF2-40B4-BE49-F238E27FC236}">
                <a16:creationId xmlns:a16="http://schemas.microsoft.com/office/drawing/2014/main" id="{F0CF6F72-9415-B744-AEE9-6D1BE73EC063}"/>
              </a:ext>
            </a:extLst>
          </p:cNvPr>
          <p:cNvSpPr>
            <a:spLocks noGrp="1"/>
          </p:cNvSpPr>
          <p:nvPr>
            <p:ph idx="1"/>
          </p:nvPr>
        </p:nvSpPr>
        <p:spPr>
          <a:xfrm>
            <a:off x="228873" y="944941"/>
            <a:ext cx="8776814" cy="2443339"/>
          </a:xfrm>
        </p:spPr>
        <p:txBody>
          <a:bodyPr>
            <a:noAutofit/>
          </a:bodyPr>
          <a:lstStyle/>
          <a:p>
            <a:pPr marL="0" indent="0">
              <a:spcBef>
                <a:spcPts val="200"/>
              </a:spcBef>
              <a:buNone/>
            </a:pPr>
            <a:r>
              <a:rPr lang="it-IT" sz="2300" spc="-10"/>
              <a:t>Useremo </a:t>
            </a:r>
            <a:r>
              <a:rPr lang="it-IT" sz="2300" i="1" spc="-10" err="1"/>
              <a:t>composer</a:t>
            </a:r>
            <a:r>
              <a:rPr lang="it-IT" sz="2300" spc="-10"/>
              <a:t> (ovunque lo si sia installato, p.es. in </a:t>
            </a:r>
            <a:r>
              <a:rPr lang="it-IT" sz="2300" i="1" spc="-10"/>
              <a:t>~/.composer</a:t>
            </a:r>
            <a:r>
              <a:rPr lang="it-IT" sz="2300" spc="-10"/>
              <a:t>) per installare il package/app (PHP) </a:t>
            </a:r>
            <a:r>
              <a:rPr lang="it-IT" sz="2300" i="1" spc="-10" err="1"/>
              <a:t>laravel</a:t>
            </a:r>
            <a:r>
              <a:rPr lang="it-IT" sz="2300" i="1" spc="-10"/>
              <a:t>/installer</a:t>
            </a:r>
            <a:r>
              <a:rPr lang="it-IT" sz="2300" spc="-10"/>
              <a:t> con le sue dipendenze</a:t>
            </a:r>
          </a:p>
          <a:p>
            <a:pPr marL="0" indent="-201613">
              <a:spcBef>
                <a:spcPts val="400"/>
              </a:spcBef>
              <a:buNone/>
            </a:pPr>
            <a:r>
              <a:rPr lang="it-IT" sz="2300" err="1"/>
              <a:t>Lo </a:t>
            </a:r>
            <a:r>
              <a:rPr lang="it-IT" sz="2300"/>
              <a:t>si installa </a:t>
            </a:r>
            <a:r>
              <a:rPr lang="it-IT" sz="2300">
                <a:highlight>
                  <a:srgbClr val="00FFFF"/>
                </a:highlight>
                <a:latin typeface="Ubuntu Mono" panose="020B0509030602030204" pitchFamily="49" charset="0"/>
              </a:rPr>
              <a:t>global</a:t>
            </a:r>
            <a:r>
              <a:rPr lang="it-IT" sz="2300"/>
              <a:t> cioè pure in </a:t>
            </a:r>
            <a:r>
              <a:rPr lang="it-IT" sz="2300" i="1"/>
              <a:t>~/.</a:t>
            </a:r>
            <a:r>
              <a:rPr lang="it-IT" sz="2300" i="1" err="1"/>
              <a:t>composer</a:t>
            </a:r>
            <a:r>
              <a:rPr lang="it-IT" sz="2300"/>
              <a:t> (o </a:t>
            </a:r>
            <a:r>
              <a:rPr lang="it-IT" sz="2300" i="1"/>
              <a:t>$COMPOSER_HOME</a:t>
            </a:r>
            <a:r>
              <a:rPr lang="it-IT" sz="2300"/>
              <a:t>)</a:t>
            </a:r>
          </a:p>
          <a:p>
            <a:pPr marL="269875" indent="-263525">
              <a:spcBef>
                <a:spcPts val="400"/>
              </a:spcBef>
            </a:pPr>
            <a:r>
              <a:rPr lang="it-IT" sz="2100"/>
              <a:t>senza </a:t>
            </a:r>
            <a:r>
              <a:rPr lang="it-IT" sz="2100">
                <a:highlight>
                  <a:srgbClr val="00FFFF"/>
                </a:highlight>
                <a:latin typeface="Ubuntu Mono" panose="020B0509030602030204" pitchFamily="49" charset="0"/>
              </a:rPr>
              <a:t>global</a:t>
            </a:r>
            <a:r>
              <a:rPr lang="it-IT" sz="2100"/>
              <a:t> sarebbe installato nella directory corrente (tipicamente di una specifica </a:t>
            </a:r>
            <a:r>
              <a:rPr lang="it-IT" sz="2100" err="1"/>
              <a:t>app</a:t>
            </a:r>
            <a:r>
              <a:rPr lang="it-IT" sz="2100"/>
              <a:t>), il che non è però particolarmente utile per l'installer di </a:t>
            </a:r>
            <a:r>
              <a:rPr lang="it-IT" sz="2100" i="1"/>
              <a:t>laravel</a:t>
            </a:r>
            <a:r>
              <a:rPr lang="it-IT" sz="2100"/>
              <a:t> (è un eseguibile, ne basta una copia nel $PATH)</a:t>
            </a:r>
          </a:p>
        </p:txBody>
      </p:sp>
      <p:sp>
        <p:nvSpPr>
          <p:cNvPr id="4" name="Segnaposto data 3">
            <a:extLst>
              <a:ext uri="{FF2B5EF4-FFF2-40B4-BE49-F238E27FC236}">
                <a16:creationId xmlns:a16="http://schemas.microsoft.com/office/drawing/2014/main" id="{86FCA9A5-E09C-BB4F-BB67-70D40F5243F5}"/>
              </a:ext>
            </a:extLst>
          </p:cNvPr>
          <p:cNvSpPr>
            <a:spLocks noGrp="1"/>
          </p:cNvSpPr>
          <p:nvPr>
            <p:ph type="dt" sz="half" idx="10"/>
          </p:nvPr>
        </p:nvSpPr>
        <p:spPr/>
        <p:txBody>
          <a:bodyPr/>
          <a:lstStyle/>
          <a:p>
            <a:fld id="{4DB87CD5-18B6-C946-AF83-AD830CC78953}" type="datetime1">
              <a:rPr lang="it-IT" smtClean="0"/>
              <a:t>09/01/24</a:t>
            </a:fld>
            <a:endParaRPr lang="it-IT"/>
          </a:p>
        </p:txBody>
      </p:sp>
      <p:sp>
        <p:nvSpPr>
          <p:cNvPr id="5" name="Segnaposto piè di pagina 4">
            <a:extLst>
              <a:ext uri="{FF2B5EF4-FFF2-40B4-BE49-F238E27FC236}">
                <a16:creationId xmlns:a16="http://schemas.microsoft.com/office/drawing/2014/main" id="{B3E0D842-1214-B540-B828-EEEA48EFC586}"/>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4EA4907-1407-B642-A3F5-0406710209D0}"/>
              </a:ext>
            </a:extLst>
          </p:cNvPr>
          <p:cNvSpPr>
            <a:spLocks noGrp="1"/>
          </p:cNvSpPr>
          <p:nvPr>
            <p:ph type="sldNum" sz="quarter" idx="12"/>
          </p:nvPr>
        </p:nvSpPr>
        <p:spPr/>
        <p:txBody>
          <a:bodyPr/>
          <a:lstStyle/>
          <a:p>
            <a:fld id="{F8EFCE01-9A1A-5743-92DE-2F66DAA3BA2F}" type="slidenum">
              <a:rPr lang="it-IT" smtClean="0"/>
              <a:t>31</a:t>
            </a:fld>
            <a:endParaRPr lang="it-IT"/>
          </a:p>
        </p:txBody>
      </p:sp>
      <p:sp>
        <p:nvSpPr>
          <p:cNvPr id="7" name="Rettangolo 6">
            <a:extLst>
              <a:ext uri="{FF2B5EF4-FFF2-40B4-BE49-F238E27FC236}">
                <a16:creationId xmlns:a16="http://schemas.microsoft.com/office/drawing/2014/main" id="{E7151422-7920-BD49-A0A4-D524FF157B01}"/>
              </a:ext>
            </a:extLst>
          </p:cNvPr>
          <p:cNvSpPr/>
          <p:nvPr/>
        </p:nvSpPr>
        <p:spPr>
          <a:xfrm>
            <a:off x="686775" y="3271358"/>
            <a:ext cx="7770450" cy="310854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400">
                <a:solidFill>
                  <a:schemeClr val="accent6"/>
                </a:solidFill>
                <a:effectLst/>
                <a:latin typeface="Ubuntu Mono" panose="020B0509030602030204" pitchFamily="49" charset="0"/>
              </a:rPr>
              <a:t>$ </a:t>
            </a:r>
            <a:r>
              <a:rPr lang="it-IT" sz="1400" err="1">
                <a:solidFill>
                  <a:srgbClr val="000000"/>
                </a:solidFill>
                <a:effectLst/>
                <a:latin typeface="Ubuntu Mono" panose="020B0509030602030204" pitchFamily="49" charset="0"/>
              </a:rPr>
              <a:t>composer</a:t>
            </a:r>
            <a:r>
              <a:rPr lang="it-IT" sz="1400">
                <a:solidFill>
                  <a:srgbClr val="000000"/>
                </a:solidFill>
                <a:effectLst/>
                <a:latin typeface="Ubuntu Mono" panose="020B0509030602030204" pitchFamily="49" charset="0"/>
              </a:rPr>
              <a:t> </a:t>
            </a:r>
            <a:r>
              <a:rPr lang="it-IT" sz="1400">
                <a:solidFill>
                  <a:srgbClr val="000000"/>
                </a:solidFill>
                <a:effectLst/>
                <a:highlight>
                  <a:srgbClr val="00FFFF"/>
                </a:highlight>
                <a:latin typeface="Ubuntu Mono" panose="020B0509030602030204" pitchFamily="49" charset="0"/>
              </a:rPr>
              <a:t>global</a:t>
            </a:r>
            <a:r>
              <a:rPr lang="it-IT" sz="1400">
                <a:solidFill>
                  <a:srgbClr val="000000"/>
                </a:solidFill>
                <a:effectLst/>
                <a:latin typeface="Ubuntu Mono" panose="020B0509030602030204" pitchFamily="49" charset="0"/>
              </a:rPr>
              <a:t> </a:t>
            </a:r>
            <a:r>
              <a:rPr lang="it-IT" sz="1400" err="1">
                <a:solidFill>
                  <a:srgbClr val="000000"/>
                </a:solidFill>
                <a:effectLst/>
                <a:latin typeface="Ubuntu Mono" panose="020B0509030602030204" pitchFamily="49" charset="0"/>
              </a:rPr>
              <a:t>require</a:t>
            </a:r>
            <a:r>
              <a:rPr lang="it-IT" sz="1400">
                <a:solidFill>
                  <a:srgbClr val="000000"/>
                </a:solidFill>
                <a:effectLst/>
                <a:latin typeface="Ubuntu Mono" panose="020B0509030602030204" pitchFamily="49" charset="0"/>
              </a:rPr>
              <a:t> </a:t>
            </a:r>
            <a:r>
              <a:rPr lang="it-IT" sz="1400" err="1">
                <a:solidFill>
                  <a:srgbClr val="000000"/>
                </a:solidFill>
                <a:effectLst/>
                <a:latin typeface="Ubuntu Mono" panose="020B0509030602030204" pitchFamily="49" charset="0"/>
              </a:rPr>
              <a:t>laravel</a:t>
            </a:r>
            <a:r>
              <a:rPr lang="it-IT" sz="1400">
                <a:solidFill>
                  <a:srgbClr val="000000"/>
                </a:solidFill>
                <a:effectLst/>
                <a:latin typeface="Ubuntu Mono" panose="020B0509030602030204" pitchFamily="49" charset="0"/>
              </a:rPr>
              <a:t>/</a:t>
            </a:r>
            <a:r>
              <a:rPr lang="it-IT" sz="1400" err="1">
                <a:solidFill>
                  <a:srgbClr val="000000"/>
                </a:solidFill>
                <a:effectLst/>
                <a:latin typeface="Ubuntu Mono" panose="020B0509030602030204" pitchFamily="49" charset="0"/>
              </a:rPr>
              <a:t>installer</a:t>
            </a:r>
            <a:r>
              <a:rPr lang="it-IT" sz="1400">
                <a:solidFill>
                  <a:srgbClr val="000000"/>
                </a:solidFill>
                <a:effectLst/>
                <a:latin typeface="Ubuntu Mono" panose="020B0509030602030204" pitchFamily="49" charset="0"/>
              </a:rPr>
              <a:t>       </a:t>
            </a:r>
            <a:r>
              <a:rPr lang="it-IT" sz="1400">
                <a:solidFill>
                  <a:schemeClr val="accent6"/>
                </a:solidFill>
                <a:effectLst/>
                <a:latin typeface="Ubuntu Mono" panose="020B0509030602030204" pitchFamily="49" charset="0"/>
              </a:rPr>
              <a:t># </a:t>
            </a:r>
            <a:r>
              <a:rPr lang="it-IT" sz="1400">
                <a:solidFill>
                  <a:schemeClr val="tx1"/>
                </a:solidFill>
                <a:effectLst/>
                <a:highlight>
                  <a:srgbClr val="00FFFF"/>
                </a:highlight>
                <a:latin typeface="Ubuntu Mono" panose="020B0509030602030204" pitchFamily="49" charset="0"/>
              </a:rPr>
              <a:t>global</a:t>
            </a:r>
            <a:r>
              <a:rPr lang="it-IT" sz="1400">
                <a:solidFill>
                  <a:schemeClr val="accent6"/>
                </a:solidFill>
                <a:effectLst/>
                <a:latin typeface="Times New Roman" panose="02020603050405020304" pitchFamily="18" charset="0"/>
                <a:cs typeface="Times New Roman" panose="02020603050405020304" pitchFamily="18" charset="0"/>
              </a:rPr>
              <a:t> significa: installa nella directory</a:t>
            </a:r>
          </a:p>
          <a:p>
            <a:r>
              <a:rPr lang="it-IT" sz="1400" err="1">
                <a:solidFill>
                  <a:srgbClr val="2FB41D"/>
                </a:solidFill>
                <a:effectLst/>
                <a:latin typeface="Ubuntu Mono" panose="020B0509030602030204" pitchFamily="49" charset="0"/>
              </a:rPr>
              <a:t>Changed</a:t>
            </a:r>
            <a:r>
              <a:rPr lang="it-IT" sz="1400">
                <a:solidFill>
                  <a:srgbClr val="2FB41D"/>
                </a:solidFill>
                <a:effectLst/>
                <a:latin typeface="Ubuntu Mono" panose="020B0509030602030204" pitchFamily="49" charset="0"/>
              </a:rPr>
              <a:t> </a:t>
            </a:r>
            <a:r>
              <a:rPr lang="it-IT" sz="1400" err="1">
                <a:solidFill>
                  <a:srgbClr val="2FB41D"/>
                </a:solidFill>
                <a:effectLst/>
                <a:latin typeface="Ubuntu Mono" panose="020B0509030602030204" pitchFamily="49" charset="0"/>
              </a:rPr>
              <a:t>current</a:t>
            </a:r>
            <a:r>
              <a:rPr lang="it-IT" sz="1400">
                <a:solidFill>
                  <a:srgbClr val="2FB41D"/>
                </a:solidFill>
                <a:effectLst/>
                <a:latin typeface="Ubuntu Mono" panose="020B0509030602030204" pitchFamily="49" charset="0"/>
              </a:rPr>
              <a:t> directory to </a:t>
            </a:r>
            <a:r>
              <a:rPr lang="it-IT" sz="1400">
                <a:solidFill>
                  <a:srgbClr val="2FB41D"/>
                </a:solidFill>
                <a:effectLst/>
                <a:highlight>
                  <a:srgbClr val="FFFF00"/>
                </a:highlight>
                <a:latin typeface="Ubuntu Mono" panose="020B0509030602030204" pitchFamily="49" charset="0"/>
              </a:rPr>
              <a:t>/</a:t>
            </a:r>
            <a:r>
              <a:rPr lang="it-IT" sz="1400" err="1">
                <a:solidFill>
                  <a:srgbClr val="2FB41D"/>
                </a:solidFill>
                <a:effectLst/>
                <a:highlight>
                  <a:srgbClr val="FFFF00"/>
                </a:highlight>
                <a:latin typeface="Ubuntu Mono" panose="020B0509030602030204" pitchFamily="49" charset="0"/>
              </a:rPr>
              <a:t>Users</a:t>
            </a:r>
            <a:r>
              <a:rPr lang="it-IT" sz="1400">
                <a:solidFill>
                  <a:srgbClr val="2FB41D"/>
                </a:solidFill>
                <a:effectLst/>
                <a:highlight>
                  <a:srgbClr val="FFFF00"/>
                </a:highlight>
                <a:latin typeface="Ubuntu Mono" panose="020B0509030602030204" pitchFamily="49" charset="0"/>
              </a:rPr>
              <a:t>/</a:t>
            </a:r>
            <a:r>
              <a:rPr lang="it-IT" sz="1400" err="1">
                <a:solidFill>
                  <a:srgbClr val="2FB41D"/>
                </a:solidFill>
                <a:effectLst/>
                <a:highlight>
                  <a:srgbClr val="FFFF00"/>
                </a:highlight>
                <a:latin typeface="Ubuntu Mono" panose="020B0509030602030204" pitchFamily="49" charset="0"/>
              </a:rPr>
              <a:t>gp</a:t>
            </a:r>
            <a:r>
              <a:rPr lang="it-IT" sz="1400">
                <a:solidFill>
                  <a:srgbClr val="2FB41D"/>
                </a:solidFill>
                <a:effectLst/>
                <a:highlight>
                  <a:srgbClr val="FFFF00"/>
                </a:highlight>
                <a:latin typeface="Ubuntu Mono" panose="020B0509030602030204" pitchFamily="49" charset="0"/>
              </a:rPr>
              <a:t>/.</a:t>
            </a:r>
            <a:r>
              <a:rPr lang="it-IT" sz="1400" err="1">
                <a:solidFill>
                  <a:srgbClr val="2FB41D"/>
                </a:solidFill>
                <a:effectLst/>
                <a:highlight>
                  <a:srgbClr val="FFFF00"/>
                </a:highlight>
                <a:latin typeface="Ubuntu Mono" panose="020B0509030602030204" pitchFamily="49" charset="0"/>
              </a:rPr>
              <a:t>composer</a:t>
            </a:r>
            <a:r>
              <a:rPr lang="it-IT" sz="1400">
                <a:solidFill>
                  <a:srgbClr val="2FB41D"/>
                </a:solidFill>
                <a:effectLst/>
                <a:latin typeface="Ubuntu Mono" panose="020B0509030602030204" pitchFamily="49" charset="0"/>
              </a:rPr>
              <a:t>  </a:t>
            </a:r>
            <a:r>
              <a:rPr lang="it-IT" sz="1400">
                <a:solidFill>
                  <a:schemeClr val="accent6"/>
                </a:solidFill>
                <a:effectLst/>
                <a:latin typeface="Ubuntu Mono" panose="020B0509030602030204" pitchFamily="49" charset="0"/>
              </a:rPr>
              <a:t>#  </a:t>
            </a:r>
            <a:r>
              <a:rPr lang="it-IT" sz="1300">
                <a:solidFill>
                  <a:schemeClr val="accent6"/>
                </a:solidFill>
                <a:effectLst/>
                <a:latin typeface="Ubuntu Mono" panose="020B0509030602030204" pitchFamily="49" charset="0"/>
              </a:rPr>
              <a:t>$COMPOSER_HOME</a:t>
            </a:r>
            <a:r>
              <a:rPr lang="it-IT" sz="1400">
                <a:solidFill>
                  <a:schemeClr val="accent6"/>
                </a:solidFill>
                <a:effectLst/>
                <a:latin typeface="Times New Roman" panose="02020603050405020304" pitchFamily="18" charset="0"/>
                <a:cs typeface="Times New Roman" panose="02020603050405020304" pitchFamily="18" charset="0"/>
              </a:rPr>
              <a:t> (default </a:t>
            </a:r>
            <a:r>
              <a:rPr lang="it-IT" sz="1400">
                <a:solidFill>
                  <a:schemeClr val="accent6"/>
                </a:solidFill>
                <a:effectLst/>
                <a:highlight>
                  <a:srgbClr val="FFFF00"/>
                </a:highlight>
                <a:latin typeface="Ubuntu Mono" panose="020B0509030602030204" pitchFamily="49" charset="0"/>
              </a:rPr>
              <a:t>~/.</a:t>
            </a:r>
            <a:r>
              <a:rPr lang="it-IT" sz="1400" err="1">
                <a:solidFill>
                  <a:schemeClr val="accent6"/>
                </a:solidFill>
                <a:effectLst/>
                <a:highlight>
                  <a:srgbClr val="FFFF00"/>
                </a:highlight>
                <a:latin typeface="Ubuntu Mono" panose="020B0509030602030204" pitchFamily="49" charset="0"/>
              </a:rPr>
              <a:t>composer</a:t>
            </a:r>
            <a:r>
              <a:rPr lang="it-IT" sz="1400">
                <a:solidFill>
                  <a:schemeClr val="accent6"/>
                </a:solidFill>
                <a:effectLst/>
                <a:latin typeface="Times New Roman" panose="02020603050405020304" pitchFamily="18" charset="0"/>
                <a:cs typeface="Times New Roman" panose="02020603050405020304" pitchFamily="18" charset="0"/>
              </a:rPr>
              <a:t>)</a:t>
            </a:r>
          </a:p>
          <a:p>
            <a:r>
              <a:rPr lang="it-IT" sz="1400">
                <a:solidFill>
                  <a:srgbClr val="000000"/>
                </a:solidFill>
                <a:effectLst/>
                <a:latin typeface="Ubuntu Mono" panose="020B0509030602030204" pitchFamily="49" charset="0"/>
              </a:rPr>
              <a:t>Using </a:t>
            </a:r>
            <a:r>
              <a:rPr lang="it-IT" sz="1400" err="1">
                <a:solidFill>
                  <a:srgbClr val="000000"/>
                </a:solidFill>
                <a:effectLst/>
                <a:latin typeface="Ubuntu Mono" panose="020B0509030602030204" pitchFamily="49" charset="0"/>
              </a:rPr>
              <a:t>version</a:t>
            </a:r>
            <a:r>
              <a:rPr lang="it-IT" sz="1400">
                <a:solidFill>
                  <a:srgbClr val="000000"/>
                </a:solidFill>
                <a:effectLst/>
                <a:latin typeface="Ubuntu Mono" panose="020B0509030602030204" pitchFamily="49" charset="0"/>
              </a:rPr>
              <a:t> </a:t>
            </a:r>
            <a:r>
              <a:rPr lang="it-IT" sz="1400">
                <a:solidFill>
                  <a:srgbClr val="2FB41D"/>
                </a:solidFill>
                <a:effectLst/>
                <a:latin typeface="Ubuntu Mono" panose="020B0509030602030204" pitchFamily="49" charset="0"/>
              </a:rPr>
              <a:t>^2.1</a:t>
            </a:r>
            <a:r>
              <a:rPr lang="it-IT" sz="1400">
                <a:solidFill>
                  <a:srgbClr val="000000"/>
                </a:solidFill>
                <a:effectLst/>
                <a:latin typeface="Ubuntu Mono" panose="020B0509030602030204" pitchFamily="49" charset="0"/>
              </a:rPr>
              <a:t> for </a:t>
            </a:r>
            <a:r>
              <a:rPr lang="it-IT" sz="1400" err="1">
                <a:solidFill>
                  <a:srgbClr val="2FB41D"/>
                </a:solidFill>
                <a:effectLst/>
                <a:latin typeface="Ubuntu Mono" panose="020B0509030602030204" pitchFamily="49" charset="0"/>
              </a:rPr>
              <a:t>laravel</a:t>
            </a:r>
            <a:r>
              <a:rPr lang="it-IT" sz="1400">
                <a:solidFill>
                  <a:srgbClr val="2FB41D"/>
                </a:solidFill>
                <a:effectLst/>
                <a:latin typeface="Ubuntu Mono" panose="020B0509030602030204" pitchFamily="49" charset="0"/>
              </a:rPr>
              <a:t>/</a:t>
            </a:r>
            <a:r>
              <a:rPr lang="it-IT" sz="1400" err="1">
                <a:solidFill>
                  <a:srgbClr val="2FB41D"/>
                </a:solidFill>
                <a:effectLst/>
                <a:latin typeface="Ubuntu Mono" panose="020B0509030602030204" pitchFamily="49" charset="0"/>
              </a:rPr>
              <a:t>installer</a:t>
            </a:r>
            <a:endParaRPr lang="it-IT" sz="1400">
              <a:solidFill>
                <a:srgbClr val="2FB41D"/>
              </a:solidFill>
              <a:effectLst/>
              <a:latin typeface="Ubuntu Mono" panose="020B0509030602030204" pitchFamily="49" charset="0"/>
            </a:endParaRPr>
          </a:p>
          <a:p>
            <a:r>
              <a:rPr lang="it-IT" sz="1400">
                <a:solidFill>
                  <a:srgbClr val="2FB41D"/>
                </a:solidFill>
                <a:effectLst/>
                <a:latin typeface="Ubuntu Mono" panose="020B0509030602030204" pitchFamily="49" charset="0"/>
              </a:rPr>
              <a:t>./</a:t>
            </a:r>
            <a:r>
              <a:rPr lang="it-IT" sz="1400" err="1">
                <a:solidFill>
                  <a:srgbClr val="2FB41D"/>
                </a:solidFill>
                <a:effectLst/>
                <a:latin typeface="Ubuntu Mono" panose="020B0509030602030204" pitchFamily="49" charset="0"/>
              </a:rPr>
              <a:t>composer.json</a:t>
            </a:r>
            <a:r>
              <a:rPr lang="it-IT" sz="1400">
                <a:solidFill>
                  <a:srgbClr val="2FB41D"/>
                </a:solidFill>
                <a:effectLst/>
                <a:latin typeface="Ubuntu Mono" panose="020B0509030602030204" pitchFamily="49" charset="0"/>
              </a:rPr>
              <a:t> </a:t>
            </a:r>
            <a:r>
              <a:rPr lang="it-IT" sz="1400" err="1">
                <a:solidFill>
                  <a:srgbClr val="2FB41D"/>
                </a:solidFill>
                <a:effectLst/>
                <a:latin typeface="Ubuntu Mono" panose="020B0509030602030204" pitchFamily="49" charset="0"/>
              </a:rPr>
              <a:t>has</a:t>
            </a:r>
            <a:r>
              <a:rPr lang="it-IT" sz="1400">
                <a:solidFill>
                  <a:srgbClr val="2FB41D"/>
                </a:solidFill>
                <a:effectLst/>
                <a:latin typeface="Ubuntu Mono" panose="020B0509030602030204" pitchFamily="49" charset="0"/>
              </a:rPr>
              <a:t> </a:t>
            </a:r>
            <a:r>
              <a:rPr lang="it-IT" sz="1400" err="1">
                <a:solidFill>
                  <a:srgbClr val="2FB41D"/>
                </a:solidFill>
                <a:effectLst/>
                <a:latin typeface="Ubuntu Mono" panose="020B0509030602030204" pitchFamily="49" charset="0"/>
              </a:rPr>
              <a:t>been</a:t>
            </a:r>
            <a:r>
              <a:rPr lang="it-IT" sz="1400">
                <a:solidFill>
                  <a:srgbClr val="2FB41D"/>
                </a:solidFill>
                <a:effectLst/>
                <a:latin typeface="Ubuntu Mono" panose="020B0509030602030204" pitchFamily="49" charset="0"/>
              </a:rPr>
              <a:t> </a:t>
            </a:r>
            <a:r>
              <a:rPr lang="it-IT" sz="1400" err="1">
                <a:solidFill>
                  <a:srgbClr val="2FB41D"/>
                </a:solidFill>
                <a:effectLst/>
                <a:latin typeface="Ubuntu Mono" panose="020B0509030602030204" pitchFamily="49" charset="0"/>
              </a:rPr>
              <a:t>created</a:t>
            </a:r>
            <a:r>
              <a:rPr lang="it-IT" sz="1400">
                <a:solidFill>
                  <a:srgbClr val="2FB41D"/>
                </a:solidFill>
                <a:effectLst/>
                <a:latin typeface="Ubuntu Mono" panose="020B0509030602030204" pitchFamily="49" charset="0"/>
              </a:rPr>
              <a:t>   </a:t>
            </a:r>
            <a:r>
              <a:rPr lang="it-IT" sz="1400">
                <a:solidFill>
                  <a:schemeClr val="accent6"/>
                </a:solidFill>
                <a:latin typeface="Ubuntu Mono" panose="020B0509030602030204" pitchFamily="49" charset="0"/>
              </a:rPr>
              <a:t># NB: </a:t>
            </a:r>
            <a:r>
              <a:rPr lang="it-IT" sz="1400">
                <a:solidFill>
                  <a:schemeClr val="accent6"/>
                </a:solidFill>
                <a:latin typeface="Times New Roman" panose="02020603050405020304" pitchFamily="18" charset="0"/>
                <a:cs typeface="Times New Roman" panose="02020603050405020304" pitchFamily="18" charset="0"/>
              </a:rPr>
              <a:t>nella directory </a:t>
            </a:r>
            <a:r>
              <a:rPr lang="it-IT" sz="1400">
                <a:solidFill>
                  <a:schemeClr val="accent6"/>
                </a:solidFill>
                <a:latin typeface="Ubuntu Mono" panose="020B0509030602030204" pitchFamily="49" charset="0"/>
              </a:rPr>
              <a:t>$COMPOSER_HOME</a:t>
            </a:r>
            <a:r>
              <a:rPr lang="it-IT" sz="1400">
                <a:solidFill>
                  <a:schemeClr val="accent6"/>
                </a:solidFill>
                <a:latin typeface="Times New Roman" panose="02020603050405020304" pitchFamily="18" charset="0"/>
                <a:cs typeface="Times New Roman" panose="02020603050405020304" pitchFamily="18" charset="0"/>
              </a:rPr>
              <a:t> </a:t>
            </a:r>
            <a:endParaRPr lang="it-IT" sz="1400">
              <a:solidFill>
                <a:srgbClr val="2FB41D"/>
              </a:solidFill>
              <a:effectLst/>
              <a:latin typeface="Ubuntu Mono" panose="020B0509030602030204" pitchFamily="49" charset="0"/>
            </a:endParaRPr>
          </a:p>
          <a:p>
            <a:r>
              <a:rPr lang="it-IT" sz="1400" err="1">
                <a:solidFill>
                  <a:srgbClr val="2FB41D"/>
                </a:solidFill>
                <a:effectLst/>
                <a:latin typeface="Ubuntu Mono" panose="020B0509030602030204" pitchFamily="49" charset="0"/>
              </a:rPr>
              <a:t>Loading</a:t>
            </a:r>
            <a:r>
              <a:rPr lang="it-IT" sz="1400">
                <a:solidFill>
                  <a:srgbClr val="2FB41D"/>
                </a:solidFill>
                <a:effectLst/>
                <a:latin typeface="Ubuntu Mono" panose="020B0509030602030204" pitchFamily="49" charset="0"/>
              </a:rPr>
              <a:t> </a:t>
            </a:r>
            <a:r>
              <a:rPr lang="it-IT" sz="1400" err="1">
                <a:solidFill>
                  <a:srgbClr val="2FB41D"/>
                </a:solidFill>
                <a:effectLst/>
                <a:latin typeface="Ubuntu Mono" panose="020B0509030602030204" pitchFamily="49" charset="0"/>
              </a:rPr>
              <a:t>composer</a:t>
            </a:r>
            <a:r>
              <a:rPr lang="it-IT" sz="1400">
                <a:solidFill>
                  <a:srgbClr val="2FB41D"/>
                </a:solidFill>
                <a:effectLst/>
                <a:latin typeface="Ubuntu Mono" panose="020B0509030602030204" pitchFamily="49" charset="0"/>
              </a:rPr>
              <a:t> </a:t>
            </a:r>
            <a:r>
              <a:rPr lang="it-IT" sz="1400" err="1">
                <a:solidFill>
                  <a:srgbClr val="2FB41D"/>
                </a:solidFill>
                <a:effectLst/>
                <a:latin typeface="Ubuntu Mono" panose="020B0509030602030204" pitchFamily="49" charset="0"/>
              </a:rPr>
              <a:t>repositories</a:t>
            </a:r>
            <a:r>
              <a:rPr lang="it-IT" sz="1400">
                <a:solidFill>
                  <a:srgbClr val="2FB41D"/>
                </a:solidFill>
                <a:effectLst/>
                <a:latin typeface="Ubuntu Mono" panose="020B0509030602030204" pitchFamily="49" charset="0"/>
              </a:rPr>
              <a:t> with package information... </a:t>
            </a:r>
            <a:r>
              <a:rPr lang="it-IT" sz="1400" err="1">
                <a:solidFill>
                  <a:srgbClr val="2FB41D"/>
                </a:solidFill>
                <a:effectLst/>
                <a:latin typeface="Ubuntu Mono" panose="020B0509030602030204" pitchFamily="49" charset="0"/>
              </a:rPr>
              <a:t>Updating</a:t>
            </a:r>
            <a:r>
              <a:rPr lang="it-IT" sz="1400">
                <a:solidFill>
                  <a:srgbClr val="2FB41D"/>
                </a:solidFill>
                <a:effectLst/>
                <a:latin typeface="Ubuntu Mono" panose="020B0509030602030204" pitchFamily="49" charset="0"/>
              </a:rPr>
              <a:t> </a:t>
            </a:r>
            <a:r>
              <a:rPr lang="it-IT" sz="1400" err="1">
                <a:solidFill>
                  <a:srgbClr val="2FB41D"/>
                </a:solidFill>
                <a:effectLst/>
                <a:latin typeface="Ubuntu Mono" panose="020B0509030602030204" pitchFamily="49" charset="0"/>
              </a:rPr>
              <a:t>dependencies</a:t>
            </a:r>
            <a:endParaRPr lang="it-IT" sz="1400">
              <a:solidFill>
                <a:srgbClr val="2FB41D"/>
              </a:solidFill>
              <a:effectLst/>
              <a:latin typeface="Ubuntu Mono" panose="020B0509030602030204" pitchFamily="49" charset="0"/>
            </a:endParaRPr>
          </a:p>
          <a:p>
            <a:r>
              <a:rPr lang="it-IT" sz="1400">
                <a:solidFill>
                  <a:srgbClr val="2FB41D"/>
                </a:solidFill>
                <a:effectLst/>
                <a:latin typeface="Ubuntu Mono" panose="020B0509030602030204" pitchFamily="49" charset="0"/>
              </a:rPr>
              <a:t>Package </a:t>
            </a:r>
            <a:r>
              <a:rPr lang="it-IT" sz="1400" err="1">
                <a:solidFill>
                  <a:srgbClr val="2FB41D"/>
                </a:solidFill>
                <a:effectLst/>
                <a:latin typeface="Ubuntu Mono" panose="020B0509030602030204" pitchFamily="49" charset="0"/>
              </a:rPr>
              <a:t>operations</a:t>
            </a:r>
            <a:r>
              <a:rPr lang="it-IT" sz="1400">
                <a:solidFill>
                  <a:srgbClr val="2FB41D"/>
                </a:solidFill>
                <a:effectLst/>
                <a:latin typeface="Ubuntu Mono" panose="020B0509030602030204" pitchFamily="49" charset="0"/>
              </a:rPr>
              <a:t>: 12 </a:t>
            </a:r>
            <a:r>
              <a:rPr lang="it-IT" sz="1400" err="1">
                <a:solidFill>
                  <a:srgbClr val="2FB41D"/>
                </a:solidFill>
                <a:effectLst/>
                <a:latin typeface="Ubuntu Mono" panose="020B0509030602030204" pitchFamily="49" charset="0"/>
              </a:rPr>
              <a:t>installs</a:t>
            </a:r>
            <a:r>
              <a:rPr lang="it-IT" sz="1400">
                <a:solidFill>
                  <a:srgbClr val="2FB41D"/>
                </a:solidFill>
                <a:effectLst/>
                <a:latin typeface="Ubuntu Mono" panose="020B0509030602030204" pitchFamily="49" charset="0"/>
              </a:rPr>
              <a:t>, 0 </a:t>
            </a:r>
            <a:r>
              <a:rPr lang="it-IT" sz="1400" err="1">
                <a:solidFill>
                  <a:srgbClr val="2FB41D"/>
                </a:solidFill>
                <a:effectLst/>
                <a:latin typeface="Ubuntu Mono" panose="020B0509030602030204" pitchFamily="49" charset="0"/>
              </a:rPr>
              <a:t>updates</a:t>
            </a:r>
            <a:r>
              <a:rPr lang="it-IT" sz="1400">
                <a:solidFill>
                  <a:srgbClr val="2FB41D"/>
                </a:solidFill>
                <a:effectLst/>
                <a:latin typeface="Ubuntu Mono" panose="020B0509030602030204" pitchFamily="49" charset="0"/>
              </a:rPr>
              <a:t>, 0 </a:t>
            </a:r>
            <a:r>
              <a:rPr lang="it-IT" sz="1400" err="1">
                <a:solidFill>
                  <a:srgbClr val="2FB41D"/>
                </a:solidFill>
                <a:effectLst/>
                <a:latin typeface="Ubuntu Mono" panose="020B0509030602030204" pitchFamily="49" charset="0"/>
              </a:rPr>
              <a:t>removals</a:t>
            </a:r>
            <a:endParaRPr lang="it-IT" sz="1400">
              <a:solidFill>
                <a:srgbClr val="2FB41D"/>
              </a:solidFill>
              <a:effectLst/>
              <a:latin typeface="Ubuntu Mono" panose="020B0509030602030204" pitchFamily="49" charset="0"/>
            </a:endParaRPr>
          </a:p>
          <a:p>
            <a:r>
              <a:rPr lang="it-IT" sz="1400">
                <a:solidFill>
                  <a:srgbClr val="000000"/>
                </a:solidFill>
                <a:effectLst/>
                <a:latin typeface="Ubuntu Mono" panose="020B0509030602030204" pitchFamily="49" charset="0"/>
              </a:rPr>
              <a:t>  - </a:t>
            </a:r>
            <a:r>
              <a:rPr lang="it-IT" sz="1400" err="1">
                <a:solidFill>
                  <a:srgbClr val="000000"/>
                </a:solidFill>
                <a:effectLst/>
                <a:latin typeface="Ubuntu Mono" panose="020B0509030602030204" pitchFamily="49" charset="0"/>
              </a:rPr>
              <a:t>Installing</a:t>
            </a:r>
            <a:r>
              <a:rPr lang="it-IT" sz="1400">
                <a:solidFill>
                  <a:srgbClr val="000000"/>
                </a:solidFill>
                <a:effectLst/>
                <a:latin typeface="Ubuntu Mono" panose="020B0509030602030204" pitchFamily="49" charset="0"/>
              </a:rPr>
              <a:t> </a:t>
            </a:r>
            <a:r>
              <a:rPr lang="it-IT" sz="1400" err="1">
                <a:solidFill>
                  <a:srgbClr val="2FB41D"/>
                </a:solidFill>
                <a:effectLst/>
                <a:latin typeface="Ubuntu Mono" panose="020B0509030602030204" pitchFamily="49" charset="0"/>
              </a:rPr>
              <a:t>symfony</a:t>
            </a:r>
            <a:r>
              <a:rPr lang="it-IT" sz="1400">
                <a:solidFill>
                  <a:srgbClr val="2FB41D"/>
                </a:solidFill>
                <a:effectLst/>
                <a:latin typeface="Ubuntu Mono" panose="020B0509030602030204" pitchFamily="49" charset="0"/>
              </a:rPr>
              <a:t>/</a:t>
            </a:r>
            <a:r>
              <a:rPr lang="it-IT" sz="1400" err="1">
                <a:solidFill>
                  <a:srgbClr val="2FB41D"/>
                </a:solidFill>
                <a:effectLst/>
                <a:latin typeface="Ubuntu Mono" panose="020B0509030602030204" pitchFamily="49" charset="0"/>
              </a:rPr>
              <a:t>process</a:t>
            </a:r>
            <a:r>
              <a:rPr lang="it-IT" sz="1400">
                <a:solidFill>
                  <a:srgbClr val="000000"/>
                </a:solidFill>
                <a:effectLst/>
                <a:latin typeface="Ubuntu Mono" panose="020B0509030602030204" pitchFamily="49" charset="0"/>
              </a:rPr>
              <a:t> (</a:t>
            </a:r>
            <a:r>
              <a:rPr lang="it-IT" sz="1400">
                <a:solidFill>
                  <a:srgbClr val="9FA01C"/>
                </a:solidFill>
                <a:effectLst/>
                <a:latin typeface="Ubuntu Mono" panose="020B0509030602030204" pitchFamily="49" charset="0"/>
              </a:rPr>
              <a:t>v4.2.8</a:t>
            </a:r>
            <a:r>
              <a:rPr lang="it-IT" sz="1400">
                <a:solidFill>
                  <a:srgbClr val="000000"/>
                </a:solidFill>
                <a:effectLst/>
                <a:latin typeface="Ubuntu Mono" panose="020B0509030602030204" pitchFamily="49" charset="0"/>
              </a:rPr>
              <a:t>): </a:t>
            </a:r>
            <a:r>
              <a:rPr lang="it-IT" sz="1400" err="1">
                <a:solidFill>
                  <a:srgbClr val="000000"/>
                </a:solidFill>
                <a:effectLst/>
                <a:latin typeface="Ubuntu Mono" panose="020B0509030602030204" pitchFamily="49" charset="0"/>
              </a:rPr>
              <a:t>Loading</a:t>
            </a:r>
            <a:r>
              <a:rPr lang="it-IT" sz="1400">
                <a:solidFill>
                  <a:srgbClr val="000000"/>
                </a:solidFill>
                <a:effectLst/>
                <a:latin typeface="Ubuntu Mono" panose="020B0509030602030204" pitchFamily="49" charset="0"/>
              </a:rPr>
              <a:t> from cache</a:t>
            </a:r>
          </a:p>
          <a:p>
            <a:r>
              <a:rPr lang="it-IT" sz="1400">
                <a:solidFill>
                  <a:srgbClr val="000000"/>
                </a:solidFill>
                <a:latin typeface="Ubuntu Mono" panose="020B0509030602030204" pitchFamily="49" charset="0"/>
              </a:rPr>
              <a:t>  ...</a:t>
            </a:r>
            <a:endParaRPr lang="it-IT" sz="1400">
              <a:solidFill>
                <a:srgbClr val="000000"/>
              </a:solidFill>
              <a:effectLst/>
              <a:latin typeface="Ubuntu Mono" panose="020B0509030602030204" pitchFamily="49" charset="0"/>
            </a:endParaRPr>
          </a:p>
          <a:p>
            <a:r>
              <a:rPr lang="it-IT" sz="1400">
                <a:solidFill>
                  <a:srgbClr val="000000"/>
                </a:solidFill>
                <a:effectLst/>
                <a:latin typeface="Ubuntu Mono" panose="020B0509030602030204" pitchFamily="49" charset="0"/>
              </a:rPr>
              <a:t>  - </a:t>
            </a:r>
            <a:r>
              <a:rPr lang="it-IT" sz="1400" err="1">
                <a:solidFill>
                  <a:srgbClr val="000000"/>
                </a:solidFill>
                <a:effectLst/>
                <a:latin typeface="Ubuntu Mono" panose="020B0509030602030204" pitchFamily="49" charset="0"/>
              </a:rPr>
              <a:t>Installing</a:t>
            </a:r>
            <a:r>
              <a:rPr lang="it-IT" sz="1400">
                <a:solidFill>
                  <a:srgbClr val="000000"/>
                </a:solidFill>
                <a:effectLst/>
                <a:latin typeface="Ubuntu Mono" panose="020B0509030602030204" pitchFamily="49" charset="0"/>
              </a:rPr>
              <a:t> </a:t>
            </a:r>
            <a:r>
              <a:rPr lang="it-IT" sz="1400" err="1">
                <a:solidFill>
                  <a:srgbClr val="2FB41D"/>
                </a:solidFill>
                <a:effectLst/>
                <a:latin typeface="Ubuntu Mono" panose="020B0509030602030204" pitchFamily="49" charset="0"/>
              </a:rPr>
              <a:t>laravel</a:t>
            </a:r>
            <a:r>
              <a:rPr lang="it-IT" sz="1400">
                <a:solidFill>
                  <a:srgbClr val="2FB41D"/>
                </a:solidFill>
                <a:effectLst/>
                <a:latin typeface="Ubuntu Mono" panose="020B0509030602030204" pitchFamily="49" charset="0"/>
              </a:rPr>
              <a:t>/</a:t>
            </a:r>
            <a:r>
              <a:rPr lang="it-IT" sz="1400" err="1">
                <a:solidFill>
                  <a:srgbClr val="2FB41D"/>
                </a:solidFill>
                <a:effectLst/>
                <a:latin typeface="Ubuntu Mono" panose="020B0509030602030204" pitchFamily="49" charset="0"/>
              </a:rPr>
              <a:t>installer</a:t>
            </a:r>
            <a:r>
              <a:rPr lang="it-IT" sz="1400">
                <a:solidFill>
                  <a:srgbClr val="000000"/>
                </a:solidFill>
                <a:effectLst/>
                <a:latin typeface="Ubuntu Mono" panose="020B0509030602030204" pitchFamily="49" charset="0"/>
              </a:rPr>
              <a:t> (</a:t>
            </a:r>
            <a:r>
              <a:rPr lang="it-IT" sz="1400">
                <a:solidFill>
                  <a:srgbClr val="9FA01C"/>
                </a:solidFill>
                <a:effectLst/>
                <a:latin typeface="Ubuntu Mono" panose="020B0509030602030204" pitchFamily="49" charset="0"/>
              </a:rPr>
              <a:t>v2.1.0</a:t>
            </a:r>
            <a:r>
              <a:rPr lang="it-IT" sz="1400">
                <a:solidFill>
                  <a:srgbClr val="000000"/>
                </a:solidFill>
                <a:effectLst/>
                <a:latin typeface="Ubuntu Mono" panose="020B0509030602030204" pitchFamily="49" charset="0"/>
              </a:rPr>
              <a:t>): </a:t>
            </a:r>
            <a:r>
              <a:rPr lang="it-IT" sz="1400" err="1">
                <a:solidFill>
                  <a:srgbClr val="000000"/>
                </a:solidFill>
                <a:effectLst/>
                <a:latin typeface="Ubuntu Mono" panose="020B0509030602030204" pitchFamily="49" charset="0"/>
              </a:rPr>
              <a:t>Loading</a:t>
            </a:r>
            <a:r>
              <a:rPr lang="it-IT" sz="1400">
                <a:solidFill>
                  <a:srgbClr val="000000"/>
                </a:solidFill>
                <a:effectLst/>
                <a:latin typeface="Ubuntu Mono" panose="020B0509030602030204" pitchFamily="49" charset="0"/>
              </a:rPr>
              <a:t> from cache</a:t>
            </a:r>
          </a:p>
          <a:p>
            <a:r>
              <a:rPr lang="it-IT" sz="1400" err="1">
                <a:solidFill>
                  <a:srgbClr val="000000"/>
                </a:solidFill>
                <a:effectLst/>
                <a:latin typeface="Ubuntu Mono" panose="020B0509030602030204" pitchFamily="49" charset="0"/>
              </a:rPr>
              <a:t>symfony</a:t>
            </a:r>
            <a:r>
              <a:rPr lang="it-IT" sz="1400">
                <a:solidFill>
                  <a:srgbClr val="000000"/>
                </a:solidFill>
                <a:effectLst/>
                <a:latin typeface="Ubuntu Mono" panose="020B0509030602030204" pitchFamily="49" charset="0"/>
              </a:rPr>
              <a:t>/</a:t>
            </a:r>
            <a:r>
              <a:rPr lang="it-IT" sz="1400" err="1">
                <a:solidFill>
                  <a:srgbClr val="000000"/>
                </a:solidFill>
                <a:effectLst/>
                <a:latin typeface="Ubuntu Mono" panose="020B0509030602030204" pitchFamily="49" charset="0"/>
              </a:rPr>
              <a:t>contracts</a:t>
            </a:r>
            <a:r>
              <a:rPr lang="it-IT" sz="1400">
                <a:solidFill>
                  <a:srgbClr val="000000"/>
                </a:solidFill>
                <a:effectLst/>
                <a:latin typeface="Ubuntu Mono" panose="020B0509030602030204" pitchFamily="49" charset="0"/>
              </a:rPr>
              <a:t> </a:t>
            </a:r>
            <a:r>
              <a:rPr lang="it-IT" sz="1400" err="1">
                <a:solidFill>
                  <a:srgbClr val="000000"/>
                </a:solidFill>
                <a:effectLst/>
                <a:latin typeface="Ubuntu Mono" panose="020B0509030602030204" pitchFamily="49" charset="0"/>
              </a:rPr>
              <a:t>suggests</a:t>
            </a:r>
            <a:r>
              <a:rPr lang="it-IT" sz="1400">
                <a:solidFill>
                  <a:srgbClr val="000000"/>
                </a:solidFill>
                <a:effectLst/>
                <a:latin typeface="Ubuntu Mono" panose="020B0509030602030204" pitchFamily="49" charset="0"/>
              </a:rPr>
              <a:t> </a:t>
            </a:r>
            <a:r>
              <a:rPr lang="it-IT" sz="1400" err="1">
                <a:solidFill>
                  <a:srgbClr val="000000"/>
                </a:solidFill>
                <a:effectLst/>
                <a:latin typeface="Ubuntu Mono" panose="020B0509030602030204" pitchFamily="49" charset="0"/>
              </a:rPr>
              <a:t>installing</a:t>
            </a:r>
            <a:r>
              <a:rPr lang="it-IT" sz="1400">
                <a:solidFill>
                  <a:srgbClr val="000000"/>
                </a:solidFill>
                <a:effectLst/>
                <a:latin typeface="Ubuntu Mono" panose="020B0509030602030204" pitchFamily="49" charset="0"/>
              </a:rPr>
              <a:t> </a:t>
            </a:r>
            <a:r>
              <a:rPr lang="it-IT" sz="1400" err="1">
                <a:solidFill>
                  <a:srgbClr val="000000"/>
                </a:solidFill>
                <a:effectLst/>
                <a:latin typeface="Ubuntu Mono" panose="020B0509030602030204" pitchFamily="49" charset="0"/>
              </a:rPr>
              <a:t>psr</a:t>
            </a:r>
            <a:r>
              <a:rPr lang="it-IT" sz="1400">
                <a:solidFill>
                  <a:srgbClr val="000000"/>
                </a:solidFill>
                <a:effectLst/>
                <a:latin typeface="Ubuntu Mono" panose="020B0509030602030204" pitchFamily="49" charset="0"/>
              </a:rPr>
              <a:t>/cache (</a:t>
            </a:r>
            <a:r>
              <a:rPr lang="it-IT" sz="1400" err="1">
                <a:solidFill>
                  <a:srgbClr val="000000"/>
                </a:solidFill>
                <a:effectLst/>
                <a:latin typeface="Ubuntu Mono" panose="020B0509030602030204" pitchFamily="49" charset="0"/>
              </a:rPr>
              <a:t>When</a:t>
            </a:r>
            <a:r>
              <a:rPr lang="it-IT" sz="1400">
                <a:solidFill>
                  <a:srgbClr val="000000"/>
                </a:solidFill>
                <a:effectLst/>
                <a:latin typeface="Ubuntu Mono" panose="020B0509030602030204" pitchFamily="49" charset="0"/>
              </a:rPr>
              <a:t> </a:t>
            </a:r>
            <a:r>
              <a:rPr lang="it-IT" sz="1400" err="1">
                <a:solidFill>
                  <a:srgbClr val="000000"/>
                </a:solidFill>
                <a:effectLst/>
                <a:latin typeface="Ubuntu Mono" panose="020B0509030602030204" pitchFamily="49" charset="0"/>
              </a:rPr>
              <a:t>using</a:t>
            </a:r>
            <a:r>
              <a:rPr lang="it-IT" sz="1400">
                <a:solidFill>
                  <a:srgbClr val="000000"/>
                </a:solidFill>
                <a:effectLst/>
                <a:latin typeface="Ubuntu Mono" panose="020B0509030602030204" pitchFamily="49" charset="0"/>
              </a:rPr>
              <a:t> the Cache </a:t>
            </a:r>
            <a:r>
              <a:rPr lang="it-IT" sz="1400" err="1">
                <a:solidFill>
                  <a:srgbClr val="000000"/>
                </a:solidFill>
                <a:effectLst/>
                <a:latin typeface="Ubuntu Mono" panose="020B0509030602030204" pitchFamily="49" charset="0"/>
              </a:rPr>
              <a:t>contracts</a:t>
            </a:r>
            <a:r>
              <a:rPr lang="it-IT" sz="1400">
                <a:solidFill>
                  <a:srgbClr val="000000"/>
                </a:solidFill>
                <a:effectLst/>
                <a:latin typeface="Ubuntu Mono" panose="020B0509030602030204" pitchFamily="49" charset="0"/>
              </a:rPr>
              <a:t>)</a:t>
            </a:r>
          </a:p>
          <a:p>
            <a:r>
              <a:rPr lang="it-IT" sz="1400">
                <a:solidFill>
                  <a:srgbClr val="000000"/>
                </a:solidFill>
                <a:effectLst/>
                <a:latin typeface="Ubuntu Mono" panose="020B0509030602030204" pitchFamily="49" charset="0"/>
              </a:rPr>
              <a:t>...</a:t>
            </a:r>
          </a:p>
          <a:p>
            <a:r>
              <a:rPr lang="it-IT" sz="1400" err="1">
                <a:solidFill>
                  <a:srgbClr val="000000"/>
                </a:solidFill>
                <a:effectLst/>
                <a:latin typeface="Ubuntu Mono" panose="020B0509030602030204" pitchFamily="49" charset="0"/>
              </a:rPr>
              <a:t>guzzlehttp</a:t>
            </a:r>
            <a:r>
              <a:rPr lang="it-IT" sz="1400">
                <a:solidFill>
                  <a:srgbClr val="000000"/>
                </a:solidFill>
                <a:effectLst/>
                <a:latin typeface="Ubuntu Mono" panose="020B0509030602030204" pitchFamily="49" charset="0"/>
              </a:rPr>
              <a:t>/</a:t>
            </a:r>
            <a:r>
              <a:rPr lang="it-IT" sz="1400" err="1">
                <a:solidFill>
                  <a:srgbClr val="000000"/>
                </a:solidFill>
                <a:effectLst/>
                <a:latin typeface="Ubuntu Mono" panose="020B0509030602030204" pitchFamily="49" charset="0"/>
              </a:rPr>
              <a:t>guzzle</a:t>
            </a:r>
            <a:r>
              <a:rPr lang="it-IT" sz="1400">
                <a:solidFill>
                  <a:srgbClr val="000000"/>
                </a:solidFill>
                <a:effectLst/>
                <a:latin typeface="Ubuntu Mono" panose="020B0509030602030204" pitchFamily="49" charset="0"/>
              </a:rPr>
              <a:t> </a:t>
            </a:r>
            <a:r>
              <a:rPr lang="it-IT" sz="1400" err="1">
                <a:solidFill>
                  <a:srgbClr val="000000"/>
                </a:solidFill>
                <a:effectLst/>
                <a:latin typeface="Ubuntu Mono" panose="020B0509030602030204" pitchFamily="49" charset="0"/>
              </a:rPr>
              <a:t>suggests</a:t>
            </a:r>
            <a:r>
              <a:rPr lang="it-IT" sz="1400">
                <a:solidFill>
                  <a:srgbClr val="000000"/>
                </a:solidFill>
                <a:effectLst/>
                <a:latin typeface="Ubuntu Mono" panose="020B0509030602030204" pitchFamily="49" charset="0"/>
              </a:rPr>
              <a:t> </a:t>
            </a:r>
            <a:r>
              <a:rPr lang="it-IT" sz="1400" err="1">
                <a:solidFill>
                  <a:srgbClr val="000000"/>
                </a:solidFill>
                <a:effectLst/>
                <a:latin typeface="Ubuntu Mono" panose="020B0509030602030204" pitchFamily="49" charset="0"/>
              </a:rPr>
              <a:t>installing</a:t>
            </a:r>
            <a:r>
              <a:rPr lang="it-IT" sz="1400">
                <a:solidFill>
                  <a:srgbClr val="000000"/>
                </a:solidFill>
                <a:effectLst/>
                <a:latin typeface="Ubuntu Mono" panose="020B0509030602030204" pitchFamily="49" charset="0"/>
              </a:rPr>
              <a:t> </a:t>
            </a:r>
            <a:r>
              <a:rPr lang="it-IT" sz="1400" err="1">
                <a:solidFill>
                  <a:srgbClr val="000000"/>
                </a:solidFill>
                <a:effectLst/>
                <a:latin typeface="Ubuntu Mono" panose="020B0509030602030204" pitchFamily="49" charset="0"/>
              </a:rPr>
              <a:t>psr</a:t>
            </a:r>
            <a:r>
              <a:rPr lang="it-IT" sz="1400">
                <a:solidFill>
                  <a:srgbClr val="000000"/>
                </a:solidFill>
                <a:effectLst/>
                <a:latin typeface="Ubuntu Mono" panose="020B0509030602030204" pitchFamily="49" charset="0"/>
              </a:rPr>
              <a:t>/log (</a:t>
            </a:r>
            <a:r>
              <a:rPr lang="it-IT" sz="1400" err="1">
                <a:solidFill>
                  <a:srgbClr val="000000"/>
                </a:solidFill>
                <a:effectLst/>
                <a:latin typeface="Ubuntu Mono" panose="020B0509030602030204" pitchFamily="49" charset="0"/>
              </a:rPr>
              <a:t>Required</a:t>
            </a:r>
            <a:r>
              <a:rPr lang="it-IT" sz="1400">
                <a:solidFill>
                  <a:srgbClr val="000000"/>
                </a:solidFill>
                <a:effectLst/>
                <a:latin typeface="Ubuntu Mono" panose="020B0509030602030204" pitchFamily="49" charset="0"/>
              </a:rPr>
              <a:t> for </a:t>
            </a:r>
            <a:r>
              <a:rPr lang="it-IT" sz="1400" err="1">
                <a:solidFill>
                  <a:srgbClr val="000000"/>
                </a:solidFill>
                <a:effectLst/>
                <a:latin typeface="Ubuntu Mono" panose="020B0509030602030204" pitchFamily="49" charset="0"/>
              </a:rPr>
              <a:t>using</a:t>
            </a:r>
            <a:r>
              <a:rPr lang="it-IT" sz="1400">
                <a:solidFill>
                  <a:srgbClr val="000000"/>
                </a:solidFill>
                <a:effectLst/>
                <a:latin typeface="Ubuntu Mono" panose="020B0509030602030204" pitchFamily="49" charset="0"/>
              </a:rPr>
              <a:t> the Log </a:t>
            </a:r>
            <a:r>
              <a:rPr lang="it-IT" sz="1400" err="1">
                <a:solidFill>
                  <a:srgbClr val="000000"/>
                </a:solidFill>
                <a:effectLst/>
                <a:latin typeface="Ubuntu Mono" panose="020B0509030602030204" pitchFamily="49" charset="0"/>
              </a:rPr>
              <a:t>middleware</a:t>
            </a:r>
            <a:r>
              <a:rPr lang="it-IT" sz="1400">
                <a:solidFill>
                  <a:srgbClr val="000000"/>
                </a:solidFill>
                <a:effectLst/>
                <a:latin typeface="Ubuntu Mono" panose="020B0509030602030204" pitchFamily="49" charset="0"/>
              </a:rPr>
              <a:t>)</a:t>
            </a:r>
          </a:p>
          <a:p>
            <a:r>
              <a:rPr lang="it-IT" sz="1400" err="1">
                <a:solidFill>
                  <a:srgbClr val="2FB41D"/>
                </a:solidFill>
                <a:effectLst/>
                <a:latin typeface="Ubuntu Mono" panose="020B0509030602030204" pitchFamily="49" charset="0"/>
              </a:rPr>
              <a:t>Writing</a:t>
            </a:r>
            <a:r>
              <a:rPr lang="it-IT" sz="1400">
                <a:solidFill>
                  <a:srgbClr val="2FB41D"/>
                </a:solidFill>
                <a:effectLst/>
                <a:latin typeface="Ubuntu Mono" panose="020B0509030602030204" pitchFamily="49" charset="0"/>
              </a:rPr>
              <a:t> </a:t>
            </a:r>
            <a:r>
              <a:rPr lang="it-IT" sz="1400" err="1">
                <a:solidFill>
                  <a:srgbClr val="2FB41D"/>
                </a:solidFill>
                <a:effectLst/>
                <a:latin typeface="Ubuntu Mono" panose="020B0509030602030204" pitchFamily="49" charset="0"/>
              </a:rPr>
              <a:t>lock</a:t>
            </a:r>
            <a:r>
              <a:rPr lang="it-IT" sz="1400">
                <a:solidFill>
                  <a:srgbClr val="2FB41D"/>
                </a:solidFill>
                <a:effectLst/>
                <a:latin typeface="Ubuntu Mono" panose="020B0509030602030204" pitchFamily="49" charset="0"/>
              </a:rPr>
              <a:t> file</a:t>
            </a:r>
          </a:p>
          <a:p>
            <a:r>
              <a:rPr lang="it-IT" sz="1400" err="1">
                <a:solidFill>
                  <a:srgbClr val="2FB41D"/>
                </a:solidFill>
                <a:effectLst/>
                <a:latin typeface="Ubuntu Mono" panose="020B0509030602030204" pitchFamily="49" charset="0"/>
              </a:rPr>
              <a:t>Generating</a:t>
            </a:r>
            <a:r>
              <a:rPr lang="it-IT" sz="1400">
                <a:solidFill>
                  <a:srgbClr val="2FB41D"/>
                </a:solidFill>
                <a:effectLst/>
                <a:latin typeface="Ubuntu Mono" panose="020B0509030602030204" pitchFamily="49" charset="0"/>
              </a:rPr>
              <a:t> </a:t>
            </a:r>
            <a:r>
              <a:rPr lang="it-IT" sz="1400" err="1">
                <a:solidFill>
                  <a:srgbClr val="2FB41D"/>
                </a:solidFill>
                <a:effectLst/>
                <a:latin typeface="Ubuntu Mono" panose="020B0509030602030204" pitchFamily="49" charset="0"/>
              </a:rPr>
              <a:t>autoload</a:t>
            </a:r>
            <a:r>
              <a:rPr lang="it-IT" sz="1400">
                <a:solidFill>
                  <a:srgbClr val="2FB41D"/>
                </a:solidFill>
                <a:effectLst/>
                <a:latin typeface="Ubuntu Mono" panose="020B0509030602030204" pitchFamily="49" charset="0"/>
              </a:rPr>
              <a:t> </a:t>
            </a:r>
            <a:r>
              <a:rPr lang="it-IT" sz="1400" err="1">
                <a:solidFill>
                  <a:srgbClr val="2FB41D"/>
                </a:solidFill>
                <a:effectLst/>
                <a:latin typeface="Ubuntu Mono" panose="020B0509030602030204" pitchFamily="49" charset="0"/>
              </a:rPr>
              <a:t>files</a:t>
            </a:r>
            <a:endParaRPr lang="it-IT" sz="1400">
              <a:solidFill>
                <a:srgbClr val="2FB41D"/>
              </a:solidFill>
              <a:effectLst/>
              <a:latin typeface="Ubuntu Mono" panose="020B0509030602030204" pitchFamily="49" charset="0"/>
            </a:endParaRPr>
          </a:p>
        </p:txBody>
      </p:sp>
    </p:spTree>
    <p:extLst>
      <p:ext uri="{BB962C8B-B14F-4D97-AF65-F5344CB8AC3E}">
        <p14:creationId xmlns:p14="http://schemas.microsoft.com/office/powerpoint/2010/main" val="803782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C5F25-EA59-8549-ABE9-3E279858A2EB}"/>
              </a:ext>
            </a:extLst>
          </p:cNvPr>
          <p:cNvSpPr>
            <a:spLocks noGrp="1"/>
          </p:cNvSpPr>
          <p:nvPr>
            <p:ph type="title"/>
          </p:nvPr>
        </p:nvSpPr>
        <p:spPr/>
        <p:txBody>
          <a:bodyPr/>
          <a:lstStyle/>
          <a:p>
            <a:r>
              <a:rPr lang="it-IT" err="1"/>
              <a:t>Lanciare l'installer</a:t>
            </a:r>
            <a:r>
              <a:rPr lang="it-IT"/>
              <a:t> di </a:t>
            </a:r>
            <a:r>
              <a:rPr lang="it-IT" err="1"/>
              <a:t>Laravel</a:t>
            </a:r>
            <a:endParaRPr lang="it-IT"/>
          </a:p>
        </p:txBody>
      </p:sp>
      <p:sp>
        <p:nvSpPr>
          <p:cNvPr id="4" name="Segnaposto data 3">
            <a:extLst>
              <a:ext uri="{FF2B5EF4-FFF2-40B4-BE49-F238E27FC236}">
                <a16:creationId xmlns:a16="http://schemas.microsoft.com/office/drawing/2014/main" id="{86FCA9A5-E09C-BB4F-BB67-70D40F5243F5}"/>
              </a:ext>
            </a:extLst>
          </p:cNvPr>
          <p:cNvSpPr>
            <a:spLocks noGrp="1"/>
          </p:cNvSpPr>
          <p:nvPr>
            <p:ph type="dt" sz="half" idx="10"/>
          </p:nvPr>
        </p:nvSpPr>
        <p:spPr/>
        <p:txBody>
          <a:bodyPr/>
          <a:lstStyle/>
          <a:p>
            <a:fld id="{856F06DF-6739-CD46-956E-382BA26D7691}" type="datetime1">
              <a:rPr lang="it-IT" smtClean="0"/>
              <a:t>09/01/24</a:t>
            </a:fld>
            <a:endParaRPr lang="it-IT"/>
          </a:p>
        </p:txBody>
      </p:sp>
      <p:sp>
        <p:nvSpPr>
          <p:cNvPr id="5" name="Segnaposto piè di pagina 4">
            <a:extLst>
              <a:ext uri="{FF2B5EF4-FFF2-40B4-BE49-F238E27FC236}">
                <a16:creationId xmlns:a16="http://schemas.microsoft.com/office/drawing/2014/main" id="{B3E0D842-1214-B540-B828-EEEA48EFC586}"/>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4EA4907-1407-B642-A3F5-0406710209D0}"/>
              </a:ext>
            </a:extLst>
          </p:cNvPr>
          <p:cNvSpPr>
            <a:spLocks noGrp="1"/>
          </p:cNvSpPr>
          <p:nvPr>
            <p:ph type="sldNum" sz="quarter" idx="12"/>
          </p:nvPr>
        </p:nvSpPr>
        <p:spPr/>
        <p:txBody>
          <a:bodyPr/>
          <a:lstStyle/>
          <a:p>
            <a:fld id="{F8EFCE01-9A1A-5743-92DE-2F66DAA3BA2F}" type="slidenum">
              <a:rPr lang="it-IT" smtClean="0"/>
              <a:t>32</a:t>
            </a:fld>
            <a:endParaRPr lang="it-IT"/>
          </a:p>
        </p:txBody>
      </p:sp>
      <p:sp>
        <p:nvSpPr>
          <p:cNvPr id="12" name="Segnaposto contenuto 2">
            <a:extLst>
              <a:ext uri="{FF2B5EF4-FFF2-40B4-BE49-F238E27FC236}">
                <a16:creationId xmlns:a16="http://schemas.microsoft.com/office/drawing/2014/main" id="{2A0E56FC-1128-A84C-BF95-5FCB9285F8A3}"/>
              </a:ext>
            </a:extLst>
          </p:cNvPr>
          <p:cNvSpPr txBox="1">
            <a:spLocks/>
          </p:cNvSpPr>
          <p:nvPr/>
        </p:nvSpPr>
        <p:spPr>
          <a:xfrm>
            <a:off x="261808" y="2623037"/>
            <a:ext cx="8761612" cy="85953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9388" indent="-179388"/>
            <a:r>
              <a:rPr lang="it-IT" sz="2300"/>
              <a:t>Ora si aggiunge al PATH la </a:t>
            </a:r>
            <a:r>
              <a:rPr lang="it-IT" sz="2300">
                <a:highlight>
                  <a:srgbClr val="00FFFF"/>
                </a:highlight>
              </a:rPr>
              <a:t>directory</a:t>
            </a:r>
            <a:r>
              <a:rPr lang="it-IT" sz="2300"/>
              <a:t> </a:t>
            </a:r>
            <a:r>
              <a:rPr lang="it-IT" sz="2100">
                <a:highlight>
                  <a:srgbClr val="00FFFF"/>
                </a:highlight>
                <a:latin typeface="Ubuntu Mono" panose="020B0509030602030204" pitchFamily="49" charset="0"/>
              </a:rPr>
              <a:t>.</a:t>
            </a:r>
            <a:r>
              <a:rPr lang="it-IT" sz="2100" err="1">
                <a:highlight>
                  <a:srgbClr val="00FFFF"/>
                </a:highlight>
                <a:latin typeface="Ubuntu Mono" panose="020B0509030602030204" pitchFamily="49" charset="0"/>
              </a:rPr>
              <a:t>composer</a:t>
            </a:r>
            <a:r>
              <a:rPr lang="it-IT" sz="2100">
                <a:highlight>
                  <a:srgbClr val="00FFFF"/>
                </a:highlight>
                <a:latin typeface="Ubuntu Mono" panose="020B0509030602030204" pitchFamily="49" charset="0"/>
              </a:rPr>
              <a:t>/</a:t>
            </a:r>
            <a:r>
              <a:rPr lang="it-IT" sz="2100" err="1">
                <a:highlight>
                  <a:srgbClr val="00FFFF"/>
                </a:highlight>
                <a:latin typeface="Ubuntu Mono" panose="020B0509030602030204" pitchFamily="49" charset="0"/>
              </a:rPr>
              <a:t>vendor</a:t>
            </a:r>
            <a:r>
              <a:rPr lang="it-IT" sz="2100">
                <a:highlight>
                  <a:srgbClr val="00FFFF"/>
                </a:highlight>
                <a:latin typeface="Ubuntu Mono" panose="020B0509030602030204" pitchFamily="49" charset="0"/>
              </a:rPr>
              <a:t>/bin/</a:t>
            </a:r>
            <a:r>
              <a:rPr lang="it-IT" sz="2300"/>
              <a:t> con (il link al file) </a:t>
            </a:r>
            <a:r>
              <a:rPr lang="it-IT" sz="2300" i="1" err="1"/>
              <a:t>laravel</a:t>
            </a:r>
            <a:r>
              <a:rPr lang="it-IT" sz="2300"/>
              <a:t>, per semplificarne l'invocazione:</a:t>
            </a:r>
          </a:p>
        </p:txBody>
      </p:sp>
      <p:sp>
        <p:nvSpPr>
          <p:cNvPr id="13" name="Rettangolo 6">
            <a:extLst>
              <a:ext uri="{FF2B5EF4-FFF2-40B4-BE49-F238E27FC236}">
                <a16:creationId xmlns:a16="http://schemas.microsoft.com/office/drawing/2014/main" id="{9F85218D-C93E-474D-A53E-9247DC698CA2}"/>
              </a:ext>
            </a:extLst>
          </p:cNvPr>
          <p:cNvSpPr/>
          <p:nvPr/>
        </p:nvSpPr>
        <p:spPr>
          <a:xfrm>
            <a:off x="588458" y="3420482"/>
            <a:ext cx="8293734" cy="1956946"/>
          </a:xfrm>
          <a:prstGeom prst="rect">
            <a:avLst/>
          </a:prstGeom>
          <a:solidFill>
            <a:schemeClr val="bg1">
              <a:lumMod val="95000"/>
            </a:schemeClr>
          </a:solidFill>
        </p:spPr>
        <p:txBody>
          <a:bodyPr wrap="square">
            <a:spAutoFit/>
          </a:bodyPr>
          <a:lstStyle/>
          <a:p>
            <a:r>
              <a:rPr lang="it-IT" sz="1400">
                <a:solidFill>
                  <a:schemeClr val="accent6"/>
                </a:solidFill>
                <a:latin typeface="Ubuntu Mono" panose="020B0509030602030204" pitchFamily="49" charset="0"/>
              </a:rPr>
              <a:t>$</a:t>
            </a:r>
            <a:r>
              <a:rPr lang="it-IT" sz="1400">
                <a:solidFill>
                  <a:srgbClr val="000000"/>
                </a:solidFill>
                <a:latin typeface="Ubuntu Mono" panose="020B0509030602030204" pitchFamily="49" charset="0"/>
              </a:rPr>
              <a:t> </a:t>
            </a:r>
            <a:r>
              <a:rPr lang="it-IT" sz="1400" err="1">
                <a:solidFill>
                  <a:srgbClr val="000000"/>
                </a:solidFill>
                <a:latin typeface="Ubuntu Mono" panose="020B0509030602030204" pitchFamily="49" charset="0"/>
              </a:rPr>
              <a:t>ls</a:t>
            </a:r>
            <a:r>
              <a:rPr lang="it-IT" sz="1400">
                <a:solidFill>
                  <a:srgbClr val="000000"/>
                </a:solidFill>
                <a:latin typeface="Ubuntu Mono" panose="020B0509030602030204" pitchFamily="49" charset="0"/>
              </a:rPr>
              <a:t> </a:t>
            </a:r>
            <a:r>
              <a:rPr lang="it-IT" sz="1400">
                <a:solidFill>
                  <a:srgbClr val="000000"/>
                </a:solidFill>
                <a:highlight>
                  <a:srgbClr val="00FFFF"/>
                </a:highlight>
                <a:latin typeface="Ubuntu Mono" panose="020B0509030602030204" pitchFamily="49" charset="0"/>
              </a:rPr>
              <a:t>~/.</a:t>
            </a:r>
            <a:r>
              <a:rPr lang="it-IT" sz="1400" err="1">
                <a:solidFill>
                  <a:srgbClr val="000000"/>
                </a:solidFill>
                <a:highlight>
                  <a:srgbClr val="00FFFF"/>
                </a:highlight>
                <a:latin typeface="Ubuntu Mono" panose="020B0509030602030204" pitchFamily="49" charset="0"/>
              </a:rPr>
              <a:t>composer</a:t>
            </a:r>
            <a:r>
              <a:rPr lang="it-IT" sz="1400">
                <a:solidFill>
                  <a:srgbClr val="000000"/>
                </a:solidFill>
                <a:highlight>
                  <a:srgbClr val="00FFFF"/>
                </a:highlight>
                <a:latin typeface="Ubuntu Mono" panose="020B0509030602030204" pitchFamily="49" charset="0"/>
              </a:rPr>
              <a:t>/</a:t>
            </a:r>
            <a:r>
              <a:rPr lang="it-IT" sz="1400" err="1">
                <a:solidFill>
                  <a:srgbClr val="000000"/>
                </a:solidFill>
                <a:highlight>
                  <a:srgbClr val="00FFFF"/>
                </a:highlight>
                <a:latin typeface="Ubuntu Mono" panose="020B0509030602030204" pitchFamily="49" charset="0"/>
              </a:rPr>
              <a:t>vendor</a:t>
            </a:r>
            <a:r>
              <a:rPr lang="it-IT" sz="1400">
                <a:solidFill>
                  <a:srgbClr val="000000"/>
                </a:solidFill>
                <a:highlight>
                  <a:srgbClr val="00FFFF"/>
                </a:highlight>
                <a:latin typeface="Ubuntu Mono" panose="020B0509030602030204" pitchFamily="49" charset="0"/>
              </a:rPr>
              <a:t>/bin</a:t>
            </a:r>
            <a:r>
              <a:rPr lang="it-IT" sz="1400">
                <a:solidFill>
                  <a:srgbClr val="000000"/>
                </a:solidFill>
                <a:latin typeface="Ubuntu Mono" panose="020B0509030602030204" pitchFamily="49" charset="0"/>
              </a:rPr>
              <a:t>/</a:t>
            </a:r>
            <a:r>
              <a:rPr lang="it-IT" sz="1400" err="1">
                <a:solidFill>
                  <a:srgbClr val="000000"/>
                </a:solidFill>
                <a:latin typeface="Ubuntu Mono" panose="020B0509030602030204" pitchFamily="49" charset="0"/>
              </a:rPr>
              <a:t>laravel</a:t>
            </a:r>
            <a:endParaRPr lang="it-IT" sz="1400">
              <a:solidFill>
                <a:srgbClr val="000000"/>
              </a:solidFill>
              <a:latin typeface="Ubuntu Mono" panose="020B0509030602030204" pitchFamily="49" charset="0"/>
            </a:endParaRPr>
          </a:p>
          <a:p>
            <a:r>
              <a:rPr lang="it-IT" sz="1400" b="1">
                <a:solidFill>
                  <a:srgbClr val="2EAEBB"/>
                </a:solidFill>
                <a:latin typeface="Ubuntu Mono" panose="020B0509030602030204" pitchFamily="49" charset="0"/>
              </a:rPr>
              <a:t>.</a:t>
            </a:r>
            <a:r>
              <a:rPr lang="it-IT" sz="1400" b="1" err="1">
                <a:solidFill>
                  <a:srgbClr val="2EAEBB"/>
                </a:solidFill>
                <a:latin typeface="Ubuntu Mono" panose="020B0509030602030204" pitchFamily="49" charset="0"/>
              </a:rPr>
              <a:t>composer</a:t>
            </a:r>
            <a:r>
              <a:rPr lang="it-IT" sz="1400" b="1">
                <a:solidFill>
                  <a:srgbClr val="2EAEBB"/>
                </a:solidFill>
                <a:latin typeface="Ubuntu Mono" panose="020B0509030602030204" pitchFamily="49" charset="0"/>
              </a:rPr>
              <a:t>/</a:t>
            </a:r>
            <a:r>
              <a:rPr lang="it-IT" sz="1400" b="1" err="1">
                <a:solidFill>
                  <a:srgbClr val="2EAEBB"/>
                </a:solidFill>
                <a:latin typeface="Ubuntu Mono" panose="020B0509030602030204" pitchFamily="49" charset="0"/>
              </a:rPr>
              <a:t>vendor</a:t>
            </a:r>
            <a:r>
              <a:rPr lang="it-IT" sz="1400" b="1">
                <a:solidFill>
                  <a:srgbClr val="2EAEBB"/>
                </a:solidFill>
                <a:latin typeface="Ubuntu Mono" panose="020B0509030602030204" pitchFamily="49" charset="0"/>
              </a:rPr>
              <a:t>/bin/</a:t>
            </a:r>
            <a:r>
              <a:rPr lang="it-IT" sz="1400" b="1" err="1">
                <a:solidFill>
                  <a:srgbClr val="2EAEBB"/>
                </a:solidFill>
                <a:latin typeface="Ubuntu Mono" panose="020B0509030602030204" pitchFamily="49" charset="0"/>
              </a:rPr>
              <a:t>laravel</a:t>
            </a:r>
            <a:endParaRPr lang="it-IT" sz="1400" b="1">
              <a:solidFill>
                <a:srgbClr val="2EAEBB"/>
              </a:solidFill>
              <a:latin typeface="Ubuntu Mono" panose="020B0509030602030204" pitchFamily="49" charset="0"/>
            </a:endParaRPr>
          </a:p>
          <a:p>
            <a:pPr>
              <a:spcBef>
                <a:spcPts val="400"/>
              </a:spcBef>
              <a:spcAft>
                <a:spcPts val="400"/>
              </a:spcAft>
            </a:pPr>
            <a:r>
              <a:rPr lang="it-IT" sz="1400">
                <a:solidFill>
                  <a:schemeClr val="accent6"/>
                </a:solidFill>
                <a:latin typeface="Ubuntu Mono" panose="020B0509030602030204" pitchFamily="49" charset="0"/>
              </a:rPr>
              <a:t>$</a:t>
            </a:r>
            <a:r>
              <a:rPr lang="it-IT" sz="1400">
                <a:solidFill>
                  <a:srgbClr val="000000"/>
                </a:solidFill>
                <a:latin typeface="Ubuntu Mono" panose="020B0509030602030204" pitchFamily="49" charset="0"/>
              </a:rPr>
              <a:t> export PATH</a:t>
            </a:r>
            <a:r>
              <a:rPr lang="it-IT" sz="1400">
                <a:solidFill>
                  <a:srgbClr val="000000"/>
                </a:solidFill>
                <a:highlight>
                  <a:srgbClr val="00FFFF"/>
                </a:highlight>
                <a:latin typeface="Ubuntu Mono" panose="020B0509030602030204" pitchFamily="49" charset="0"/>
              </a:rPr>
              <a:t>=~/.</a:t>
            </a:r>
            <a:r>
              <a:rPr lang="it-IT" sz="1400" err="1">
                <a:solidFill>
                  <a:srgbClr val="000000"/>
                </a:solidFill>
                <a:highlight>
                  <a:srgbClr val="00FFFF"/>
                </a:highlight>
                <a:latin typeface="Ubuntu Mono" panose="020B0509030602030204" pitchFamily="49" charset="0"/>
              </a:rPr>
              <a:t>composer</a:t>
            </a:r>
            <a:r>
              <a:rPr lang="it-IT" sz="1400">
                <a:solidFill>
                  <a:srgbClr val="000000"/>
                </a:solidFill>
                <a:highlight>
                  <a:srgbClr val="00FFFF"/>
                </a:highlight>
                <a:latin typeface="Ubuntu Mono" panose="020B0509030602030204" pitchFamily="49" charset="0"/>
              </a:rPr>
              <a:t>/</a:t>
            </a:r>
            <a:r>
              <a:rPr lang="it-IT" sz="1400" err="1">
                <a:solidFill>
                  <a:srgbClr val="000000"/>
                </a:solidFill>
                <a:highlight>
                  <a:srgbClr val="00FFFF"/>
                </a:highlight>
                <a:latin typeface="Ubuntu Mono" panose="020B0509030602030204" pitchFamily="49" charset="0"/>
              </a:rPr>
              <a:t>vendor</a:t>
            </a:r>
            <a:r>
              <a:rPr lang="it-IT" sz="1400">
                <a:solidFill>
                  <a:srgbClr val="000000"/>
                </a:solidFill>
                <a:highlight>
                  <a:srgbClr val="00FFFF"/>
                </a:highlight>
                <a:latin typeface="Ubuntu Mono" panose="020B0509030602030204" pitchFamily="49" charset="0"/>
              </a:rPr>
              <a:t>/bin</a:t>
            </a:r>
            <a:r>
              <a:rPr lang="it-IT" sz="1400">
                <a:solidFill>
                  <a:srgbClr val="000000"/>
                </a:solidFill>
                <a:latin typeface="Ubuntu Mono" panose="020B0509030602030204" pitchFamily="49" charset="0"/>
              </a:rPr>
              <a:t>:$PATH  </a:t>
            </a:r>
            <a:r>
              <a:rPr lang="it-IT" sz="1400">
                <a:solidFill>
                  <a:srgbClr val="0070C0"/>
                </a:solidFill>
                <a:latin typeface="Ubuntu Mono" panose="020B0509030602030204" pitchFamily="49" charset="0"/>
              </a:rPr>
              <a:t>#</a:t>
            </a:r>
            <a:r>
              <a:rPr lang="it-IT" sz="1400">
                <a:solidFill>
                  <a:srgbClr val="0070C0"/>
                </a:solidFill>
                <a:latin typeface="Times New Roman" panose="02020603050405020304" pitchFamily="18" charset="0"/>
                <a:cs typeface="Times New Roman" panose="02020603050405020304" pitchFamily="18" charset="0"/>
              </a:rPr>
              <a:t> questo comando su </a:t>
            </a:r>
            <a:r>
              <a:rPr lang="it-IT" sz="1400">
                <a:solidFill>
                  <a:srgbClr val="0070C0"/>
                </a:solidFill>
                <a:latin typeface="Ubuntu Mono" panose="020B0509030602030204" pitchFamily="49" charset="0"/>
                <a:cs typeface="Times New Roman" panose="02020603050405020304" pitchFamily="18" charset="0"/>
              </a:rPr>
              <a:t>PATH</a:t>
            </a:r>
            <a:r>
              <a:rPr lang="it-IT" sz="1400">
                <a:solidFill>
                  <a:srgbClr val="0070C0"/>
                </a:solidFill>
                <a:latin typeface="Times New Roman" panose="02020603050405020304" pitchFamily="18" charset="0"/>
                <a:cs typeface="Times New Roman" panose="02020603050405020304" pitchFamily="18" charset="0"/>
              </a:rPr>
              <a:t> si può inserire in </a:t>
            </a:r>
            <a:r>
              <a:rPr lang="it-IT" sz="1400" i="1">
                <a:solidFill>
                  <a:srgbClr val="0070C0"/>
                </a:solidFill>
                <a:latin typeface="Times New Roman" panose="02020603050405020304" pitchFamily="18" charset="0"/>
                <a:cs typeface="Times New Roman" panose="02020603050405020304" pitchFamily="18" charset="0"/>
              </a:rPr>
              <a:t>.</a:t>
            </a:r>
            <a:r>
              <a:rPr lang="it-IT" sz="1400" i="1" err="1">
                <a:solidFill>
                  <a:srgbClr val="0070C0"/>
                </a:solidFill>
                <a:latin typeface="Times New Roman" panose="02020603050405020304" pitchFamily="18" charset="0"/>
                <a:cs typeface="Times New Roman" panose="02020603050405020304" pitchFamily="18" charset="0"/>
              </a:rPr>
              <a:t>bash_profile</a:t>
            </a:r>
            <a:endParaRPr lang="it-IT" sz="1400" i="1">
              <a:solidFill>
                <a:srgbClr val="0070C0"/>
              </a:solidFill>
              <a:latin typeface="Times New Roman" panose="02020603050405020304" pitchFamily="18" charset="0"/>
              <a:cs typeface="Times New Roman" panose="02020603050405020304" pitchFamily="18" charset="0"/>
            </a:endParaRPr>
          </a:p>
          <a:p>
            <a:r>
              <a:rPr lang="it-IT" sz="1400">
                <a:solidFill>
                  <a:schemeClr val="accent6"/>
                </a:solidFill>
                <a:latin typeface="Ubuntu Mono" panose="020B0509030602030204" pitchFamily="49" charset="0"/>
              </a:rPr>
              <a:t>$</a:t>
            </a:r>
            <a:r>
              <a:rPr lang="it-IT" sz="1400">
                <a:solidFill>
                  <a:srgbClr val="000000"/>
                </a:solidFill>
                <a:latin typeface="Ubuntu Mono" panose="020B0509030602030204" pitchFamily="49" charset="0"/>
              </a:rPr>
              <a:t> </a:t>
            </a:r>
            <a:r>
              <a:rPr lang="it-IT" sz="1400" err="1">
                <a:solidFill>
                  <a:srgbClr val="000000"/>
                </a:solidFill>
                <a:latin typeface="Ubuntu Mono" panose="020B0509030602030204" pitchFamily="49" charset="0"/>
              </a:rPr>
              <a:t>laravel</a:t>
            </a:r>
            <a:endParaRPr lang="it-IT" sz="1400">
              <a:solidFill>
                <a:srgbClr val="000000"/>
              </a:solidFill>
              <a:latin typeface="Ubuntu Mono" panose="020B0509030602030204" pitchFamily="49" charset="0"/>
            </a:endParaRPr>
          </a:p>
          <a:p>
            <a:r>
              <a:rPr lang="en-GB" sz="1400">
                <a:solidFill>
                  <a:srgbClr val="000000"/>
                </a:solidFill>
                <a:latin typeface="Ubuntu Mono" panose="020B0509030602030204" pitchFamily="49" charset="0"/>
              </a:rPr>
              <a:t>Laravel Installer </a:t>
            </a:r>
            <a:r>
              <a:rPr lang="en-GB" sz="1400">
                <a:solidFill>
                  <a:srgbClr val="2FB41D"/>
                </a:solidFill>
                <a:latin typeface="Ubuntu Mono" panose="020B0509030602030204" pitchFamily="49" charset="0"/>
              </a:rPr>
              <a:t>3.0.1</a:t>
            </a:r>
            <a:endParaRPr lang="en-GB" sz="1400">
              <a:solidFill>
                <a:srgbClr val="000000"/>
              </a:solidFill>
              <a:latin typeface="Ubuntu Mono" panose="020B0509030602030204" pitchFamily="49" charset="0"/>
            </a:endParaRPr>
          </a:p>
          <a:p>
            <a:r>
              <a:rPr lang="en-GB" sz="1400">
                <a:solidFill>
                  <a:srgbClr val="9FA01C"/>
                </a:solidFill>
                <a:latin typeface="Ubuntu Mono" panose="020B0509030602030204" pitchFamily="49" charset="0"/>
              </a:rPr>
              <a:t>Usage:</a:t>
            </a:r>
            <a:r>
              <a:rPr lang="en-GB" sz="1400">
                <a:solidFill>
                  <a:srgbClr val="000000"/>
                </a:solidFill>
                <a:latin typeface="Ubuntu Mono" panose="020B0509030602030204" pitchFamily="49" charset="0"/>
              </a:rPr>
              <a:t>  command [options] [arguments]</a:t>
            </a:r>
          </a:p>
          <a:p>
            <a:r>
              <a:rPr lang="en-GB" sz="1400">
                <a:solidFill>
                  <a:srgbClr val="9FA01C"/>
                </a:solidFill>
                <a:latin typeface="Ubuntu Mono" panose="020B0509030602030204" pitchFamily="49" charset="0"/>
              </a:rPr>
              <a:t>Available commands:</a:t>
            </a:r>
          </a:p>
          <a:p>
            <a:r>
              <a:rPr lang="en-GB" sz="1400">
                <a:solidFill>
                  <a:srgbClr val="000000"/>
                </a:solidFill>
                <a:latin typeface="Ubuntu Mono" panose="020B0509030602030204" pitchFamily="49" charset="0"/>
              </a:rPr>
              <a:t>  </a:t>
            </a:r>
            <a:r>
              <a:rPr lang="en-GB" sz="1400">
                <a:solidFill>
                  <a:srgbClr val="2FB41D"/>
                </a:solidFill>
                <a:latin typeface="Ubuntu Mono" panose="020B0509030602030204" pitchFamily="49" charset="0"/>
              </a:rPr>
              <a:t>new</a:t>
            </a:r>
            <a:r>
              <a:rPr lang="en-GB" sz="1400">
                <a:solidFill>
                  <a:srgbClr val="000000"/>
                </a:solidFill>
                <a:latin typeface="Ubuntu Mono" panose="020B0509030602030204" pitchFamily="49" charset="0"/>
              </a:rPr>
              <a:t>   Create a new Laravel application ...</a:t>
            </a:r>
          </a:p>
        </p:txBody>
      </p:sp>
      <p:sp>
        <p:nvSpPr>
          <p:cNvPr id="14" name="Segnaposto contenuto 2">
            <a:extLst>
              <a:ext uri="{FF2B5EF4-FFF2-40B4-BE49-F238E27FC236}">
                <a16:creationId xmlns:a16="http://schemas.microsoft.com/office/drawing/2014/main" id="{49D66A83-AFE6-D243-B0FD-01461703E40D}"/>
              </a:ext>
            </a:extLst>
          </p:cNvPr>
          <p:cNvSpPr txBox="1">
            <a:spLocks/>
          </p:cNvSpPr>
          <p:nvPr/>
        </p:nvSpPr>
        <p:spPr>
          <a:xfrm>
            <a:off x="261808" y="951913"/>
            <a:ext cx="8814643" cy="7386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r>
              <a:rPr lang="it-IT" sz="2300"/>
              <a:t>Nella </a:t>
            </a:r>
            <a:r>
              <a:rPr lang="it-IT" sz="2300">
                <a:highlight>
                  <a:srgbClr val="FFFF00"/>
                </a:highlight>
              </a:rPr>
              <a:t>dir</a:t>
            </a:r>
            <a:r>
              <a:rPr lang="it-IT" sz="2300"/>
              <a:t> </a:t>
            </a:r>
            <a:r>
              <a:rPr lang="it-IT" sz="2100">
                <a:solidFill>
                  <a:srgbClr val="000000"/>
                </a:solidFill>
                <a:highlight>
                  <a:srgbClr val="FFFF00"/>
                </a:highlight>
                <a:latin typeface="Ubuntu Mono" panose="020B0509030602030204" pitchFamily="49" charset="0"/>
              </a:rPr>
              <a:t>.</a:t>
            </a:r>
            <a:r>
              <a:rPr lang="it-IT" sz="2100" err="1">
                <a:solidFill>
                  <a:srgbClr val="000000"/>
                </a:solidFill>
                <a:highlight>
                  <a:srgbClr val="FFFF00"/>
                </a:highlight>
                <a:latin typeface="Ubuntu Mono" panose="020B0509030602030204" pitchFamily="49" charset="0"/>
              </a:rPr>
              <a:t>composer</a:t>
            </a:r>
            <a:r>
              <a:rPr lang="it-IT" sz="2300"/>
              <a:t>, dopo l'installazione appena compiuta, saranno comparsi l'eseguibile </a:t>
            </a:r>
            <a:r>
              <a:rPr lang="it-IT" sz="2300" b="1" i="1">
                <a:solidFill>
                  <a:srgbClr val="2FB41D"/>
                </a:solidFill>
                <a:highlight>
                  <a:srgbClr val="F2F2F2"/>
                </a:highlight>
              </a:rPr>
              <a:t> </a:t>
            </a:r>
            <a:r>
              <a:rPr lang="it-IT" sz="2300" b="1" i="1" err="1">
                <a:solidFill>
                  <a:srgbClr val="2FB41D"/>
                </a:solidFill>
                <a:highlight>
                  <a:srgbClr val="F2F2F2"/>
                </a:highlight>
              </a:rPr>
              <a:t>laravel</a:t>
            </a:r>
            <a:r>
              <a:rPr lang="it-IT" sz="2300" b="1" i="1">
                <a:solidFill>
                  <a:srgbClr val="2FB41D"/>
                </a:solidFill>
                <a:highlight>
                  <a:srgbClr val="F2F2F2"/>
                </a:highlight>
              </a:rPr>
              <a:t> </a:t>
            </a:r>
            <a:r>
              <a:rPr lang="it-IT" sz="2300"/>
              <a:t> e un </a:t>
            </a:r>
            <a:r>
              <a:rPr lang="it-IT" sz="2300" b="1" i="1">
                <a:solidFill>
                  <a:srgbClr val="2EAEBB"/>
                </a:solidFill>
                <a:highlight>
                  <a:srgbClr val="F2F2F2"/>
                </a:highlight>
              </a:rPr>
              <a:t> link </a:t>
            </a:r>
            <a:r>
              <a:rPr lang="it-IT" sz="2300"/>
              <a:t> ad esso: </a:t>
            </a:r>
          </a:p>
          <a:p>
            <a:endParaRPr lang="it-IT" sz="2400"/>
          </a:p>
        </p:txBody>
      </p:sp>
      <p:sp>
        <p:nvSpPr>
          <p:cNvPr id="15" name="Rettangolo 8">
            <a:extLst>
              <a:ext uri="{FF2B5EF4-FFF2-40B4-BE49-F238E27FC236}">
                <a16:creationId xmlns:a16="http://schemas.microsoft.com/office/drawing/2014/main" id="{2D094860-7AD0-474F-A748-29E44508D2D2}"/>
              </a:ext>
            </a:extLst>
          </p:cNvPr>
          <p:cNvSpPr/>
          <p:nvPr/>
        </p:nvSpPr>
        <p:spPr>
          <a:xfrm>
            <a:off x="588458" y="1821975"/>
            <a:ext cx="8269309" cy="738664"/>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400">
                <a:solidFill>
                  <a:schemeClr val="accent6"/>
                </a:solidFill>
                <a:latin typeface="Ubuntu Mono" panose="020B0509030602030204" pitchFamily="49" charset="0"/>
              </a:rPr>
              <a:t>$</a:t>
            </a:r>
            <a:r>
              <a:rPr lang="it-IT" sz="1400">
                <a:solidFill>
                  <a:srgbClr val="000000"/>
                </a:solidFill>
                <a:effectLst/>
                <a:latin typeface="Ubuntu Mono" panose="020B0509030602030204" pitchFamily="49" charset="0"/>
              </a:rPr>
              <a:t> </a:t>
            </a:r>
            <a:r>
              <a:rPr lang="it-IT" sz="1400" err="1">
                <a:solidFill>
                  <a:srgbClr val="000000"/>
                </a:solidFill>
                <a:latin typeface="Ubuntu Mono" panose="020B0509030602030204" pitchFamily="49" charset="0"/>
              </a:rPr>
              <a:t>ls</a:t>
            </a:r>
            <a:r>
              <a:rPr lang="it-IT" sz="1400">
                <a:solidFill>
                  <a:srgbClr val="000000"/>
                </a:solidFill>
                <a:latin typeface="Ubuntu Mono" panose="020B0509030602030204" pitchFamily="49" charset="0"/>
              </a:rPr>
              <a:t> -</a:t>
            </a:r>
            <a:r>
              <a:rPr lang="it-IT" sz="1400" err="1">
                <a:solidFill>
                  <a:srgbClr val="000000"/>
                </a:solidFill>
                <a:latin typeface="Ubuntu Mono" panose="020B0509030602030204" pitchFamily="49" charset="0"/>
              </a:rPr>
              <a:t>ld</a:t>
            </a:r>
            <a:r>
              <a:rPr lang="it-IT" sz="1400">
                <a:solidFill>
                  <a:srgbClr val="000000"/>
                </a:solidFill>
                <a:latin typeface="Ubuntu Mono" panose="020B0509030602030204" pitchFamily="49" charset="0"/>
              </a:rPr>
              <a:t> ~/</a:t>
            </a:r>
            <a:r>
              <a:rPr lang="it-IT" sz="1400">
                <a:solidFill>
                  <a:srgbClr val="000000"/>
                </a:solidFill>
                <a:highlight>
                  <a:srgbClr val="FFFF00"/>
                </a:highlight>
                <a:latin typeface="Ubuntu Mono" panose="020B0509030602030204" pitchFamily="49" charset="0"/>
              </a:rPr>
              <a:t>.</a:t>
            </a:r>
            <a:r>
              <a:rPr lang="it-IT" sz="1400" err="1">
                <a:solidFill>
                  <a:srgbClr val="000000"/>
                </a:solidFill>
                <a:highlight>
                  <a:srgbClr val="FFFF00"/>
                </a:highlight>
                <a:latin typeface="Ubuntu Mono" panose="020B0509030602030204" pitchFamily="49" charset="0"/>
              </a:rPr>
              <a:t>composer</a:t>
            </a:r>
            <a:r>
              <a:rPr lang="it-IT" sz="1400">
                <a:solidFill>
                  <a:srgbClr val="000000"/>
                </a:solidFill>
                <a:latin typeface="Ubuntu Mono" panose="020B0509030602030204" pitchFamily="49" charset="0"/>
              </a:rPr>
              <a:t>/</a:t>
            </a:r>
            <a:r>
              <a:rPr lang="it-IT" sz="1400" err="1">
                <a:solidFill>
                  <a:srgbClr val="000000"/>
                </a:solidFill>
                <a:latin typeface="Ubuntu Mono" panose="020B0509030602030204" pitchFamily="49" charset="0"/>
              </a:rPr>
              <a:t>vendor</a:t>
            </a:r>
            <a:r>
              <a:rPr lang="it-IT" sz="1400">
                <a:solidFill>
                  <a:srgbClr val="000000"/>
                </a:solidFill>
                <a:latin typeface="Ubuntu Mono" panose="020B0509030602030204" pitchFamily="49" charset="0"/>
              </a:rPr>
              <a:t>/</a:t>
            </a:r>
            <a:r>
              <a:rPr lang="it-IT" sz="1400" err="1">
                <a:solidFill>
                  <a:srgbClr val="000000"/>
                </a:solidFill>
                <a:latin typeface="Ubuntu Mono" panose="020B0509030602030204" pitchFamily="49" charset="0"/>
              </a:rPr>
              <a:t>laravel</a:t>
            </a:r>
            <a:r>
              <a:rPr lang="it-IT" sz="1400">
                <a:solidFill>
                  <a:srgbClr val="000000"/>
                </a:solidFill>
                <a:latin typeface="Ubuntu Mono" panose="020B0509030602030204" pitchFamily="49" charset="0"/>
              </a:rPr>
              <a:t>/</a:t>
            </a:r>
            <a:r>
              <a:rPr lang="it-IT" sz="1400" err="1">
                <a:solidFill>
                  <a:srgbClr val="000000"/>
                </a:solidFill>
                <a:latin typeface="Ubuntu Mono" panose="020B0509030602030204" pitchFamily="49" charset="0"/>
              </a:rPr>
              <a:t>installer</a:t>
            </a:r>
            <a:r>
              <a:rPr lang="it-IT" sz="1400">
                <a:solidFill>
                  <a:srgbClr val="000000"/>
                </a:solidFill>
                <a:latin typeface="Ubuntu Mono" panose="020B0509030602030204" pitchFamily="49" charset="0"/>
              </a:rPr>
              <a:t>/bin/</a:t>
            </a:r>
            <a:r>
              <a:rPr lang="it-IT" sz="1400" err="1">
                <a:solidFill>
                  <a:srgbClr val="000000"/>
                </a:solidFill>
                <a:latin typeface="Ubuntu Mono" panose="020B0509030602030204" pitchFamily="49" charset="0"/>
              </a:rPr>
              <a:t>laravel</a:t>
            </a:r>
            <a:r>
              <a:rPr lang="it-IT" sz="1400">
                <a:solidFill>
                  <a:srgbClr val="000000"/>
                </a:solidFill>
                <a:latin typeface="Ubuntu Mono" panose="020B0509030602030204" pitchFamily="49" charset="0"/>
              </a:rPr>
              <a:t> ~/</a:t>
            </a:r>
            <a:r>
              <a:rPr lang="it-IT" sz="1400">
                <a:solidFill>
                  <a:srgbClr val="000000"/>
                </a:solidFill>
                <a:highlight>
                  <a:srgbClr val="FFFF00"/>
                </a:highlight>
                <a:latin typeface="Ubuntu Mono" panose="020B0509030602030204" pitchFamily="49" charset="0"/>
              </a:rPr>
              <a:t>.</a:t>
            </a:r>
            <a:r>
              <a:rPr lang="it-IT" sz="1400" err="1">
                <a:solidFill>
                  <a:srgbClr val="000000"/>
                </a:solidFill>
                <a:highlight>
                  <a:srgbClr val="FFFF00"/>
                </a:highlight>
                <a:latin typeface="Ubuntu Mono" panose="020B0509030602030204" pitchFamily="49" charset="0"/>
              </a:rPr>
              <a:t>composer</a:t>
            </a:r>
            <a:r>
              <a:rPr lang="it-IT" sz="1400">
                <a:solidFill>
                  <a:srgbClr val="000000"/>
                </a:solidFill>
                <a:latin typeface="Ubuntu Mono" panose="020B0509030602030204" pitchFamily="49" charset="0"/>
              </a:rPr>
              <a:t>/</a:t>
            </a:r>
            <a:r>
              <a:rPr lang="it-IT" sz="1400" err="1">
                <a:solidFill>
                  <a:srgbClr val="000000"/>
                </a:solidFill>
                <a:latin typeface="Ubuntu Mono" panose="020B0509030602030204" pitchFamily="49" charset="0"/>
              </a:rPr>
              <a:t>vendor</a:t>
            </a:r>
            <a:r>
              <a:rPr lang="it-IT" sz="1400">
                <a:solidFill>
                  <a:srgbClr val="000000"/>
                </a:solidFill>
                <a:latin typeface="Ubuntu Mono" panose="020B0509030602030204" pitchFamily="49" charset="0"/>
              </a:rPr>
              <a:t>/bin/</a:t>
            </a:r>
            <a:r>
              <a:rPr lang="it-IT" sz="1400" err="1">
                <a:solidFill>
                  <a:srgbClr val="000000"/>
                </a:solidFill>
                <a:latin typeface="Ubuntu Mono" panose="020B0509030602030204" pitchFamily="49" charset="0"/>
              </a:rPr>
              <a:t>laravel</a:t>
            </a:r>
            <a:endParaRPr lang="it-IT" sz="1400">
              <a:solidFill>
                <a:srgbClr val="000000"/>
              </a:solidFill>
              <a:latin typeface="Ubuntu Mono" panose="020B0509030602030204" pitchFamily="49" charset="0"/>
            </a:endParaRPr>
          </a:p>
          <a:p>
            <a:r>
              <a:rPr lang="it-IT" sz="1400">
                <a:solidFill>
                  <a:srgbClr val="000000"/>
                </a:solidFill>
                <a:latin typeface="Ubuntu Mono" panose="020B0509030602030204" pitchFamily="49" charset="0"/>
              </a:rPr>
              <a:t>-</a:t>
            </a:r>
            <a:r>
              <a:rPr lang="it-IT" sz="1400" err="1">
                <a:solidFill>
                  <a:srgbClr val="000000"/>
                </a:solidFill>
                <a:latin typeface="Ubuntu Mono" panose="020B0509030602030204" pitchFamily="49" charset="0"/>
              </a:rPr>
              <a:t>rwxr</a:t>
            </a:r>
            <a:r>
              <a:rPr lang="it-IT" sz="1400">
                <a:solidFill>
                  <a:srgbClr val="000000"/>
                </a:solidFill>
                <a:latin typeface="Ubuntu Mono" panose="020B0509030602030204" pitchFamily="49" charset="0"/>
              </a:rPr>
              <a:t>-</a:t>
            </a:r>
            <a:r>
              <a:rPr lang="it-IT" sz="1400" err="1">
                <a:solidFill>
                  <a:srgbClr val="000000"/>
                </a:solidFill>
                <a:latin typeface="Ubuntu Mono" panose="020B0509030602030204" pitchFamily="49" charset="0"/>
              </a:rPr>
              <a:t>xr</a:t>
            </a:r>
            <a:r>
              <a:rPr lang="it-IT" sz="1400">
                <a:solidFill>
                  <a:srgbClr val="000000"/>
                </a:solidFill>
                <a:latin typeface="Ubuntu Mono" panose="020B0509030602030204" pitchFamily="49" charset="0"/>
              </a:rPr>
              <a:t>-x  ...      </a:t>
            </a:r>
            <a:r>
              <a:rPr lang="it-IT" sz="1400" b="1">
                <a:solidFill>
                  <a:srgbClr val="2FB41D"/>
                </a:solidFill>
                <a:latin typeface="Ubuntu Mono" panose="020B0509030602030204" pitchFamily="49" charset="0"/>
              </a:rPr>
              <a:t>.</a:t>
            </a:r>
            <a:r>
              <a:rPr lang="it-IT" sz="1400" b="1" err="1">
                <a:solidFill>
                  <a:srgbClr val="2FB41D"/>
                </a:solidFill>
                <a:latin typeface="Ubuntu Mono" panose="020B0509030602030204" pitchFamily="49" charset="0"/>
              </a:rPr>
              <a:t>composer</a:t>
            </a:r>
            <a:r>
              <a:rPr lang="it-IT" sz="1400" b="1">
                <a:solidFill>
                  <a:srgbClr val="2FB41D"/>
                </a:solidFill>
                <a:latin typeface="Ubuntu Mono" panose="020B0509030602030204" pitchFamily="49" charset="0"/>
              </a:rPr>
              <a:t>/</a:t>
            </a:r>
            <a:r>
              <a:rPr lang="it-IT" sz="1400" b="1" err="1">
                <a:solidFill>
                  <a:srgbClr val="2FB41D"/>
                </a:solidFill>
                <a:latin typeface="Ubuntu Mono" panose="020B0509030602030204" pitchFamily="49" charset="0"/>
              </a:rPr>
              <a:t>vendor</a:t>
            </a:r>
            <a:r>
              <a:rPr lang="it-IT" sz="1400" b="1">
                <a:solidFill>
                  <a:srgbClr val="2FB41D"/>
                </a:solidFill>
                <a:latin typeface="Ubuntu Mono" panose="020B0509030602030204" pitchFamily="49" charset="0"/>
              </a:rPr>
              <a:t>/</a:t>
            </a:r>
            <a:r>
              <a:rPr lang="it-IT" sz="1400" b="1" err="1">
                <a:solidFill>
                  <a:srgbClr val="2FB41D"/>
                </a:solidFill>
                <a:latin typeface="Ubuntu Mono" panose="020B0509030602030204" pitchFamily="49" charset="0"/>
              </a:rPr>
              <a:t>laravel</a:t>
            </a:r>
            <a:r>
              <a:rPr lang="it-IT" sz="1400" b="1">
                <a:solidFill>
                  <a:srgbClr val="2FB41D"/>
                </a:solidFill>
                <a:latin typeface="Ubuntu Mono" panose="020B0509030602030204" pitchFamily="49" charset="0"/>
              </a:rPr>
              <a:t>/</a:t>
            </a:r>
            <a:r>
              <a:rPr lang="it-IT" sz="1400" b="1" err="1">
                <a:solidFill>
                  <a:srgbClr val="2FB41D"/>
                </a:solidFill>
                <a:latin typeface="Ubuntu Mono" panose="020B0509030602030204" pitchFamily="49" charset="0"/>
              </a:rPr>
              <a:t>installer</a:t>
            </a:r>
            <a:r>
              <a:rPr lang="it-IT" sz="1400" b="1">
                <a:solidFill>
                  <a:srgbClr val="2FB41D"/>
                </a:solidFill>
                <a:latin typeface="Ubuntu Mono" panose="020B0509030602030204" pitchFamily="49" charset="0"/>
              </a:rPr>
              <a:t>/bin/</a:t>
            </a:r>
            <a:r>
              <a:rPr lang="it-IT" sz="1400" b="1" err="1">
                <a:solidFill>
                  <a:srgbClr val="2FB41D"/>
                </a:solidFill>
                <a:latin typeface="Ubuntu Mono" panose="020B0509030602030204" pitchFamily="49" charset="0"/>
              </a:rPr>
              <a:t>laravel</a:t>
            </a:r>
            <a:endParaRPr lang="it-IT" sz="1400" b="1">
              <a:solidFill>
                <a:srgbClr val="2FB41D"/>
              </a:solidFill>
              <a:latin typeface="Ubuntu Mono" panose="020B0509030602030204" pitchFamily="49" charset="0"/>
            </a:endParaRPr>
          </a:p>
          <a:p>
            <a:r>
              <a:rPr lang="it-IT" sz="1400" err="1">
                <a:solidFill>
                  <a:srgbClr val="000000"/>
                </a:solidFill>
                <a:latin typeface="Ubuntu Mono" panose="020B0509030602030204" pitchFamily="49" charset="0"/>
              </a:rPr>
              <a:t>lrwxr</a:t>
            </a:r>
            <a:r>
              <a:rPr lang="it-IT" sz="1400">
                <a:solidFill>
                  <a:srgbClr val="000000"/>
                </a:solidFill>
                <a:latin typeface="Ubuntu Mono" panose="020B0509030602030204" pitchFamily="49" charset="0"/>
              </a:rPr>
              <a:t>-</a:t>
            </a:r>
            <a:r>
              <a:rPr lang="it-IT" sz="1400" err="1">
                <a:solidFill>
                  <a:srgbClr val="000000"/>
                </a:solidFill>
                <a:latin typeface="Ubuntu Mono" panose="020B0509030602030204" pitchFamily="49" charset="0"/>
              </a:rPr>
              <a:t>xr</a:t>
            </a:r>
            <a:r>
              <a:rPr lang="it-IT" sz="1400">
                <a:solidFill>
                  <a:srgbClr val="000000"/>
                </a:solidFill>
                <a:latin typeface="Ubuntu Mono" panose="020B0509030602030204" pitchFamily="49" charset="0"/>
              </a:rPr>
              <a:t>-x  ...      </a:t>
            </a:r>
            <a:r>
              <a:rPr lang="it-IT" sz="1400" b="1">
                <a:solidFill>
                  <a:srgbClr val="2EAEBB"/>
                </a:solidFill>
                <a:latin typeface="Ubuntu Mono" panose="020B0509030602030204" pitchFamily="49" charset="0"/>
              </a:rPr>
              <a:t>.</a:t>
            </a:r>
            <a:r>
              <a:rPr lang="it-IT" sz="1400" b="1" err="1">
                <a:solidFill>
                  <a:srgbClr val="2EAEBB"/>
                </a:solidFill>
                <a:latin typeface="Ubuntu Mono" panose="020B0509030602030204" pitchFamily="49" charset="0"/>
              </a:rPr>
              <a:t>composer</a:t>
            </a:r>
            <a:r>
              <a:rPr lang="it-IT" sz="1400" b="1">
                <a:solidFill>
                  <a:srgbClr val="2EAEBB"/>
                </a:solidFill>
                <a:latin typeface="Ubuntu Mono" panose="020B0509030602030204" pitchFamily="49" charset="0"/>
              </a:rPr>
              <a:t>/</a:t>
            </a:r>
            <a:r>
              <a:rPr lang="it-IT" sz="1400" b="1" err="1">
                <a:solidFill>
                  <a:srgbClr val="2EAEBB"/>
                </a:solidFill>
                <a:latin typeface="Ubuntu Mono" panose="020B0509030602030204" pitchFamily="49" charset="0"/>
              </a:rPr>
              <a:t>vendor</a:t>
            </a:r>
            <a:r>
              <a:rPr lang="it-IT" sz="1400" b="1">
                <a:solidFill>
                  <a:srgbClr val="2EAEBB"/>
                </a:solidFill>
                <a:latin typeface="Ubuntu Mono" panose="020B0509030602030204" pitchFamily="49" charset="0"/>
              </a:rPr>
              <a:t>/bin/</a:t>
            </a:r>
            <a:r>
              <a:rPr lang="it-IT" sz="1400" b="1" err="1">
                <a:solidFill>
                  <a:srgbClr val="2EAEBB"/>
                </a:solidFill>
                <a:latin typeface="Ubuntu Mono" panose="020B0509030602030204" pitchFamily="49" charset="0"/>
              </a:rPr>
              <a:t>laravel</a:t>
            </a:r>
            <a:r>
              <a:rPr lang="it-IT" sz="1400">
                <a:solidFill>
                  <a:srgbClr val="000000"/>
                </a:solidFill>
                <a:latin typeface="Ubuntu Mono" panose="020B0509030602030204" pitchFamily="49" charset="0"/>
              </a:rPr>
              <a:t> -&gt; ../</a:t>
            </a:r>
            <a:r>
              <a:rPr lang="it-IT" sz="1400" err="1">
                <a:solidFill>
                  <a:srgbClr val="000000"/>
                </a:solidFill>
                <a:latin typeface="Ubuntu Mono" panose="020B0509030602030204" pitchFamily="49" charset="0"/>
              </a:rPr>
              <a:t>laravel</a:t>
            </a:r>
            <a:r>
              <a:rPr lang="it-IT" sz="1400">
                <a:solidFill>
                  <a:srgbClr val="000000"/>
                </a:solidFill>
                <a:latin typeface="Ubuntu Mono" panose="020B0509030602030204" pitchFamily="49" charset="0"/>
              </a:rPr>
              <a:t>/</a:t>
            </a:r>
            <a:r>
              <a:rPr lang="it-IT" sz="1400" err="1">
                <a:solidFill>
                  <a:srgbClr val="000000"/>
                </a:solidFill>
                <a:latin typeface="Ubuntu Mono" panose="020B0509030602030204" pitchFamily="49" charset="0"/>
              </a:rPr>
              <a:t>installer</a:t>
            </a:r>
            <a:r>
              <a:rPr lang="it-IT" sz="1400">
                <a:solidFill>
                  <a:srgbClr val="000000"/>
                </a:solidFill>
                <a:latin typeface="Ubuntu Mono" panose="020B0509030602030204" pitchFamily="49" charset="0"/>
              </a:rPr>
              <a:t>/</a:t>
            </a:r>
            <a:r>
              <a:rPr lang="it-IT" sz="1400" err="1">
                <a:solidFill>
                  <a:srgbClr val="000000"/>
                </a:solidFill>
                <a:latin typeface="Ubuntu Mono" panose="020B0509030602030204" pitchFamily="49" charset="0"/>
              </a:rPr>
              <a:t>laravel</a:t>
            </a:r>
            <a:endParaRPr lang="it-IT" sz="1400">
              <a:solidFill>
                <a:srgbClr val="000000"/>
              </a:solidFill>
              <a:latin typeface="Ubuntu Mono" panose="020B0509030602030204" pitchFamily="49" charset="0"/>
            </a:endParaRPr>
          </a:p>
        </p:txBody>
      </p:sp>
      <p:sp>
        <p:nvSpPr>
          <p:cNvPr id="16" name="Segnaposto contenuto 2">
            <a:extLst>
              <a:ext uri="{FF2B5EF4-FFF2-40B4-BE49-F238E27FC236}">
                <a16:creationId xmlns:a16="http://schemas.microsoft.com/office/drawing/2014/main" id="{4C58E9DA-45E9-844D-8022-C5E13EAE3116}"/>
              </a:ext>
            </a:extLst>
          </p:cNvPr>
          <p:cNvSpPr txBox="1">
            <a:spLocks/>
          </p:cNvSpPr>
          <p:nvPr/>
        </p:nvSpPr>
        <p:spPr>
          <a:xfrm>
            <a:off x="261808" y="5486398"/>
            <a:ext cx="8814643" cy="99542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r>
              <a:rPr lang="it-IT" sz="2000"/>
              <a:t>NB: il </a:t>
            </a:r>
            <a:r>
              <a:rPr lang="it-IT" sz="2000" err="1"/>
              <a:t>tool</a:t>
            </a:r>
            <a:r>
              <a:rPr lang="it-IT" sz="2000"/>
              <a:t> </a:t>
            </a:r>
            <a:r>
              <a:rPr lang="it-IT" sz="2000" i="1" err="1"/>
              <a:t>laravel</a:t>
            </a:r>
            <a:r>
              <a:rPr lang="it-IT" sz="2000"/>
              <a:t> è chiamato </a:t>
            </a:r>
            <a:r>
              <a:rPr lang="it-IT" sz="2000" i="1" u="sng" err="1"/>
              <a:t>installer</a:t>
            </a:r>
            <a:r>
              <a:rPr lang="it-IT" sz="2000"/>
              <a:t> di </a:t>
            </a:r>
            <a:r>
              <a:rPr lang="it-IT" sz="2000" err="1"/>
              <a:t>Laravel</a:t>
            </a:r>
            <a:r>
              <a:rPr lang="it-IT" sz="2000"/>
              <a:t> nel senso che genera applicazioni </a:t>
            </a:r>
            <a:r>
              <a:rPr lang="it-IT" sz="2000" err="1"/>
              <a:t>Laravel</a:t>
            </a:r>
            <a:r>
              <a:rPr lang="it-IT" sz="2000"/>
              <a:t>, </a:t>
            </a:r>
            <a:r>
              <a:rPr lang="it-IT" sz="2000" i="1" u="sng"/>
              <a:t>installando</a:t>
            </a:r>
            <a:r>
              <a:rPr lang="it-IT" sz="2000"/>
              <a:t> per esse il </a:t>
            </a:r>
            <a:r>
              <a:rPr lang="it-IT" sz="2000" err="1"/>
              <a:t>framework</a:t>
            </a:r>
            <a:r>
              <a:rPr lang="it-IT" sz="2000"/>
              <a:t> </a:t>
            </a:r>
            <a:r>
              <a:rPr lang="it-IT" sz="2000" err="1"/>
              <a:t>Laravel</a:t>
            </a:r>
            <a:r>
              <a:rPr lang="it-IT" sz="2000"/>
              <a:t>, cioè i pacchetti/librerie che costituiscono </a:t>
            </a:r>
            <a:r>
              <a:rPr lang="it-IT" sz="2000" err="1"/>
              <a:t>Laravel</a:t>
            </a:r>
            <a:endParaRPr lang="it-IT" sz="2000"/>
          </a:p>
        </p:txBody>
      </p:sp>
    </p:spTree>
    <p:extLst>
      <p:ext uri="{BB962C8B-B14F-4D97-AF65-F5344CB8AC3E}">
        <p14:creationId xmlns:p14="http://schemas.microsoft.com/office/powerpoint/2010/main" val="4248290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C5F25-EA59-8549-ABE9-3E279858A2EB}"/>
              </a:ext>
            </a:extLst>
          </p:cNvPr>
          <p:cNvSpPr>
            <a:spLocks noGrp="1"/>
          </p:cNvSpPr>
          <p:nvPr>
            <p:ph type="title"/>
          </p:nvPr>
        </p:nvSpPr>
        <p:spPr>
          <a:xfrm>
            <a:off x="183593" y="62913"/>
            <a:ext cx="8776814" cy="799930"/>
          </a:xfrm>
        </p:spPr>
        <p:txBody>
          <a:bodyPr>
            <a:noAutofit/>
          </a:bodyPr>
          <a:lstStyle/>
          <a:p>
            <a:r>
              <a:rPr lang="it-IT" sz="3600" b="0" dirty="0"/>
              <a:t>Installer di </a:t>
            </a:r>
            <a:r>
              <a:rPr lang="it-IT" sz="3600" b="0" dirty="0" err="1"/>
              <a:t>Laravel</a:t>
            </a:r>
            <a:r>
              <a:rPr lang="it-IT" sz="3600" b="0" dirty="0"/>
              <a:t> in Windows: configurazioni</a:t>
            </a:r>
          </a:p>
        </p:txBody>
      </p:sp>
      <p:sp>
        <p:nvSpPr>
          <p:cNvPr id="3" name="Segnaposto contenuto 2">
            <a:extLst>
              <a:ext uri="{FF2B5EF4-FFF2-40B4-BE49-F238E27FC236}">
                <a16:creationId xmlns:a16="http://schemas.microsoft.com/office/drawing/2014/main" id="{F0CF6F72-9415-B744-AEE9-6D1BE73EC063}"/>
              </a:ext>
            </a:extLst>
          </p:cNvPr>
          <p:cNvSpPr>
            <a:spLocks noGrp="1"/>
          </p:cNvSpPr>
          <p:nvPr>
            <p:ph idx="1"/>
          </p:nvPr>
        </p:nvSpPr>
        <p:spPr>
          <a:xfrm>
            <a:off x="228873" y="944942"/>
            <a:ext cx="8776814" cy="540958"/>
          </a:xfrm>
        </p:spPr>
        <p:txBody>
          <a:bodyPr>
            <a:noAutofit/>
          </a:bodyPr>
          <a:lstStyle/>
          <a:p>
            <a:pPr marL="0" indent="0">
              <a:spcBef>
                <a:spcPts val="200"/>
              </a:spcBef>
              <a:buNone/>
            </a:pPr>
            <a:r>
              <a:rPr lang="it-IT" sz="2300"/>
              <a:t>L'installazione avverrà in </a:t>
            </a:r>
            <a:r>
              <a:rPr lang="en-US" sz="2300" i="1"/>
              <a:t>c:\Users\gp\AppData\Roaming\Composer</a:t>
            </a:r>
            <a:endParaRPr lang="it-IT" sz="2300" i="1"/>
          </a:p>
        </p:txBody>
      </p:sp>
      <p:sp>
        <p:nvSpPr>
          <p:cNvPr id="4" name="Segnaposto data 3">
            <a:extLst>
              <a:ext uri="{FF2B5EF4-FFF2-40B4-BE49-F238E27FC236}">
                <a16:creationId xmlns:a16="http://schemas.microsoft.com/office/drawing/2014/main" id="{86FCA9A5-E09C-BB4F-BB67-70D40F5243F5}"/>
              </a:ext>
            </a:extLst>
          </p:cNvPr>
          <p:cNvSpPr>
            <a:spLocks noGrp="1"/>
          </p:cNvSpPr>
          <p:nvPr>
            <p:ph type="dt" sz="half" idx="10"/>
          </p:nvPr>
        </p:nvSpPr>
        <p:spPr/>
        <p:txBody>
          <a:bodyPr/>
          <a:lstStyle/>
          <a:p>
            <a:fld id="{4DB87CD5-18B6-C946-AF83-AD830CC78953}" type="datetime1">
              <a:rPr lang="it-IT" smtClean="0"/>
              <a:t>09/01/24</a:t>
            </a:fld>
            <a:endParaRPr lang="it-IT"/>
          </a:p>
        </p:txBody>
      </p:sp>
      <p:sp>
        <p:nvSpPr>
          <p:cNvPr id="5" name="Segnaposto piè di pagina 4">
            <a:extLst>
              <a:ext uri="{FF2B5EF4-FFF2-40B4-BE49-F238E27FC236}">
                <a16:creationId xmlns:a16="http://schemas.microsoft.com/office/drawing/2014/main" id="{B3E0D842-1214-B540-B828-EEEA48EFC586}"/>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4EA4907-1407-B642-A3F5-0406710209D0}"/>
              </a:ext>
            </a:extLst>
          </p:cNvPr>
          <p:cNvSpPr>
            <a:spLocks noGrp="1"/>
          </p:cNvSpPr>
          <p:nvPr>
            <p:ph type="sldNum" sz="quarter" idx="12"/>
          </p:nvPr>
        </p:nvSpPr>
        <p:spPr/>
        <p:txBody>
          <a:bodyPr/>
          <a:lstStyle/>
          <a:p>
            <a:fld id="{F8EFCE01-9A1A-5743-92DE-2F66DAA3BA2F}" type="slidenum">
              <a:rPr lang="it-IT" smtClean="0"/>
              <a:t>33</a:t>
            </a:fld>
            <a:endParaRPr lang="it-IT"/>
          </a:p>
        </p:txBody>
      </p:sp>
      <p:sp>
        <p:nvSpPr>
          <p:cNvPr id="7" name="Rettangolo 6">
            <a:extLst>
              <a:ext uri="{FF2B5EF4-FFF2-40B4-BE49-F238E27FC236}">
                <a16:creationId xmlns:a16="http://schemas.microsoft.com/office/drawing/2014/main" id="{E7151422-7920-BD49-A0A4-D524FF157B01}"/>
              </a:ext>
            </a:extLst>
          </p:cNvPr>
          <p:cNvSpPr/>
          <p:nvPr/>
        </p:nvSpPr>
        <p:spPr>
          <a:xfrm>
            <a:off x="642049" y="1422500"/>
            <a:ext cx="7770450" cy="738664"/>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400" dirty="0">
                <a:solidFill>
                  <a:schemeClr val="accent6"/>
                </a:solidFill>
                <a:effectLst/>
                <a:latin typeface="Ubuntu Mono" panose="020B0509030602030204" pitchFamily="49" charset="0"/>
              </a:rPr>
              <a:t>C:&gt; </a:t>
            </a:r>
            <a:r>
              <a:rPr lang="it-IT" sz="1400" dirty="0" err="1">
                <a:solidFill>
                  <a:srgbClr val="000000"/>
                </a:solidFill>
                <a:effectLst/>
                <a:latin typeface="Ubuntu Mono" panose="020B0509030602030204" pitchFamily="49" charset="0"/>
              </a:rPr>
              <a:t>composer</a:t>
            </a:r>
            <a:r>
              <a:rPr lang="it-IT" sz="1400" dirty="0">
                <a:solidFill>
                  <a:srgbClr val="000000"/>
                </a:solidFill>
                <a:effectLst/>
                <a:latin typeface="Ubuntu Mono" panose="020B0509030602030204" pitchFamily="49" charset="0"/>
              </a:rPr>
              <a:t> </a:t>
            </a:r>
            <a:r>
              <a:rPr lang="it-IT" sz="1400" dirty="0">
                <a:solidFill>
                  <a:srgbClr val="000000"/>
                </a:solidFill>
                <a:effectLst/>
                <a:highlight>
                  <a:srgbClr val="00FFFF"/>
                </a:highlight>
                <a:latin typeface="Ubuntu Mono" panose="020B0509030602030204" pitchFamily="49" charset="0"/>
              </a:rPr>
              <a:t>global</a:t>
            </a:r>
            <a:r>
              <a:rPr lang="it-IT" sz="1400" dirty="0">
                <a:solidFill>
                  <a:srgbClr val="000000"/>
                </a:solidFill>
                <a:effectLst/>
                <a:latin typeface="Ubuntu Mono" panose="020B0509030602030204" pitchFamily="49" charset="0"/>
              </a:rPr>
              <a:t> </a:t>
            </a:r>
            <a:r>
              <a:rPr lang="it-IT" sz="1400" dirty="0" err="1">
                <a:solidFill>
                  <a:srgbClr val="000000"/>
                </a:solidFill>
                <a:effectLst/>
                <a:latin typeface="Ubuntu Mono" panose="020B0509030602030204" pitchFamily="49" charset="0"/>
              </a:rPr>
              <a:t>require</a:t>
            </a:r>
            <a:r>
              <a:rPr lang="it-IT" sz="1400" dirty="0">
                <a:solidFill>
                  <a:srgbClr val="000000"/>
                </a:solidFill>
                <a:effectLst/>
                <a:latin typeface="Ubuntu Mono" panose="020B0509030602030204" pitchFamily="49" charset="0"/>
              </a:rPr>
              <a:t> </a:t>
            </a:r>
            <a:r>
              <a:rPr lang="it-IT" sz="1400" dirty="0" err="1">
                <a:solidFill>
                  <a:srgbClr val="000000"/>
                </a:solidFill>
                <a:effectLst/>
                <a:latin typeface="Ubuntu Mono" panose="020B0509030602030204" pitchFamily="49" charset="0"/>
              </a:rPr>
              <a:t>laravel</a:t>
            </a:r>
            <a:r>
              <a:rPr lang="it-IT" sz="1400" dirty="0">
                <a:solidFill>
                  <a:srgbClr val="000000"/>
                </a:solidFill>
                <a:effectLst/>
                <a:latin typeface="Ubuntu Mono" panose="020B0509030602030204" pitchFamily="49" charset="0"/>
              </a:rPr>
              <a:t>/installer</a:t>
            </a:r>
            <a:endParaRPr lang="it-IT" sz="1400" dirty="0">
              <a:solidFill>
                <a:schemeClr val="accent6"/>
              </a:solidFill>
              <a:effectLst/>
              <a:latin typeface="Times New Roman" panose="02020603050405020304" pitchFamily="18" charset="0"/>
              <a:cs typeface="Times New Roman" panose="02020603050405020304" pitchFamily="18" charset="0"/>
            </a:endParaRPr>
          </a:p>
          <a:p>
            <a:r>
              <a:rPr lang="it-IT" sz="1400" dirty="0" err="1">
                <a:solidFill>
                  <a:srgbClr val="2FB41D"/>
                </a:solidFill>
                <a:effectLst/>
                <a:latin typeface="Ubuntu Mono" panose="020B0509030602030204" pitchFamily="49" charset="0"/>
              </a:rPr>
              <a:t>Changed</a:t>
            </a:r>
            <a:r>
              <a:rPr lang="it-IT" sz="1400" dirty="0">
                <a:solidFill>
                  <a:srgbClr val="2FB41D"/>
                </a:solidFill>
                <a:effectLst/>
                <a:latin typeface="Ubuntu Mono" panose="020B0509030602030204" pitchFamily="49" charset="0"/>
              </a:rPr>
              <a:t> </a:t>
            </a:r>
            <a:r>
              <a:rPr lang="it-IT" sz="1400" dirty="0" err="1">
                <a:solidFill>
                  <a:srgbClr val="2FB41D"/>
                </a:solidFill>
                <a:effectLst/>
                <a:latin typeface="Ubuntu Mono" panose="020B0509030602030204" pitchFamily="49" charset="0"/>
              </a:rPr>
              <a:t>current</a:t>
            </a:r>
            <a:r>
              <a:rPr lang="it-IT" sz="1400">
                <a:solidFill>
                  <a:srgbClr val="2FB41D"/>
                </a:solidFill>
                <a:effectLst/>
                <a:latin typeface="Ubuntu Mono" panose="020B0509030602030204" pitchFamily="49" charset="0"/>
              </a:rPr>
              <a:t> directory to </a:t>
            </a:r>
            <a:r>
              <a:rPr lang="en-US" sz="1400" dirty="0">
                <a:solidFill>
                  <a:srgbClr val="2FB41D"/>
                </a:solidFill>
                <a:effectLst/>
                <a:highlight>
                  <a:srgbClr val="FFFF00"/>
                </a:highlight>
                <a:latin typeface="Ubuntu Mono" panose="020B0509030602030204" pitchFamily="49" charset="0"/>
              </a:rPr>
              <a:t>C:/Users/</a:t>
            </a:r>
            <a:r>
              <a:rPr lang="en-US" sz="1400" dirty="0" err="1">
                <a:solidFill>
                  <a:srgbClr val="2FB41D"/>
                </a:solidFill>
                <a:effectLst/>
                <a:highlight>
                  <a:srgbClr val="FFFF00"/>
                </a:highlight>
                <a:latin typeface="Ubuntu Mono" panose="020B0509030602030204" pitchFamily="49" charset="0"/>
              </a:rPr>
              <a:t>gp</a:t>
            </a:r>
            <a:r>
              <a:rPr lang="en-US" sz="1400" dirty="0">
                <a:solidFill>
                  <a:srgbClr val="2FB41D"/>
                </a:solidFill>
                <a:effectLst/>
                <a:highlight>
                  <a:srgbClr val="FFFF00"/>
                </a:highlight>
                <a:latin typeface="Ubuntu Mono" panose="020B0509030602030204" pitchFamily="49" charset="0"/>
              </a:rPr>
              <a:t>/</a:t>
            </a:r>
            <a:r>
              <a:rPr lang="en-US" sz="1400" dirty="0" err="1">
                <a:solidFill>
                  <a:srgbClr val="2FB41D"/>
                </a:solidFill>
                <a:effectLst/>
                <a:highlight>
                  <a:srgbClr val="FFFF00"/>
                </a:highlight>
                <a:latin typeface="Ubuntu Mono" panose="020B0509030602030204" pitchFamily="49" charset="0"/>
              </a:rPr>
              <a:t>AppData</a:t>
            </a:r>
            <a:r>
              <a:rPr lang="en-US" sz="1400" dirty="0">
                <a:solidFill>
                  <a:srgbClr val="2FB41D"/>
                </a:solidFill>
                <a:effectLst/>
                <a:highlight>
                  <a:srgbClr val="FFFF00"/>
                </a:highlight>
                <a:latin typeface="Ubuntu Mono" panose="020B0509030602030204" pitchFamily="49" charset="0"/>
              </a:rPr>
              <a:t>/Roaming/Composer</a:t>
            </a:r>
          </a:p>
          <a:p>
            <a:r>
              <a:rPr lang="en-US" sz="1400" dirty="0">
                <a:solidFill>
                  <a:schemeClr val="tx1"/>
                </a:solidFill>
                <a:latin typeface="Ubuntu Mono" panose="020B0509030602030204" pitchFamily="49" charset="0"/>
                <a:cs typeface="Times New Roman" panose="02020603050405020304" pitchFamily="18" charset="0"/>
              </a:rPr>
              <a:t>...</a:t>
            </a:r>
            <a:endParaRPr lang="it-IT" sz="1400" dirty="0">
              <a:solidFill>
                <a:schemeClr val="tx1"/>
              </a:solidFill>
              <a:effectLst/>
              <a:latin typeface="Times New Roman" panose="02020603050405020304" pitchFamily="18" charset="0"/>
              <a:cs typeface="Times New Roman" panose="02020603050405020304" pitchFamily="18" charset="0"/>
            </a:endParaRPr>
          </a:p>
        </p:txBody>
      </p:sp>
      <p:sp>
        <p:nvSpPr>
          <p:cNvPr id="9" name="Segnaposto contenuto 2">
            <a:extLst>
              <a:ext uri="{FF2B5EF4-FFF2-40B4-BE49-F238E27FC236}">
                <a16:creationId xmlns:a16="http://schemas.microsoft.com/office/drawing/2014/main" id="{266F7DE0-5163-4804-9B8B-AA934DF87D4A}"/>
              </a:ext>
            </a:extLst>
          </p:cNvPr>
          <p:cNvSpPr txBox="1">
            <a:spLocks/>
          </p:cNvSpPr>
          <p:nvPr/>
        </p:nvSpPr>
        <p:spPr>
          <a:xfrm>
            <a:off x="228873" y="2294060"/>
            <a:ext cx="8776814" cy="85167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200"/>
              </a:spcBef>
              <a:buFont typeface="Arial"/>
              <a:buNone/>
            </a:pPr>
            <a:r>
              <a:rPr lang="it-IT" sz="2300" dirty="0"/>
              <a:t>Per lanciare l'installer </a:t>
            </a:r>
            <a:r>
              <a:rPr lang="it-IT" sz="2300" i="1" dirty="0" err="1"/>
              <a:t>laravel</a:t>
            </a:r>
            <a:r>
              <a:rPr lang="it-IT" sz="2300" dirty="0"/>
              <a:t> conviene configurare </a:t>
            </a:r>
            <a:r>
              <a:rPr lang="it-IT" sz="2300" dirty="0">
                <a:highlight>
                  <a:srgbClr val="ECECEC"/>
                </a:highlight>
                <a:latin typeface="Ubuntu Mono" panose="020B0509030602030204" pitchFamily="49" charset="0"/>
              </a:rPr>
              <a:t>PATH</a:t>
            </a:r>
            <a:r>
              <a:rPr lang="it-IT" sz="2300" dirty="0"/>
              <a:t>, da riga di comando o in permanenza dal pannello di controllo:</a:t>
            </a:r>
          </a:p>
        </p:txBody>
      </p:sp>
      <p:sp>
        <p:nvSpPr>
          <p:cNvPr id="10" name="Rettangolo 9">
            <a:extLst>
              <a:ext uri="{FF2B5EF4-FFF2-40B4-BE49-F238E27FC236}">
                <a16:creationId xmlns:a16="http://schemas.microsoft.com/office/drawing/2014/main" id="{AA9886DE-CB21-4B3E-BFC0-AEFCE5E1C380}"/>
              </a:ext>
            </a:extLst>
          </p:cNvPr>
          <p:cNvSpPr/>
          <p:nvPr/>
        </p:nvSpPr>
        <p:spPr>
          <a:xfrm>
            <a:off x="642049" y="3086591"/>
            <a:ext cx="7770450" cy="954107"/>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400">
                <a:solidFill>
                  <a:schemeClr val="accent6"/>
                </a:solidFill>
                <a:effectLst/>
                <a:latin typeface="Ubuntu Mono" panose="020B0509030602030204" pitchFamily="49" charset="0"/>
              </a:rPr>
              <a:t>C:&gt; </a:t>
            </a:r>
            <a:r>
              <a:rPr lang="it-IT" sz="1400">
                <a:solidFill>
                  <a:srgbClr val="000000"/>
                </a:solidFill>
                <a:effectLst/>
                <a:latin typeface="Ubuntu Mono" panose="020B0509030602030204" pitchFamily="49" charset="0"/>
              </a:rPr>
              <a:t>set PATH=</a:t>
            </a:r>
            <a:r>
              <a:rPr lang="en-US" sz="1400">
                <a:solidFill>
                  <a:srgbClr val="000000"/>
                </a:solidFill>
                <a:effectLst/>
                <a:latin typeface="Ubuntu Mono" panose="020B0509030602030204" pitchFamily="49" charset="0"/>
              </a:rPr>
              <a:t>c:\Users\gp\AppData\Roaming\Composer\vendor\bin;%PATH%</a:t>
            </a:r>
          </a:p>
          <a:p>
            <a:r>
              <a:rPr lang="it-IT" sz="1400">
                <a:solidFill>
                  <a:schemeClr val="accent6"/>
                </a:solidFill>
                <a:effectLst/>
                <a:latin typeface="Ubuntu Mono" panose="020B0509030602030204" pitchFamily="49" charset="0"/>
              </a:rPr>
              <a:t>C:&gt; </a:t>
            </a:r>
            <a:r>
              <a:rPr lang="en-US" sz="1400">
                <a:solidFill>
                  <a:srgbClr val="000000"/>
                </a:solidFill>
                <a:latin typeface="Ubuntu Mono" panose="020B0509030602030204" pitchFamily="49" charset="0"/>
              </a:rPr>
              <a:t>laravel</a:t>
            </a:r>
          </a:p>
          <a:p>
            <a:r>
              <a:rPr lang="en-US" sz="1400">
                <a:solidFill>
                  <a:srgbClr val="000000"/>
                </a:solidFill>
                <a:latin typeface="Ubuntu Mono" panose="020B0509030602030204" pitchFamily="49" charset="0"/>
              </a:rPr>
              <a:t>Laravel Installer </a:t>
            </a:r>
            <a:r>
              <a:rPr lang="en-US" sz="1400">
                <a:solidFill>
                  <a:srgbClr val="2FB41D"/>
                </a:solidFill>
                <a:latin typeface="Ubuntu Mono" panose="020B0509030602030204" pitchFamily="49" charset="0"/>
              </a:rPr>
              <a:t>4.2.17</a:t>
            </a:r>
            <a:endParaRPr lang="en-US" sz="1400">
              <a:solidFill>
                <a:srgbClr val="000000"/>
              </a:solidFill>
              <a:latin typeface="Ubuntu Mono" panose="020B0509030602030204" pitchFamily="49" charset="0"/>
            </a:endParaRPr>
          </a:p>
          <a:p>
            <a:r>
              <a:rPr lang="en-US" sz="1400">
                <a:solidFill>
                  <a:srgbClr val="000000"/>
                </a:solidFill>
                <a:latin typeface="Ubuntu Mono" panose="020B0509030602030204" pitchFamily="49" charset="0"/>
              </a:rPr>
              <a:t>...</a:t>
            </a:r>
          </a:p>
        </p:txBody>
      </p:sp>
      <p:sp>
        <p:nvSpPr>
          <p:cNvPr id="11" name="Segnaposto contenuto 2">
            <a:extLst>
              <a:ext uri="{FF2B5EF4-FFF2-40B4-BE49-F238E27FC236}">
                <a16:creationId xmlns:a16="http://schemas.microsoft.com/office/drawing/2014/main" id="{511B92BB-7196-4BF3-8750-A0FF3CF676F2}"/>
              </a:ext>
            </a:extLst>
          </p:cNvPr>
          <p:cNvSpPr txBox="1">
            <a:spLocks/>
          </p:cNvSpPr>
          <p:nvPr/>
        </p:nvSpPr>
        <p:spPr>
          <a:xfrm>
            <a:off x="261808" y="4101772"/>
            <a:ext cx="8776814" cy="50615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200"/>
              </a:spcBef>
              <a:buFont typeface="Arial"/>
              <a:buNone/>
            </a:pPr>
            <a:r>
              <a:rPr lang="it-IT" sz="2300"/>
              <a:t>Per funzionare, il comando </a:t>
            </a:r>
            <a:r>
              <a:rPr lang="it-IT" sz="2300" i="1"/>
              <a:t>laravel</a:t>
            </a:r>
            <a:r>
              <a:rPr lang="it-IT" sz="2300"/>
              <a:t> deve "vedere" il comando </a:t>
            </a:r>
            <a:r>
              <a:rPr lang="it-IT" sz="2300" i="1"/>
              <a:t>composer</a:t>
            </a:r>
            <a:endParaRPr lang="it-IT" sz="2300"/>
          </a:p>
        </p:txBody>
      </p:sp>
      <p:sp>
        <p:nvSpPr>
          <p:cNvPr id="13" name="CasellaDiTesto 12">
            <a:extLst>
              <a:ext uri="{FF2B5EF4-FFF2-40B4-BE49-F238E27FC236}">
                <a16:creationId xmlns:a16="http://schemas.microsoft.com/office/drawing/2014/main" id="{5664878A-CC6F-4782-BDC6-FC40D87F5651}"/>
              </a:ext>
            </a:extLst>
          </p:cNvPr>
          <p:cNvSpPr txBox="1"/>
          <p:nvPr/>
        </p:nvSpPr>
        <p:spPr>
          <a:xfrm>
            <a:off x="6262325" y="4563814"/>
            <a:ext cx="2605718" cy="996929"/>
          </a:xfrm>
          <a:prstGeom prst="rect">
            <a:avLst/>
          </a:prstGeom>
          <a:solidFill>
            <a:schemeClr val="bg1">
              <a:lumMod val="95000"/>
            </a:schemeClr>
          </a:solidFill>
        </p:spPr>
        <p:txBody>
          <a:bodyPr wrap="square">
            <a:noAutofit/>
          </a:bodyPr>
          <a:lstStyle/>
          <a:p>
            <a:r>
              <a:rPr lang="it-IT" sz="1300" b="0">
                <a:solidFill>
                  <a:srgbClr val="000000"/>
                </a:solidFill>
                <a:effectLst/>
                <a:latin typeface="Ubuntu Mono" panose="020B0509030602030204" pitchFamily="49" charset="0"/>
              </a:rPr>
              <a:t>@</a:t>
            </a:r>
            <a:r>
              <a:rPr lang="it-IT" sz="1300" b="0">
                <a:solidFill>
                  <a:srgbClr val="0000FF"/>
                </a:solidFill>
                <a:effectLst/>
                <a:latin typeface="Ubuntu Mono" panose="020B0509030602030204" pitchFamily="49" charset="0"/>
              </a:rPr>
              <a:t>ECHO</a:t>
            </a:r>
            <a:r>
              <a:rPr lang="it-IT" sz="1300" b="0">
                <a:solidFill>
                  <a:srgbClr val="000000"/>
                </a:solidFill>
                <a:effectLst/>
                <a:latin typeface="Ubuntu Mono" panose="020B0509030602030204" pitchFamily="49" charset="0"/>
              </a:rPr>
              <a:t> </a:t>
            </a:r>
            <a:r>
              <a:rPr lang="it-IT" sz="1300" b="0">
                <a:solidFill>
                  <a:srgbClr val="0000FF"/>
                </a:solidFill>
                <a:effectLst/>
                <a:latin typeface="Ubuntu Mono" panose="020B0509030602030204" pitchFamily="49" charset="0"/>
              </a:rPr>
              <a:t>OFF</a:t>
            </a:r>
          </a:p>
          <a:p>
            <a:r>
              <a:rPr lang="it-IT" sz="1300" b="0">
                <a:solidFill>
                  <a:srgbClr val="0000FF"/>
                </a:solidFill>
                <a:effectLst/>
                <a:latin typeface="Ubuntu Mono" panose="020B0509030602030204" pitchFamily="49" charset="0"/>
              </a:rPr>
              <a:t>@REM Versione naive</a:t>
            </a:r>
            <a:endParaRPr lang="it-IT" sz="1300" b="0">
              <a:solidFill>
                <a:srgbClr val="000000"/>
              </a:solidFill>
              <a:effectLst/>
              <a:latin typeface="Ubuntu Mono" panose="020B0509030602030204" pitchFamily="49" charset="0"/>
            </a:endParaRPr>
          </a:p>
          <a:p>
            <a:r>
              <a:rPr lang="it-IT" sz="1300" b="0">
                <a:solidFill>
                  <a:srgbClr val="000000"/>
                </a:solidFill>
                <a:effectLst/>
                <a:latin typeface="Ubuntu Mono" panose="020B0509030602030204" pitchFamily="49" charset="0"/>
              </a:rPr>
              <a:t>set COMPOSER=c:\Users\gp\tsdw</a:t>
            </a:r>
          </a:p>
          <a:p>
            <a:r>
              <a:rPr lang="it-IT" sz="1300" b="0">
                <a:solidFill>
                  <a:srgbClr val="000000"/>
                </a:solidFill>
                <a:effectLst/>
                <a:latin typeface="Ubuntu Mono" panose="020B0509030602030204" pitchFamily="49" charset="0"/>
              </a:rPr>
              <a:t>php %COMPOSER% </a:t>
            </a:r>
            <a:r>
              <a:rPr lang="it-IT" sz="1300" b="0">
                <a:solidFill>
                  <a:srgbClr val="001080"/>
                </a:solidFill>
                <a:effectLst/>
                <a:latin typeface="Ubuntu Mono" panose="020B0509030602030204" pitchFamily="49" charset="0"/>
              </a:rPr>
              <a:t>%*</a:t>
            </a:r>
            <a:endParaRPr lang="it-IT" sz="1300" b="0">
              <a:solidFill>
                <a:srgbClr val="000000"/>
              </a:solidFill>
              <a:effectLst/>
              <a:latin typeface="Ubuntu Mono" panose="020B0509030602030204" pitchFamily="49" charset="0"/>
            </a:endParaRPr>
          </a:p>
        </p:txBody>
      </p:sp>
      <p:sp>
        <p:nvSpPr>
          <p:cNvPr id="14" name="Segnaposto contenuto 2">
            <a:extLst>
              <a:ext uri="{FF2B5EF4-FFF2-40B4-BE49-F238E27FC236}">
                <a16:creationId xmlns:a16="http://schemas.microsoft.com/office/drawing/2014/main" id="{0B938240-61B6-4D61-AD2B-6FE6D77C2333}"/>
              </a:ext>
            </a:extLst>
          </p:cNvPr>
          <p:cNvSpPr txBox="1">
            <a:spLocks/>
          </p:cNvSpPr>
          <p:nvPr/>
        </p:nvSpPr>
        <p:spPr>
          <a:xfrm>
            <a:off x="256866" y="4461464"/>
            <a:ext cx="5970000" cy="120074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200"/>
              </a:spcBef>
              <a:buFont typeface="Arial"/>
              <a:buNone/>
            </a:pPr>
            <a:r>
              <a:rPr lang="it-IT" sz="2300"/>
              <a:t>Il modo più ovvio è definire un file </a:t>
            </a:r>
            <a:r>
              <a:rPr lang="it-IT" sz="2300" i="1" err="1"/>
              <a:t>composer.bat</a:t>
            </a:r>
            <a:r>
              <a:rPr lang="it-IT" sz="2300"/>
              <a:t> come qui a destra, ponendolo </a:t>
            </a:r>
            <a:r>
              <a:rPr lang="it-IT" sz="2300" err="1"/>
              <a:t>p.es</a:t>
            </a:r>
            <a:r>
              <a:rPr lang="it-IT" sz="2300"/>
              <a:t>. nella directory in cui si trova l' archivio PHP </a:t>
            </a:r>
            <a:r>
              <a:rPr lang="it-IT" sz="2300" i="1" err="1"/>
              <a:t>composer</a:t>
            </a:r>
            <a:endParaRPr lang="it-IT" sz="2300"/>
          </a:p>
        </p:txBody>
      </p:sp>
      <p:sp>
        <p:nvSpPr>
          <p:cNvPr id="15" name="Segnaposto contenuto 2">
            <a:extLst>
              <a:ext uri="{FF2B5EF4-FFF2-40B4-BE49-F238E27FC236}">
                <a16:creationId xmlns:a16="http://schemas.microsoft.com/office/drawing/2014/main" id="{B72F835B-E836-474A-8DD2-269CC1D46664}"/>
              </a:ext>
            </a:extLst>
          </p:cNvPr>
          <p:cNvSpPr txBox="1">
            <a:spLocks/>
          </p:cNvSpPr>
          <p:nvPr/>
        </p:nvSpPr>
        <p:spPr>
          <a:xfrm>
            <a:off x="261808" y="5642842"/>
            <a:ext cx="8776814" cy="46034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200"/>
              </a:spcBef>
              <a:buFont typeface="Arial"/>
              <a:buNone/>
            </a:pPr>
            <a:r>
              <a:rPr lang="it-IT" sz="2300" dirty="0"/>
              <a:t>Conviene poi aggiungere a </a:t>
            </a:r>
            <a:r>
              <a:rPr lang="it-IT" sz="2200" dirty="0">
                <a:latin typeface="Ubuntu Mono" panose="020B0509030602030204" pitchFamily="49" charset="0"/>
              </a:rPr>
              <a:t>PATH</a:t>
            </a:r>
            <a:r>
              <a:rPr lang="it-IT" sz="2300" dirty="0"/>
              <a:t> la directory in cui è </a:t>
            </a:r>
            <a:r>
              <a:rPr lang="it-IT" sz="2300" i="1" dirty="0" err="1"/>
              <a:t>composer.bat</a:t>
            </a:r>
            <a:r>
              <a:rPr lang="it-IT" sz="2300" dirty="0"/>
              <a:t>: </a:t>
            </a:r>
          </a:p>
        </p:txBody>
      </p:sp>
      <p:sp>
        <p:nvSpPr>
          <p:cNvPr id="17" name="Rettangolo 16">
            <a:extLst>
              <a:ext uri="{FF2B5EF4-FFF2-40B4-BE49-F238E27FC236}">
                <a16:creationId xmlns:a16="http://schemas.microsoft.com/office/drawing/2014/main" id="{BE484BD9-E5D9-441F-B6B3-7A3E99A8A084}"/>
              </a:ext>
            </a:extLst>
          </p:cNvPr>
          <p:cNvSpPr/>
          <p:nvPr/>
        </p:nvSpPr>
        <p:spPr>
          <a:xfrm>
            <a:off x="642049" y="6076767"/>
            <a:ext cx="7770450" cy="307777"/>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400">
                <a:solidFill>
                  <a:schemeClr val="accent6"/>
                </a:solidFill>
                <a:effectLst/>
                <a:latin typeface="Ubuntu Mono" panose="020B0509030602030204" pitchFamily="49" charset="0"/>
              </a:rPr>
              <a:t>C:&gt; </a:t>
            </a:r>
            <a:r>
              <a:rPr lang="it-IT" sz="1400">
                <a:solidFill>
                  <a:srgbClr val="000000"/>
                </a:solidFill>
                <a:effectLst/>
                <a:latin typeface="Ubuntu Mono" panose="020B0509030602030204" pitchFamily="49" charset="0"/>
              </a:rPr>
              <a:t>SET PATH=c:\Users\gp\tsdw;%PATH%</a:t>
            </a:r>
            <a:endParaRPr lang="it-IT" sz="1400">
              <a:solidFill>
                <a:schemeClr val="accent6"/>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925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205D57-76A4-473C-AF47-A2E39C37B0D1}"/>
              </a:ext>
            </a:extLst>
          </p:cNvPr>
          <p:cNvSpPr>
            <a:spLocks noGrp="1"/>
          </p:cNvSpPr>
          <p:nvPr>
            <p:ph type="title"/>
          </p:nvPr>
        </p:nvSpPr>
        <p:spPr/>
        <p:txBody>
          <a:bodyPr/>
          <a:lstStyle/>
          <a:p>
            <a:r>
              <a:rPr lang="it-IT"/>
              <a:t>Altre indicazioni</a:t>
            </a:r>
          </a:p>
        </p:txBody>
      </p:sp>
      <p:sp>
        <p:nvSpPr>
          <p:cNvPr id="3" name="Segnaposto contenuto 2">
            <a:extLst>
              <a:ext uri="{FF2B5EF4-FFF2-40B4-BE49-F238E27FC236}">
                <a16:creationId xmlns:a16="http://schemas.microsoft.com/office/drawing/2014/main" id="{276F5EFF-29B8-402B-8880-D281A6746C78}"/>
              </a:ext>
            </a:extLst>
          </p:cNvPr>
          <p:cNvSpPr>
            <a:spLocks noGrp="1"/>
          </p:cNvSpPr>
          <p:nvPr>
            <p:ph idx="1"/>
          </p:nvPr>
        </p:nvSpPr>
        <p:spPr/>
        <p:txBody>
          <a:bodyPr/>
          <a:lstStyle/>
          <a:p>
            <a:r>
              <a:rPr lang="it-IT">
                <a:hlinkClick r:id="rId2"/>
              </a:rPr>
              <a:t>https://victorlava.com/install-php-and-composer-on-windows-10-for-use-in-cmd-or-powershell/#Install-PHP-on-Windows</a:t>
            </a:r>
            <a:r>
              <a:rPr lang="it-IT"/>
              <a:t> </a:t>
            </a:r>
          </a:p>
          <a:p>
            <a:pPr marL="0" indent="0">
              <a:buNone/>
            </a:pPr>
            <a:r>
              <a:rPr lang="it-IT"/>
              <a:t>Alla fine bisogna capire come installare php e composer su Windows, forse la URL dà qualche indicazione utile</a:t>
            </a:r>
          </a:p>
        </p:txBody>
      </p:sp>
      <p:sp>
        <p:nvSpPr>
          <p:cNvPr id="4" name="Segnaposto data 3">
            <a:extLst>
              <a:ext uri="{FF2B5EF4-FFF2-40B4-BE49-F238E27FC236}">
                <a16:creationId xmlns:a16="http://schemas.microsoft.com/office/drawing/2014/main" id="{5D85C80A-CE88-41E7-B730-2F45926D0619}"/>
              </a:ext>
            </a:extLst>
          </p:cNvPr>
          <p:cNvSpPr>
            <a:spLocks noGrp="1"/>
          </p:cNvSpPr>
          <p:nvPr>
            <p:ph type="dt" sz="half" idx="10"/>
          </p:nvPr>
        </p:nvSpPr>
        <p:spPr/>
        <p:txBody>
          <a:bodyPr/>
          <a:lstStyle/>
          <a:p>
            <a:fld id="{5F9D40C0-8A54-B345-A3A0-1F6E05D90E7C}" type="datetime1">
              <a:rPr lang="it-IT" smtClean="0"/>
              <a:t>09/01/24</a:t>
            </a:fld>
            <a:endParaRPr lang="it-IT"/>
          </a:p>
        </p:txBody>
      </p:sp>
      <p:sp>
        <p:nvSpPr>
          <p:cNvPr id="5" name="Segnaposto piè di pagina 4">
            <a:extLst>
              <a:ext uri="{FF2B5EF4-FFF2-40B4-BE49-F238E27FC236}">
                <a16:creationId xmlns:a16="http://schemas.microsoft.com/office/drawing/2014/main" id="{E1D9416A-9499-4793-82FD-ED267B18983A}"/>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636AD439-06D6-4B5A-97C8-F126EDBC0AF0}"/>
              </a:ext>
            </a:extLst>
          </p:cNvPr>
          <p:cNvSpPr>
            <a:spLocks noGrp="1"/>
          </p:cNvSpPr>
          <p:nvPr>
            <p:ph type="sldNum" sz="quarter" idx="12"/>
          </p:nvPr>
        </p:nvSpPr>
        <p:spPr/>
        <p:txBody>
          <a:bodyPr/>
          <a:lstStyle/>
          <a:p>
            <a:fld id="{F8EFCE01-9A1A-5743-92DE-2F66DAA3BA2F}" type="slidenum">
              <a:rPr lang="it-IT" smtClean="0"/>
              <a:t>34</a:t>
            </a:fld>
            <a:endParaRPr lang="it-IT"/>
          </a:p>
        </p:txBody>
      </p:sp>
    </p:spTree>
    <p:extLst>
      <p:ext uri="{BB962C8B-B14F-4D97-AF65-F5344CB8AC3E}">
        <p14:creationId xmlns:p14="http://schemas.microsoft.com/office/powerpoint/2010/main" val="2348195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C5F25-EA59-8549-ABE9-3E279858A2EB}"/>
              </a:ext>
            </a:extLst>
          </p:cNvPr>
          <p:cNvSpPr>
            <a:spLocks noGrp="1"/>
          </p:cNvSpPr>
          <p:nvPr>
            <p:ph type="title"/>
          </p:nvPr>
        </p:nvSpPr>
        <p:spPr/>
        <p:txBody>
          <a:bodyPr>
            <a:normAutofit/>
          </a:bodyPr>
          <a:lstStyle/>
          <a:p>
            <a:r>
              <a:rPr lang="it-IT" sz="3600" b="0" dirty="0" err="1"/>
              <a:t>Laravel</a:t>
            </a:r>
            <a:r>
              <a:rPr lang="it-IT" sz="3600" b="0" dirty="0"/>
              <a:t> in Windows: PHP e XAMPP</a:t>
            </a:r>
          </a:p>
        </p:txBody>
      </p:sp>
      <p:sp>
        <p:nvSpPr>
          <p:cNvPr id="3" name="Segnaposto contenuto 2">
            <a:extLst>
              <a:ext uri="{FF2B5EF4-FFF2-40B4-BE49-F238E27FC236}">
                <a16:creationId xmlns:a16="http://schemas.microsoft.com/office/drawing/2014/main" id="{F0CF6F72-9415-B744-AEE9-6D1BE73EC063}"/>
              </a:ext>
            </a:extLst>
          </p:cNvPr>
          <p:cNvSpPr>
            <a:spLocks noGrp="1"/>
          </p:cNvSpPr>
          <p:nvPr>
            <p:ph idx="1"/>
          </p:nvPr>
        </p:nvSpPr>
        <p:spPr>
          <a:xfrm>
            <a:off x="228873" y="944942"/>
            <a:ext cx="8776814" cy="799930"/>
          </a:xfrm>
        </p:spPr>
        <p:txBody>
          <a:bodyPr>
            <a:noAutofit/>
          </a:bodyPr>
          <a:lstStyle/>
          <a:p>
            <a:pPr marL="0" indent="0">
              <a:spcBef>
                <a:spcPts val="200"/>
              </a:spcBef>
              <a:buNone/>
            </a:pPr>
            <a:r>
              <a:rPr lang="it-IT" sz="2300" dirty="0"/>
              <a:t>Ovviamente, per far funzionare </a:t>
            </a:r>
            <a:r>
              <a:rPr lang="it-IT" sz="2300" i="1" dirty="0" err="1"/>
              <a:t>composer</a:t>
            </a:r>
            <a:r>
              <a:rPr lang="it-IT" sz="2300" dirty="0"/>
              <a:t> e </a:t>
            </a:r>
            <a:r>
              <a:rPr lang="it-IT" sz="2300" i="1" dirty="0" err="1"/>
              <a:t>laravel</a:t>
            </a:r>
            <a:r>
              <a:rPr lang="it-IT" sz="2300" dirty="0"/>
              <a:t> su Windows occorre disporre di PHP, installato con XAMPP o con il pacchetto "nativo":  </a:t>
            </a:r>
            <a:endParaRPr lang="it-IT" sz="2300" i="1" dirty="0"/>
          </a:p>
        </p:txBody>
      </p:sp>
      <p:sp>
        <p:nvSpPr>
          <p:cNvPr id="4" name="Segnaposto data 3">
            <a:extLst>
              <a:ext uri="{FF2B5EF4-FFF2-40B4-BE49-F238E27FC236}">
                <a16:creationId xmlns:a16="http://schemas.microsoft.com/office/drawing/2014/main" id="{86FCA9A5-E09C-BB4F-BB67-70D40F5243F5}"/>
              </a:ext>
            </a:extLst>
          </p:cNvPr>
          <p:cNvSpPr>
            <a:spLocks noGrp="1"/>
          </p:cNvSpPr>
          <p:nvPr>
            <p:ph type="dt" sz="half" idx="10"/>
          </p:nvPr>
        </p:nvSpPr>
        <p:spPr/>
        <p:txBody>
          <a:bodyPr/>
          <a:lstStyle/>
          <a:p>
            <a:fld id="{4DB87CD5-18B6-C946-AF83-AD830CC78953}" type="datetime1">
              <a:rPr lang="it-IT" smtClean="0"/>
              <a:t>09/01/24</a:t>
            </a:fld>
            <a:endParaRPr lang="it-IT"/>
          </a:p>
        </p:txBody>
      </p:sp>
      <p:sp>
        <p:nvSpPr>
          <p:cNvPr id="5" name="Segnaposto piè di pagina 4">
            <a:extLst>
              <a:ext uri="{FF2B5EF4-FFF2-40B4-BE49-F238E27FC236}">
                <a16:creationId xmlns:a16="http://schemas.microsoft.com/office/drawing/2014/main" id="{B3E0D842-1214-B540-B828-EEEA48EFC586}"/>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4EA4907-1407-B642-A3F5-0406710209D0}"/>
              </a:ext>
            </a:extLst>
          </p:cNvPr>
          <p:cNvSpPr>
            <a:spLocks noGrp="1"/>
          </p:cNvSpPr>
          <p:nvPr>
            <p:ph type="sldNum" sz="quarter" idx="12"/>
          </p:nvPr>
        </p:nvSpPr>
        <p:spPr/>
        <p:txBody>
          <a:bodyPr/>
          <a:lstStyle/>
          <a:p>
            <a:fld id="{F8EFCE01-9A1A-5743-92DE-2F66DAA3BA2F}" type="slidenum">
              <a:rPr lang="it-IT" smtClean="0"/>
              <a:t>35</a:t>
            </a:fld>
            <a:endParaRPr lang="it-IT"/>
          </a:p>
        </p:txBody>
      </p:sp>
      <p:sp>
        <p:nvSpPr>
          <p:cNvPr id="7" name="Rettangolo 6">
            <a:extLst>
              <a:ext uri="{FF2B5EF4-FFF2-40B4-BE49-F238E27FC236}">
                <a16:creationId xmlns:a16="http://schemas.microsoft.com/office/drawing/2014/main" id="{E7151422-7920-BD49-A0A4-D524FF157B01}"/>
              </a:ext>
            </a:extLst>
          </p:cNvPr>
          <p:cNvSpPr/>
          <p:nvPr/>
        </p:nvSpPr>
        <p:spPr>
          <a:xfrm>
            <a:off x="611569" y="1796598"/>
            <a:ext cx="7770450" cy="738664"/>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400" dirty="0">
                <a:solidFill>
                  <a:schemeClr val="accent6"/>
                </a:solidFill>
                <a:effectLst/>
                <a:latin typeface="Ubuntu Mono" panose="020B0509030602030204" pitchFamily="49" charset="0"/>
              </a:rPr>
              <a:t>C:&gt; </a:t>
            </a:r>
            <a:r>
              <a:rPr lang="it-IT" sz="1400" dirty="0" err="1">
                <a:solidFill>
                  <a:srgbClr val="000000"/>
                </a:solidFill>
                <a:effectLst/>
                <a:latin typeface="Ubuntu Mono" panose="020B0509030602030204" pitchFamily="49" charset="0"/>
              </a:rPr>
              <a:t>composer</a:t>
            </a:r>
            <a:r>
              <a:rPr lang="it-IT" sz="1400" dirty="0">
                <a:solidFill>
                  <a:srgbClr val="000000"/>
                </a:solidFill>
                <a:effectLst/>
                <a:latin typeface="Ubuntu Mono" panose="020B0509030602030204" pitchFamily="49" charset="0"/>
              </a:rPr>
              <a:t> </a:t>
            </a:r>
            <a:r>
              <a:rPr lang="it-IT" sz="1400" dirty="0">
                <a:solidFill>
                  <a:srgbClr val="000000"/>
                </a:solidFill>
                <a:effectLst/>
                <a:highlight>
                  <a:srgbClr val="00FFFF"/>
                </a:highlight>
                <a:latin typeface="Ubuntu Mono" panose="020B0509030602030204" pitchFamily="49" charset="0"/>
              </a:rPr>
              <a:t>global</a:t>
            </a:r>
            <a:r>
              <a:rPr lang="it-IT" sz="1400" dirty="0">
                <a:solidFill>
                  <a:srgbClr val="000000"/>
                </a:solidFill>
                <a:effectLst/>
                <a:latin typeface="Ubuntu Mono" panose="020B0509030602030204" pitchFamily="49" charset="0"/>
              </a:rPr>
              <a:t> </a:t>
            </a:r>
            <a:r>
              <a:rPr lang="it-IT" sz="1400" dirty="0" err="1">
                <a:solidFill>
                  <a:srgbClr val="000000"/>
                </a:solidFill>
                <a:effectLst/>
                <a:latin typeface="Ubuntu Mono" panose="020B0509030602030204" pitchFamily="49" charset="0"/>
              </a:rPr>
              <a:t>require</a:t>
            </a:r>
            <a:r>
              <a:rPr lang="it-IT" sz="1400" dirty="0">
                <a:solidFill>
                  <a:srgbClr val="000000"/>
                </a:solidFill>
                <a:effectLst/>
                <a:latin typeface="Ubuntu Mono" panose="020B0509030602030204" pitchFamily="49" charset="0"/>
              </a:rPr>
              <a:t> </a:t>
            </a:r>
            <a:r>
              <a:rPr lang="it-IT" sz="1400" dirty="0" err="1">
                <a:solidFill>
                  <a:srgbClr val="000000"/>
                </a:solidFill>
                <a:effectLst/>
                <a:latin typeface="Ubuntu Mono" panose="020B0509030602030204" pitchFamily="49" charset="0"/>
              </a:rPr>
              <a:t>laravel</a:t>
            </a:r>
            <a:r>
              <a:rPr lang="it-IT" sz="1400" dirty="0">
                <a:solidFill>
                  <a:srgbClr val="000000"/>
                </a:solidFill>
                <a:effectLst/>
                <a:latin typeface="Ubuntu Mono" panose="020B0509030602030204" pitchFamily="49" charset="0"/>
              </a:rPr>
              <a:t>/installer</a:t>
            </a:r>
            <a:endParaRPr lang="it-IT" sz="1400" dirty="0">
              <a:solidFill>
                <a:schemeClr val="accent6"/>
              </a:solidFill>
              <a:effectLst/>
              <a:latin typeface="Times New Roman" panose="02020603050405020304" pitchFamily="18" charset="0"/>
              <a:cs typeface="Times New Roman" panose="02020603050405020304" pitchFamily="18" charset="0"/>
            </a:endParaRPr>
          </a:p>
          <a:p>
            <a:r>
              <a:rPr lang="it-IT" sz="1400" dirty="0" err="1">
                <a:solidFill>
                  <a:srgbClr val="2FB41D"/>
                </a:solidFill>
                <a:effectLst/>
                <a:latin typeface="Ubuntu Mono" panose="020B0509030602030204" pitchFamily="49" charset="0"/>
              </a:rPr>
              <a:t>Changed</a:t>
            </a:r>
            <a:r>
              <a:rPr lang="it-IT" sz="1400" dirty="0">
                <a:solidFill>
                  <a:srgbClr val="2FB41D"/>
                </a:solidFill>
                <a:effectLst/>
                <a:latin typeface="Ubuntu Mono" panose="020B0509030602030204" pitchFamily="49" charset="0"/>
              </a:rPr>
              <a:t> </a:t>
            </a:r>
            <a:r>
              <a:rPr lang="it-IT" sz="1400" dirty="0" err="1">
                <a:solidFill>
                  <a:srgbClr val="2FB41D"/>
                </a:solidFill>
                <a:effectLst/>
                <a:latin typeface="Ubuntu Mono" panose="020B0509030602030204" pitchFamily="49" charset="0"/>
              </a:rPr>
              <a:t>current</a:t>
            </a:r>
            <a:r>
              <a:rPr lang="it-IT" sz="1400" dirty="0">
                <a:solidFill>
                  <a:srgbClr val="2FB41D"/>
                </a:solidFill>
                <a:effectLst/>
                <a:latin typeface="Ubuntu Mono" panose="020B0509030602030204" pitchFamily="49" charset="0"/>
              </a:rPr>
              <a:t> directory to </a:t>
            </a:r>
            <a:r>
              <a:rPr lang="en-US" sz="1400" dirty="0">
                <a:solidFill>
                  <a:srgbClr val="2FB41D"/>
                </a:solidFill>
                <a:effectLst/>
                <a:highlight>
                  <a:srgbClr val="FFFF00"/>
                </a:highlight>
                <a:latin typeface="Ubuntu Mono" panose="020B0509030602030204" pitchFamily="49" charset="0"/>
              </a:rPr>
              <a:t>C:/Users/</a:t>
            </a:r>
            <a:r>
              <a:rPr lang="en-US" sz="1400" dirty="0" err="1">
                <a:solidFill>
                  <a:srgbClr val="2FB41D"/>
                </a:solidFill>
                <a:effectLst/>
                <a:highlight>
                  <a:srgbClr val="FFFF00"/>
                </a:highlight>
                <a:latin typeface="Ubuntu Mono" panose="020B0509030602030204" pitchFamily="49" charset="0"/>
              </a:rPr>
              <a:t>gp</a:t>
            </a:r>
            <a:r>
              <a:rPr lang="en-US" sz="1400" dirty="0">
                <a:solidFill>
                  <a:srgbClr val="2FB41D"/>
                </a:solidFill>
                <a:effectLst/>
                <a:highlight>
                  <a:srgbClr val="FFFF00"/>
                </a:highlight>
                <a:latin typeface="Ubuntu Mono" panose="020B0509030602030204" pitchFamily="49" charset="0"/>
              </a:rPr>
              <a:t>/</a:t>
            </a:r>
            <a:r>
              <a:rPr lang="en-US" sz="1400" dirty="0" err="1">
                <a:solidFill>
                  <a:srgbClr val="2FB41D"/>
                </a:solidFill>
                <a:effectLst/>
                <a:highlight>
                  <a:srgbClr val="FFFF00"/>
                </a:highlight>
                <a:latin typeface="Ubuntu Mono" panose="020B0509030602030204" pitchFamily="49" charset="0"/>
              </a:rPr>
              <a:t>AppData</a:t>
            </a:r>
            <a:r>
              <a:rPr lang="en-US" sz="1400" dirty="0">
                <a:solidFill>
                  <a:srgbClr val="2FB41D"/>
                </a:solidFill>
                <a:effectLst/>
                <a:highlight>
                  <a:srgbClr val="FFFF00"/>
                </a:highlight>
                <a:latin typeface="Ubuntu Mono" panose="020B0509030602030204" pitchFamily="49" charset="0"/>
              </a:rPr>
              <a:t>/Roaming/Composer</a:t>
            </a:r>
          </a:p>
          <a:p>
            <a:r>
              <a:rPr lang="en-US" sz="1400" dirty="0">
                <a:solidFill>
                  <a:schemeClr val="tx1"/>
                </a:solidFill>
                <a:latin typeface="Ubuntu Mono" panose="020B0509030602030204" pitchFamily="49" charset="0"/>
                <a:cs typeface="Times New Roman" panose="02020603050405020304" pitchFamily="18" charset="0"/>
              </a:rPr>
              <a:t>...</a:t>
            </a:r>
            <a:endParaRPr lang="it-IT" sz="1400" dirty="0">
              <a:solidFill>
                <a:schemeClr val="tx1"/>
              </a:solidFill>
              <a:effectLst/>
              <a:latin typeface="Times New Roman" panose="02020603050405020304" pitchFamily="18" charset="0"/>
              <a:cs typeface="Times New Roman" panose="02020603050405020304" pitchFamily="18" charset="0"/>
            </a:endParaRPr>
          </a:p>
        </p:txBody>
      </p:sp>
      <p:sp>
        <p:nvSpPr>
          <p:cNvPr id="8" name="Segnaposto contenuto 2">
            <a:extLst>
              <a:ext uri="{FF2B5EF4-FFF2-40B4-BE49-F238E27FC236}">
                <a16:creationId xmlns:a16="http://schemas.microsoft.com/office/drawing/2014/main" id="{532231EC-BC89-341A-06BE-5E076F362C0F}"/>
              </a:ext>
            </a:extLst>
          </p:cNvPr>
          <p:cNvSpPr txBox="1">
            <a:spLocks/>
          </p:cNvSpPr>
          <p:nvPr/>
        </p:nvSpPr>
        <p:spPr>
          <a:xfrm>
            <a:off x="228873" y="2853369"/>
            <a:ext cx="8776814" cy="3445831"/>
          </a:xfrm>
          <a:prstGeom prst="rect">
            <a:avLst/>
          </a:prstGeom>
          <a:solidFill>
            <a:srgbClr val="FFFF00"/>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200"/>
              </a:spcBef>
              <a:buFont typeface="Arial"/>
              <a:buNone/>
            </a:pPr>
            <a:r>
              <a:rPr lang="it-IT" sz="2300" dirty="0"/>
              <a:t>NB: nella slide precedente mostro delle configurazioni per Windows... </a:t>
            </a:r>
          </a:p>
          <a:p>
            <a:pPr marL="0" indent="0">
              <a:spcBef>
                <a:spcPts val="200"/>
              </a:spcBef>
              <a:buFont typeface="Arial"/>
              <a:buNone/>
            </a:pPr>
            <a:r>
              <a:rPr lang="it-IT" sz="2300" dirty="0"/>
              <a:t>E sul PC DELL ne ho di più sofisticate, potrei renderle disponibili, ma...</a:t>
            </a:r>
          </a:p>
          <a:p>
            <a:pPr marL="0" indent="0">
              <a:spcBef>
                <a:spcPts val="200"/>
              </a:spcBef>
              <a:buFont typeface="Arial"/>
              <a:buNone/>
            </a:pPr>
            <a:r>
              <a:rPr lang="it-IT" sz="2300" dirty="0"/>
              <a:t>Forse potrebbero non servire tutte se seguissi le indicazioni di:</a:t>
            </a:r>
          </a:p>
          <a:p>
            <a:pPr marL="0" indent="0">
              <a:spcBef>
                <a:spcPts val="200"/>
              </a:spcBef>
              <a:buFont typeface="Arial"/>
              <a:buNone/>
            </a:pPr>
            <a:r>
              <a:rPr lang="it-IT" sz="2300" dirty="0">
                <a:hlinkClick r:id="rId2"/>
              </a:rPr>
              <a:t>https://www.php.net/manual/en/install.windows.tools.php</a:t>
            </a:r>
            <a:endParaRPr lang="it-IT" sz="2300" dirty="0"/>
          </a:p>
          <a:p>
            <a:pPr marL="0" indent="0">
              <a:spcBef>
                <a:spcPts val="200"/>
              </a:spcBef>
              <a:buFont typeface="Arial"/>
              <a:buNone/>
            </a:pPr>
            <a:r>
              <a:rPr lang="it-IT" sz="2300" dirty="0">
                <a:hlinkClick r:id="rId3"/>
              </a:rPr>
              <a:t>https://www.php.net/manual/en/install.windows.commandline.php</a:t>
            </a:r>
            <a:endParaRPr lang="it-IT" sz="2300" dirty="0"/>
          </a:p>
          <a:p>
            <a:pPr marL="0" indent="0">
              <a:spcBef>
                <a:spcPts val="200"/>
              </a:spcBef>
              <a:buFont typeface="Arial"/>
              <a:buNone/>
            </a:pPr>
            <a:r>
              <a:rPr lang="it-IT" sz="2300" dirty="0"/>
              <a:t>che comunque servirebbero già per PHP</a:t>
            </a:r>
          </a:p>
          <a:p>
            <a:pPr marL="0" indent="0">
              <a:spcBef>
                <a:spcPts val="200"/>
              </a:spcBef>
              <a:buFont typeface="Arial"/>
              <a:buNone/>
            </a:pPr>
            <a:r>
              <a:rPr lang="it-IT" sz="2300" dirty="0"/>
              <a:t>NB: con XAMPP, l’installer di app </a:t>
            </a:r>
            <a:r>
              <a:rPr lang="it-IT" sz="2300" dirty="0" err="1"/>
              <a:t>Laravel</a:t>
            </a:r>
            <a:r>
              <a:rPr lang="it-IT" sz="2300" dirty="0"/>
              <a:t> è inspiegabilmente lento... Provare a capire, anche con </a:t>
            </a:r>
            <a:r>
              <a:rPr lang="it-IT" sz="2300" i="1" dirty="0"/>
              <a:t>compose </a:t>
            </a:r>
            <a:r>
              <a:rPr lang="it-IT" sz="2300" i="1" dirty="0" err="1"/>
              <a:t>diagnose</a:t>
            </a:r>
            <a:r>
              <a:rPr lang="it-IT" sz="2300" dirty="0"/>
              <a:t>... Forse il problema è la direttiva extension=</a:t>
            </a:r>
            <a:r>
              <a:rPr lang="it-IT" sz="2300"/>
              <a:t>zip ??? In effetti </a:t>
            </a:r>
            <a:r>
              <a:rPr lang="it-IT" sz="2300" i="1"/>
              <a:t>php -m</a:t>
            </a:r>
            <a:r>
              <a:rPr lang="it-IT" sz="2300"/>
              <a:t> non lo mostra</a:t>
            </a:r>
            <a:endParaRPr lang="it-IT" sz="2300" dirty="0"/>
          </a:p>
          <a:p>
            <a:pPr marL="0" indent="0">
              <a:spcBef>
                <a:spcPts val="200"/>
              </a:spcBef>
              <a:buFont typeface="Arial"/>
              <a:buNone/>
            </a:pPr>
            <a:endParaRPr lang="it-IT" sz="2300" dirty="0"/>
          </a:p>
          <a:p>
            <a:pPr marL="0" indent="0">
              <a:spcBef>
                <a:spcPts val="200"/>
              </a:spcBef>
              <a:buFont typeface="Arial"/>
              <a:buNone/>
            </a:pPr>
            <a:endParaRPr lang="it-IT" sz="2300" dirty="0"/>
          </a:p>
        </p:txBody>
      </p:sp>
    </p:spTree>
    <p:extLst>
      <p:ext uri="{BB962C8B-B14F-4D97-AF65-F5344CB8AC3E}">
        <p14:creationId xmlns:p14="http://schemas.microsoft.com/office/powerpoint/2010/main" val="4198283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C5F25-EA59-8549-ABE9-3E279858A2EB}"/>
              </a:ext>
            </a:extLst>
          </p:cNvPr>
          <p:cNvSpPr>
            <a:spLocks noGrp="1"/>
          </p:cNvSpPr>
          <p:nvPr>
            <p:ph type="title"/>
          </p:nvPr>
        </p:nvSpPr>
        <p:spPr>
          <a:xfrm>
            <a:off x="177829" y="73049"/>
            <a:ext cx="8904285" cy="665485"/>
          </a:xfrm>
        </p:spPr>
        <p:txBody>
          <a:bodyPr>
            <a:normAutofit fontScale="90000"/>
          </a:bodyPr>
          <a:lstStyle/>
          <a:p>
            <a:r>
              <a:rPr lang="it-IT" sz="4000" b="0"/>
              <a:t>Generare applicazioni Laravel col </a:t>
            </a:r>
            <a:r>
              <a:rPr lang="it-IT" sz="4000" b="0" err="1"/>
              <a:t>tool</a:t>
            </a:r>
            <a:r>
              <a:rPr lang="it-IT" sz="4000" b="0"/>
              <a:t> </a:t>
            </a:r>
            <a:r>
              <a:rPr lang="it-IT" sz="4000" b="0" i="1" err="1"/>
              <a:t>laravel</a:t>
            </a:r>
            <a:endParaRPr lang="it-IT" sz="4000" b="0" i="1"/>
          </a:p>
        </p:txBody>
      </p:sp>
      <p:sp>
        <p:nvSpPr>
          <p:cNvPr id="4" name="Segnaposto data 3">
            <a:extLst>
              <a:ext uri="{FF2B5EF4-FFF2-40B4-BE49-F238E27FC236}">
                <a16:creationId xmlns:a16="http://schemas.microsoft.com/office/drawing/2014/main" id="{86FCA9A5-E09C-BB4F-BB67-70D40F5243F5}"/>
              </a:ext>
            </a:extLst>
          </p:cNvPr>
          <p:cNvSpPr>
            <a:spLocks noGrp="1"/>
          </p:cNvSpPr>
          <p:nvPr>
            <p:ph type="dt" sz="half" idx="10"/>
          </p:nvPr>
        </p:nvSpPr>
        <p:spPr/>
        <p:txBody>
          <a:bodyPr/>
          <a:lstStyle/>
          <a:p>
            <a:fld id="{A8F131A1-51CA-4549-A2A5-D15782E85297}" type="datetime1">
              <a:rPr lang="it-IT" smtClean="0"/>
              <a:t>09/01/24</a:t>
            </a:fld>
            <a:endParaRPr lang="it-IT"/>
          </a:p>
        </p:txBody>
      </p:sp>
      <p:sp>
        <p:nvSpPr>
          <p:cNvPr id="5" name="Segnaposto piè di pagina 4">
            <a:extLst>
              <a:ext uri="{FF2B5EF4-FFF2-40B4-BE49-F238E27FC236}">
                <a16:creationId xmlns:a16="http://schemas.microsoft.com/office/drawing/2014/main" id="{B3E0D842-1214-B540-B828-EEEA48EFC586}"/>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4EA4907-1407-B642-A3F5-0406710209D0}"/>
              </a:ext>
            </a:extLst>
          </p:cNvPr>
          <p:cNvSpPr>
            <a:spLocks noGrp="1"/>
          </p:cNvSpPr>
          <p:nvPr>
            <p:ph type="sldNum" sz="quarter" idx="12"/>
          </p:nvPr>
        </p:nvSpPr>
        <p:spPr/>
        <p:txBody>
          <a:bodyPr/>
          <a:lstStyle/>
          <a:p>
            <a:fld id="{F8EFCE01-9A1A-5743-92DE-2F66DAA3BA2F}" type="slidenum">
              <a:rPr lang="it-IT" smtClean="0"/>
              <a:t>36</a:t>
            </a:fld>
            <a:endParaRPr lang="it-IT"/>
          </a:p>
        </p:txBody>
      </p:sp>
      <p:sp>
        <p:nvSpPr>
          <p:cNvPr id="9" name="Rettangolo 8">
            <a:extLst>
              <a:ext uri="{FF2B5EF4-FFF2-40B4-BE49-F238E27FC236}">
                <a16:creationId xmlns:a16="http://schemas.microsoft.com/office/drawing/2014/main" id="{35BED3C4-B9FA-574D-9419-90E34773B4F2}"/>
              </a:ext>
            </a:extLst>
          </p:cNvPr>
          <p:cNvSpPr/>
          <p:nvPr/>
        </p:nvSpPr>
        <p:spPr>
          <a:xfrm>
            <a:off x="488813" y="1636998"/>
            <a:ext cx="8312918" cy="4078039"/>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spcAft>
                <a:spcPts val="300"/>
              </a:spcAft>
            </a:pPr>
            <a:r>
              <a:rPr lang="it-IT" sz="1300" dirty="0">
                <a:solidFill>
                  <a:schemeClr val="accent6"/>
                </a:solidFill>
                <a:latin typeface="Ubuntu Mono" panose="020B0509030602030204" pitchFamily="49" charset="0"/>
              </a:rPr>
              <a:t>$</a:t>
            </a:r>
            <a:r>
              <a:rPr lang="it-IT" sz="1300" dirty="0">
                <a:solidFill>
                  <a:srgbClr val="000000"/>
                </a:solidFill>
                <a:latin typeface="Ubuntu Mono" panose="020B0509030602030204" pitchFamily="49" charset="0"/>
              </a:rPr>
              <a:t> </a:t>
            </a:r>
            <a:r>
              <a:rPr lang="it-IT" sz="1300" dirty="0" err="1">
                <a:solidFill>
                  <a:srgbClr val="000000"/>
                </a:solidFill>
                <a:latin typeface="Ubuntu Mono" panose="020B0509030602030204" pitchFamily="49" charset="0"/>
              </a:rPr>
              <a:t>laravel</a:t>
            </a:r>
            <a:r>
              <a:rPr lang="it-IT" sz="800" dirty="0">
                <a:solidFill>
                  <a:srgbClr val="000000"/>
                </a:solidFill>
                <a:latin typeface="Ubuntu Mono" panose="020B0509030602030204" pitchFamily="49" charset="0"/>
              </a:rPr>
              <a:t> </a:t>
            </a:r>
            <a:r>
              <a:rPr lang="it-IT" sz="1300" dirty="0">
                <a:solidFill>
                  <a:srgbClr val="000000"/>
                </a:solidFill>
                <a:latin typeface="Ubuntu Mono" panose="020B0509030602030204" pitchFamily="49" charset="0"/>
              </a:rPr>
              <a:t>new</a:t>
            </a:r>
            <a:r>
              <a:rPr lang="it-IT" sz="800" dirty="0">
                <a:solidFill>
                  <a:srgbClr val="000000"/>
                </a:solidFill>
                <a:latin typeface="Ubuntu Mono" panose="020B0509030602030204" pitchFamily="49" charset="0"/>
              </a:rPr>
              <a:t> </a:t>
            </a:r>
            <a:r>
              <a:rPr lang="it-IT" sz="1300" dirty="0" err="1">
                <a:solidFill>
                  <a:srgbClr val="000000"/>
                </a:solidFill>
                <a:latin typeface="Ubuntu Mono" panose="020B0509030602030204" pitchFamily="49" charset="0"/>
              </a:rPr>
              <a:t>my_app</a:t>
            </a:r>
            <a:r>
              <a:rPr lang="it-IT" sz="1300" dirty="0">
                <a:solidFill>
                  <a:srgbClr val="000000"/>
                </a:solidFill>
                <a:latin typeface="Ubuntu Mono" panose="020B0509030602030204" pitchFamily="49" charset="0"/>
              </a:rPr>
              <a:t> </a:t>
            </a:r>
            <a:r>
              <a:rPr lang="it-IT" sz="1300" dirty="0">
                <a:solidFill>
                  <a:srgbClr val="0070C0"/>
                </a:solidFill>
                <a:latin typeface="Ubuntu Mono" panose="020B0509030602030204" pitchFamily="49" charset="0"/>
              </a:rPr>
              <a:t># </a:t>
            </a:r>
            <a:r>
              <a:rPr lang="it-IT" sz="1300" b="1" dirty="0">
                <a:solidFill>
                  <a:schemeClr val="bg1">
                    <a:lumMod val="95000"/>
                  </a:schemeClr>
                </a:solidFill>
                <a:highlight>
                  <a:srgbClr val="0000FF"/>
                </a:highlight>
                <a:latin typeface="Times New Roman" panose="02020603050405020304" pitchFamily="18" charset="0"/>
                <a:cs typeface="Times New Roman" panose="02020603050405020304" pitchFamily="18" charset="0"/>
              </a:rPr>
              <a:t>serve rete</a:t>
            </a:r>
            <a:r>
              <a:rPr lang="it-IT" sz="1300" dirty="0">
                <a:solidFill>
                  <a:srgbClr val="0070C0"/>
                </a:solidFill>
                <a:latin typeface="Times New Roman" panose="02020603050405020304" pitchFamily="18" charset="0"/>
                <a:cs typeface="Times New Roman" panose="02020603050405020304" pitchFamily="18" charset="0"/>
              </a:rPr>
              <a:t> per scaricare i pacchetti php (non in cache)</a:t>
            </a:r>
            <a:endParaRPr lang="it-IT" sz="1300" dirty="0">
              <a:solidFill>
                <a:srgbClr val="000000"/>
              </a:solidFill>
              <a:latin typeface="Ubuntu Mono" panose="020B0509030602030204" pitchFamily="49" charset="0"/>
            </a:endParaRPr>
          </a:p>
          <a:p>
            <a:r>
              <a:rPr lang="it-IT" sz="1300" dirty="0" err="1">
                <a:solidFill>
                  <a:srgbClr val="2FB41D"/>
                </a:solidFill>
                <a:latin typeface="Ubuntu Mono" panose="020B0509030602030204" pitchFamily="49" charset="0"/>
              </a:rPr>
              <a:t>Crafting</a:t>
            </a:r>
            <a:r>
              <a:rPr lang="it-IT" sz="1300" dirty="0">
                <a:solidFill>
                  <a:srgbClr val="2FB41D"/>
                </a:solidFill>
                <a:latin typeface="Ubuntu Mono" panose="020B0509030602030204" pitchFamily="49" charset="0"/>
              </a:rPr>
              <a:t> </a:t>
            </a:r>
            <a:r>
              <a:rPr lang="it-IT" sz="1300" dirty="0" err="1">
                <a:solidFill>
                  <a:srgbClr val="2FB41D"/>
                </a:solidFill>
                <a:latin typeface="Ubuntu Mono" panose="020B0509030602030204" pitchFamily="49" charset="0"/>
              </a:rPr>
              <a:t>application</a:t>
            </a:r>
            <a:r>
              <a:rPr lang="it-IT" sz="1300" dirty="0">
                <a:solidFill>
                  <a:srgbClr val="2FB41D"/>
                </a:solidFill>
                <a:latin typeface="Ubuntu Mono" panose="020B0509030602030204" pitchFamily="49" charset="0"/>
              </a:rPr>
              <a:t>... Loading </a:t>
            </a:r>
            <a:r>
              <a:rPr lang="it-IT" sz="1300" dirty="0" err="1">
                <a:solidFill>
                  <a:srgbClr val="2FB41D"/>
                </a:solidFill>
                <a:latin typeface="Ubuntu Mono" panose="020B0509030602030204" pitchFamily="49" charset="0"/>
              </a:rPr>
              <a:t>composer</a:t>
            </a:r>
            <a:r>
              <a:rPr lang="it-IT" sz="1300" dirty="0">
                <a:solidFill>
                  <a:srgbClr val="2FB41D"/>
                </a:solidFill>
                <a:latin typeface="Ubuntu Mono" panose="020B0509030602030204" pitchFamily="49" charset="0"/>
              </a:rPr>
              <a:t> repositories with package information</a:t>
            </a:r>
          </a:p>
          <a:p>
            <a:r>
              <a:rPr lang="it-IT" sz="1300" u="sng" dirty="0" err="1">
                <a:solidFill>
                  <a:srgbClr val="2FB41D"/>
                </a:solidFill>
                <a:latin typeface="Ubuntu Mono" panose="020B0509030602030204" pitchFamily="49" charset="0"/>
              </a:rPr>
              <a:t>Installing</a:t>
            </a:r>
            <a:r>
              <a:rPr lang="it-IT" sz="1300" u="sng" dirty="0">
                <a:solidFill>
                  <a:srgbClr val="2FB41D"/>
                </a:solidFill>
                <a:latin typeface="Ubuntu Mono" panose="020B0509030602030204" pitchFamily="49" charset="0"/>
              </a:rPr>
              <a:t> </a:t>
            </a:r>
            <a:r>
              <a:rPr lang="it-IT" sz="1300" u="sng" dirty="0" err="1">
                <a:solidFill>
                  <a:srgbClr val="2FB41D"/>
                </a:solidFill>
                <a:latin typeface="Ubuntu Mono" panose="020B0509030602030204" pitchFamily="49" charset="0"/>
              </a:rPr>
              <a:t>dependencies</a:t>
            </a:r>
            <a:r>
              <a:rPr lang="it-IT" sz="1300" dirty="0">
                <a:solidFill>
                  <a:srgbClr val="2FB41D"/>
                </a:solidFill>
                <a:latin typeface="Ubuntu Mono" panose="020B0509030602030204" pitchFamily="49" charset="0"/>
              </a:rPr>
              <a:t> (</a:t>
            </a:r>
            <a:r>
              <a:rPr lang="it-IT" sz="1300" dirty="0" err="1">
                <a:solidFill>
                  <a:srgbClr val="2FB41D"/>
                </a:solidFill>
                <a:latin typeface="Ubuntu Mono" panose="020B0509030602030204" pitchFamily="49" charset="0"/>
              </a:rPr>
              <a:t>including</a:t>
            </a:r>
            <a:r>
              <a:rPr lang="it-IT" sz="1300" dirty="0">
                <a:solidFill>
                  <a:srgbClr val="2FB41D"/>
                </a:solidFill>
                <a:latin typeface="Ubuntu Mono" panose="020B0509030602030204" pitchFamily="49" charset="0"/>
              </a:rPr>
              <a:t> </a:t>
            </a:r>
            <a:r>
              <a:rPr lang="it-IT" sz="1300" dirty="0" err="1">
                <a:solidFill>
                  <a:srgbClr val="2FB41D"/>
                </a:solidFill>
                <a:latin typeface="Ubuntu Mono" panose="020B0509030602030204" pitchFamily="49" charset="0"/>
              </a:rPr>
              <a:t>require-dev</a:t>
            </a:r>
            <a:r>
              <a:rPr lang="it-IT" sz="1300" dirty="0">
                <a:solidFill>
                  <a:srgbClr val="2FB41D"/>
                </a:solidFill>
                <a:latin typeface="Ubuntu Mono" panose="020B0509030602030204" pitchFamily="49" charset="0"/>
              </a:rPr>
              <a:t>) from lock file</a:t>
            </a:r>
          </a:p>
          <a:p>
            <a:r>
              <a:rPr lang="it-IT" sz="1300" dirty="0">
                <a:solidFill>
                  <a:srgbClr val="2FB41D"/>
                </a:solidFill>
                <a:latin typeface="Ubuntu Mono" panose="020B0509030602030204" pitchFamily="49" charset="0"/>
              </a:rPr>
              <a:t>Package </a:t>
            </a:r>
            <a:r>
              <a:rPr lang="it-IT" sz="1300" dirty="0" err="1">
                <a:solidFill>
                  <a:srgbClr val="2FB41D"/>
                </a:solidFill>
                <a:latin typeface="Ubuntu Mono" panose="020B0509030602030204" pitchFamily="49" charset="0"/>
              </a:rPr>
              <a:t>operations</a:t>
            </a:r>
            <a:r>
              <a:rPr lang="it-IT" sz="1300" dirty="0">
                <a:solidFill>
                  <a:srgbClr val="2FB41D"/>
                </a:solidFill>
                <a:latin typeface="Ubuntu Mono" panose="020B0509030602030204" pitchFamily="49" charset="0"/>
              </a:rPr>
              <a:t>: 76 </a:t>
            </a:r>
            <a:r>
              <a:rPr lang="it-IT" sz="1300" dirty="0" err="1">
                <a:solidFill>
                  <a:srgbClr val="2FB41D"/>
                </a:solidFill>
                <a:latin typeface="Ubuntu Mono" panose="020B0509030602030204" pitchFamily="49" charset="0"/>
              </a:rPr>
              <a:t>installs</a:t>
            </a:r>
            <a:r>
              <a:rPr lang="it-IT" sz="1300" dirty="0">
                <a:solidFill>
                  <a:srgbClr val="2FB41D"/>
                </a:solidFill>
                <a:latin typeface="Ubuntu Mono" panose="020B0509030602030204" pitchFamily="49" charset="0"/>
              </a:rPr>
              <a:t>, 0 updates, 0 </a:t>
            </a:r>
            <a:r>
              <a:rPr lang="it-IT" sz="1300" dirty="0" err="1">
                <a:solidFill>
                  <a:srgbClr val="2FB41D"/>
                </a:solidFill>
                <a:latin typeface="Ubuntu Mono" panose="020B0509030602030204" pitchFamily="49" charset="0"/>
              </a:rPr>
              <a:t>removals</a:t>
            </a:r>
            <a:endParaRPr lang="it-IT" sz="1300" dirty="0">
              <a:solidFill>
                <a:srgbClr val="2FB41D"/>
              </a:solidFill>
              <a:latin typeface="Ubuntu Mono" panose="020B0509030602030204" pitchFamily="49" charset="0"/>
            </a:endParaRPr>
          </a:p>
          <a:p>
            <a:r>
              <a:rPr lang="it-IT" sz="1300" dirty="0">
                <a:solidFill>
                  <a:srgbClr val="000000"/>
                </a:solidFill>
                <a:latin typeface="Ubuntu Mono" panose="020B0509030602030204" pitchFamily="49" charset="0"/>
              </a:rPr>
              <a:t>  - </a:t>
            </a:r>
            <a:r>
              <a:rPr lang="it-IT" sz="1300" dirty="0" err="1">
                <a:solidFill>
                  <a:srgbClr val="000000"/>
                </a:solidFill>
                <a:latin typeface="Ubuntu Mono" panose="020B0509030602030204" pitchFamily="49" charset="0"/>
              </a:rPr>
              <a:t>Installing</a:t>
            </a:r>
            <a:r>
              <a:rPr lang="it-IT" sz="1300" dirty="0">
                <a:solidFill>
                  <a:srgbClr val="000000"/>
                </a:solidFill>
                <a:latin typeface="Ubuntu Mono" panose="020B0509030602030204" pitchFamily="49" charset="0"/>
              </a:rPr>
              <a:t> </a:t>
            </a:r>
            <a:r>
              <a:rPr lang="it-IT" sz="1300" dirty="0" err="1">
                <a:solidFill>
                  <a:srgbClr val="2FB41D"/>
                </a:solidFill>
                <a:latin typeface="Ubuntu Mono" panose="020B0509030602030204" pitchFamily="49" charset="0"/>
              </a:rPr>
              <a:t>doctrine</a:t>
            </a:r>
            <a:r>
              <a:rPr lang="it-IT" sz="1300" dirty="0">
                <a:solidFill>
                  <a:srgbClr val="2FB41D"/>
                </a:solidFill>
                <a:latin typeface="Ubuntu Mono" panose="020B0509030602030204" pitchFamily="49" charset="0"/>
              </a:rPr>
              <a:t>/</a:t>
            </a:r>
            <a:r>
              <a:rPr lang="it-IT" sz="1300" dirty="0" err="1">
                <a:solidFill>
                  <a:srgbClr val="2FB41D"/>
                </a:solidFill>
                <a:latin typeface="Ubuntu Mono" panose="020B0509030602030204" pitchFamily="49" charset="0"/>
              </a:rPr>
              <a:t>inflector</a:t>
            </a:r>
            <a:r>
              <a:rPr lang="it-IT" sz="1300" dirty="0">
                <a:solidFill>
                  <a:srgbClr val="000000"/>
                </a:solidFill>
                <a:latin typeface="Ubuntu Mono" panose="020B0509030602030204" pitchFamily="49" charset="0"/>
              </a:rPr>
              <a:t> (</a:t>
            </a:r>
            <a:r>
              <a:rPr lang="it-IT" sz="1300" dirty="0">
                <a:solidFill>
                  <a:srgbClr val="9FA01C"/>
                </a:solidFill>
                <a:latin typeface="Ubuntu Mono" panose="020B0509030602030204" pitchFamily="49" charset="0"/>
              </a:rPr>
              <a:t>v1.3.0</a:t>
            </a:r>
            <a:r>
              <a:rPr lang="it-IT" sz="1300" dirty="0">
                <a:solidFill>
                  <a:srgbClr val="000000"/>
                </a:solidFill>
                <a:latin typeface="Ubuntu Mono" panose="020B0509030602030204" pitchFamily="49" charset="0"/>
              </a:rPr>
              <a:t>): Downloading (</a:t>
            </a:r>
            <a:r>
              <a:rPr lang="it-IT" sz="1300" dirty="0">
                <a:solidFill>
                  <a:srgbClr val="9FA01C"/>
                </a:solidFill>
                <a:latin typeface="Ubuntu Mono" panose="020B0509030602030204" pitchFamily="49" charset="0"/>
              </a:rPr>
              <a:t>100%</a:t>
            </a:r>
            <a:r>
              <a:rPr lang="it-IT" sz="1300" dirty="0">
                <a:solidFill>
                  <a:srgbClr val="000000"/>
                </a:solidFill>
                <a:latin typeface="Ubuntu Mono" panose="020B0509030602030204" pitchFamily="49" charset="0"/>
              </a:rPr>
              <a:t>)         </a:t>
            </a:r>
          </a:p>
          <a:p>
            <a:r>
              <a:rPr lang="it-IT" sz="1300" dirty="0">
                <a:solidFill>
                  <a:srgbClr val="000000"/>
                </a:solidFill>
                <a:latin typeface="Ubuntu Mono" panose="020B0509030602030204" pitchFamily="49" charset="0"/>
              </a:rPr>
              <a:t>...</a:t>
            </a:r>
          </a:p>
          <a:p>
            <a:r>
              <a:rPr lang="en-GB" sz="1300" dirty="0">
                <a:solidFill>
                  <a:srgbClr val="000000"/>
                </a:solidFill>
                <a:latin typeface="Ubuntu Mono" panose="020B0509030602030204" pitchFamily="49" charset="0"/>
              </a:rPr>
              <a:t>  - Installing </a:t>
            </a:r>
            <a:r>
              <a:rPr lang="en-GB" sz="1300" dirty="0" err="1">
                <a:solidFill>
                  <a:srgbClr val="2FB41D"/>
                </a:solidFill>
                <a:latin typeface="Ubuntu Mono" panose="020B0509030602030204" pitchFamily="49" charset="0"/>
              </a:rPr>
              <a:t>phpunit</a:t>
            </a:r>
            <a:r>
              <a:rPr lang="en-GB" sz="1300" dirty="0">
                <a:solidFill>
                  <a:srgbClr val="2FB41D"/>
                </a:solidFill>
                <a:latin typeface="Ubuntu Mono" panose="020B0509030602030204" pitchFamily="49" charset="0"/>
              </a:rPr>
              <a:t>/</a:t>
            </a:r>
            <a:r>
              <a:rPr lang="en-GB" sz="1300" dirty="0" err="1">
                <a:solidFill>
                  <a:srgbClr val="2FB41D"/>
                </a:solidFill>
                <a:latin typeface="Ubuntu Mono" panose="020B0509030602030204" pitchFamily="49" charset="0"/>
              </a:rPr>
              <a:t>phpunit</a:t>
            </a:r>
            <a:r>
              <a:rPr lang="en-GB" sz="1300" dirty="0">
                <a:solidFill>
                  <a:srgbClr val="000000"/>
                </a:solidFill>
                <a:latin typeface="Ubuntu Mono" panose="020B0509030602030204" pitchFamily="49" charset="0"/>
              </a:rPr>
              <a:t> (</a:t>
            </a:r>
            <a:r>
              <a:rPr lang="en-GB" sz="1300" dirty="0">
                <a:solidFill>
                  <a:srgbClr val="9FA01C"/>
                </a:solidFill>
                <a:latin typeface="Ubuntu Mono" panose="020B0509030602030204" pitchFamily="49" charset="0"/>
              </a:rPr>
              <a:t>8.5.2</a:t>
            </a:r>
            <a:r>
              <a:rPr lang="en-GB" sz="1300" dirty="0">
                <a:solidFill>
                  <a:srgbClr val="000000"/>
                </a:solidFill>
                <a:latin typeface="Ubuntu Mono" panose="020B0509030602030204" pitchFamily="49" charset="0"/>
              </a:rPr>
              <a:t>): Downloading (</a:t>
            </a:r>
            <a:r>
              <a:rPr lang="en-GB" sz="1300" dirty="0">
                <a:solidFill>
                  <a:srgbClr val="9FA01C"/>
                </a:solidFill>
                <a:latin typeface="Ubuntu Mono" panose="020B0509030602030204" pitchFamily="49" charset="0"/>
              </a:rPr>
              <a:t>100%</a:t>
            </a:r>
            <a:r>
              <a:rPr lang="en-GB" sz="1300" dirty="0">
                <a:solidFill>
                  <a:srgbClr val="000000"/>
                </a:solidFill>
                <a:latin typeface="Ubuntu Mono" panose="020B0509030602030204" pitchFamily="49" charset="0"/>
              </a:rPr>
              <a:t>)         </a:t>
            </a:r>
            <a:endParaRPr lang="it-IT" sz="1300" dirty="0">
              <a:solidFill>
                <a:srgbClr val="000000"/>
              </a:solidFill>
              <a:latin typeface="Ubuntu Mono" panose="020B0509030602030204" pitchFamily="49" charset="0"/>
            </a:endParaRPr>
          </a:p>
          <a:p>
            <a:r>
              <a:rPr lang="it-IT" sz="1300" dirty="0">
                <a:solidFill>
                  <a:srgbClr val="000000"/>
                </a:solidFill>
                <a:latin typeface="Ubuntu Mono" panose="020B0509030602030204" pitchFamily="49" charset="0"/>
              </a:rPr>
              <a:t>... </a:t>
            </a:r>
            <a:r>
              <a:rPr lang="it-IT" sz="1300" dirty="0" err="1">
                <a:solidFill>
                  <a:srgbClr val="000000"/>
                </a:solidFill>
                <a:latin typeface="Ubuntu Mono" panose="020B0509030602030204" pitchFamily="49" charset="0"/>
              </a:rPr>
              <a:t>suggests</a:t>
            </a:r>
            <a:r>
              <a:rPr lang="it-IT" sz="1300" dirty="0">
                <a:solidFill>
                  <a:srgbClr val="000000"/>
                </a:solidFill>
                <a:latin typeface="Ubuntu Mono" panose="020B0509030602030204" pitchFamily="49" charset="0"/>
              </a:rPr>
              <a:t> ...   ... </a:t>
            </a:r>
            <a:r>
              <a:rPr lang="it-IT" sz="1300" dirty="0" err="1">
                <a:solidFill>
                  <a:srgbClr val="000000"/>
                </a:solidFill>
                <a:latin typeface="Ubuntu Mono" panose="020B0509030602030204" pitchFamily="49" charset="0"/>
              </a:rPr>
              <a:t>suggests</a:t>
            </a:r>
            <a:r>
              <a:rPr lang="it-IT" sz="1300" dirty="0">
                <a:solidFill>
                  <a:srgbClr val="000000"/>
                </a:solidFill>
                <a:latin typeface="Ubuntu Mono" panose="020B0509030602030204" pitchFamily="49" charset="0"/>
              </a:rPr>
              <a:t> ... </a:t>
            </a:r>
            <a:r>
              <a:rPr lang="it-IT" sz="1300" dirty="0">
                <a:solidFill>
                  <a:srgbClr val="0070C0"/>
                </a:solidFill>
                <a:latin typeface="Ubuntu Mono" panose="020B0509030602030204" pitchFamily="49" charset="0"/>
              </a:rPr>
              <a:t># </a:t>
            </a:r>
            <a:r>
              <a:rPr lang="it-IT" sz="1300" dirty="0">
                <a:solidFill>
                  <a:srgbClr val="0070C0"/>
                </a:solidFill>
                <a:latin typeface="Times New Roman" panose="02020603050405020304" pitchFamily="18" charset="0"/>
                <a:cs typeface="Times New Roman" panose="02020603050405020304" pitchFamily="18" charset="0"/>
              </a:rPr>
              <a:t>pacchetti di cui </a:t>
            </a:r>
            <a:r>
              <a:rPr lang="it-IT" sz="1300" i="1" dirty="0" err="1">
                <a:solidFill>
                  <a:srgbClr val="0070C0"/>
                </a:solidFill>
                <a:latin typeface="Times New Roman" panose="02020603050405020304" pitchFamily="18" charset="0"/>
                <a:cs typeface="Times New Roman" panose="02020603050405020304" pitchFamily="18" charset="0"/>
              </a:rPr>
              <a:t>composer</a:t>
            </a:r>
            <a:r>
              <a:rPr lang="it-IT" sz="1300" dirty="0">
                <a:solidFill>
                  <a:srgbClr val="0070C0"/>
                </a:solidFill>
                <a:latin typeface="Times New Roman" panose="02020603050405020304" pitchFamily="18" charset="0"/>
                <a:cs typeface="Times New Roman" panose="02020603050405020304" pitchFamily="18" charset="0"/>
              </a:rPr>
              <a:t> suggerisce l'installazione </a:t>
            </a:r>
            <a:endParaRPr lang="it-IT" sz="1300" dirty="0">
              <a:solidFill>
                <a:srgbClr val="000000"/>
              </a:solidFill>
              <a:latin typeface="Ubuntu Mono" panose="020B0509030602030204" pitchFamily="49" charset="0"/>
            </a:endParaRPr>
          </a:p>
          <a:p>
            <a:pPr>
              <a:spcBef>
                <a:spcPts val="900"/>
              </a:spcBef>
              <a:spcAft>
                <a:spcPts val="600"/>
              </a:spcAft>
            </a:pPr>
            <a:r>
              <a:rPr lang="it-IT" sz="1300" dirty="0" err="1">
                <a:solidFill>
                  <a:srgbClr val="2FB41D"/>
                </a:solidFill>
                <a:latin typeface="Ubuntu Mono" panose="020B0509030602030204" pitchFamily="49" charset="0"/>
              </a:rPr>
              <a:t>Generating</a:t>
            </a:r>
            <a:r>
              <a:rPr lang="it-IT" sz="1300" dirty="0">
                <a:solidFill>
                  <a:srgbClr val="2FB41D"/>
                </a:solidFill>
                <a:latin typeface="Ubuntu Mono" panose="020B0509030602030204" pitchFamily="49" charset="0"/>
              </a:rPr>
              <a:t> </a:t>
            </a:r>
            <a:r>
              <a:rPr lang="it-IT" sz="1300" dirty="0" err="1">
                <a:solidFill>
                  <a:srgbClr val="2FB41D"/>
                </a:solidFill>
                <a:latin typeface="Ubuntu Mono" panose="020B0509030602030204" pitchFamily="49" charset="0"/>
              </a:rPr>
              <a:t>optimized</a:t>
            </a:r>
            <a:r>
              <a:rPr lang="it-IT" sz="1300" dirty="0">
                <a:solidFill>
                  <a:srgbClr val="2FB41D"/>
                </a:solidFill>
                <a:latin typeface="Ubuntu Mono" panose="020B0509030602030204" pitchFamily="49" charset="0"/>
              </a:rPr>
              <a:t> </a:t>
            </a:r>
            <a:r>
              <a:rPr lang="it-IT" sz="1300" dirty="0" err="1">
                <a:solidFill>
                  <a:srgbClr val="2FB41D"/>
                </a:solidFill>
                <a:latin typeface="Ubuntu Mono" panose="020B0509030602030204" pitchFamily="49" charset="0"/>
              </a:rPr>
              <a:t>autoload</a:t>
            </a:r>
            <a:r>
              <a:rPr lang="it-IT" sz="1300" dirty="0">
                <a:solidFill>
                  <a:srgbClr val="2FB41D"/>
                </a:solidFill>
                <a:latin typeface="Ubuntu Mono" panose="020B0509030602030204" pitchFamily="49" charset="0"/>
              </a:rPr>
              <a:t> files</a:t>
            </a:r>
          </a:p>
          <a:p>
            <a:r>
              <a:rPr lang="it-IT" sz="1300" dirty="0">
                <a:solidFill>
                  <a:srgbClr val="000000"/>
                </a:solidFill>
                <a:latin typeface="Ubuntu Mono" panose="020B0509030602030204" pitchFamily="49" charset="0"/>
              </a:rPr>
              <a:t>&gt; @php -</a:t>
            </a:r>
            <a:r>
              <a:rPr lang="it-IT" sz="1300" dirty="0" err="1">
                <a:solidFill>
                  <a:srgbClr val="000000"/>
                </a:solidFill>
                <a:latin typeface="Ubuntu Mono" panose="020B0509030602030204" pitchFamily="49" charset="0"/>
              </a:rPr>
              <a:t>r</a:t>
            </a:r>
            <a:r>
              <a:rPr lang="it-IT" sz="1300" dirty="0">
                <a:solidFill>
                  <a:srgbClr val="000000"/>
                </a:solidFill>
                <a:latin typeface="Ubuntu Mono" panose="020B0509030602030204" pitchFamily="49" charset="0"/>
              </a:rPr>
              <a:t> "</a:t>
            </a:r>
            <a:r>
              <a:rPr lang="it-IT" sz="1300" dirty="0" err="1">
                <a:solidFill>
                  <a:srgbClr val="000000"/>
                </a:solidFill>
                <a:latin typeface="Ubuntu Mono" panose="020B0509030602030204" pitchFamily="49" charset="0"/>
              </a:rPr>
              <a:t>file_exists</a:t>
            </a:r>
            <a:r>
              <a:rPr lang="it-IT" sz="1300" dirty="0">
                <a:solidFill>
                  <a:srgbClr val="000000"/>
                </a:solidFill>
                <a:latin typeface="Ubuntu Mono" panose="020B0509030602030204" pitchFamily="49" charset="0"/>
              </a:rPr>
              <a:t>('.</a:t>
            </a:r>
            <a:r>
              <a:rPr lang="it-IT" sz="1300" dirty="0" err="1">
                <a:solidFill>
                  <a:srgbClr val="000000"/>
                </a:solidFill>
                <a:latin typeface="Ubuntu Mono" panose="020B0509030602030204" pitchFamily="49" charset="0"/>
              </a:rPr>
              <a:t>env</a:t>
            </a:r>
            <a:r>
              <a:rPr lang="it-IT" sz="1300" dirty="0">
                <a:solidFill>
                  <a:srgbClr val="000000"/>
                </a:solidFill>
                <a:latin typeface="Ubuntu Mono" panose="020B0509030602030204" pitchFamily="49" charset="0"/>
              </a:rPr>
              <a:t>') || copy('.</a:t>
            </a:r>
            <a:r>
              <a:rPr lang="it-IT" sz="1300" dirty="0" err="1">
                <a:solidFill>
                  <a:srgbClr val="000000"/>
                </a:solidFill>
                <a:latin typeface="Ubuntu Mono" panose="020B0509030602030204" pitchFamily="49" charset="0"/>
              </a:rPr>
              <a:t>env.example</a:t>
            </a:r>
            <a:r>
              <a:rPr lang="it-IT" sz="1300" dirty="0">
                <a:solidFill>
                  <a:srgbClr val="000000"/>
                </a:solidFill>
                <a:latin typeface="Ubuntu Mono" panose="020B0509030602030204" pitchFamily="49" charset="0"/>
              </a:rPr>
              <a:t>', '.</a:t>
            </a:r>
            <a:r>
              <a:rPr lang="it-IT" sz="1300" dirty="0" err="1">
                <a:solidFill>
                  <a:srgbClr val="000000"/>
                </a:solidFill>
                <a:latin typeface="Ubuntu Mono" panose="020B0509030602030204" pitchFamily="49" charset="0"/>
              </a:rPr>
              <a:t>env</a:t>
            </a:r>
            <a:r>
              <a:rPr lang="it-IT" sz="1300" dirty="0">
                <a:solidFill>
                  <a:srgbClr val="000000"/>
                </a:solidFill>
                <a:latin typeface="Ubuntu Mono" panose="020B0509030602030204" pitchFamily="49" charset="0"/>
              </a:rPr>
              <a:t>');"</a:t>
            </a:r>
          </a:p>
          <a:p>
            <a:r>
              <a:rPr lang="it-IT" sz="1300" dirty="0">
                <a:solidFill>
                  <a:srgbClr val="000000"/>
                </a:solidFill>
                <a:latin typeface="Ubuntu Mono" panose="020B0509030602030204" pitchFamily="49" charset="0"/>
              </a:rPr>
              <a:t>&gt; @php artisan </a:t>
            </a:r>
            <a:r>
              <a:rPr lang="it-IT" sz="1300" dirty="0" err="1">
                <a:solidFill>
                  <a:srgbClr val="000000"/>
                </a:solidFill>
                <a:latin typeface="Ubuntu Mono" panose="020B0509030602030204" pitchFamily="49" charset="0"/>
              </a:rPr>
              <a:t>key:generate</a:t>
            </a:r>
            <a:r>
              <a:rPr lang="it-IT" sz="1300" dirty="0">
                <a:solidFill>
                  <a:srgbClr val="000000"/>
                </a:solidFill>
                <a:latin typeface="Ubuntu Mono" panose="020B0509030602030204" pitchFamily="49" charset="0"/>
              </a:rPr>
              <a:t> –ansi      </a:t>
            </a:r>
            <a:r>
              <a:rPr lang="it-IT" sz="1300" dirty="0">
                <a:solidFill>
                  <a:srgbClr val="0070C0"/>
                </a:solidFill>
                <a:latin typeface="Ubuntu Mono" panose="020B0509030602030204" pitchFamily="49" charset="0"/>
              </a:rPr>
              <a:t># </a:t>
            </a:r>
            <a:r>
              <a:rPr lang="it-IT" sz="1300" i="1" dirty="0">
                <a:solidFill>
                  <a:srgbClr val="0070C0"/>
                </a:solidFill>
                <a:latin typeface="Times New Roman" panose="02020603050405020304" pitchFamily="18" charset="0"/>
                <a:cs typeface="Times New Roman" panose="02020603050405020304" pitchFamily="18" charset="0"/>
              </a:rPr>
              <a:t>artisan</a:t>
            </a:r>
            <a:r>
              <a:rPr lang="it-IT" sz="1300" dirty="0">
                <a:solidFill>
                  <a:srgbClr val="0070C0"/>
                </a:solidFill>
                <a:latin typeface="Times New Roman" panose="02020603050405020304" pitchFamily="18" charset="0"/>
                <a:cs typeface="Times New Roman" panose="02020603050405020304" pitchFamily="18" charset="0"/>
              </a:rPr>
              <a:t> è il tool fondamentale di </a:t>
            </a:r>
            <a:r>
              <a:rPr lang="it-IT" sz="1300" dirty="0" err="1">
                <a:solidFill>
                  <a:srgbClr val="0070C0"/>
                </a:solidFill>
                <a:latin typeface="Times New Roman" panose="02020603050405020304" pitchFamily="18" charset="0"/>
                <a:cs typeface="Times New Roman" panose="02020603050405020304" pitchFamily="18" charset="0"/>
              </a:rPr>
              <a:t>laravel</a:t>
            </a:r>
            <a:r>
              <a:rPr lang="it-IT" sz="1300" dirty="0">
                <a:solidFill>
                  <a:srgbClr val="0070C0"/>
                </a:solidFill>
                <a:latin typeface="Times New Roman" panose="02020603050405020304" pitchFamily="18" charset="0"/>
                <a:cs typeface="Times New Roman" panose="02020603050405020304" pitchFamily="18" charset="0"/>
              </a:rPr>
              <a:t>, qui viene</a:t>
            </a:r>
            <a:endParaRPr lang="it-IT" sz="1300" i="1" dirty="0">
              <a:solidFill>
                <a:srgbClr val="000000"/>
              </a:solidFill>
              <a:latin typeface="Ubuntu Mono" panose="020B0509030602030204" pitchFamily="49" charset="0"/>
            </a:endParaRPr>
          </a:p>
          <a:p>
            <a:r>
              <a:rPr lang="it-IT" sz="1300" dirty="0">
                <a:solidFill>
                  <a:srgbClr val="2FB41D"/>
                </a:solidFill>
                <a:latin typeface="Ubuntu Mono" panose="020B0509030602030204" pitchFamily="49" charset="0"/>
              </a:rPr>
              <a:t>Application key set </a:t>
            </a:r>
            <a:r>
              <a:rPr lang="it-IT" sz="1300" dirty="0" err="1">
                <a:solidFill>
                  <a:srgbClr val="2FB41D"/>
                </a:solidFill>
                <a:latin typeface="Ubuntu Mono" panose="020B0509030602030204" pitchFamily="49" charset="0"/>
              </a:rPr>
              <a:t>successfully</a:t>
            </a:r>
            <a:r>
              <a:rPr lang="it-IT" sz="1300" dirty="0">
                <a:solidFill>
                  <a:srgbClr val="2FB41D"/>
                </a:solidFill>
                <a:latin typeface="Ubuntu Mono" panose="020B0509030602030204" pitchFamily="49" charset="0"/>
              </a:rPr>
              <a:t>.      </a:t>
            </a:r>
            <a:r>
              <a:rPr lang="it-IT" sz="1300" dirty="0">
                <a:solidFill>
                  <a:srgbClr val="0070C0"/>
                </a:solidFill>
                <a:latin typeface="Ubuntu Mono" panose="020B0509030602030204" pitchFamily="49" charset="0"/>
              </a:rPr>
              <a:t># </a:t>
            </a:r>
            <a:r>
              <a:rPr lang="it-IT" sz="1300" dirty="0">
                <a:solidFill>
                  <a:srgbClr val="0070C0"/>
                </a:solidFill>
                <a:latin typeface="Times New Roman" panose="02020603050405020304" pitchFamily="18" charset="0"/>
                <a:cs typeface="Times New Roman" panose="02020603050405020304" pitchFamily="18" charset="0"/>
              </a:rPr>
              <a:t>invocato (automaticamente) per generare la chiave nel file </a:t>
            </a:r>
            <a:r>
              <a:rPr lang="it-IT" sz="1300" i="1" dirty="0">
                <a:solidFill>
                  <a:srgbClr val="0070C0"/>
                </a:solidFill>
                <a:latin typeface="Times New Roman" panose="02020603050405020304" pitchFamily="18" charset="0"/>
                <a:cs typeface="Times New Roman" panose="02020603050405020304" pitchFamily="18" charset="0"/>
              </a:rPr>
              <a:t>.</a:t>
            </a:r>
            <a:r>
              <a:rPr lang="it-IT" sz="1300" i="1" dirty="0" err="1">
                <a:solidFill>
                  <a:srgbClr val="0070C0"/>
                </a:solidFill>
                <a:latin typeface="Times New Roman" panose="02020603050405020304" pitchFamily="18" charset="0"/>
                <a:cs typeface="Times New Roman" panose="02020603050405020304" pitchFamily="18" charset="0"/>
              </a:rPr>
              <a:t>env</a:t>
            </a:r>
            <a:r>
              <a:rPr lang="it-IT" sz="1300" dirty="0">
                <a:solidFill>
                  <a:srgbClr val="0070C0"/>
                </a:solidFill>
                <a:latin typeface="Times New Roman" panose="02020603050405020304" pitchFamily="18" charset="0"/>
                <a:cs typeface="Times New Roman" panose="02020603050405020304" pitchFamily="18" charset="0"/>
              </a:rPr>
              <a:t> </a:t>
            </a:r>
            <a:endParaRPr lang="it-IT" sz="1300" dirty="0">
              <a:solidFill>
                <a:srgbClr val="2FB41D"/>
              </a:solidFill>
              <a:latin typeface="Ubuntu Mono" panose="020B0509030602030204" pitchFamily="49" charset="0"/>
            </a:endParaRPr>
          </a:p>
          <a:p>
            <a:pPr>
              <a:spcBef>
                <a:spcPts val="600"/>
              </a:spcBef>
            </a:pPr>
            <a:r>
              <a:rPr lang="it-IT" sz="1300" dirty="0">
                <a:solidFill>
                  <a:srgbClr val="000000"/>
                </a:solidFill>
                <a:latin typeface="Ubuntu Mono" panose="020B0509030602030204" pitchFamily="49" charset="0"/>
              </a:rPr>
              <a:t>&gt; Illuminate\Foundation\</a:t>
            </a:r>
            <a:r>
              <a:rPr lang="it-IT" sz="1300" dirty="0" err="1">
                <a:solidFill>
                  <a:srgbClr val="000000"/>
                </a:solidFill>
                <a:latin typeface="Ubuntu Mono" panose="020B0509030602030204" pitchFamily="49" charset="0"/>
              </a:rPr>
              <a:t>ComposerScripts</a:t>
            </a:r>
            <a:r>
              <a:rPr lang="it-IT" sz="1300" dirty="0">
                <a:solidFill>
                  <a:srgbClr val="000000"/>
                </a:solidFill>
                <a:latin typeface="Ubuntu Mono" panose="020B0509030602030204" pitchFamily="49" charset="0"/>
              </a:rPr>
              <a:t>::</a:t>
            </a:r>
            <a:r>
              <a:rPr lang="it-IT" sz="1300" dirty="0" err="1">
                <a:solidFill>
                  <a:srgbClr val="000000"/>
                </a:solidFill>
                <a:latin typeface="Ubuntu Mono" panose="020B0509030602030204" pitchFamily="49" charset="0"/>
              </a:rPr>
              <a:t>postAutoloadDump</a:t>
            </a:r>
            <a:endParaRPr lang="it-IT" sz="1300" dirty="0">
              <a:solidFill>
                <a:srgbClr val="000000"/>
              </a:solidFill>
              <a:latin typeface="Ubuntu Mono" panose="020B0509030602030204" pitchFamily="49" charset="0"/>
            </a:endParaRPr>
          </a:p>
          <a:p>
            <a:r>
              <a:rPr lang="it-IT" sz="1300" dirty="0">
                <a:solidFill>
                  <a:srgbClr val="000000"/>
                </a:solidFill>
                <a:latin typeface="Ubuntu Mono" panose="020B0509030602030204" pitchFamily="49" charset="0"/>
              </a:rPr>
              <a:t>&gt; @php artisan </a:t>
            </a:r>
            <a:r>
              <a:rPr lang="it-IT" sz="1300" dirty="0" err="1">
                <a:solidFill>
                  <a:srgbClr val="000000"/>
                </a:solidFill>
                <a:latin typeface="Ubuntu Mono" panose="020B0509030602030204" pitchFamily="49" charset="0"/>
              </a:rPr>
              <a:t>package:discover</a:t>
            </a:r>
            <a:r>
              <a:rPr lang="it-IT" sz="1300" dirty="0">
                <a:solidFill>
                  <a:srgbClr val="000000"/>
                </a:solidFill>
                <a:latin typeface="Ubuntu Mono" panose="020B0509030602030204" pitchFamily="49" charset="0"/>
              </a:rPr>
              <a:t> --ansi</a:t>
            </a:r>
          </a:p>
          <a:p>
            <a:r>
              <a:rPr lang="it-IT" sz="1300" dirty="0" err="1">
                <a:solidFill>
                  <a:srgbClr val="000000"/>
                </a:solidFill>
                <a:latin typeface="Ubuntu Mono" panose="020B0509030602030204" pitchFamily="49" charset="0"/>
              </a:rPr>
              <a:t>Discovered</a:t>
            </a:r>
            <a:r>
              <a:rPr lang="it-IT" sz="1300" dirty="0">
                <a:solidFill>
                  <a:srgbClr val="000000"/>
                </a:solidFill>
                <a:latin typeface="Ubuntu Mono" panose="020B0509030602030204" pitchFamily="49" charset="0"/>
              </a:rPr>
              <a:t> Package: </a:t>
            </a:r>
            <a:r>
              <a:rPr lang="it-IT" sz="1300" dirty="0" err="1">
                <a:solidFill>
                  <a:srgbClr val="2FB41D"/>
                </a:solidFill>
                <a:latin typeface="Ubuntu Mono" panose="020B0509030602030204" pitchFamily="49" charset="0"/>
              </a:rPr>
              <a:t>beyondcode</a:t>
            </a:r>
            <a:r>
              <a:rPr lang="it-IT" sz="1300" dirty="0">
                <a:solidFill>
                  <a:srgbClr val="2FB41D"/>
                </a:solidFill>
                <a:latin typeface="Ubuntu Mono" panose="020B0509030602030204" pitchFamily="49" charset="0"/>
              </a:rPr>
              <a:t>/</a:t>
            </a:r>
            <a:r>
              <a:rPr lang="it-IT" sz="1300" dirty="0" err="1">
                <a:solidFill>
                  <a:srgbClr val="2FB41D"/>
                </a:solidFill>
                <a:latin typeface="Ubuntu Mono" panose="020B0509030602030204" pitchFamily="49" charset="0"/>
              </a:rPr>
              <a:t>laravel</a:t>
            </a:r>
            <a:r>
              <a:rPr lang="it-IT" sz="1300" dirty="0">
                <a:solidFill>
                  <a:srgbClr val="2FB41D"/>
                </a:solidFill>
                <a:latin typeface="Ubuntu Mono" panose="020B0509030602030204" pitchFamily="49" charset="0"/>
              </a:rPr>
              <a:t>-</a:t>
            </a:r>
            <a:r>
              <a:rPr lang="it-IT" sz="1300" dirty="0" err="1">
                <a:solidFill>
                  <a:srgbClr val="2FB41D"/>
                </a:solidFill>
                <a:latin typeface="Ubuntu Mono" panose="020B0509030602030204" pitchFamily="49" charset="0"/>
              </a:rPr>
              <a:t>dump</a:t>
            </a:r>
            <a:r>
              <a:rPr lang="it-IT" sz="1300" dirty="0">
                <a:solidFill>
                  <a:srgbClr val="2FB41D"/>
                </a:solidFill>
                <a:latin typeface="Ubuntu Mono" panose="020B0509030602030204" pitchFamily="49" charset="0"/>
              </a:rPr>
              <a:t>-server</a:t>
            </a:r>
          </a:p>
          <a:p>
            <a:r>
              <a:rPr lang="it-IT" sz="1300" dirty="0">
                <a:solidFill>
                  <a:srgbClr val="000000"/>
                </a:solidFill>
                <a:latin typeface="Ubuntu Mono" panose="020B0509030602030204" pitchFamily="49" charset="0"/>
              </a:rPr>
              <a:t>...</a:t>
            </a:r>
          </a:p>
          <a:p>
            <a:pPr>
              <a:spcBef>
                <a:spcPts val="600"/>
              </a:spcBef>
            </a:pPr>
            <a:r>
              <a:rPr lang="it-IT" sz="1300" dirty="0">
                <a:solidFill>
                  <a:srgbClr val="2FB41D"/>
                </a:solidFill>
                <a:latin typeface="Ubuntu Mono" panose="020B0509030602030204" pitchFamily="49" charset="0"/>
              </a:rPr>
              <a:t>Package </a:t>
            </a:r>
            <a:r>
              <a:rPr lang="it-IT" sz="1300" dirty="0" err="1">
                <a:solidFill>
                  <a:srgbClr val="2FB41D"/>
                </a:solidFill>
                <a:latin typeface="Ubuntu Mono" panose="020B0509030602030204" pitchFamily="49" charset="0"/>
              </a:rPr>
              <a:t>manifest</a:t>
            </a:r>
            <a:r>
              <a:rPr lang="it-IT" sz="1300" dirty="0">
                <a:solidFill>
                  <a:srgbClr val="2FB41D"/>
                </a:solidFill>
                <a:latin typeface="Ubuntu Mono" panose="020B0509030602030204" pitchFamily="49" charset="0"/>
              </a:rPr>
              <a:t> </a:t>
            </a:r>
            <a:r>
              <a:rPr lang="it-IT" sz="1300" dirty="0" err="1">
                <a:solidFill>
                  <a:srgbClr val="2FB41D"/>
                </a:solidFill>
                <a:latin typeface="Ubuntu Mono" panose="020B0509030602030204" pitchFamily="49" charset="0"/>
              </a:rPr>
              <a:t>generated</a:t>
            </a:r>
            <a:r>
              <a:rPr lang="it-IT" sz="1300" dirty="0">
                <a:solidFill>
                  <a:srgbClr val="2FB41D"/>
                </a:solidFill>
                <a:latin typeface="Ubuntu Mono" panose="020B0509030602030204" pitchFamily="49" charset="0"/>
              </a:rPr>
              <a:t> </a:t>
            </a:r>
            <a:r>
              <a:rPr lang="it-IT" sz="1300" dirty="0" err="1">
                <a:solidFill>
                  <a:srgbClr val="2FB41D"/>
                </a:solidFill>
                <a:latin typeface="Ubuntu Mono" panose="020B0509030602030204" pitchFamily="49" charset="0"/>
              </a:rPr>
              <a:t>successfully</a:t>
            </a:r>
            <a:r>
              <a:rPr lang="it-IT" sz="1300" dirty="0">
                <a:solidFill>
                  <a:srgbClr val="2FB41D"/>
                </a:solidFill>
                <a:latin typeface="Ubuntu Mono" panose="020B0509030602030204" pitchFamily="49" charset="0"/>
              </a:rPr>
              <a:t>.</a:t>
            </a:r>
          </a:p>
          <a:p>
            <a:r>
              <a:rPr lang="it-IT" sz="1300" dirty="0">
                <a:solidFill>
                  <a:srgbClr val="9FA01C"/>
                </a:solidFill>
                <a:latin typeface="Ubuntu Mono" panose="020B0509030602030204" pitchFamily="49" charset="0"/>
              </a:rPr>
              <a:t>Application ready! Build </a:t>
            </a:r>
            <a:r>
              <a:rPr lang="it-IT" sz="1300" dirty="0" err="1">
                <a:solidFill>
                  <a:srgbClr val="9FA01C"/>
                </a:solidFill>
                <a:latin typeface="Ubuntu Mono" panose="020B0509030602030204" pitchFamily="49" charset="0"/>
              </a:rPr>
              <a:t>something</a:t>
            </a:r>
            <a:r>
              <a:rPr lang="it-IT" sz="1300" dirty="0">
                <a:solidFill>
                  <a:srgbClr val="9FA01C"/>
                </a:solidFill>
                <a:latin typeface="Ubuntu Mono" panose="020B0509030602030204" pitchFamily="49" charset="0"/>
              </a:rPr>
              <a:t> </a:t>
            </a:r>
            <a:r>
              <a:rPr lang="it-IT" sz="1300" dirty="0" err="1">
                <a:solidFill>
                  <a:srgbClr val="9FA01C"/>
                </a:solidFill>
                <a:latin typeface="Ubuntu Mono" panose="020B0509030602030204" pitchFamily="49" charset="0"/>
              </a:rPr>
              <a:t>amazing</a:t>
            </a:r>
            <a:r>
              <a:rPr lang="it-IT" sz="1300" dirty="0">
                <a:solidFill>
                  <a:srgbClr val="9FA01C"/>
                </a:solidFill>
                <a:latin typeface="Ubuntu Mono" panose="020B0509030602030204" pitchFamily="49" charset="0"/>
              </a:rPr>
              <a:t>.</a:t>
            </a:r>
          </a:p>
        </p:txBody>
      </p:sp>
      <p:sp>
        <p:nvSpPr>
          <p:cNvPr id="10" name="Segnaposto contenuto 2">
            <a:extLst>
              <a:ext uri="{FF2B5EF4-FFF2-40B4-BE49-F238E27FC236}">
                <a16:creationId xmlns:a16="http://schemas.microsoft.com/office/drawing/2014/main" id="{9DD7A481-AB1A-264B-9E53-CA5A36CEC2E9}"/>
              </a:ext>
            </a:extLst>
          </p:cNvPr>
          <p:cNvSpPr txBox="1">
            <a:spLocks/>
          </p:cNvSpPr>
          <p:nvPr/>
        </p:nvSpPr>
        <p:spPr>
          <a:xfrm>
            <a:off x="320503" y="800053"/>
            <a:ext cx="8761612" cy="8114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9388" indent="-179388"/>
            <a:r>
              <a:rPr lang="it-IT" sz="2200"/>
              <a:t>Con il </a:t>
            </a:r>
            <a:r>
              <a:rPr lang="it-IT" sz="2200" err="1"/>
              <a:t>tool</a:t>
            </a:r>
            <a:r>
              <a:rPr lang="it-IT" sz="2200"/>
              <a:t> </a:t>
            </a:r>
            <a:r>
              <a:rPr lang="it-IT" sz="2200" i="1" err="1"/>
              <a:t>laravel</a:t>
            </a:r>
            <a:r>
              <a:rPr lang="it-IT" sz="2200"/>
              <a:t>, si genera una applicazione </a:t>
            </a:r>
            <a:r>
              <a:rPr lang="it-IT" sz="2200" err="1"/>
              <a:t>Laravel</a:t>
            </a:r>
            <a:r>
              <a:rPr lang="it-IT" sz="2200"/>
              <a:t> </a:t>
            </a:r>
            <a:r>
              <a:rPr lang="it-IT" sz="2200" i="1" err="1"/>
              <a:t>my_app</a:t>
            </a:r>
            <a:r>
              <a:rPr lang="it-IT" sz="2200"/>
              <a:t>, insieme con le molte dipendenze richieste (v. sotto </a:t>
            </a:r>
            <a:r>
              <a:rPr lang="it-IT" sz="2000" u="sng" err="1">
                <a:solidFill>
                  <a:srgbClr val="2FB41D"/>
                </a:solidFill>
                <a:highlight>
                  <a:srgbClr val="E2EAF2"/>
                </a:highlight>
                <a:latin typeface="Ubuntu Mono" panose="020B0509030602030204" pitchFamily="49" charset="0"/>
              </a:rPr>
              <a:t>Installing</a:t>
            </a:r>
            <a:r>
              <a:rPr lang="it-IT" sz="2000" u="sng">
                <a:solidFill>
                  <a:srgbClr val="2FB41D"/>
                </a:solidFill>
                <a:highlight>
                  <a:srgbClr val="E2EAF2"/>
                </a:highlight>
                <a:latin typeface="Ubuntu Mono" panose="020B0509030602030204" pitchFamily="49" charset="0"/>
              </a:rPr>
              <a:t> </a:t>
            </a:r>
            <a:r>
              <a:rPr lang="it-IT" sz="2000" u="sng" err="1">
                <a:solidFill>
                  <a:srgbClr val="2FB41D"/>
                </a:solidFill>
                <a:highlight>
                  <a:srgbClr val="E2EAF2"/>
                </a:highlight>
                <a:latin typeface="Ubuntu Mono" panose="020B0509030602030204" pitchFamily="49" charset="0"/>
              </a:rPr>
              <a:t>dependencies</a:t>
            </a:r>
            <a:r>
              <a:rPr lang="it-IT" sz="2000" u="sng">
                <a:solidFill>
                  <a:srgbClr val="2FB41D"/>
                </a:solidFill>
                <a:highlight>
                  <a:srgbClr val="E2EAF2"/>
                </a:highlight>
                <a:latin typeface="Ubuntu Mono" panose="020B0509030602030204" pitchFamily="49" charset="0"/>
              </a:rPr>
              <a:t>...</a:t>
            </a:r>
            <a:r>
              <a:rPr lang="it-IT" sz="2200"/>
              <a:t>) </a:t>
            </a:r>
          </a:p>
        </p:txBody>
      </p:sp>
    </p:spTree>
    <p:extLst>
      <p:ext uri="{BB962C8B-B14F-4D97-AF65-F5344CB8AC3E}">
        <p14:creationId xmlns:p14="http://schemas.microsoft.com/office/powerpoint/2010/main" val="2697502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C5F25-EA59-8549-ABE9-3E279858A2EB}"/>
              </a:ext>
            </a:extLst>
          </p:cNvPr>
          <p:cNvSpPr>
            <a:spLocks noGrp="1"/>
          </p:cNvSpPr>
          <p:nvPr>
            <p:ph type="title"/>
          </p:nvPr>
        </p:nvSpPr>
        <p:spPr>
          <a:xfrm>
            <a:off x="359500" y="73049"/>
            <a:ext cx="8579942" cy="665485"/>
          </a:xfrm>
        </p:spPr>
        <p:txBody>
          <a:bodyPr>
            <a:normAutofit fontScale="90000"/>
          </a:bodyPr>
          <a:lstStyle/>
          <a:p>
            <a:r>
              <a:rPr lang="it-IT" sz="4000" b="0"/>
              <a:t>La </a:t>
            </a:r>
            <a:r>
              <a:rPr lang="it-IT" sz="4000" b="0" err="1"/>
              <a:t>app</a:t>
            </a:r>
            <a:r>
              <a:rPr lang="it-IT" sz="4000" b="0"/>
              <a:t> generata da </a:t>
            </a:r>
            <a:r>
              <a:rPr lang="it-IT" sz="4000" b="0" err="1"/>
              <a:t>Laravel</a:t>
            </a:r>
            <a:endParaRPr lang="it-IT" sz="4000" b="0"/>
          </a:p>
        </p:txBody>
      </p:sp>
      <p:sp>
        <p:nvSpPr>
          <p:cNvPr id="4" name="Segnaposto data 3">
            <a:extLst>
              <a:ext uri="{FF2B5EF4-FFF2-40B4-BE49-F238E27FC236}">
                <a16:creationId xmlns:a16="http://schemas.microsoft.com/office/drawing/2014/main" id="{86FCA9A5-E09C-BB4F-BB67-70D40F5243F5}"/>
              </a:ext>
            </a:extLst>
          </p:cNvPr>
          <p:cNvSpPr>
            <a:spLocks noGrp="1"/>
          </p:cNvSpPr>
          <p:nvPr>
            <p:ph type="dt" sz="half" idx="10"/>
          </p:nvPr>
        </p:nvSpPr>
        <p:spPr/>
        <p:txBody>
          <a:bodyPr/>
          <a:lstStyle/>
          <a:p>
            <a:fld id="{EF410010-6A3B-8D4E-84E9-29D80DC6F5E2}" type="datetime1">
              <a:rPr lang="it-IT" smtClean="0"/>
              <a:t>09/01/24</a:t>
            </a:fld>
            <a:endParaRPr lang="it-IT"/>
          </a:p>
        </p:txBody>
      </p:sp>
      <p:sp>
        <p:nvSpPr>
          <p:cNvPr id="5" name="Segnaposto piè di pagina 4">
            <a:extLst>
              <a:ext uri="{FF2B5EF4-FFF2-40B4-BE49-F238E27FC236}">
                <a16:creationId xmlns:a16="http://schemas.microsoft.com/office/drawing/2014/main" id="{B3E0D842-1214-B540-B828-EEEA48EFC586}"/>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4EA4907-1407-B642-A3F5-0406710209D0}"/>
              </a:ext>
            </a:extLst>
          </p:cNvPr>
          <p:cNvSpPr>
            <a:spLocks noGrp="1"/>
          </p:cNvSpPr>
          <p:nvPr>
            <p:ph type="sldNum" sz="quarter" idx="12"/>
          </p:nvPr>
        </p:nvSpPr>
        <p:spPr/>
        <p:txBody>
          <a:bodyPr/>
          <a:lstStyle/>
          <a:p>
            <a:fld id="{F8EFCE01-9A1A-5743-92DE-2F66DAA3BA2F}" type="slidenum">
              <a:rPr lang="it-IT" smtClean="0"/>
              <a:t>37</a:t>
            </a:fld>
            <a:endParaRPr lang="it-IT"/>
          </a:p>
        </p:txBody>
      </p:sp>
      <p:sp>
        <p:nvSpPr>
          <p:cNvPr id="11" name="Segnaposto contenuto 2">
            <a:extLst>
              <a:ext uri="{FF2B5EF4-FFF2-40B4-BE49-F238E27FC236}">
                <a16:creationId xmlns:a16="http://schemas.microsoft.com/office/drawing/2014/main" id="{FCCD2A7C-757E-FA49-9F1B-B20D6A38B681}"/>
              </a:ext>
            </a:extLst>
          </p:cNvPr>
          <p:cNvSpPr txBox="1">
            <a:spLocks/>
          </p:cNvSpPr>
          <p:nvPr/>
        </p:nvSpPr>
        <p:spPr>
          <a:xfrm>
            <a:off x="359500" y="774735"/>
            <a:ext cx="8498268" cy="110024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9388" indent="-179388"/>
            <a:r>
              <a:rPr lang="it-IT" sz="2200"/>
              <a:t>L'applicazione generata dal </a:t>
            </a:r>
            <a:r>
              <a:rPr lang="it-IT" sz="2200" i="1" err="1"/>
              <a:t>laravel</a:t>
            </a:r>
            <a:r>
              <a:rPr lang="it-IT" sz="2200" i="1"/>
              <a:t> new </a:t>
            </a:r>
            <a:r>
              <a:rPr lang="it-IT" sz="2200" i="1" err="1"/>
              <a:t>my_app</a:t>
            </a:r>
            <a:r>
              <a:rPr lang="it-IT" sz="2200"/>
              <a:t> viene installata in una sua directory chiamata </a:t>
            </a:r>
            <a:r>
              <a:rPr lang="it-IT" sz="2200" i="1" err="1"/>
              <a:t>my_app</a:t>
            </a:r>
            <a:r>
              <a:rPr lang="it-IT" sz="2200"/>
              <a:t>, in cui troviamo il suo codice e il </a:t>
            </a:r>
            <a:r>
              <a:rPr lang="it-IT" sz="2200" err="1"/>
              <a:t>framework</a:t>
            </a:r>
            <a:r>
              <a:rPr lang="it-IT" sz="2200"/>
              <a:t> </a:t>
            </a:r>
            <a:r>
              <a:rPr lang="it-IT" sz="2200" err="1"/>
              <a:t>Laravel</a:t>
            </a:r>
            <a:r>
              <a:rPr lang="it-IT" sz="2200"/>
              <a:t> (una copia specifica per questa </a:t>
            </a:r>
            <a:r>
              <a:rPr lang="it-IT" sz="2200" err="1"/>
              <a:t>app</a:t>
            </a:r>
            <a:r>
              <a:rPr lang="it-IT" sz="2200"/>
              <a:t>)</a:t>
            </a:r>
          </a:p>
        </p:txBody>
      </p:sp>
      <p:sp>
        <p:nvSpPr>
          <p:cNvPr id="12" name="Rettangolo 15">
            <a:extLst>
              <a:ext uri="{FF2B5EF4-FFF2-40B4-BE49-F238E27FC236}">
                <a16:creationId xmlns:a16="http://schemas.microsoft.com/office/drawing/2014/main" id="{FBB3E439-E759-6049-BEDF-9E1F77C4FEC6}"/>
              </a:ext>
            </a:extLst>
          </p:cNvPr>
          <p:cNvSpPr/>
          <p:nvPr/>
        </p:nvSpPr>
        <p:spPr>
          <a:xfrm>
            <a:off x="619401" y="1910176"/>
            <a:ext cx="7978466" cy="1169551"/>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400">
                <a:solidFill>
                  <a:srgbClr val="C814C9"/>
                </a:solidFill>
                <a:latin typeface="Ubuntu Mono" panose="020B0509030602030204" pitchFamily="49" charset="0"/>
              </a:rPr>
              <a:t>$</a:t>
            </a:r>
            <a:r>
              <a:rPr lang="it-IT" sz="1400">
                <a:solidFill>
                  <a:srgbClr val="000000"/>
                </a:solidFill>
                <a:latin typeface="Ubuntu Mono" panose="020B0509030602030204" pitchFamily="49" charset="0"/>
              </a:rPr>
              <a:t> </a:t>
            </a:r>
            <a:r>
              <a:rPr lang="en-GB" sz="1400">
                <a:solidFill>
                  <a:srgbClr val="000000"/>
                </a:solidFill>
                <a:latin typeface="Ubuntu Mono" panose="020B0509030602030204" pitchFamily="49" charset="0"/>
              </a:rPr>
              <a:t>ls </a:t>
            </a:r>
            <a:r>
              <a:rPr lang="en-GB" sz="1400" err="1">
                <a:solidFill>
                  <a:srgbClr val="000000"/>
                </a:solidFill>
                <a:latin typeface="Ubuntu Mono" panose="020B0509030602030204" pitchFamily="49" charset="0"/>
              </a:rPr>
              <a:t>my_app</a:t>
            </a:r>
            <a:r>
              <a:rPr lang="en-GB" sz="1400">
                <a:solidFill>
                  <a:srgbClr val="000000"/>
                </a:solidFill>
                <a:latin typeface="Ubuntu Mono" panose="020B0509030602030204" pitchFamily="49" charset="0"/>
              </a:rPr>
              <a:t>/</a:t>
            </a:r>
          </a:p>
          <a:p>
            <a:r>
              <a:rPr lang="en-GB" sz="1400" err="1">
                <a:solidFill>
                  <a:srgbClr val="000000"/>
                </a:solidFill>
                <a:latin typeface="Ubuntu Mono" panose="020B0509030602030204" pitchFamily="49" charset="0"/>
              </a:rPr>
              <a:t>README.md</a:t>
            </a:r>
            <a:r>
              <a:rPr lang="en-GB" sz="1400">
                <a:solidFill>
                  <a:srgbClr val="000000"/>
                </a:solidFill>
                <a:latin typeface="Ubuntu Mono" panose="020B0509030602030204" pitchFamily="49" charset="0"/>
              </a:rPr>
              <a:t>  </a:t>
            </a:r>
            <a:r>
              <a:rPr lang="en-GB" sz="1400" err="1">
                <a:solidFill>
                  <a:srgbClr val="000000"/>
                </a:solidFill>
                <a:latin typeface="Ubuntu Mono" panose="020B0509030602030204" pitchFamily="49" charset="0"/>
              </a:rPr>
              <a:t>composer.json</a:t>
            </a:r>
            <a:r>
              <a:rPr lang="en-GB" sz="1400">
                <a:solidFill>
                  <a:srgbClr val="000000"/>
                </a:solidFill>
                <a:latin typeface="Ubuntu Mono" panose="020B0509030602030204" pitchFamily="49" charset="0"/>
              </a:rPr>
              <a:t>  package-</a:t>
            </a:r>
            <a:r>
              <a:rPr lang="en-GB" sz="1400" err="1">
                <a:solidFill>
                  <a:srgbClr val="000000"/>
                </a:solidFill>
                <a:latin typeface="Ubuntu Mono" panose="020B0509030602030204" pitchFamily="49" charset="0"/>
              </a:rPr>
              <a:t>lock.json</a:t>
            </a:r>
            <a:r>
              <a:rPr lang="en-GB" sz="1400">
                <a:solidFill>
                  <a:srgbClr val="000000"/>
                </a:solidFill>
                <a:latin typeface="Ubuntu Mono" panose="020B0509030602030204" pitchFamily="49" charset="0"/>
              </a:rPr>
              <a:t>  </a:t>
            </a:r>
            <a:r>
              <a:rPr lang="en-GB" sz="1400" b="1">
                <a:solidFill>
                  <a:srgbClr val="400BD9"/>
                </a:solidFill>
                <a:latin typeface="Ubuntu Mono" panose="020B0509030602030204" pitchFamily="49" charset="0"/>
              </a:rPr>
              <a:t>resources</a:t>
            </a:r>
            <a:r>
              <a:rPr lang="en-GB" sz="1400">
                <a:solidFill>
                  <a:srgbClr val="000000"/>
                </a:solidFill>
                <a:latin typeface="Ubuntu Mono" panose="020B0509030602030204" pitchFamily="49" charset="0"/>
              </a:rPr>
              <a:t>   </a:t>
            </a:r>
            <a:r>
              <a:rPr lang="en-GB" sz="1400" b="1">
                <a:solidFill>
                  <a:srgbClr val="400BD9"/>
                </a:solidFill>
                <a:latin typeface="Ubuntu Mono" panose="020B0509030602030204" pitchFamily="49" charset="0"/>
              </a:rPr>
              <a:t>tests</a:t>
            </a:r>
            <a:endParaRPr lang="en-GB" sz="1400">
              <a:solidFill>
                <a:srgbClr val="000000"/>
              </a:solidFill>
              <a:latin typeface="Ubuntu Mono" panose="020B0509030602030204" pitchFamily="49" charset="0"/>
            </a:endParaRPr>
          </a:p>
          <a:p>
            <a:r>
              <a:rPr lang="en-GB" sz="1400" b="1">
                <a:solidFill>
                  <a:srgbClr val="400BD9"/>
                </a:solidFill>
                <a:latin typeface="Ubuntu Mono" panose="020B0509030602030204" pitchFamily="49" charset="0"/>
              </a:rPr>
              <a:t>app</a:t>
            </a:r>
            <a:r>
              <a:rPr lang="en-GB" sz="1400">
                <a:solidFill>
                  <a:srgbClr val="000000"/>
                </a:solidFill>
                <a:latin typeface="Ubuntu Mono" panose="020B0509030602030204" pitchFamily="49" charset="0"/>
              </a:rPr>
              <a:t>        </a:t>
            </a:r>
            <a:r>
              <a:rPr lang="en-GB" sz="1400" err="1">
                <a:solidFill>
                  <a:srgbClr val="000000"/>
                </a:solidFill>
                <a:latin typeface="Ubuntu Mono" panose="020B0509030602030204" pitchFamily="49" charset="0"/>
              </a:rPr>
              <a:t>composer.lock</a:t>
            </a:r>
            <a:r>
              <a:rPr lang="en-GB" sz="1400">
                <a:solidFill>
                  <a:srgbClr val="000000"/>
                </a:solidFill>
                <a:latin typeface="Ubuntu Mono" panose="020B0509030602030204" pitchFamily="49" charset="0"/>
              </a:rPr>
              <a:t>  </a:t>
            </a:r>
            <a:r>
              <a:rPr lang="en-GB" sz="1400" err="1">
                <a:solidFill>
                  <a:srgbClr val="000000"/>
                </a:solidFill>
                <a:latin typeface="Ubuntu Mono" panose="020B0509030602030204" pitchFamily="49" charset="0"/>
              </a:rPr>
              <a:t>package.json</a:t>
            </a:r>
            <a:r>
              <a:rPr lang="en-GB" sz="1400">
                <a:solidFill>
                  <a:srgbClr val="000000"/>
                </a:solidFill>
                <a:latin typeface="Ubuntu Mono" panose="020B0509030602030204" pitchFamily="49" charset="0"/>
              </a:rPr>
              <a:t>       </a:t>
            </a:r>
            <a:r>
              <a:rPr lang="en-GB" sz="1400" b="1">
                <a:solidFill>
                  <a:srgbClr val="400BD9"/>
                </a:solidFill>
                <a:latin typeface="Ubuntu Mono" panose="020B0509030602030204" pitchFamily="49" charset="0"/>
              </a:rPr>
              <a:t>routes</a:t>
            </a:r>
            <a:r>
              <a:rPr lang="en-GB" sz="1400">
                <a:solidFill>
                  <a:srgbClr val="000000"/>
                </a:solidFill>
                <a:latin typeface="Ubuntu Mono" panose="020B0509030602030204" pitchFamily="49" charset="0"/>
              </a:rPr>
              <a:t>      </a:t>
            </a:r>
            <a:r>
              <a:rPr lang="en-GB" sz="1400" b="1">
                <a:solidFill>
                  <a:srgbClr val="400BD9"/>
                </a:solidFill>
                <a:latin typeface="Ubuntu Mono" panose="020B0509030602030204" pitchFamily="49" charset="0"/>
              </a:rPr>
              <a:t>vendor</a:t>
            </a:r>
            <a:endParaRPr lang="en-GB" sz="1400">
              <a:solidFill>
                <a:srgbClr val="000000"/>
              </a:solidFill>
              <a:latin typeface="Ubuntu Mono" panose="020B0509030602030204" pitchFamily="49" charset="0"/>
            </a:endParaRPr>
          </a:p>
          <a:p>
            <a:r>
              <a:rPr lang="en-GB" sz="1400">
                <a:solidFill>
                  <a:srgbClr val="000000"/>
                </a:solidFill>
                <a:latin typeface="Ubuntu Mono" panose="020B0509030602030204" pitchFamily="49" charset="0"/>
              </a:rPr>
              <a:t>artisan    </a:t>
            </a:r>
            <a:r>
              <a:rPr lang="en-GB" sz="1400" b="1">
                <a:solidFill>
                  <a:srgbClr val="400BD9"/>
                </a:solidFill>
                <a:latin typeface="Ubuntu Mono" panose="020B0509030602030204" pitchFamily="49" charset="0"/>
              </a:rPr>
              <a:t>config</a:t>
            </a:r>
            <a:r>
              <a:rPr lang="en-GB" sz="1400">
                <a:solidFill>
                  <a:srgbClr val="000000"/>
                </a:solidFill>
                <a:latin typeface="Ubuntu Mono" panose="020B0509030602030204" pitchFamily="49" charset="0"/>
              </a:rPr>
              <a:t>         </a:t>
            </a:r>
            <a:r>
              <a:rPr lang="en-GB" sz="1400" err="1">
                <a:solidFill>
                  <a:srgbClr val="000000"/>
                </a:solidFill>
                <a:latin typeface="Ubuntu Mono" panose="020B0509030602030204" pitchFamily="49" charset="0"/>
              </a:rPr>
              <a:t>phpunit.xml</a:t>
            </a:r>
            <a:r>
              <a:rPr lang="en-GB" sz="1400">
                <a:solidFill>
                  <a:srgbClr val="000000"/>
                </a:solidFill>
                <a:latin typeface="Ubuntu Mono" panose="020B0509030602030204" pitchFamily="49" charset="0"/>
              </a:rPr>
              <a:t>        </a:t>
            </a:r>
            <a:r>
              <a:rPr lang="en-GB" sz="1400" err="1">
                <a:solidFill>
                  <a:srgbClr val="000000"/>
                </a:solidFill>
                <a:latin typeface="Ubuntu Mono" panose="020B0509030602030204" pitchFamily="49" charset="0"/>
              </a:rPr>
              <a:t>server.php</a:t>
            </a:r>
            <a:r>
              <a:rPr lang="en-GB" sz="1400">
                <a:solidFill>
                  <a:srgbClr val="000000"/>
                </a:solidFill>
                <a:latin typeface="Ubuntu Mono" panose="020B0509030602030204" pitchFamily="49" charset="0"/>
              </a:rPr>
              <a:t>  </a:t>
            </a:r>
            <a:r>
              <a:rPr lang="en-GB" sz="1400" err="1">
                <a:solidFill>
                  <a:srgbClr val="000000"/>
                </a:solidFill>
                <a:latin typeface="Ubuntu Mono" panose="020B0509030602030204" pitchFamily="49" charset="0"/>
              </a:rPr>
              <a:t>webpack.mix.js</a:t>
            </a:r>
            <a:endParaRPr lang="en-GB" sz="1400">
              <a:solidFill>
                <a:srgbClr val="000000"/>
              </a:solidFill>
              <a:latin typeface="Ubuntu Mono" panose="020B0509030602030204" pitchFamily="49" charset="0"/>
            </a:endParaRPr>
          </a:p>
          <a:p>
            <a:r>
              <a:rPr lang="en-GB" sz="1400" b="1">
                <a:solidFill>
                  <a:srgbClr val="400BD9"/>
                </a:solidFill>
                <a:latin typeface="Ubuntu Mono" panose="020B0509030602030204" pitchFamily="49" charset="0"/>
              </a:rPr>
              <a:t>bootstrap</a:t>
            </a:r>
            <a:r>
              <a:rPr lang="en-GB" sz="1400">
                <a:solidFill>
                  <a:srgbClr val="000000"/>
                </a:solidFill>
                <a:latin typeface="Ubuntu Mono" panose="020B0509030602030204" pitchFamily="49" charset="0"/>
              </a:rPr>
              <a:t>  </a:t>
            </a:r>
            <a:r>
              <a:rPr lang="en-GB" sz="1400" b="1">
                <a:solidFill>
                  <a:srgbClr val="400BD9"/>
                </a:solidFill>
                <a:latin typeface="Ubuntu Mono" panose="020B0509030602030204" pitchFamily="49" charset="0"/>
              </a:rPr>
              <a:t>database</a:t>
            </a:r>
            <a:r>
              <a:rPr lang="en-GB" sz="1400">
                <a:solidFill>
                  <a:srgbClr val="000000"/>
                </a:solidFill>
                <a:latin typeface="Ubuntu Mono" panose="020B0509030602030204" pitchFamily="49" charset="0"/>
              </a:rPr>
              <a:t>       </a:t>
            </a:r>
            <a:r>
              <a:rPr lang="en-GB" sz="1400" b="1">
                <a:solidFill>
                  <a:srgbClr val="400BD9"/>
                </a:solidFill>
                <a:latin typeface="Ubuntu Mono" panose="020B0509030602030204" pitchFamily="49" charset="0"/>
              </a:rPr>
              <a:t>public</a:t>
            </a:r>
            <a:r>
              <a:rPr lang="en-GB" sz="1400">
                <a:solidFill>
                  <a:srgbClr val="000000"/>
                </a:solidFill>
                <a:latin typeface="Ubuntu Mono" panose="020B0509030602030204" pitchFamily="49" charset="0"/>
              </a:rPr>
              <a:t>             </a:t>
            </a:r>
            <a:r>
              <a:rPr lang="en-GB" sz="1400" b="1">
                <a:solidFill>
                  <a:srgbClr val="400BD9"/>
                </a:solidFill>
                <a:latin typeface="Ubuntu Mono" panose="020B0509030602030204" pitchFamily="49" charset="0"/>
              </a:rPr>
              <a:t>storage</a:t>
            </a:r>
            <a:endParaRPr lang="it-IT" sz="1400" b="1">
              <a:solidFill>
                <a:srgbClr val="000000"/>
              </a:solidFill>
              <a:latin typeface="Ubuntu Mono" panose="020B0509030602030204" pitchFamily="49" charset="0"/>
            </a:endParaRPr>
          </a:p>
        </p:txBody>
      </p:sp>
      <p:sp>
        <p:nvSpPr>
          <p:cNvPr id="8" name="Rettangolo 15">
            <a:extLst>
              <a:ext uri="{FF2B5EF4-FFF2-40B4-BE49-F238E27FC236}">
                <a16:creationId xmlns:a16="http://schemas.microsoft.com/office/drawing/2014/main" id="{639544FF-11B8-8247-BE95-B65C51340622}"/>
              </a:ext>
            </a:extLst>
          </p:cNvPr>
          <p:cNvSpPr/>
          <p:nvPr/>
        </p:nvSpPr>
        <p:spPr>
          <a:xfrm>
            <a:off x="619401" y="4477874"/>
            <a:ext cx="7978466" cy="1815882"/>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spcBef>
                <a:spcPts val="400"/>
              </a:spcBef>
            </a:pPr>
            <a:r>
              <a:rPr lang="it-IT" sz="1400" dirty="0">
                <a:solidFill>
                  <a:srgbClr val="C814C9"/>
                </a:solidFill>
                <a:latin typeface="Ubuntu Mono" panose="020B0509030602030204" pitchFamily="49" charset="0"/>
              </a:rPr>
              <a:t>$</a:t>
            </a:r>
            <a:r>
              <a:rPr lang="it-IT" sz="1400" dirty="0">
                <a:solidFill>
                  <a:srgbClr val="000000"/>
                </a:solidFill>
                <a:latin typeface="Ubuntu Mono" panose="020B0509030602030204" pitchFamily="49" charset="0"/>
              </a:rPr>
              <a:t> </a:t>
            </a:r>
            <a:r>
              <a:rPr lang="en-GB" sz="1400" dirty="0">
                <a:solidFill>
                  <a:srgbClr val="000000"/>
                </a:solidFill>
                <a:latin typeface="Ubuntu Mono" panose="020B0509030602030204" pitchFamily="49" charset="0"/>
              </a:rPr>
              <a:t>ls </a:t>
            </a:r>
            <a:r>
              <a:rPr lang="en-GB" sz="1400" dirty="0" err="1">
                <a:solidFill>
                  <a:srgbClr val="000000"/>
                </a:solidFill>
                <a:latin typeface="Ubuntu Mono" panose="020B0509030602030204" pitchFamily="49" charset="0"/>
              </a:rPr>
              <a:t>my_app</a:t>
            </a:r>
            <a:r>
              <a:rPr lang="en-GB" sz="1400" dirty="0">
                <a:solidFill>
                  <a:srgbClr val="000000"/>
                </a:solidFill>
                <a:latin typeface="Ubuntu Mono" panose="020B0509030602030204" pitchFamily="49" charset="0"/>
              </a:rPr>
              <a:t>/vendor/</a:t>
            </a:r>
          </a:p>
          <a:p>
            <a:r>
              <a:rPr lang="en-GB" sz="1400" dirty="0" err="1">
                <a:solidFill>
                  <a:srgbClr val="000000"/>
                </a:solidFill>
                <a:latin typeface="Ubuntu Mono" panose="020B0509030602030204" pitchFamily="49" charset="0"/>
              </a:rPr>
              <a:t>autoload.php</a:t>
            </a:r>
            <a:r>
              <a:rPr lang="en-GB" sz="1400" dirty="0">
                <a:solidFill>
                  <a:srgbClr val="000000"/>
                </a:solidFill>
                <a:latin typeface="Ubuntu Mono" panose="020B0509030602030204" pitchFamily="49" charset="0"/>
              </a:rPr>
              <a:t>   </a:t>
            </a:r>
            <a:r>
              <a:rPr lang="en-GB" sz="1400" b="1" dirty="0">
                <a:solidFill>
                  <a:srgbClr val="400BD9"/>
                </a:solidFill>
                <a:latin typeface="Ubuntu Mono" panose="020B0509030602030204" pitchFamily="49" charset="0"/>
              </a:rPr>
              <a:t>facade</a:t>
            </a:r>
            <a:r>
              <a:rPr lang="en-GB" sz="1400" dirty="0">
                <a:solidFill>
                  <a:srgbClr val="000000"/>
                </a:solidFill>
                <a:latin typeface="Ubuntu Mono" panose="020B0509030602030204" pitchFamily="49" charset="0"/>
              </a:rPr>
              <a:t>         </a:t>
            </a:r>
            <a:r>
              <a:rPr lang="en-GB" sz="1400" b="1" dirty="0">
                <a:solidFill>
                  <a:srgbClr val="400BD9"/>
                </a:solidFill>
                <a:latin typeface="Ubuntu Mono" panose="020B0509030602030204" pitchFamily="49" charset="0"/>
              </a:rPr>
              <a:t>league</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opis</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psr</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theseer</a:t>
            </a:r>
            <a:endParaRPr lang="en-GB" sz="1400" dirty="0">
              <a:solidFill>
                <a:srgbClr val="000000"/>
              </a:solidFill>
              <a:latin typeface="Ubuntu Mono" panose="020B0509030602030204" pitchFamily="49" charset="0"/>
            </a:endParaRPr>
          </a:p>
          <a:p>
            <a:r>
              <a:rPr lang="en-GB" sz="1400" b="1" dirty="0">
                <a:solidFill>
                  <a:srgbClr val="400BD9"/>
                </a:solidFill>
                <a:latin typeface="Ubuntu Mono" panose="020B0509030602030204" pitchFamily="49" charset="0"/>
              </a:rPr>
              <a:t>bin</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fideloper</a:t>
            </a:r>
            <a:r>
              <a:rPr lang="en-GB" sz="1400" dirty="0">
                <a:solidFill>
                  <a:srgbClr val="000000"/>
                </a:solidFill>
                <a:latin typeface="Ubuntu Mono" panose="020B0509030602030204" pitchFamily="49" charset="0"/>
              </a:rPr>
              <a:t>      </a:t>
            </a:r>
            <a:r>
              <a:rPr lang="en-GB" sz="1400" b="1" dirty="0">
                <a:solidFill>
                  <a:srgbClr val="400BD9"/>
                </a:solidFill>
                <a:latin typeface="Ubuntu Mono" panose="020B0509030602030204" pitchFamily="49" charset="0"/>
              </a:rPr>
              <a:t>mockery</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paragonie</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psy</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tijsverkoyen</a:t>
            </a:r>
            <a:endParaRPr lang="en-GB" sz="1400" dirty="0">
              <a:solidFill>
                <a:srgbClr val="400BD9"/>
              </a:solidFill>
              <a:latin typeface="Ubuntu Mono" panose="020B0509030602030204" pitchFamily="49" charset="0"/>
            </a:endParaRPr>
          </a:p>
          <a:p>
            <a:r>
              <a:rPr lang="en-GB" sz="1400" b="1" dirty="0">
                <a:solidFill>
                  <a:srgbClr val="400BD9"/>
                </a:solidFill>
                <a:latin typeface="Ubuntu Mono" panose="020B0509030602030204" pitchFamily="49" charset="0"/>
              </a:rPr>
              <a:t>composer</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filp</a:t>
            </a:r>
            <a:r>
              <a:rPr lang="en-GB" sz="1400" dirty="0">
                <a:solidFill>
                  <a:srgbClr val="000000"/>
                </a:solidFill>
                <a:latin typeface="Ubuntu Mono" panose="020B0509030602030204" pitchFamily="49" charset="0"/>
              </a:rPr>
              <a:t>           </a:t>
            </a:r>
            <a:r>
              <a:rPr lang="en-GB" sz="1400" b="1" dirty="0">
                <a:solidFill>
                  <a:srgbClr val="400BD9"/>
                </a:solidFill>
                <a:latin typeface="Ubuntu Mono" panose="020B0509030602030204" pitchFamily="49" charset="0"/>
              </a:rPr>
              <a:t>monolog</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phar</a:t>
            </a:r>
            <a:r>
              <a:rPr lang="en-GB" sz="1400" b="1" dirty="0">
                <a:solidFill>
                  <a:srgbClr val="400BD9"/>
                </a:solidFill>
                <a:latin typeface="Ubuntu Mono" panose="020B0509030602030204" pitchFamily="49" charset="0"/>
              </a:rPr>
              <a:t>-io</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ramsey</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vlucas</a:t>
            </a:r>
            <a:endParaRPr lang="en-GB" sz="1400" dirty="0">
              <a:solidFill>
                <a:srgbClr val="000000"/>
              </a:solidFill>
              <a:latin typeface="Ubuntu Mono" panose="020B0509030602030204" pitchFamily="49" charset="0"/>
            </a:endParaRPr>
          </a:p>
          <a:p>
            <a:r>
              <a:rPr lang="en-GB" sz="1400" b="1" dirty="0" err="1">
                <a:solidFill>
                  <a:srgbClr val="400BD9"/>
                </a:solidFill>
                <a:latin typeface="Ubuntu Mono" panose="020B0509030602030204" pitchFamily="49" charset="0"/>
              </a:rPr>
              <a:t>dnoegel</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fzaninotto</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myclabs</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phpdocumentor</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scrivo</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webmozart</a:t>
            </a:r>
            <a:endParaRPr lang="en-GB" sz="1400" dirty="0">
              <a:solidFill>
                <a:srgbClr val="400BD9"/>
              </a:solidFill>
              <a:latin typeface="Ubuntu Mono" panose="020B0509030602030204" pitchFamily="49" charset="0"/>
            </a:endParaRPr>
          </a:p>
          <a:p>
            <a:r>
              <a:rPr lang="en-GB" sz="1400" b="1" dirty="0">
                <a:solidFill>
                  <a:srgbClr val="400BD9"/>
                </a:solidFill>
                <a:latin typeface="Ubuntu Mono" panose="020B0509030602030204" pitchFamily="49" charset="0"/>
              </a:rPr>
              <a:t>doctrine</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hamcrest</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nesbot</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phpoption</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sebastian</a:t>
            </a:r>
            <a:endParaRPr lang="en-GB" sz="1400" dirty="0">
              <a:solidFill>
                <a:srgbClr val="400BD9"/>
              </a:solidFill>
              <a:latin typeface="Ubuntu Mono" panose="020B0509030602030204" pitchFamily="49" charset="0"/>
            </a:endParaRPr>
          </a:p>
          <a:p>
            <a:r>
              <a:rPr lang="en-GB" sz="1400" b="1" dirty="0" err="1">
                <a:solidFill>
                  <a:srgbClr val="400BD9"/>
                </a:solidFill>
                <a:latin typeface="Ubuntu Mono" panose="020B0509030602030204" pitchFamily="49" charset="0"/>
              </a:rPr>
              <a:t>dragonmantank</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jakub-onderka</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nikic</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phpspec</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swiftmailer</a:t>
            </a:r>
            <a:endParaRPr lang="en-GB" sz="1400" dirty="0">
              <a:solidFill>
                <a:srgbClr val="400BD9"/>
              </a:solidFill>
              <a:latin typeface="Ubuntu Mono" panose="020B0509030602030204" pitchFamily="49" charset="0"/>
            </a:endParaRPr>
          </a:p>
          <a:p>
            <a:r>
              <a:rPr lang="en-GB" sz="1400" b="1" dirty="0" err="1">
                <a:solidFill>
                  <a:srgbClr val="400BD9"/>
                </a:solidFill>
                <a:latin typeface="Ubuntu Mono" panose="020B0509030602030204" pitchFamily="49" charset="0"/>
              </a:rPr>
              <a:t>egulias</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laravel</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nunomaduro</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phpunit</a:t>
            </a:r>
            <a:r>
              <a:rPr lang="en-GB" sz="1400" dirty="0">
                <a:solidFill>
                  <a:srgbClr val="000000"/>
                </a:solidFill>
                <a:latin typeface="Ubuntu Mono" panose="020B0509030602030204" pitchFamily="49" charset="0"/>
              </a:rPr>
              <a:t>        </a:t>
            </a:r>
            <a:r>
              <a:rPr lang="en-GB" sz="1400" b="1" dirty="0" err="1">
                <a:solidFill>
                  <a:srgbClr val="400BD9"/>
                </a:solidFill>
                <a:latin typeface="Ubuntu Mono" panose="020B0509030602030204" pitchFamily="49" charset="0"/>
              </a:rPr>
              <a:t>symfony</a:t>
            </a:r>
            <a:endParaRPr lang="en-GB" sz="1400" dirty="0">
              <a:solidFill>
                <a:srgbClr val="400BD9"/>
              </a:solidFill>
              <a:latin typeface="Ubuntu Mono" panose="020B0509030602030204" pitchFamily="49" charset="0"/>
            </a:endParaRPr>
          </a:p>
        </p:txBody>
      </p:sp>
      <p:sp>
        <p:nvSpPr>
          <p:cNvPr id="9" name="Segnaposto contenuto 2">
            <a:extLst>
              <a:ext uri="{FF2B5EF4-FFF2-40B4-BE49-F238E27FC236}">
                <a16:creationId xmlns:a16="http://schemas.microsoft.com/office/drawing/2014/main" id="{97354AD4-6815-A842-A194-FCC4BC3F238D}"/>
              </a:ext>
            </a:extLst>
          </p:cNvPr>
          <p:cNvSpPr txBox="1">
            <a:spLocks/>
          </p:cNvSpPr>
          <p:nvPr/>
        </p:nvSpPr>
        <p:spPr>
          <a:xfrm>
            <a:off x="261808" y="3251662"/>
            <a:ext cx="8498268" cy="110024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9388" indent="-179388"/>
            <a:r>
              <a:rPr lang="it-IT" sz="2200"/>
              <a:t>in </a:t>
            </a:r>
            <a:r>
              <a:rPr lang="it-IT" sz="2200" i="1" err="1"/>
              <a:t>my_app</a:t>
            </a:r>
            <a:r>
              <a:rPr lang="it-IT" sz="2200" i="1"/>
              <a:t>/</a:t>
            </a:r>
            <a:r>
              <a:rPr lang="it-IT" sz="2200" i="1" err="1"/>
              <a:t>vendor</a:t>
            </a:r>
            <a:r>
              <a:rPr lang="it-IT" sz="2200"/>
              <a:t> troviamo la copia del </a:t>
            </a:r>
            <a:r>
              <a:rPr lang="it-IT" sz="2200" err="1"/>
              <a:t>framework</a:t>
            </a:r>
            <a:r>
              <a:rPr lang="it-IT" sz="2200"/>
              <a:t> </a:t>
            </a:r>
            <a:r>
              <a:rPr lang="it-IT" sz="2200" err="1"/>
              <a:t>Laravel</a:t>
            </a:r>
            <a:r>
              <a:rPr lang="it-IT" sz="2200"/>
              <a:t>, le sue dipendenze ed eventuali altri pacchetti PHP installati (per esempio sulla base dei </a:t>
            </a:r>
            <a:r>
              <a:rPr lang="it-IT" sz="2000">
                <a:solidFill>
                  <a:srgbClr val="2FB41D"/>
                </a:solidFill>
                <a:highlight>
                  <a:srgbClr val="E2EAF2"/>
                </a:highlight>
                <a:latin typeface="Ubuntu Mono" panose="020B0509030602030204" pitchFamily="49" charset="0"/>
              </a:rPr>
              <a:t>...</a:t>
            </a:r>
            <a:r>
              <a:rPr lang="it-IT" sz="2000" err="1">
                <a:solidFill>
                  <a:srgbClr val="2FB41D"/>
                </a:solidFill>
                <a:highlight>
                  <a:srgbClr val="E2EAF2"/>
                </a:highlight>
                <a:latin typeface="Ubuntu Mono" panose="020B0509030602030204" pitchFamily="49" charset="0"/>
              </a:rPr>
              <a:t>suggests</a:t>
            </a:r>
            <a:r>
              <a:rPr lang="it-IT" sz="2000">
                <a:solidFill>
                  <a:srgbClr val="2FB41D"/>
                </a:solidFill>
                <a:highlight>
                  <a:srgbClr val="E2EAF2"/>
                </a:highlight>
                <a:latin typeface="Ubuntu Mono" panose="020B0509030602030204" pitchFamily="49" charset="0"/>
              </a:rPr>
              <a:t>...</a:t>
            </a:r>
            <a:r>
              <a:rPr lang="it-IT" sz="2200"/>
              <a:t> di </a:t>
            </a:r>
            <a:r>
              <a:rPr lang="it-IT" sz="2000" err="1">
                <a:solidFill>
                  <a:srgbClr val="2FB41D"/>
                </a:solidFill>
                <a:highlight>
                  <a:srgbClr val="E2EAF2"/>
                </a:highlight>
                <a:latin typeface="Ubuntu Mono" panose="020B0509030602030204" pitchFamily="49" charset="0"/>
              </a:rPr>
              <a:t>laravel</a:t>
            </a:r>
            <a:r>
              <a:rPr lang="it-IT" sz="2000">
                <a:solidFill>
                  <a:srgbClr val="2FB41D"/>
                </a:solidFill>
                <a:highlight>
                  <a:srgbClr val="E2EAF2"/>
                </a:highlight>
              </a:rPr>
              <a:t> </a:t>
            </a:r>
            <a:r>
              <a:rPr lang="it-IT" sz="2000">
                <a:solidFill>
                  <a:srgbClr val="2FB41D"/>
                </a:solidFill>
                <a:highlight>
                  <a:srgbClr val="E2EAF2"/>
                </a:highlight>
                <a:latin typeface="Ubuntu Mono" panose="020B0509030602030204" pitchFamily="49" charset="0"/>
              </a:rPr>
              <a:t>new</a:t>
            </a:r>
            <a:r>
              <a:rPr lang="it-IT" sz="2200"/>
              <a:t>)</a:t>
            </a:r>
          </a:p>
        </p:txBody>
      </p:sp>
    </p:spTree>
    <p:extLst>
      <p:ext uri="{BB962C8B-B14F-4D97-AF65-F5344CB8AC3E}">
        <p14:creationId xmlns:p14="http://schemas.microsoft.com/office/powerpoint/2010/main" val="2089921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E2EA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D9BE-1D8A-6940-9CEC-FE4FF18FDCEF}"/>
              </a:ext>
            </a:extLst>
          </p:cNvPr>
          <p:cNvSpPr>
            <a:spLocks noGrp="1"/>
          </p:cNvSpPr>
          <p:nvPr>
            <p:ph type="title"/>
          </p:nvPr>
        </p:nvSpPr>
        <p:spPr>
          <a:xfrm>
            <a:off x="359500" y="92713"/>
            <a:ext cx="8579942" cy="799930"/>
          </a:xfrm>
        </p:spPr>
        <p:txBody>
          <a:bodyPr/>
          <a:lstStyle/>
          <a:p>
            <a:r>
              <a:rPr lang="en-IT" b="0"/>
              <a:t>Generare app laravel con </a:t>
            </a:r>
            <a:r>
              <a:rPr lang="en-IT" b="0" i="1"/>
              <a:t>composer</a:t>
            </a:r>
            <a:endParaRPr lang="en-IT" b="0"/>
          </a:p>
        </p:txBody>
      </p:sp>
      <p:sp>
        <p:nvSpPr>
          <p:cNvPr id="3" name="Content Placeholder 2">
            <a:extLst>
              <a:ext uri="{FF2B5EF4-FFF2-40B4-BE49-F238E27FC236}">
                <a16:creationId xmlns:a16="http://schemas.microsoft.com/office/drawing/2014/main" id="{A719CDC3-050F-BF4C-B5CB-06BCBE729A64}"/>
              </a:ext>
            </a:extLst>
          </p:cNvPr>
          <p:cNvSpPr>
            <a:spLocks noGrp="1"/>
          </p:cNvSpPr>
          <p:nvPr>
            <p:ph idx="1"/>
          </p:nvPr>
        </p:nvSpPr>
        <p:spPr>
          <a:xfrm>
            <a:off x="154113" y="2493720"/>
            <a:ext cx="8785330" cy="4016188"/>
          </a:xfrm>
        </p:spPr>
        <p:txBody>
          <a:bodyPr>
            <a:normAutofit fontScale="85000" lnSpcReduction="20000"/>
          </a:bodyPr>
          <a:lstStyle/>
          <a:p>
            <a:r>
              <a:rPr lang="en-GB" sz="2700"/>
              <a:t>Consente di installare versioni specifiche e più vecchie di Laravel</a:t>
            </a:r>
            <a:endParaRPr lang="en-GB" sz="2700">
              <a:hlinkClick r:id="rId2"/>
            </a:endParaRPr>
          </a:p>
          <a:p>
            <a:r>
              <a:rPr lang="en-GB" sz="2700">
                <a:hlinkClick r:id="rId2"/>
              </a:rPr>
              <a:t>https://stackoverflow.com/questions/23754260/installing-specific-laravel-version-with-composer-create-project</a:t>
            </a:r>
            <a:r>
              <a:rPr lang="en-GB"/>
              <a:t> </a:t>
            </a:r>
            <a:endParaRPr lang="en-IT"/>
          </a:p>
          <a:p>
            <a:r>
              <a:rPr lang="en-GB"/>
              <a:t>Equivalente: </a:t>
            </a:r>
            <a:r>
              <a:rPr lang="en-GB" i="1"/>
              <a:t>git clone</a:t>
            </a:r>
            <a:r>
              <a:rPr lang="en-GB"/>
              <a:t> del repo </a:t>
            </a:r>
            <a:r>
              <a:rPr lang="en-GB" i="1"/>
              <a:t>Laravel</a:t>
            </a:r>
            <a:endParaRPr lang="en-GB"/>
          </a:p>
          <a:p>
            <a:r>
              <a:rPr lang="en-GB"/>
              <a:t>S</a:t>
            </a:r>
            <a:r>
              <a:rPr lang="en-IT"/>
              <a:t>piegazione dell'equivalenza con </a:t>
            </a:r>
            <a:r>
              <a:rPr lang="en-IT" i="1"/>
              <a:t>laravel new</a:t>
            </a:r>
            <a:r>
              <a:rPr lang="it-IT"/>
              <a:t> …</a:t>
            </a:r>
            <a:endParaRPr lang="en-IT"/>
          </a:p>
          <a:p>
            <a:r>
              <a:rPr lang="it-IT"/>
              <a:t>NB: occorre comunque</a:t>
            </a:r>
            <a:r>
              <a:rPr lang="en-IT"/>
              <a:t> </a:t>
            </a:r>
            <a:r>
              <a:rPr lang="en-IT" i="1"/>
              <a:t>composer update</a:t>
            </a:r>
            <a:r>
              <a:rPr lang="en-IT"/>
              <a:t> nella dir dell'app</a:t>
            </a:r>
          </a:p>
          <a:p>
            <a:r>
              <a:rPr lang="en-GB"/>
              <a:t>R</a:t>
            </a:r>
            <a:r>
              <a:rPr lang="en-IT"/>
              <a:t>accordarsi con prossima slide</a:t>
            </a:r>
          </a:p>
          <a:p>
            <a:r>
              <a:rPr lang="en-GB"/>
              <a:t>F</a:t>
            </a:r>
            <a:r>
              <a:rPr lang="en-IT"/>
              <a:t>ar vedere che </a:t>
            </a:r>
            <a:r>
              <a:rPr lang="it-IT"/>
              <a:t>un</a:t>
            </a:r>
            <a:r>
              <a:rPr lang="en-IT"/>
              <a:t> progett</a:t>
            </a:r>
            <a:r>
              <a:rPr lang="it-IT"/>
              <a:t>o</a:t>
            </a:r>
            <a:r>
              <a:rPr lang="en-IT"/>
              <a:t> Laravel su github (</a:t>
            </a:r>
            <a:r>
              <a:rPr lang="it-IT"/>
              <a:t>p.es. </a:t>
            </a:r>
            <a:r>
              <a:rPr lang="en-IT"/>
              <a:t>Ernesto, Larweet...)</a:t>
            </a:r>
            <a:r>
              <a:rPr lang="it-IT"/>
              <a:t> tipicamente</a:t>
            </a:r>
            <a:r>
              <a:rPr lang="en-IT"/>
              <a:t> </a:t>
            </a:r>
            <a:r>
              <a:rPr lang="en-IT" b="1"/>
              <a:t>non</a:t>
            </a:r>
            <a:r>
              <a:rPr lang="en-IT"/>
              <a:t> </a:t>
            </a:r>
            <a:r>
              <a:rPr lang="it-IT"/>
              <a:t>contiene</a:t>
            </a:r>
            <a:r>
              <a:rPr lang="en-IT"/>
              <a:t> le</a:t>
            </a:r>
            <a:r>
              <a:rPr lang="it-IT"/>
              <a:t> proprie</a:t>
            </a:r>
            <a:r>
              <a:rPr lang="en-IT"/>
              <a:t> dipendenze</a:t>
            </a:r>
            <a:r>
              <a:rPr lang="it-IT"/>
              <a:t> (package PHP)</a:t>
            </a:r>
            <a:r>
              <a:rPr lang="en-IT"/>
              <a:t>, per cui dopo </a:t>
            </a:r>
            <a:r>
              <a:rPr lang="en-IT" i="1"/>
              <a:t>git clone</a:t>
            </a:r>
            <a:r>
              <a:rPr lang="en-IT"/>
              <a:t> </a:t>
            </a:r>
            <a:r>
              <a:rPr lang="it-IT"/>
              <a:t>occorre aggiornarlo con</a:t>
            </a:r>
            <a:r>
              <a:rPr lang="en-IT"/>
              <a:t> </a:t>
            </a:r>
            <a:r>
              <a:rPr lang="en-IT" i="1"/>
              <a:t>composer update</a:t>
            </a:r>
            <a:r>
              <a:rPr lang="en-IT"/>
              <a:t> (o </a:t>
            </a:r>
            <a:r>
              <a:rPr lang="en-IT" i="1"/>
              <a:t>install</a:t>
            </a:r>
            <a:r>
              <a:rPr lang="en-IT"/>
              <a:t>, o altro sottocomando?)</a:t>
            </a:r>
          </a:p>
        </p:txBody>
      </p:sp>
      <p:sp>
        <p:nvSpPr>
          <p:cNvPr id="4" name="Date Placeholder 3">
            <a:extLst>
              <a:ext uri="{FF2B5EF4-FFF2-40B4-BE49-F238E27FC236}">
                <a16:creationId xmlns:a16="http://schemas.microsoft.com/office/drawing/2014/main" id="{01FC4D68-A9E8-474A-BC32-E4E69CB3FE98}"/>
              </a:ext>
            </a:extLst>
          </p:cNvPr>
          <p:cNvSpPr>
            <a:spLocks noGrp="1"/>
          </p:cNvSpPr>
          <p:nvPr>
            <p:ph type="dt" sz="half" idx="10"/>
          </p:nvPr>
        </p:nvSpPr>
        <p:spPr/>
        <p:txBody>
          <a:bodyPr/>
          <a:lstStyle/>
          <a:p>
            <a:fld id="{5F9D40C0-8A54-B345-A3A0-1F6E05D90E7C}" type="datetime1">
              <a:rPr lang="it-IT" smtClean="0"/>
              <a:t>09/01/24</a:t>
            </a:fld>
            <a:endParaRPr lang="it-IT"/>
          </a:p>
        </p:txBody>
      </p:sp>
      <p:sp>
        <p:nvSpPr>
          <p:cNvPr id="5" name="Footer Placeholder 4">
            <a:extLst>
              <a:ext uri="{FF2B5EF4-FFF2-40B4-BE49-F238E27FC236}">
                <a16:creationId xmlns:a16="http://schemas.microsoft.com/office/drawing/2014/main" id="{6A9913D1-3283-EB40-9185-A61C11C8ADDE}"/>
              </a:ext>
            </a:extLst>
          </p:cNvPr>
          <p:cNvSpPr>
            <a:spLocks noGrp="1"/>
          </p:cNvSpPr>
          <p:nvPr>
            <p:ph type="ftr" sz="quarter" idx="11"/>
          </p:nvPr>
        </p:nvSpPr>
        <p:spPr/>
        <p:txBody>
          <a:bodyPr/>
          <a:lstStyle/>
          <a:p>
            <a:r>
              <a:rPr lang="it-IT"/>
              <a:t>Laravel: installazione, configurazione, tool</a:t>
            </a:r>
          </a:p>
        </p:txBody>
      </p:sp>
      <p:sp>
        <p:nvSpPr>
          <p:cNvPr id="6" name="Slide Number Placeholder 5">
            <a:extLst>
              <a:ext uri="{FF2B5EF4-FFF2-40B4-BE49-F238E27FC236}">
                <a16:creationId xmlns:a16="http://schemas.microsoft.com/office/drawing/2014/main" id="{A219B159-F634-C04A-B3E0-89D87CED67B1}"/>
              </a:ext>
            </a:extLst>
          </p:cNvPr>
          <p:cNvSpPr>
            <a:spLocks noGrp="1"/>
          </p:cNvSpPr>
          <p:nvPr>
            <p:ph type="sldNum" sz="quarter" idx="12"/>
          </p:nvPr>
        </p:nvSpPr>
        <p:spPr/>
        <p:txBody>
          <a:bodyPr/>
          <a:lstStyle/>
          <a:p>
            <a:fld id="{F8EFCE01-9A1A-5743-92DE-2F66DAA3BA2F}" type="slidenum">
              <a:rPr lang="it-IT" smtClean="0"/>
              <a:t>38</a:t>
            </a:fld>
            <a:endParaRPr lang="it-IT"/>
          </a:p>
        </p:txBody>
      </p:sp>
      <p:sp>
        <p:nvSpPr>
          <p:cNvPr id="7" name="Rectangle 1">
            <a:extLst>
              <a:ext uri="{FF2B5EF4-FFF2-40B4-BE49-F238E27FC236}">
                <a16:creationId xmlns:a16="http://schemas.microsoft.com/office/drawing/2014/main" id="{8BD20B4E-4F51-4A64-B005-512C8F43D48D}"/>
              </a:ext>
            </a:extLst>
          </p:cNvPr>
          <p:cNvSpPr>
            <a:spLocks noChangeArrowheads="1"/>
          </p:cNvSpPr>
          <p:nvPr/>
        </p:nvSpPr>
        <p:spPr bwMode="auto">
          <a:xfrm>
            <a:off x="733950" y="1159065"/>
            <a:ext cx="7803874" cy="230832"/>
          </a:xfrm>
          <a:prstGeom prst="rect">
            <a:avLst/>
          </a:prstGeom>
          <a:solidFill>
            <a:schemeClr val="bg1">
              <a:lumMod val="8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a:ln>
                  <a:noFill/>
                </a:ln>
                <a:solidFill>
                  <a:schemeClr val="tx1"/>
                </a:solidFill>
                <a:effectLst/>
                <a:latin typeface="Ubuntu Mono" panose="020B0509030602030204" pitchFamily="49" charset="0"/>
              </a:rPr>
              <a:t>composer create-project laravel/laravel your-project-name --prefer-dist </a:t>
            </a:r>
          </a:p>
        </p:txBody>
      </p:sp>
      <p:sp>
        <p:nvSpPr>
          <p:cNvPr id="8" name="Rectangle 1">
            <a:extLst>
              <a:ext uri="{FF2B5EF4-FFF2-40B4-BE49-F238E27FC236}">
                <a16:creationId xmlns:a16="http://schemas.microsoft.com/office/drawing/2014/main" id="{2A86BA0D-1280-4B76-9F23-AFE3A99C9EC2}"/>
              </a:ext>
            </a:extLst>
          </p:cNvPr>
          <p:cNvSpPr>
            <a:spLocks noChangeArrowheads="1"/>
          </p:cNvSpPr>
          <p:nvPr/>
        </p:nvSpPr>
        <p:spPr bwMode="auto">
          <a:xfrm>
            <a:off x="733949" y="1548597"/>
            <a:ext cx="7803875" cy="230832"/>
          </a:xfrm>
          <a:prstGeom prst="rect">
            <a:avLst/>
          </a:prstGeom>
          <a:solidFill>
            <a:schemeClr val="bg1">
              <a:lumMod val="8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it-IT" sz="1500">
                <a:latin typeface="Ubuntu Mono" panose="020B0509030602030204" pitchFamily="49" charset="0"/>
              </a:rPr>
              <a:t>composer create-project laravel/laravel=8.1.2 your-project-name –prefer-dist</a:t>
            </a:r>
          </a:p>
        </p:txBody>
      </p:sp>
      <p:sp>
        <p:nvSpPr>
          <p:cNvPr id="13" name="Rectangle 1">
            <a:extLst>
              <a:ext uri="{FF2B5EF4-FFF2-40B4-BE49-F238E27FC236}">
                <a16:creationId xmlns:a16="http://schemas.microsoft.com/office/drawing/2014/main" id="{95DDF83B-3077-4242-BC0C-383C460575A6}"/>
              </a:ext>
            </a:extLst>
          </p:cNvPr>
          <p:cNvSpPr>
            <a:spLocks noChangeArrowheads="1"/>
          </p:cNvSpPr>
          <p:nvPr/>
        </p:nvSpPr>
        <p:spPr bwMode="auto">
          <a:xfrm>
            <a:off x="743334" y="1928142"/>
            <a:ext cx="7803875" cy="230832"/>
          </a:xfrm>
          <a:prstGeom prst="rect">
            <a:avLst/>
          </a:prstGeom>
          <a:solidFill>
            <a:schemeClr val="bg1">
              <a:lumMod val="8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it-IT" sz="1500">
                <a:latin typeface="Ubuntu Mono" panose="020B0509030602030204" pitchFamily="49" charset="0"/>
              </a:rPr>
              <a:t>composer create-project laravel/laravel=8.1.* your-project-name –prefer-dist</a:t>
            </a:r>
          </a:p>
        </p:txBody>
      </p:sp>
    </p:spTree>
    <p:extLst>
      <p:ext uri="{BB962C8B-B14F-4D97-AF65-F5344CB8AC3E}">
        <p14:creationId xmlns:p14="http://schemas.microsoft.com/office/powerpoint/2010/main" val="2419080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2EAF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660179-DA4E-824C-9B3B-95415018CB0C}"/>
              </a:ext>
            </a:extLst>
          </p:cNvPr>
          <p:cNvSpPr>
            <a:spLocks noGrp="1"/>
          </p:cNvSpPr>
          <p:nvPr>
            <p:ph type="title"/>
          </p:nvPr>
        </p:nvSpPr>
        <p:spPr/>
        <p:txBody>
          <a:bodyPr/>
          <a:lstStyle/>
          <a:p>
            <a:r>
              <a:rPr lang="it-IT" err="1"/>
              <a:t>Laravel</a:t>
            </a:r>
            <a:r>
              <a:rPr lang="it-IT"/>
              <a:t>: i due ruoli di </a:t>
            </a:r>
            <a:r>
              <a:rPr lang="it-IT" i="1" err="1"/>
              <a:t>composer</a:t>
            </a:r>
            <a:endParaRPr lang="it-IT"/>
          </a:p>
        </p:txBody>
      </p:sp>
      <p:sp>
        <p:nvSpPr>
          <p:cNvPr id="3" name="Segnaposto contenuto 2">
            <a:extLst>
              <a:ext uri="{FF2B5EF4-FFF2-40B4-BE49-F238E27FC236}">
                <a16:creationId xmlns:a16="http://schemas.microsoft.com/office/drawing/2014/main" id="{355B50D7-088B-2B43-B13A-BAF8B71CDD62}"/>
              </a:ext>
            </a:extLst>
          </p:cNvPr>
          <p:cNvSpPr>
            <a:spLocks noGrp="1"/>
          </p:cNvSpPr>
          <p:nvPr>
            <p:ph idx="1"/>
          </p:nvPr>
        </p:nvSpPr>
        <p:spPr>
          <a:xfrm>
            <a:off x="97970" y="882358"/>
            <a:ext cx="8841471" cy="1117033"/>
          </a:xfrm>
        </p:spPr>
        <p:txBody>
          <a:bodyPr>
            <a:normAutofit fontScale="92500" lnSpcReduction="10000"/>
          </a:bodyPr>
          <a:lstStyle/>
          <a:p>
            <a:pPr marL="227013" indent="-227013"/>
            <a:r>
              <a:rPr lang="it-IT" sz="2400"/>
              <a:t>Come visto, con </a:t>
            </a:r>
            <a:r>
              <a:rPr lang="it-IT" sz="2400" i="1" err="1"/>
              <a:t>composer</a:t>
            </a:r>
            <a:r>
              <a:rPr lang="it-IT" sz="2400"/>
              <a:t> si è installato </a:t>
            </a:r>
            <a:r>
              <a:rPr lang="it-IT" sz="2400" i="1"/>
              <a:t>"global"</a:t>
            </a:r>
            <a:r>
              <a:rPr lang="it-IT" sz="2400"/>
              <a:t> il pacchetto PHP </a:t>
            </a:r>
            <a:r>
              <a:rPr lang="it-IT" sz="2400" i="1" err="1"/>
              <a:t>laravel</a:t>
            </a:r>
            <a:r>
              <a:rPr lang="it-IT" sz="2400" i="1"/>
              <a:t>/</a:t>
            </a:r>
            <a:r>
              <a:rPr lang="it-IT" sz="2400" i="1" err="1"/>
              <a:t>installer</a:t>
            </a:r>
            <a:r>
              <a:rPr lang="it-IT" sz="2400"/>
              <a:t> (e altri pacchetti da cui questo dipende)</a:t>
            </a:r>
          </a:p>
          <a:p>
            <a:pPr marL="403225" lvl="1" indent="-177800">
              <a:buFont typeface="Font di sistema"/>
              <a:buChar char="-"/>
            </a:pPr>
            <a:r>
              <a:rPr lang="it-IT" sz="2400"/>
              <a:t>nella directory </a:t>
            </a:r>
            <a:r>
              <a:rPr lang="it-IT" sz="2400" i="1"/>
              <a:t>~/.</a:t>
            </a:r>
            <a:r>
              <a:rPr lang="it-IT" sz="2400" i="1" err="1"/>
              <a:t>composer</a:t>
            </a:r>
            <a:r>
              <a:rPr lang="it-IT" sz="2400" i="1"/>
              <a:t>/...</a:t>
            </a:r>
            <a:r>
              <a:rPr lang="it-IT" sz="2400"/>
              <a:t> è quindi comparso il </a:t>
            </a:r>
            <a:r>
              <a:rPr lang="it-IT" sz="2400" err="1"/>
              <a:t>tool</a:t>
            </a:r>
            <a:r>
              <a:rPr lang="it-IT" sz="2400"/>
              <a:t> </a:t>
            </a:r>
            <a:r>
              <a:rPr lang="it-IT" sz="2400" i="1" err="1"/>
              <a:t>laravel</a:t>
            </a:r>
            <a:r>
              <a:rPr lang="it-IT" sz="2400"/>
              <a:t>:</a:t>
            </a:r>
          </a:p>
        </p:txBody>
      </p:sp>
      <p:sp>
        <p:nvSpPr>
          <p:cNvPr id="4" name="Segnaposto data 3">
            <a:extLst>
              <a:ext uri="{FF2B5EF4-FFF2-40B4-BE49-F238E27FC236}">
                <a16:creationId xmlns:a16="http://schemas.microsoft.com/office/drawing/2014/main" id="{28B47E65-03FE-DF41-B39B-493894E5B52D}"/>
              </a:ext>
            </a:extLst>
          </p:cNvPr>
          <p:cNvSpPr>
            <a:spLocks noGrp="1"/>
          </p:cNvSpPr>
          <p:nvPr>
            <p:ph type="dt" sz="half" idx="10"/>
          </p:nvPr>
        </p:nvSpPr>
        <p:spPr/>
        <p:txBody>
          <a:bodyPr/>
          <a:lstStyle/>
          <a:p>
            <a:fld id="{FBAE460F-5860-2A4B-A903-D7DAE7DB7AF1}" type="datetime1">
              <a:rPr lang="it-IT" smtClean="0"/>
              <a:t>09/01/24</a:t>
            </a:fld>
            <a:endParaRPr lang="it-IT"/>
          </a:p>
        </p:txBody>
      </p:sp>
      <p:sp>
        <p:nvSpPr>
          <p:cNvPr id="5" name="Segnaposto piè di pagina 4">
            <a:extLst>
              <a:ext uri="{FF2B5EF4-FFF2-40B4-BE49-F238E27FC236}">
                <a16:creationId xmlns:a16="http://schemas.microsoft.com/office/drawing/2014/main" id="{D254907E-6CC1-544F-AD8F-0D987557966F}"/>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7AEBEA5C-4650-3741-83F9-6E8A80700133}"/>
              </a:ext>
            </a:extLst>
          </p:cNvPr>
          <p:cNvSpPr>
            <a:spLocks noGrp="1"/>
          </p:cNvSpPr>
          <p:nvPr>
            <p:ph type="sldNum" sz="quarter" idx="12"/>
          </p:nvPr>
        </p:nvSpPr>
        <p:spPr/>
        <p:txBody>
          <a:bodyPr/>
          <a:lstStyle/>
          <a:p>
            <a:fld id="{F8EFCE01-9A1A-5743-92DE-2F66DAA3BA2F}" type="slidenum">
              <a:rPr lang="it-IT" smtClean="0"/>
              <a:t>39</a:t>
            </a:fld>
            <a:endParaRPr lang="it-IT"/>
          </a:p>
        </p:txBody>
      </p:sp>
      <p:sp>
        <p:nvSpPr>
          <p:cNvPr id="7" name="Rettangolo 6">
            <a:extLst>
              <a:ext uri="{FF2B5EF4-FFF2-40B4-BE49-F238E27FC236}">
                <a16:creationId xmlns:a16="http://schemas.microsoft.com/office/drawing/2014/main" id="{70F5705B-2EEF-B140-8A16-02E81B64EF4F}"/>
              </a:ext>
            </a:extLst>
          </p:cNvPr>
          <p:cNvSpPr/>
          <p:nvPr/>
        </p:nvSpPr>
        <p:spPr>
          <a:xfrm>
            <a:off x="793480" y="1953417"/>
            <a:ext cx="7240175" cy="2123658"/>
          </a:xfrm>
          <a:prstGeom prst="rect">
            <a:avLst/>
          </a:prstGeom>
          <a:solidFill>
            <a:srgbClr val="D4E1F1"/>
          </a:solidFill>
        </p:spPr>
        <p:txBody>
          <a:bodyPr wrap="square">
            <a:spAutoFit/>
          </a:bodyPr>
          <a:lstStyle/>
          <a:p>
            <a:r>
              <a:rPr lang="it-IT" sz="1200">
                <a:solidFill>
                  <a:srgbClr val="C814C9"/>
                </a:solidFill>
                <a:effectLst/>
                <a:latin typeface="Ubuntu Mono" panose="020B0509030602030204" pitchFamily="49" charset="0"/>
              </a:rPr>
              <a:t>~ $</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composer</a:t>
            </a:r>
            <a:r>
              <a:rPr lang="it-IT" sz="1200">
                <a:solidFill>
                  <a:srgbClr val="000000"/>
                </a:solidFill>
                <a:effectLst/>
                <a:latin typeface="Ubuntu Mono" panose="020B0509030602030204" pitchFamily="49" charset="0"/>
              </a:rPr>
              <a:t>/</a:t>
            </a:r>
            <a:r>
              <a:rPr lang="it-IT" sz="1200" err="1">
                <a:solidFill>
                  <a:srgbClr val="000000"/>
                </a:solidFill>
                <a:effectLst/>
                <a:latin typeface="Ubuntu Mono" panose="020B0509030602030204" pitchFamily="49" charset="0"/>
              </a:rPr>
              <a:t>vendor</a:t>
            </a:r>
            <a:r>
              <a:rPr lang="it-IT" sz="1200">
                <a:solidFill>
                  <a:srgbClr val="000000"/>
                </a:solidFill>
                <a:effectLst/>
                <a:latin typeface="Ubuntu Mono" panose="020B0509030602030204" pitchFamily="49" charset="0"/>
              </a:rPr>
              <a:t>/bin/</a:t>
            </a:r>
            <a:r>
              <a:rPr lang="it-IT" sz="1200" err="1">
                <a:solidFill>
                  <a:srgbClr val="000000"/>
                </a:solidFill>
                <a:effectLst/>
                <a:latin typeface="Ubuntu Mono" panose="020B0509030602030204" pitchFamily="49" charset="0"/>
              </a:rPr>
              <a:t>laravel</a:t>
            </a:r>
            <a:r>
              <a:rPr lang="it-IT" sz="1200">
                <a:solidFill>
                  <a:srgbClr val="000000"/>
                </a:solidFill>
                <a:effectLst/>
                <a:latin typeface="Ubuntu Mono" panose="020B0509030602030204" pitchFamily="49" charset="0"/>
              </a:rPr>
              <a:t> </a:t>
            </a:r>
          </a:p>
          <a:p>
            <a:r>
              <a:rPr lang="it-IT" sz="1200" err="1">
                <a:solidFill>
                  <a:srgbClr val="000000"/>
                </a:solidFill>
                <a:effectLst/>
                <a:latin typeface="Ubuntu Mono" panose="020B0509030602030204" pitchFamily="49" charset="0"/>
              </a:rPr>
              <a:t>Laravel</a:t>
            </a:r>
            <a:r>
              <a:rPr lang="it-IT" sz="1200">
                <a:solidFill>
                  <a:srgbClr val="000000"/>
                </a:solidFill>
                <a:effectLst/>
                <a:latin typeface="Ubuntu Mono" panose="020B0509030602030204" pitchFamily="49" charset="0"/>
              </a:rPr>
              <a:t> Installer </a:t>
            </a:r>
            <a:r>
              <a:rPr lang="it-IT" sz="1200">
                <a:solidFill>
                  <a:srgbClr val="2FB41D"/>
                </a:solidFill>
                <a:effectLst/>
                <a:latin typeface="Ubuntu Mono" panose="020B0509030602030204" pitchFamily="49" charset="0"/>
              </a:rPr>
              <a:t>2.1.0</a:t>
            </a:r>
            <a:endParaRPr lang="it-IT" sz="1200">
              <a:solidFill>
                <a:srgbClr val="000000"/>
              </a:solidFill>
              <a:effectLst/>
              <a:latin typeface="Ubuntu Mono" panose="020B0509030602030204" pitchFamily="49" charset="0"/>
            </a:endParaRPr>
          </a:p>
          <a:p>
            <a:r>
              <a:rPr lang="it-IT" sz="1200" err="1">
                <a:solidFill>
                  <a:srgbClr val="9FA01C"/>
                </a:solidFill>
                <a:effectLst/>
                <a:latin typeface="Ubuntu Mono" panose="020B0509030602030204" pitchFamily="49" charset="0"/>
              </a:rPr>
              <a:t>Usage</a:t>
            </a:r>
            <a:r>
              <a:rPr lang="it-IT" sz="1200">
                <a:solidFill>
                  <a:srgbClr val="9FA01C"/>
                </a:solidFill>
                <a:effectLst/>
                <a:latin typeface="Ubuntu Mono" panose="020B0509030602030204" pitchFamily="49" charset="0"/>
              </a:rPr>
              <a:t>:</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command</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options</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arguments</a:t>
            </a:r>
            <a:r>
              <a:rPr lang="it-IT" sz="1200">
                <a:solidFill>
                  <a:srgbClr val="000000"/>
                </a:solidFill>
                <a:effectLst/>
                <a:latin typeface="Ubuntu Mono" panose="020B0509030602030204" pitchFamily="49" charset="0"/>
              </a:rPr>
              <a:t>]</a:t>
            </a:r>
          </a:p>
          <a:p>
            <a:r>
              <a:rPr lang="it-IT" sz="1200" err="1">
                <a:solidFill>
                  <a:srgbClr val="9FA01C"/>
                </a:solidFill>
                <a:effectLst/>
                <a:latin typeface="Ubuntu Mono" panose="020B0509030602030204" pitchFamily="49" charset="0"/>
              </a:rPr>
              <a:t>Options</a:t>
            </a:r>
            <a:r>
              <a:rPr lang="it-IT" sz="1200">
                <a:solidFill>
                  <a:srgbClr val="9FA01C"/>
                </a:solidFill>
                <a:effectLst/>
                <a:latin typeface="Ubuntu Mono" panose="020B0509030602030204" pitchFamily="49" charset="0"/>
              </a:rPr>
              <a:t>:</a:t>
            </a:r>
          </a:p>
          <a:p>
            <a:r>
              <a:rPr lang="it-IT" sz="1200">
                <a:solidFill>
                  <a:srgbClr val="000000"/>
                </a:solidFill>
                <a:effectLst/>
                <a:latin typeface="Ubuntu Mono" panose="020B0509030602030204" pitchFamily="49" charset="0"/>
              </a:rPr>
              <a:t>  </a:t>
            </a:r>
            <a:r>
              <a:rPr lang="it-IT" sz="1200">
                <a:solidFill>
                  <a:srgbClr val="2FB41D"/>
                </a:solidFill>
                <a:effectLst/>
                <a:latin typeface="Ubuntu Mono" panose="020B0509030602030204" pitchFamily="49" charset="0"/>
              </a:rPr>
              <a:t>-h, --help</a:t>
            </a:r>
            <a:r>
              <a:rPr lang="it-IT" sz="1200">
                <a:solidFill>
                  <a:srgbClr val="000000"/>
                </a:solidFill>
                <a:effectLst/>
                <a:latin typeface="Ubuntu Mono" panose="020B0509030602030204" pitchFamily="49" charset="0"/>
              </a:rPr>
              <a:t>            Display </a:t>
            </a:r>
            <a:r>
              <a:rPr lang="it-IT" sz="1200" err="1">
                <a:solidFill>
                  <a:srgbClr val="000000"/>
                </a:solidFill>
                <a:effectLst/>
                <a:latin typeface="Ubuntu Mono" panose="020B0509030602030204" pitchFamily="49" charset="0"/>
              </a:rPr>
              <a:t>this</a:t>
            </a:r>
            <a:r>
              <a:rPr lang="it-IT" sz="1200">
                <a:solidFill>
                  <a:srgbClr val="000000"/>
                </a:solidFill>
                <a:effectLst/>
                <a:latin typeface="Ubuntu Mono" panose="020B0509030602030204" pitchFamily="49" charset="0"/>
              </a:rPr>
              <a:t> help </a:t>
            </a:r>
            <a:r>
              <a:rPr lang="it-IT" sz="1200" err="1">
                <a:solidFill>
                  <a:srgbClr val="000000"/>
                </a:solidFill>
                <a:effectLst/>
                <a:latin typeface="Ubuntu Mono" panose="020B0509030602030204" pitchFamily="49" charset="0"/>
              </a:rPr>
              <a:t>message</a:t>
            </a:r>
            <a:endParaRPr lang="it-IT" sz="1200">
              <a:solidFill>
                <a:srgbClr val="000000"/>
              </a:solidFill>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a:solidFill>
                  <a:srgbClr val="2FB41D"/>
                </a:solidFill>
                <a:effectLst/>
                <a:latin typeface="Ubuntu Mono" panose="020B0509030602030204" pitchFamily="49" charset="0"/>
              </a:rPr>
              <a:t>-V, --</a:t>
            </a:r>
            <a:r>
              <a:rPr lang="it-IT" sz="1200" err="1">
                <a:solidFill>
                  <a:srgbClr val="2FB41D"/>
                </a:solidFill>
                <a:effectLst/>
                <a:latin typeface="Ubuntu Mono" panose="020B0509030602030204" pitchFamily="49" charset="0"/>
              </a:rPr>
              <a:t>version</a:t>
            </a:r>
            <a:r>
              <a:rPr lang="it-IT" sz="1200">
                <a:solidFill>
                  <a:srgbClr val="000000"/>
                </a:solidFill>
                <a:effectLst/>
                <a:latin typeface="Ubuntu Mono" panose="020B0509030602030204" pitchFamily="49" charset="0"/>
              </a:rPr>
              <a:t>         Display </a:t>
            </a:r>
            <a:r>
              <a:rPr lang="it-IT" sz="1200" err="1">
                <a:solidFill>
                  <a:srgbClr val="000000"/>
                </a:solidFill>
                <a:effectLst/>
                <a:latin typeface="Ubuntu Mono" panose="020B0509030602030204" pitchFamily="49" charset="0"/>
              </a:rPr>
              <a:t>this</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application</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version</a:t>
            </a:r>
            <a:endParaRPr lang="it-IT" sz="1200">
              <a:solidFill>
                <a:srgbClr val="000000"/>
              </a:solidFill>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a:solidFill>
                  <a:srgbClr val="2FB41D"/>
                </a:solidFill>
                <a:effectLst/>
                <a:latin typeface="Ubuntu Mono" panose="020B0509030602030204" pitchFamily="49" charset="0"/>
              </a:rPr>
              <a:t>-</a:t>
            </a:r>
            <a:r>
              <a:rPr lang="it-IT" sz="1200" err="1">
                <a:solidFill>
                  <a:srgbClr val="2FB41D"/>
                </a:solidFill>
                <a:effectLst/>
                <a:latin typeface="Ubuntu Mono" panose="020B0509030602030204" pitchFamily="49" charset="0"/>
              </a:rPr>
              <a:t>v|vv|vvv</a:t>
            </a:r>
            <a:r>
              <a:rPr lang="it-IT" sz="1200">
                <a:solidFill>
                  <a:srgbClr val="2FB41D"/>
                </a:solidFill>
                <a:effectLst/>
                <a:latin typeface="Ubuntu Mono" panose="020B0509030602030204" pitchFamily="49" charset="0"/>
              </a:rPr>
              <a:t>, --verbose</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Increase</a:t>
            </a:r>
            <a:r>
              <a:rPr lang="it-IT" sz="1200">
                <a:solidFill>
                  <a:srgbClr val="000000"/>
                </a:solidFill>
                <a:effectLst/>
                <a:latin typeface="Ubuntu Mono" panose="020B0509030602030204" pitchFamily="49" charset="0"/>
              </a:rPr>
              <a:t> the </a:t>
            </a:r>
            <a:r>
              <a:rPr lang="it-IT" sz="1200" err="1">
                <a:solidFill>
                  <a:srgbClr val="000000"/>
                </a:solidFill>
                <a:effectLst/>
                <a:latin typeface="Ubuntu Mono" panose="020B0509030602030204" pitchFamily="49" charset="0"/>
              </a:rPr>
              <a:t>verbosity</a:t>
            </a:r>
            <a:r>
              <a:rPr lang="it-IT" sz="1200">
                <a:solidFill>
                  <a:srgbClr val="000000"/>
                </a:solidFill>
                <a:effectLst/>
                <a:latin typeface="Ubuntu Mono" panose="020B0509030602030204" pitchFamily="49" charset="0"/>
              </a:rPr>
              <a:t> of </a:t>
            </a:r>
            <a:r>
              <a:rPr lang="it-IT" sz="1200" err="1">
                <a:solidFill>
                  <a:srgbClr val="000000"/>
                </a:solidFill>
                <a:effectLst/>
                <a:latin typeface="Ubuntu Mono" panose="020B0509030602030204" pitchFamily="49" charset="0"/>
              </a:rPr>
              <a:t>messages</a:t>
            </a:r>
            <a:endParaRPr lang="it-IT" sz="1200">
              <a:solidFill>
                <a:srgbClr val="000000"/>
              </a:solidFill>
              <a:effectLst/>
              <a:latin typeface="Ubuntu Mono" panose="020B0509030602030204" pitchFamily="49" charset="0"/>
            </a:endParaRPr>
          </a:p>
          <a:p>
            <a:r>
              <a:rPr lang="it-IT" sz="1200" err="1">
                <a:solidFill>
                  <a:srgbClr val="9FA01C"/>
                </a:solidFill>
                <a:effectLst/>
                <a:latin typeface="Ubuntu Mono" panose="020B0509030602030204" pitchFamily="49" charset="0"/>
              </a:rPr>
              <a:t>Available</a:t>
            </a:r>
            <a:r>
              <a:rPr lang="it-IT" sz="1200">
                <a:solidFill>
                  <a:srgbClr val="9FA01C"/>
                </a:solidFill>
                <a:effectLst/>
                <a:latin typeface="Ubuntu Mono" panose="020B0509030602030204" pitchFamily="49" charset="0"/>
              </a:rPr>
              <a:t> </a:t>
            </a:r>
            <a:r>
              <a:rPr lang="it-IT" sz="1200" err="1">
                <a:solidFill>
                  <a:srgbClr val="9FA01C"/>
                </a:solidFill>
                <a:effectLst/>
                <a:latin typeface="Ubuntu Mono" panose="020B0509030602030204" pitchFamily="49" charset="0"/>
              </a:rPr>
              <a:t>commands</a:t>
            </a:r>
            <a:r>
              <a:rPr lang="it-IT" sz="1200">
                <a:solidFill>
                  <a:srgbClr val="9FA01C"/>
                </a:solidFill>
                <a:effectLst/>
                <a:latin typeface="Ubuntu Mono" panose="020B0509030602030204" pitchFamily="49" charset="0"/>
              </a:rPr>
              <a:t>:</a:t>
            </a:r>
          </a:p>
          <a:p>
            <a:r>
              <a:rPr lang="it-IT" sz="1200">
                <a:solidFill>
                  <a:srgbClr val="000000"/>
                </a:solidFill>
                <a:effectLst/>
                <a:latin typeface="Ubuntu Mono" panose="020B0509030602030204" pitchFamily="49" charset="0"/>
              </a:rPr>
              <a:t>  </a:t>
            </a:r>
            <a:r>
              <a:rPr lang="it-IT" sz="1200">
                <a:solidFill>
                  <a:srgbClr val="2FB41D"/>
                </a:solidFill>
                <a:effectLst/>
                <a:latin typeface="Ubuntu Mono" panose="020B0509030602030204" pitchFamily="49" charset="0"/>
              </a:rPr>
              <a:t>help</a:t>
            </a:r>
            <a:r>
              <a:rPr lang="it-IT" sz="1200">
                <a:solidFill>
                  <a:srgbClr val="000000"/>
                </a:solidFill>
                <a:effectLst/>
                <a:latin typeface="Ubuntu Mono" panose="020B0509030602030204" pitchFamily="49" charset="0"/>
              </a:rPr>
              <a:t>  Displays help for a </a:t>
            </a:r>
            <a:r>
              <a:rPr lang="it-IT" sz="1200" err="1">
                <a:solidFill>
                  <a:srgbClr val="000000"/>
                </a:solidFill>
                <a:effectLst/>
                <a:latin typeface="Ubuntu Mono" panose="020B0509030602030204" pitchFamily="49" charset="0"/>
              </a:rPr>
              <a:t>command</a:t>
            </a:r>
            <a:endParaRPr lang="it-IT" sz="1200">
              <a:solidFill>
                <a:srgbClr val="000000"/>
              </a:solidFill>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a:solidFill>
                  <a:srgbClr val="2FB41D"/>
                </a:solidFill>
                <a:effectLst/>
                <a:latin typeface="Ubuntu Mono" panose="020B0509030602030204" pitchFamily="49" charset="0"/>
              </a:rPr>
              <a:t>list</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Lists</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commands</a:t>
            </a:r>
            <a:endParaRPr lang="it-IT" sz="1200">
              <a:solidFill>
                <a:srgbClr val="000000"/>
              </a:solidFill>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a:solidFill>
                  <a:srgbClr val="2FB41D"/>
                </a:solidFill>
                <a:effectLst/>
                <a:latin typeface="Ubuntu Mono" panose="020B0509030602030204" pitchFamily="49" charset="0"/>
              </a:rPr>
              <a:t>new</a:t>
            </a:r>
            <a:r>
              <a:rPr lang="it-IT" sz="1200">
                <a:solidFill>
                  <a:srgbClr val="000000"/>
                </a:solidFill>
                <a:effectLst/>
                <a:latin typeface="Ubuntu Mono" panose="020B0509030602030204" pitchFamily="49" charset="0"/>
              </a:rPr>
              <a:t>   Create a new </a:t>
            </a:r>
            <a:r>
              <a:rPr lang="it-IT" sz="1200" err="1">
                <a:solidFill>
                  <a:srgbClr val="000000"/>
                </a:solidFill>
                <a:effectLst/>
                <a:latin typeface="Ubuntu Mono" panose="020B0509030602030204" pitchFamily="49" charset="0"/>
              </a:rPr>
              <a:t>Laravel</a:t>
            </a:r>
            <a:r>
              <a:rPr lang="it-IT" sz="1200">
                <a:solidFill>
                  <a:srgbClr val="000000"/>
                </a:solidFill>
                <a:effectLst/>
                <a:latin typeface="Ubuntu Mono" panose="020B0509030602030204" pitchFamily="49" charset="0"/>
              </a:rPr>
              <a:t> </a:t>
            </a:r>
            <a:r>
              <a:rPr lang="it-IT" sz="1200" err="1">
                <a:solidFill>
                  <a:srgbClr val="000000"/>
                </a:solidFill>
                <a:effectLst/>
                <a:latin typeface="Ubuntu Mono" panose="020B0509030602030204" pitchFamily="49" charset="0"/>
              </a:rPr>
              <a:t>application</a:t>
            </a:r>
            <a:endParaRPr lang="it-IT" sz="1200">
              <a:solidFill>
                <a:srgbClr val="000000"/>
              </a:solidFill>
              <a:effectLst/>
              <a:latin typeface="Ubuntu Mono" panose="020B0509030602030204" pitchFamily="49" charset="0"/>
            </a:endParaRPr>
          </a:p>
        </p:txBody>
      </p:sp>
      <p:sp>
        <p:nvSpPr>
          <p:cNvPr id="10" name="Segnaposto contenuto 2">
            <a:extLst>
              <a:ext uri="{FF2B5EF4-FFF2-40B4-BE49-F238E27FC236}">
                <a16:creationId xmlns:a16="http://schemas.microsoft.com/office/drawing/2014/main" id="{22556876-C188-BE44-A2B2-27BB1C88F28E}"/>
              </a:ext>
            </a:extLst>
          </p:cNvPr>
          <p:cNvSpPr txBox="1">
            <a:spLocks/>
          </p:cNvSpPr>
          <p:nvPr/>
        </p:nvSpPr>
        <p:spPr>
          <a:xfrm>
            <a:off x="97971" y="4224871"/>
            <a:ext cx="8948058" cy="110275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7013" indent="-227013"/>
            <a:r>
              <a:rPr lang="it-IT" sz="2200"/>
              <a:t>In relazione a </a:t>
            </a:r>
            <a:r>
              <a:rPr lang="it-IT" sz="2200" err="1"/>
              <a:t>Laravel</a:t>
            </a:r>
            <a:r>
              <a:rPr lang="it-IT" sz="2200"/>
              <a:t>, e precisamente ad </a:t>
            </a:r>
            <a:r>
              <a:rPr lang="it-IT" sz="2200" err="1"/>
              <a:t>app</a:t>
            </a:r>
            <a:r>
              <a:rPr lang="it-IT" sz="2200"/>
              <a:t> </a:t>
            </a:r>
            <a:r>
              <a:rPr lang="it-IT" sz="2200" err="1"/>
              <a:t>Laravel</a:t>
            </a:r>
            <a:r>
              <a:rPr lang="it-IT" sz="2200"/>
              <a:t> come </a:t>
            </a:r>
            <a:r>
              <a:rPr lang="it-IT" sz="2200" i="1" err="1"/>
              <a:t>my_app</a:t>
            </a:r>
            <a:r>
              <a:rPr lang="it-IT" sz="2200"/>
              <a:t>, </a:t>
            </a:r>
            <a:r>
              <a:rPr lang="it-IT" sz="2200" i="1" err="1"/>
              <a:t>composer</a:t>
            </a:r>
            <a:r>
              <a:rPr lang="it-IT" sz="2200"/>
              <a:t> ha anche il ruolo di gestire (installare/aggiornare) le dipendenze dell'</a:t>
            </a:r>
            <a:r>
              <a:rPr lang="it-IT" sz="2200" err="1"/>
              <a:t>app</a:t>
            </a:r>
            <a:r>
              <a:rPr lang="it-IT" sz="2200"/>
              <a:t> da vari pacchetti/librerie PHP (poste in </a:t>
            </a:r>
            <a:r>
              <a:rPr lang="it-IT" sz="2200" i="1" err="1"/>
              <a:t>my_app</a:t>
            </a:r>
            <a:r>
              <a:rPr lang="it-IT" sz="2200" i="1"/>
              <a:t>/</a:t>
            </a:r>
            <a:r>
              <a:rPr lang="it-IT" sz="2200" i="1" err="1"/>
              <a:t>vendor</a:t>
            </a:r>
            <a:r>
              <a:rPr lang="it-IT" sz="2200"/>
              <a:t>):</a:t>
            </a:r>
          </a:p>
        </p:txBody>
      </p:sp>
      <p:sp>
        <p:nvSpPr>
          <p:cNvPr id="11" name="Rettangolo 10">
            <a:extLst>
              <a:ext uri="{FF2B5EF4-FFF2-40B4-BE49-F238E27FC236}">
                <a16:creationId xmlns:a16="http://schemas.microsoft.com/office/drawing/2014/main" id="{1C394D47-5DF6-F040-972F-EE32E5EB8EAB}"/>
              </a:ext>
            </a:extLst>
          </p:cNvPr>
          <p:cNvSpPr/>
          <p:nvPr/>
        </p:nvSpPr>
        <p:spPr>
          <a:xfrm>
            <a:off x="572291" y="5328984"/>
            <a:ext cx="8473738" cy="1200329"/>
          </a:xfrm>
          <a:prstGeom prst="rect">
            <a:avLst/>
          </a:prstGeom>
          <a:solidFill>
            <a:srgbClr val="D4E1F1"/>
          </a:solidFill>
        </p:spPr>
        <p:txBody>
          <a:bodyPr wrap="square">
            <a:spAutoFit/>
          </a:bodyPr>
          <a:lstStyle/>
          <a:p>
            <a:r>
              <a:rPr lang="it-IT" sz="1200">
                <a:solidFill>
                  <a:srgbClr val="C814C9"/>
                </a:solidFill>
                <a:latin typeface="Ubuntu Mono" panose="020B0509030602030204" pitchFamily="49" charset="0"/>
              </a:rPr>
              <a:t>my_app </a:t>
            </a:r>
            <a:r>
              <a:rPr lang="it-IT" sz="1200">
                <a:solidFill>
                  <a:srgbClr val="C814C9"/>
                </a:solidFill>
                <a:effectLst/>
                <a:latin typeface="Ubuntu Mono" panose="020B0509030602030204" pitchFamily="49" charset="0"/>
              </a:rPr>
              <a:t>$</a:t>
            </a:r>
            <a:r>
              <a:rPr lang="it-IT" sz="1200">
                <a:solidFill>
                  <a:srgbClr val="000000"/>
                </a:solidFill>
                <a:effectLst/>
                <a:latin typeface="Ubuntu Mono" panose="020B0509030602030204" pitchFamily="49" charset="0"/>
              </a:rPr>
              <a:t> ls vendor/</a:t>
            </a:r>
          </a:p>
          <a:p>
            <a:r>
              <a:rPr lang="it-IT" sz="1200">
                <a:solidFill>
                  <a:srgbClr val="000000"/>
                </a:solidFill>
                <a:effectLst/>
                <a:latin typeface="Ubuntu Mono" panose="020B0509030602030204" pitchFamily="49" charset="0"/>
              </a:rPr>
              <a:t>autoload.php  </a:t>
            </a:r>
            <a:r>
              <a:rPr lang="it-IT" sz="1200" b="1">
                <a:solidFill>
                  <a:srgbClr val="400BD9"/>
                </a:solidFill>
                <a:effectLst/>
                <a:latin typeface="Ubuntu Mono" panose="020B0509030602030204" pitchFamily="49" charset="0"/>
              </a:rPr>
              <a:t>doctrine</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filp</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league</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nikic</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phpdocumentor</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psy</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theseer</a:t>
            </a:r>
            <a:endParaRPr lang="it-IT" sz="1200">
              <a:solidFill>
                <a:srgbClr val="000000"/>
              </a:solidFill>
              <a:effectLst/>
              <a:latin typeface="Ubuntu Mono" panose="020B0509030602030204" pitchFamily="49" charset="0"/>
            </a:endParaRPr>
          </a:p>
          <a:p>
            <a:r>
              <a:rPr lang="it-IT" sz="1200" b="1">
                <a:solidFill>
                  <a:srgbClr val="400BD9"/>
                </a:solidFill>
                <a:effectLst/>
                <a:latin typeface="Ubuntu Mono" panose="020B0509030602030204" pitchFamily="49" charset="0"/>
              </a:rPr>
              <a:t>beyondcode</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dragonmantank</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fzaninotto</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mockery</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nunomaduro</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phpoption</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ramsey</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tijsverkoyen</a:t>
            </a:r>
            <a:endParaRPr lang="it-IT" sz="1200">
              <a:solidFill>
                <a:srgbClr val="400BD9"/>
              </a:solidFill>
              <a:effectLst/>
              <a:latin typeface="Ubuntu Mono" panose="020B0509030602030204" pitchFamily="49" charset="0"/>
            </a:endParaRPr>
          </a:p>
          <a:p>
            <a:r>
              <a:rPr lang="it-IT" sz="1200" b="1">
                <a:solidFill>
                  <a:srgbClr val="400BD9"/>
                </a:solidFill>
                <a:effectLst/>
                <a:latin typeface="Ubuntu Mono" panose="020B0509030602030204" pitchFamily="49" charset="0"/>
              </a:rPr>
              <a:t>bin</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egulias</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hamcrest</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monolog</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opis</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phpspec</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sebastian</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vlucas</a:t>
            </a:r>
            <a:endParaRPr lang="it-IT" sz="1200">
              <a:solidFill>
                <a:srgbClr val="400BD9"/>
              </a:solidFill>
              <a:effectLst/>
              <a:latin typeface="Ubuntu Mono" panose="020B0509030602030204" pitchFamily="49" charset="0"/>
            </a:endParaRPr>
          </a:p>
          <a:p>
            <a:r>
              <a:rPr lang="it-IT" sz="1200" b="1">
                <a:solidFill>
                  <a:srgbClr val="400BD9"/>
                </a:solidFill>
                <a:effectLst/>
                <a:latin typeface="Ubuntu Mono" panose="020B0509030602030204" pitchFamily="49" charset="0"/>
              </a:rPr>
              <a:t>composer</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erusev</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jakub-onderka</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myclabs</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paragonie</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phpunit</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swiftmailer</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webmozart</a:t>
            </a:r>
            <a:endParaRPr lang="it-IT" sz="1200">
              <a:solidFill>
                <a:srgbClr val="400BD9"/>
              </a:solidFill>
              <a:effectLst/>
              <a:latin typeface="Ubuntu Mono" panose="020B0509030602030204" pitchFamily="49" charset="0"/>
            </a:endParaRPr>
          </a:p>
          <a:p>
            <a:r>
              <a:rPr lang="it-IT" sz="1200" b="1">
                <a:solidFill>
                  <a:srgbClr val="400BD9"/>
                </a:solidFill>
                <a:effectLst/>
                <a:latin typeface="Ubuntu Mono" panose="020B0509030602030204" pitchFamily="49" charset="0"/>
              </a:rPr>
              <a:t>dnoegel</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fideloper</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laravel</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nesbot</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phar-io</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psr</a:t>
            </a:r>
            <a:r>
              <a:rPr lang="it-IT" sz="1200">
                <a:solidFill>
                  <a:srgbClr val="000000"/>
                </a:solidFill>
                <a:effectLst/>
                <a:latin typeface="Ubuntu Mono" panose="020B0509030602030204" pitchFamily="49" charset="0"/>
              </a:rPr>
              <a:t>            </a:t>
            </a:r>
            <a:r>
              <a:rPr lang="it-IT" sz="1200" b="1">
                <a:solidFill>
                  <a:srgbClr val="400BD9"/>
                </a:solidFill>
                <a:effectLst/>
                <a:latin typeface="Ubuntu Mono" panose="020B0509030602030204" pitchFamily="49" charset="0"/>
              </a:rPr>
              <a:t>symfony</a:t>
            </a:r>
            <a:endParaRPr lang="it-IT" sz="1200">
              <a:solidFill>
                <a:srgbClr val="400BD9"/>
              </a:solidFill>
              <a:effectLst/>
              <a:latin typeface="Ubuntu Mono" panose="020B0509030602030204" pitchFamily="49" charset="0"/>
            </a:endParaRPr>
          </a:p>
        </p:txBody>
      </p:sp>
    </p:spTree>
    <p:extLst>
      <p:ext uri="{BB962C8B-B14F-4D97-AF65-F5344CB8AC3E}">
        <p14:creationId xmlns:p14="http://schemas.microsoft.com/office/powerpoint/2010/main" val="338218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79FBFF-CAD8-6640-87F2-C8238350789C}"/>
              </a:ext>
            </a:extLst>
          </p:cNvPr>
          <p:cNvPicPr>
            <a:picLocks noChangeAspect="1"/>
          </p:cNvPicPr>
          <p:nvPr/>
        </p:nvPicPr>
        <p:blipFill>
          <a:blip r:embed="rId2"/>
          <a:stretch>
            <a:fillRect/>
          </a:stretch>
        </p:blipFill>
        <p:spPr>
          <a:xfrm>
            <a:off x="199663" y="878012"/>
            <a:ext cx="2395824" cy="5550327"/>
          </a:xfrm>
          <a:prstGeom prst="rect">
            <a:avLst/>
          </a:prstGeom>
          <a:ln>
            <a:solidFill>
              <a:schemeClr val="accent1"/>
            </a:solidFill>
          </a:ln>
        </p:spPr>
      </p:pic>
      <p:sp>
        <p:nvSpPr>
          <p:cNvPr id="2" name="Titolo 1">
            <a:extLst>
              <a:ext uri="{FF2B5EF4-FFF2-40B4-BE49-F238E27FC236}">
                <a16:creationId xmlns:a16="http://schemas.microsoft.com/office/drawing/2014/main" id="{4C428875-39AB-DD42-963A-82B446BDA0AE}"/>
              </a:ext>
            </a:extLst>
          </p:cNvPr>
          <p:cNvSpPr>
            <a:spLocks noGrp="1"/>
          </p:cNvSpPr>
          <p:nvPr>
            <p:ph type="title"/>
          </p:nvPr>
        </p:nvSpPr>
        <p:spPr/>
        <p:txBody>
          <a:bodyPr/>
          <a:lstStyle/>
          <a:p>
            <a:r>
              <a:rPr lang="it-IT"/>
              <a:t>Laravel: risorse "ufficiali"</a:t>
            </a:r>
          </a:p>
        </p:txBody>
      </p:sp>
      <p:sp>
        <p:nvSpPr>
          <p:cNvPr id="3" name="Segnaposto contenuto 2">
            <a:extLst>
              <a:ext uri="{FF2B5EF4-FFF2-40B4-BE49-F238E27FC236}">
                <a16:creationId xmlns:a16="http://schemas.microsoft.com/office/drawing/2014/main" id="{9EFCDBB8-267B-CF42-A732-96E83C64987B}"/>
              </a:ext>
            </a:extLst>
          </p:cNvPr>
          <p:cNvSpPr>
            <a:spLocks noGrp="1"/>
          </p:cNvSpPr>
          <p:nvPr>
            <p:ph idx="1"/>
          </p:nvPr>
        </p:nvSpPr>
        <p:spPr>
          <a:xfrm>
            <a:off x="2667405" y="851139"/>
            <a:ext cx="6370700" cy="2356724"/>
          </a:xfrm>
        </p:spPr>
        <p:txBody>
          <a:bodyPr>
            <a:noAutofit/>
          </a:bodyPr>
          <a:lstStyle/>
          <a:p>
            <a:pPr marL="223838" indent="-223838"/>
            <a:r>
              <a:rPr lang="it-IT">
                <a:hlinkClick r:id="rId3"/>
              </a:rPr>
              <a:t>https://laravel.com/docs/9.x</a:t>
            </a:r>
            <a:r>
              <a:rPr lang="it-IT"/>
              <a:t> (2022) è il riferimento di base per </a:t>
            </a:r>
            <a:r>
              <a:rPr lang="it-IT" err="1"/>
              <a:t>Laravel</a:t>
            </a:r>
            <a:r>
              <a:rPr lang="it-IT"/>
              <a:t> 9.x</a:t>
            </a:r>
          </a:p>
          <a:p>
            <a:pPr marL="223838" indent="-223838">
              <a:lnSpc>
                <a:spcPct val="90000"/>
              </a:lnSpc>
              <a:spcBef>
                <a:spcPts val="1200"/>
              </a:spcBef>
            </a:pPr>
            <a:r>
              <a:rPr lang="it-IT"/>
              <a:t>Si tengano presenti la </a:t>
            </a:r>
            <a:r>
              <a:rPr lang="it-IT" err="1"/>
              <a:t>dashboard</a:t>
            </a:r>
            <a:r>
              <a:rPr lang="it-IT"/>
              <a:t> laterale del sito, riprodotta qui a sinistra e, in particolare, per iniziare, i </a:t>
            </a:r>
            <a:r>
              <a:rPr lang="it-IT" i="1" err="1">
                <a:solidFill>
                  <a:srgbClr val="00B0F0"/>
                </a:solidFill>
              </a:rPr>
              <a:t>topic</a:t>
            </a:r>
            <a:r>
              <a:rPr lang="it-IT" i="1"/>
              <a:t> </a:t>
            </a:r>
            <a:r>
              <a:rPr lang="it-IT"/>
              <a:t>qui sotto:</a:t>
            </a:r>
          </a:p>
        </p:txBody>
      </p:sp>
      <p:sp>
        <p:nvSpPr>
          <p:cNvPr id="4" name="Segnaposto data 3">
            <a:extLst>
              <a:ext uri="{FF2B5EF4-FFF2-40B4-BE49-F238E27FC236}">
                <a16:creationId xmlns:a16="http://schemas.microsoft.com/office/drawing/2014/main" id="{5CF0DED5-575C-0C41-9AB6-EAEF55BE6A83}"/>
              </a:ext>
            </a:extLst>
          </p:cNvPr>
          <p:cNvSpPr>
            <a:spLocks noGrp="1"/>
          </p:cNvSpPr>
          <p:nvPr>
            <p:ph type="dt" sz="half" idx="10"/>
          </p:nvPr>
        </p:nvSpPr>
        <p:spPr/>
        <p:txBody>
          <a:bodyPr/>
          <a:lstStyle/>
          <a:p>
            <a:fld id="{0D00414A-4A82-0B4D-BF97-A5784C41CF79}" type="datetime1">
              <a:rPr lang="it-IT" smtClean="0"/>
              <a:t>09/01/24</a:t>
            </a:fld>
            <a:endParaRPr lang="it-IT"/>
          </a:p>
        </p:txBody>
      </p:sp>
      <p:sp>
        <p:nvSpPr>
          <p:cNvPr id="5" name="Segnaposto piè di pagina 4">
            <a:extLst>
              <a:ext uri="{FF2B5EF4-FFF2-40B4-BE49-F238E27FC236}">
                <a16:creationId xmlns:a16="http://schemas.microsoft.com/office/drawing/2014/main" id="{3526BB15-6887-944D-8950-4725B468CFB1}"/>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AC1B5207-A38D-D849-BC4A-3FC958520550}"/>
              </a:ext>
            </a:extLst>
          </p:cNvPr>
          <p:cNvSpPr>
            <a:spLocks noGrp="1"/>
          </p:cNvSpPr>
          <p:nvPr>
            <p:ph type="sldNum" sz="quarter" idx="12"/>
          </p:nvPr>
        </p:nvSpPr>
        <p:spPr/>
        <p:txBody>
          <a:bodyPr/>
          <a:lstStyle/>
          <a:p>
            <a:fld id="{F8EFCE01-9A1A-5743-92DE-2F66DAA3BA2F}" type="slidenum">
              <a:rPr lang="it-IT" smtClean="0"/>
              <a:t>4</a:t>
            </a:fld>
            <a:endParaRPr lang="it-IT"/>
          </a:p>
        </p:txBody>
      </p:sp>
      <p:cxnSp>
        <p:nvCxnSpPr>
          <p:cNvPr id="16" name="Connettore 1 15">
            <a:extLst>
              <a:ext uri="{FF2B5EF4-FFF2-40B4-BE49-F238E27FC236}">
                <a16:creationId xmlns:a16="http://schemas.microsoft.com/office/drawing/2014/main" id="{1A91BDDB-2CC7-EF47-9993-95895804DA31}"/>
              </a:ext>
            </a:extLst>
          </p:cNvPr>
          <p:cNvCxnSpPr>
            <a:cxnSpLocks/>
          </p:cNvCxnSpPr>
          <p:nvPr/>
        </p:nvCxnSpPr>
        <p:spPr>
          <a:xfrm flipH="1">
            <a:off x="1402310" y="2573079"/>
            <a:ext cx="732587" cy="300124"/>
          </a:xfrm>
          <a:prstGeom prst="line">
            <a:avLst/>
          </a:prstGeom>
          <a:ln w="53975" cap="flat" cmpd="sng" algn="ctr">
            <a:solidFill>
              <a:srgbClr val="00B0F0">
                <a:alpha val="73020"/>
              </a:srgb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15" name="Picture 14">
            <a:extLst>
              <a:ext uri="{FF2B5EF4-FFF2-40B4-BE49-F238E27FC236}">
                <a16:creationId xmlns:a16="http://schemas.microsoft.com/office/drawing/2014/main" id="{E6130852-DDBE-1149-8FB2-35CBFC2277FD}"/>
              </a:ext>
            </a:extLst>
          </p:cNvPr>
          <p:cNvPicPr>
            <a:picLocks noChangeAspect="1"/>
          </p:cNvPicPr>
          <p:nvPr/>
        </p:nvPicPr>
        <p:blipFill>
          <a:blip r:embed="rId4"/>
          <a:stretch>
            <a:fillRect/>
          </a:stretch>
        </p:blipFill>
        <p:spPr>
          <a:xfrm>
            <a:off x="3109222" y="4429760"/>
            <a:ext cx="1691105" cy="1998578"/>
          </a:xfrm>
          <a:prstGeom prst="rect">
            <a:avLst/>
          </a:prstGeom>
          <a:ln>
            <a:solidFill>
              <a:schemeClr val="accent1"/>
            </a:solidFill>
          </a:ln>
        </p:spPr>
      </p:pic>
      <p:pic>
        <p:nvPicPr>
          <p:cNvPr id="17" name="Picture 16">
            <a:extLst>
              <a:ext uri="{FF2B5EF4-FFF2-40B4-BE49-F238E27FC236}">
                <a16:creationId xmlns:a16="http://schemas.microsoft.com/office/drawing/2014/main" id="{FE46F3A2-56D1-4944-9224-F0D0F0798136}"/>
              </a:ext>
            </a:extLst>
          </p:cNvPr>
          <p:cNvPicPr>
            <a:picLocks noChangeAspect="1"/>
          </p:cNvPicPr>
          <p:nvPr/>
        </p:nvPicPr>
        <p:blipFill>
          <a:blip r:embed="rId5"/>
          <a:stretch>
            <a:fillRect/>
          </a:stretch>
        </p:blipFill>
        <p:spPr>
          <a:xfrm>
            <a:off x="5314062" y="3184013"/>
            <a:ext cx="1480743" cy="3244325"/>
          </a:xfrm>
          <a:prstGeom prst="rect">
            <a:avLst/>
          </a:prstGeom>
          <a:ln>
            <a:solidFill>
              <a:schemeClr val="accent1"/>
            </a:solidFill>
          </a:ln>
        </p:spPr>
      </p:pic>
      <p:pic>
        <p:nvPicPr>
          <p:cNvPr id="18" name="Picture 17">
            <a:extLst>
              <a:ext uri="{FF2B5EF4-FFF2-40B4-BE49-F238E27FC236}">
                <a16:creationId xmlns:a16="http://schemas.microsoft.com/office/drawing/2014/main" id="{3555F820-CBD4-BC49-B352-D6F4B57226AE}"/>
              </a:ext>
            </a:extLst>
          </p:cNvPr>
          <p:cNvPicPr>
            <a:picLocks noChangeAspect="1"/>
          </p:cNvPicPr>
          <p:nvPr/>
        </p:nvPicPr>
        <p:blipFill>
          <a:blip r:embed="rId6"/>
          <a:stretch>
            <a:fillRect/>
          </a:stretch>
        </p:blipFill>
        <p:spPr>
          <a:xfrm>
            <a:off x="7302764" y="4632960"/>
            <a:ext cx="1402360" cy="1795378"/>
          </a:xfrm>
          <a:prstGeom prst="rect">
            <a:avLst/>
          </a:prstGeom>
          <a:ln>
            <a:solidFill>
              <a:schemeClr val="accent1"/>
            </a:solidFill>
          </a:ln>
        </p:spPr>
      </p:pic>
      <p:cxnSp>
        <p:nvCxnSpPr>
          <p:cNvPr id="45" name="Connettore 1 15">
            <a:extLst>
              <a:ext uri="{FF2B5EF4-FFF2-40B4-BE49-F238E27FC236}">
                <a16:creationId xmlns:a16="http://schemas.microsoft.com/office/drawing/2014/main" id="{10807E95-0312-184A-BB0A-895657002538}"/>
              </a:ext>
            </a:extLst>
          </p:cNvPr>
          <p:cNvCxnSpPr>
            <a:cxnSpLocks/>
          </p:cNvCxnSpPr>
          <p:nvPr/>
        </p:nvCxnSpPr>
        <p:spPr>
          <a:xfrm flipH="1">
            <a:off x="1067916" y="3429000"/>
            <a:ext cx="700687" cy="224175"/>
          </a:xfrm>
          <a:prstGeom prst="line">
            <a:avLst/>
          </a:prstGeom>
          <a:ln w="53975" cap="flat" cmpd="sng" algn="ctr">
            <a:solidFill>
              <a:srgbClr val="00B0F0">
                <a:alpha val="73000"/>
              </a:srgb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8" name="Connettore 1 15">
            <a:extLst>
              <a:ext uri="{FF2B5EF4-FFF2-40B4-BE49-F238E27FC236}">
                <a16:creationId xmlns:a16="http://schemas.microsoft.com/office/drawing/2014/main" id="{9EDD66BB-A4E0-114A-8906-B7E191C85314}"/>
              </a:ext>
            </a:extLst>
          </p:cNvPr>
          <p:cNvCxnSpPr>
            <a:cxnSpLocks/>
          </p:cNvCxnSpPr>
          <p:nvPr/>
        </p:nvCxnSpPr>
        <p:spPr>
          <a:xfrm flipH="1">
            <a:off x="1047231" y="4520872"/>
            <a:ext cx="700687" cy="224175"/>
          </a:xfrm>
          <a:prstGeom prst="line">
            <a:avLst/>
          </a:prstGeom>
          <a:ln w="53975" cap="flat" cmpd="sng" algn="ctr">
            <a:solidFill>
              <a:srgbClr val="00B0F0">
                <a:alpha val="73000"/>
              </a:srgb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04846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4EDF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C8D1EE-746E-4740-A6E2-14E4CFFA9D11}"/>
              </a:ext>
            </a:extLst>
          </p:cNvPr>
          <p:cNvSpPr>
            <a:spLocks noGrp="1"/>
          </p:cNvSpPr>
          <p:nvPr>
            <p:ph type="title"/>
          </p:nvPr>
        </p:nvSpPr>
        <p:spPr/>
        <p:txBody>
          <a:bodyPr>
            <a:normAutofit fontScale="90000"/>
          </a:bodyPr>
          <a:lstStyle/>
          <a:p>
            <a:r>
              <a:rPr lang="it-IT" sz="3600" b="0" i="1" err="1"/>
              <a:t>laravel</a:t>
            </a:r>
            <a:r>
              <a:rPr lang="it-IT" sz="3600" b="0" i="1"/>
              <a:t> new</a:t>
            </a:r>
            <a:r>
              <a:rPr lang="it-IT" sz="3600" b="0"/>
              <a:t> (passi (</a:t>
            </a:r>
            <a:r>
              <a:rPr lang="it-IT" sz="3600" b="0">
                <a:highlight>
                  <a:srgbClr val="00FF00"/>
                </a:highlight>
              </a:rPr>
              <a:t>1</a:t>
            </a:r>
            <a:r>
              <a:rPr lang="it-IT" sz="3600" b="0"/>
              <a:t>) e (</a:t>
            </a:r>
            <a:r>
              <a:rPr lang="it-IT" sz="3600" b="0">
                <a:highlight>
                  <a:srgbClr val="0FA859"/>
                </a:highlight>
              </a:rPr>
              <a:t>2</a:t>
            </a:r>
            <a:r>
              <a:rPr lang="it-IT" sz="3600" b="0"/>
              <a:t>)): lo scheletro dell'</a:t>
            </a:r>
            <a:r>
              <a:rPr lang="it-IT" sz="3600" b="0" err="1"/>
              <a:t>app</a:t>
            </a:r>
            <a:endParaRPr lang="it-IT" sz="3600" b="0"/>
          </a:p>
        </p:txBody>
      </p:sp>
      <p:sp>
        <p:nvSpPr>
          <p:cNvPr id="3" name="Segnaposto contenuto 2">
            <a:extLst>
              <a:ext uri="{FF2B5EF4-FFF2-40B4-BE49-F238E27FC236}">
                <a16:creationId xmlns:a16="http://schemas.microsoft.com/office/drawing/2014/main" id="{4076BF6F-114B-0D4E-AF4B-F3FA42C360C3}"/>
              </a:ext>
            </a:extLst>
          </p:cNvPr>
          <p:cNvSpPr>
            <a:spLocks noGrp="1"/>
          </p:cNvSpPr>
          <p:nvPr>
            <p:ph idx="1"/>
          </p:nvPr>
        </p:nvSpPr>
        <p:spPr>
          <a:xfrm>
            <a:off x="281128" y="864272"/>
            <a:ext cx="8802447" cy="2971128"/>
          </a:xfrm>
        </p:spPr>
        <p:txBody>
          <a:bodyPr>
            <a:noAutofit/>
          </a:bodyPr>
          <a:lstStyle/>
          <a:p>
            <a:pPr marL="0" indent="0">
              <a:buNone/>
            </a:pPr>
            <a:r>
              <a:rPr lang="it-IT" sz="2200"/>
              <a:t>Vediamo subito i passi iniziali, indicati di seguito con (</a:t>
            </a:r>
            <a:r>
              <a:rPr lang="it-IT" sz="2200">
                <a:highlight>
                  <a:srgbClr val="00FF00"/>
                </a:highlight>
              </a:rPr>
              <a:t>1</a:t>
            </a:r>
            <a:r>
              <a:rPr lang="it-IT" sz="2200"/>
              <a:t>) e (</a:t>
            </a:r>
            <a:r>
              <a:rPr lang="it-IT" sz="2200">
                <a:highlight>
                  <a:srgbClr val="0FA859"/>
                </a:highlight>
              </a:rPr>
              <a:t>2</a:t>
            </a:r>
            <a:r>
              <a:rPr lang="it-IT" sz="2200"/>
              <a:t>) (NB: colori) con cui </a:t>
            </a:r>
            <a:r>
              <a:rPr lang="it-IT" sz="2200" i="1" err="1"/>
              <a:t>laravel</a:t>
            </a:r>
            <a:r>
              <a:rPr lang="it-IT" sz="2200" i="1"/>
              <a:t> new </a:t>
            </a:r>
            <a:r>
              <a:rPr lang="it-IT" sz="2200" i="1" err="1"/>
              <a:t>an_app</a:t>
            </a:r>
            <a:r>
              <a:rPr lang="it-IT" sz="2200"/>
              <a:t> genera </a:t>
            </a:r>
            <a:r>
              <a:rPr lang="it-IT" sz="2200" i="1" err="1"/>
              <a:t>an_app</a:t>
            </a:r>
            <a:r>
              <a:rPr lang="it-IT" sz="2200"/>
              <a:t>:</a:t>
            </a:r>
          </a:p>
          <a:p>
            <a:pPr marL="357188" indent="-357188">
              <a:buFont typeface="+mj-lt"/>
              <a:buAutoNum type="arabicPeriod"/>
            </a:pPr>
            <a:r>
              <a:rPr lang="it-IT" sz="2200">
                <a:highlight>
                  <a:srgbClr val="00FF00"/>
                </a:highlight>
              </a:rPr>
              <a:t>scarica</a:t>
            </a:r>
            <a:r>
              <a:rPr lang="it-IT" sz="2200" i="1"/>
              <a:t> </a:t>
            </a:r>
            <a:r>
              <a:rPr lang="it-IT" sz="2000" i="1">
                <a:latin typeface="Arial Narrow" panose="020B0604020202020204" pitchFamily="34" charset="0"/>
                <a:cs typeface="Arial Narrow" panose="020B0604020202020204" pitchFamily="34" charset="0"/>
                <a:hlinkClick r:id="rId2"/>
              </a:rPr>
              <a:t>http://cabinet.laravel.com/latest.zip</a:t>
            </a:r>
            <a:r>
              <a:rPr lang="it-IT" sz="2200" i="1"/>
              <a:t>, </a:t>
            </a:r>
            <a:r>
              <a:rPr lang="it-IT" sz="2200"/>
              <a:t>lo "scheletro" dell'</a:t>
            </a:r>
            <a:r>
              <a:rPr lang="it-IT" sz="2200" err="1"/>
              <a:t>app</a:t>
            </a:r>
            <a:r>
              <a:rPr lang="it-IT" sz="2200"/>
              <a:t>, esclusa la directory </a:t>
            </a:r>
            <a:r>
              <a:rPr lang="it-IT" sz="2200" i="1" err="1"/>
              <a:t>vendor</a:t>
            </a:r>
            <a:r>
              <a:rPr lang="it-IT" sz="2200"/>
              <a:t> (con i pacchetti-dipendenze), ma con i file </a:t>
            </a:r>
            <a:r>
              <a:rPr lang="it-IT" sz="2200" i="1" err="1"/>
              <a:t>composer.json</a:t>
            </a:r>
            <a:r>
              <a:rPr lang="it-IT" sz="2200"/>
              <a:t> e </a:t>
            </a:r>
            <a:r>
              <a:rPr lang="it-IT" sz="2200" i="1" err="1"/>
              <a:t>composer.lock</a:t>
            </a:r>
            <a:r>
              <a:rPr lang="it-IT" sz="2200"/>
              <a:t>, che definiscono le dipendenze</a:t>
            </a:r>
          </a:p>
          <a:p>
            <a:pPr marL="357188" indent="-357188">
              <a:buFont typeface="+mj-lt"/>
              <a:buAutoNum type="arabicPeriod"/>
            </a:pPr>
            <a:r>
              <a:rPr lang="it-IT" sz="2200">
                <a:highlight>
                  <a:srgbClr val="0FA859"/>
                </a:highlight>
              </a:rPr>
              <a:t>decomprime</a:t>
            </a:r>
            <a:r>
              <a:rPr lang="it-IT" sz="2200"/>
              <a:t> </a:t>
            </a:r>
            <a:r>
              <a:rPr lang="it-IT" sz="2200" i="1" err="1"/>
              <a:t>latest.zip</a:t>
            </a:r>
            <a:r>
              <a:rPr lang="it-IT" sz="2200"/>
              <a:t> nella directory </a:t>
            </a:r>
            <a:r>
              <a:rPr lang="it-IT" sz="2200" i="1" err="1"/>
              <a:t>an_app</a:t>
            </a:r>
            <a:endParaRPr lang="it-IT" sz="2200"/>
          </a:p>
          <a:p>
            <a:pPr marL="0" indent="0">
              <a:spcBef>
                <a:spcPts val="600"/>
              </a:spcBef>
              <a:buNone/>
            </a:pPr>
            <a:r>
              <a:rPr lang="it-IT" sz="2200"/>
              <a:t>Ora, per verifica, eseguiamo i passi (</a:t>
            </a:r>
            <a:r>
              <a:rPr lang="it-IT" sz="2200">
                <a:highlight>
                  <a:srgbClr val="00FF00"/>
                </a:highlight>
              </a:rPr>
              <a:t>1</a:t>
            </a:r>
            <a:r>
              <a:rPr lang="it-IT" sz="2200"/>
              <a:t>) (</a:t>
            </a:r>
            <a:r>
              <a:rPr lang="it-IT" sz="2200">
                <a:highlight>
                  <a:srgbClr val="008080"/>
                </a:highlight>
              </a:rPr>
              <a:t>2</a:t>
            </a:r>
            <a:r>
              <a:rPr lang="it-IT" sz="2200"/>
              <a:t>) "a mano" per una nuova </a:t>
            </a:r>
            <a:r>
              <a:rPr lang="it-IT" sz="2200" i="1"/>
              <a:t>an_app</a:t>
            </a:r>
            <a:r>
              <a:rPr lang="it-IT" sz="2200"/>
              <a:t>:</a:t>
            </a:r>
          </a:p>
        </p:txBody>
      </p:sp>
      <p:sp>
        <p:nvSpPr>
          <p:cNvPr id="4" name="Segnaposto data 3">
            <a:extLst>
              <a:ext uri="{FF2B5EF4-FFF2-40B4-BE49-F238E27FC236}">
                <a16:creationId xmlns:a16="http://schemas.microsoft.com/office/drawing/2014/main" id="{9AB832B2-6846-B649-9E16-4E18A4397732}"/>
              </a:ext>
            </a:extLst>
          </p:cNvPr>
          <p:cNvSpPr>
            <a:spLocks noGrp="1"/>
          </p:cNvSpPr>
          <p:nvPr>
            <p:ph type="dt" sz="half" idx="10"/>
          </p:nvPr>
        </p:nvSpPr>
        <p:spPr/>
        <p:txBody>
          <a:bodyPr/>
          <a:lstStyle/>
          <a:p>
            <a:fld id="{1206204A-8DBA-D449-B5EA-95B630A270AB}" type="datetime1">
              <a:rPr lang="it-IT" smtClean="0"/>
              <a:t>09/01/24</a:t>
            </a:fld>
            <a:endParaRPr lang="it-IT"/>
          </a:p>
        </p:txBody>
      </p:sp>
      <p:sp>
        <p:nvSpPr>
          <p:cNvPr id="5" name="Segnaposto piè di pagina 4">
            <a:extLst>
              <a:ext uri="{FF2B5EF4-FFF2-40B4-BE49-F238E27FC236}">
                <a16:creationId xmlns:a16="http://schemas.microsoft.com/office/drawing/2014/main" id="{A46BE55C-E572-3B4E-A661-18D2F7126BDE}"/>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C8CEC4D-E73B-5E47-99B0-86E1679CCE3F}"/>
              </a:ext>
            </a:extLst>
          </p:cNvPr>
          <p:cNvSpPr>
            <a:spLocks noGrp="1"/>
          </p:cNvSpPr>
          <p:nvPr>
            <p:ph type="sldNum" sz="quarter" idx="12"/>
          </p:nvPr>
        </p:nvSpPr>
        <p:spPr/>
        <p:txBody>
          <a:bodyPr/>
          <a:lstStyle/>
          <a:p>
            <a:fld id="{F8EFCE01-9A1A-5743-92DE-2F66DAA3BA2F}" type="slidenum">
              <a:rPr lang="it-IT" smtClean="0"/>
              <a:t>40</a:t>
            </a:fld>
            <a:endParaRPr lang="it-IT"/>
          </a:p>
        </p:txBody>
      </p:sp>
      <p:sp>
        <p:nvSpPr>
          <p:cNvPr id="7" name="Rettangolo 6">
            <a:extLst>
              <a:ext uri="{FF2B5EF4-FFF2-40B4-BE49-F238E27FC236}">
                <a16:creationId xmlns:a16="http://schemas.microsoft.com/office/drawing/2014/main" id="{1ACD9E6B-F649-274C-9B6A-93372A86CFB0}"/>
              </a:ext>
            </a:extLst>
          </p:cNvPr>
          <p:cNvSpPr/>
          <p:nvPr/>
        </p:nvSpPr>
        <p:spPr>
          <a:xfrm>
            <a:off x="425235" y="3524041"/>
            <a:ext cx="8003157" cy="1302921"/>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200">
                <a:solidFill>
                  <a:schemeClr val="accent6"/>
                </a:solidFill>
                <a:latin typeface="Ubuntu Mono" panose="020B0509030602030204" pitchFamily="49" charset="0"/>
              </a:rPr>
              <a:t>$ </a:t>
            </a:r>
            <a:r>
              <a:rPr lang="it-IT" sz="1200" err="1">
                <a:solidFill>
                  <a:srgbClr val="000000"/>
                </a:solidFill>
                <a:highlight>
                  <a:srgbClr val="00FF00"/>
                </a:highlight>
                <a:latin typeface="Ubuntu Mono" panose="020B0509030602030204" pitchFamily="49" charset="0"/>
              </a:rPr>
              <a:t>curl</a:t>
            </a:r>
            <a:r>
              <a:rPr lang="it-IT" sz="1200">
                <a:solidFill>
                  <a:srgbClr val="000000"/>
                </a:solidFill>
                <a:latin typeface="Ubuntu Mono" panose="020B0509030602030204" pitchFamily="49" charset="0"/>
              </a:rPr>
              <a:t> -LO </a:t>
            </a:r>
            <a:r>
              <a:rPr lang="it-IT" sz="1200">
                <a:solidFill>
                  <a:srgbClr val="000000"/>
                </a:solidFill>
                <a:latin typeface="Ubuntu Mono" panose="020B0509030602030204" pitchFamily="49" charset="0"/>
                <a:hlinkClick r:id="rId2"/>
              </a:rPr>
              <a:t>http://cabinet.laravel.com/latest.zip</a:t>
            </a:r>
            <a:r>
              <a:rPr lang="it-IT" sz="1200">
                <a:solidFill>
                  <a:srgbClr val="000000"/>
                </a:solidFill>
                <a:latin typeface="Ubuntu Mono" panose="020B0509030602030204" pitchFamily="49" charset="0"/>
              </a:rPr>
              <a:t>  </a:t>
            </a:r>
            <a:r>
              <a:rPr lang="it-IT" sz="1200">
                <a:solidFill>
                  <a:srgbClr val="0070C0"/>
                </a:solidFill>
                <a:latin typeface="Ubuntu Mono" panose="020B0509030602030204" pitchFamily="49" charset="0"/>
              </a:rPr>
              <a:t># </a:t>
            </a:r>
            <a:r>
              <a:rPr lang="it-IT" sz="1200">
                <a:solidFill>
                  <a:srgbClr val="0070C0"/>
                </a:solidFill>
                <a:latin typeface="Times New Roman" panose="02020603050405020304" pitchFamily="18" charset="0"/>
                <a:cs typeface="Times New Roman" panose="02020603050405020304" pitchFamily="18" charset="0"/>
              </a:rPr>
              <a:t>scarica </a:t>
            </a:r>
            <a:r>
              <a:rPr lang="it-IT" sz="1200" err="1">
                <a:solidFill>
                  <a:srgbClr val="0070C0"/>
                </a:solidFill>
                <a:latin typeface="Times New Roman" panose="02020603050405020304" pitchFamily="18" charset="0"/>
                <a:cs typeface="Times New Roman" panose="02020603050405020304" pitchFamily="18" charset="0"/>
              </a:rPr>
              <a:t>template</a:t>
            </a:r>
            <a:r>
              <a:rPr lang="it-IT" sz="1200">
                <a:solidFill>
                  <a:srgbClr val="0070C0"/>
                </a:solidFill>
                <a:latin typeface="Times New Roman" panose="02020603050405020304" pitchFamily="18" charset="0"/>
                <a:cs typeface="Times New Roman" panose="02020603050405020304" pitchFamily="18" charset="0"/>
              </a:rPr>
              <a:t> di </a:t>
            </a:r>
            <a:r>
              <a:rPr lang="it-IT" sz="1200" err="1">
                <a:solidFill>
                  <a:srgbClr val="0070C0"/>
                </a:solidFill>
                <a:latin typeface="Times New Roman" panose="02020603050405020304" pitchFamily="18" charset="0"/>
                <a:cs typeface="Times New Roman" panose="02020603050405020304" pitchFamily="18" charset="0"/>
              </a:rPr>
              <a:t>app</a:t>
            </a:r>
            <a:r>
              <a:rPr lang="it-IT" sz="1200">
                <a:solidFill>
                  <a:srgbClr val="0070C0"/>
                </a:solidFill>
                <a:latin typeface="Times New Roman" panose="02020603050405020304" pitchFamily="18" charset="0"/>
                <a:cs typeface="Times New Roman" panose="02020603050405020304" pitchFamily="18" charset="0"/>
              </a:rPr>
              <a:t> </a:t>
            </a:r>
            <a:r>
              <a:rPr lang="it-IT" sz="1200" err="1">
                <a:solidFill>
                  <a:srgbClr val="0070C0"/>
                </a:solidFill>
                <a:latin typeface="Times New Roman" panose="02020603050405020304" pitchFamily="18" charset="0"/>
                <a:cs typeface="Times New Roman" panose="02020603050405020304" pitchFamily="18" charset="0"/>
              </a:rPr>
              <a:t>Laravel</a:t>
            </a:r>
            <a:endParaRPr lang="it-IT" sz="1200">
              <a:solidFill>
                <a:schemeClr val="accent6"/>
              </a:solidFill>
              <a:latin typeface="Ubuntu Mono" panose="020B0509030602030204" pitchFamily="49" charset="0"/>
            </a:endParaRPr>
          </a:p>
          <a:p>
            <a:pPr>
              <a:spcBef>
                <a:spcPts val="200"/>
              </a:spcBef>
            </a:pPr>
            <a:r>
              <a:rPr lang="it-IT" sz="1200">
                <a:solidFill>
                  <a:schemeClr val="accent6"/>
                </a:solidFill>
                <a:latin typeface="Ubuntu Mono" panose="020B0509030602030204" pitchFamily="49" charset="0"/>
              </a:rPr>
              <a:t>$</a:t>
            </a:r>
            <a:r>
              <a:rPr lang="it-IT" sz="1200">
                <a:solidFill>
                  <a:srgbClr val="000000"/>
                </a:solidFill>
                <a:latin typeface="Ubuntu Mono" panose="020B0509030602030204" pitchFamily="49" charset="0"/>
              </a:rPr>
              <a:t> </a:t>
            </a:r>
            <a:r>
              <a:rPr lang="it-IT" sz="1200" err="1">
                <a:solidFill>
                  <a:srgbClr val="000000"/>
                </a:solidFill>
                <a:highlight>
                  <a:srgbClr val="008080"/>
                </a:highlight>
                <a:latin typeface="Ubuntu Mono" panose="020B0509030602030204" pitchFamily="49" charset="0"/>
              </a:rPr>
              <a:t>unzip</a:t>
            </a:r>
            <a:r>
              <a:rPr lang="it-IT" sz="1200">
                <a:solidFill>
                  <a:srgbClr val="000000"/>
                </a:solidFill>
                <a:latin typeface="Ubuntu Mono" panose="020B0509030602030204" pitchFamily="49" charset="0"/>
              </a:rPr>
              <a:t> </a:t>
            </a:r>
            <a:r>
              <a:rPr lang="it-IT" sz="1200" err="1">
                <a:solidFill>
                  <a:srgbClr val="000000"/>
                </a:solidFill>
                <a:latin typeface="Ubuntu Mono" panose="020B0509030602030204" pitchFamily="49" charset="0"/>
              </a:rPr>
              <a:t>latest.zip</a:t>
            </a:r>
            <a:r>
              <a:rPr lang="it-IT" sz="1200">
                <a:solidFill>
                  <a:srgbClr val="000000"/>
                </a:solidFill>
                <a:latin typeface="Ubuntu Mono" panose="020B0509030602030204" pitchFamily="49" charset="0"/>
              </a:rPr>
              <a:t> –d </a:t>
            </a:r>
            <a:r>
              <a:rPr lang="it-IT" sz="1200" err="1">
                <a:solidFill>
                  <a:srgbClr val="000000"/>
                </a:solidFill>
                <a:latin typeface="Ubuntu Mono" panose="020B0509030602030204" pitchFamily="49" charset="0"/>
              </a:rPr>
              <a:t>an_app</a:t>
            </a:r>
            <a:r>
              <a:rPr lang="it-IT" sz="1200">
                <a:solidFill>
                  <a:srgbClr val="000000"/>
                </a:solidFill>
                <a:latin typeface="Ubuntu Mono" panose="020B0509030602030204" pitchFamily="49" charset="0"/>
              </a:rPr>
              <a:t>                      </a:t>
            </a:r>
            <a:r>
              <a:rPr lang="it-IT" sz="1200">
                <a:solidFill>
                  <a:srgbClr val="0070C0"/>
                </a:solidFill>
                <a:latin typeface="Ubuntu Mono" panose="020B0509030602030204" pitchFamily="49" charset="0"/>
              </a:rPr>
              <a:t># </a:t>
            </a:r>
            <a:r>
              <a:rPr lang="it-IT" sz="1200">
                <a:solidFill>
                  <a:srgbClr val="0070C0"/>
                </a:solidFill>
                <a:latin typeface="Times New Roman" panose="02020603050405020304" pitchFamily="18" charset="0"/>
                <a:cs typeface="Times New Roman" panose="02020603050405020304" pitchFamily="18" charset="0"/>
              </a:rPr>
              <a:t>decomprime lo scheletro dell'</a:t>
            </a:r>
            <a:r>
              <a:rPr lang="it-IT" sz="1200" err="1">
                <a:solidFill>
                  <a:srgbClr val="0070C0"/>
                </a:solidFill>
                <a:latin typeface="Times New Roman" panose="02020603050405020304" pitchFamily="18" charset="0"/>
                <a:cs typeface="Times New Roman" panose="02020603050405020304" pitchFamily="18" charset="0"/>
              </a:rPr>
              <a:t>app</a:t>
            </a:r>
            <a:endParaRPr lang="it-IT" sz="1200">
              <a:solidFill>
                <a:srgbClr val="000000"/>
              </a:solidFill>
              <a:latin typeface="Ubuntu Mono" panose="020B0509030602030204" pitchFamily="49" charset="0"/>
            </a:endParaRPr>
          </a:p>
          <a:p>
            <a:pPr>
              <a:spcBef>
                <a:spcPts val="600"/>
              </a:spcBef>
            </a:pPr>
            <a:r>
              <a:rPr lang="it-IT" sz="1200">
                <a:solidFill>
                  <a:schemeClr val="accent6"/>
                </a:solidFill>
                <a:latin typeface="Ubuntu Mono" panose="020B0509030602030204" pitchFamily="49" charset="0"/>
              </a:rPr>
              <a:t>$</a:t>
            </a:r>
            <a:r>
              <a:rPr lang="it-IT" sz="1200">
                <a:solidFill>
                  <a:srgbClr val="000000"/>
                </a:solidFill>
                <a:latin typeface="Ubuntu Mono" panose="020B0509030602030204" pitchFamily="49" charset="0"/>
              </a:rPr>
              <a:t> </a:t>
            </a:r>
            <a:r>
              <a:rPr lang="it-IT" sz="1200" err="1">
                <a:solidFill>
                  <a:srgbClr val="000000"/>
                </a:solidFill>
                <a:latin typeface="Ubuntu Mono" panose="020B0509030602030204" pitchFamily="49" charset="0"/>
              </a:rPr>
              <a:t>ls</a:t>
            </a:r>
            <a:r>
              <a:rPr lang="it-IT" sz="1200">
                <a:solidFill>
                  <a:srgbClr val="000000"/>
                </a:solidFill>
                <a:latin typeface="Ubuntu Mono" panose="020B0509030602030204" pitchFamily="49" charset="0"/>
              </a:rPr>
              <a:t> </a:t>
            </a:r>
            <a:r>
              <a:rPr lang="it-IT" sz="1200" err="1">
                <a:solidFill>
                  <a:srgbClr val="000000"/>
                </a:solidFill>
                <a:latin typeface="Ubuntu Mono" panose="020B0509030602030204" pitchFamily="49" charset="0"/>
              </a:rPr>
              <a:t>an_app</a:t>
            </a:r>
            <a:r>
              <a:rPr lang="it-IT" sz="1200">
                <a:solidFill>
                  <a:srgbClr val="000000"/>
                </a:solidFill>
                <a:latin typeface="Ubuntu Mono" panose="020B0509030602030204" pitchFamily="49" charset="0"/>
              </a:rPr>
              <a:t>      </a:t>
            </a:r>
            <a:r>
              <a:rPr lang="it-IT" sz="1200">
                <a:solidFill>
                  <a:srgbClr val="0070C0"/>
                </a:solidFill>
                <a:latin typeface="Ubuntu Mono" panose="020B0509030602030204" pitchFamily="49" charset="0"/>
              </a:rPr>
              <a:t># </a:t>
            </a:r>
            <a:r>
              <a:rPr lang="it-IT" sz="1200">
                <a:solidFill>
                  <a:srgbClr val="0070C0"/>
                </a:solidFill>
                <a:latin typeface="Times New Roman" panose="02020603050405020304" pitchFamily="18" charset="0"/>
                <a:cs typeface="Times New Roman" panose="02020603050405020304" pitchFamily="18" charset="0"/>
              </a:rPr>
              <a:t>troveremo la struttura di una </a:t>
            </a:r>
            <a:r>
              <a:rPr lang="it-IT" sz="1200" err="1">
                <a:solidFill>
                  <a:srgbClr val="0070C0"/>
                </a:solidFill>
                <a:latin typeface="Times New Roman" panose="02020603050405020304" pitchFamily="18" charset="0"/>
                <a:cs typeface="Times New Roman" panose="02020603050405020304" pitchFamily="18" charset="0"/>
              </a:rPr>
              <a:t>app</a:t>
            </a:r>
            <a:r>
              <a:rPr lang="it-IT" sz="1200">
                <a:solidFill>
                  <a:srgbClr val="0070C0"/>
                </a:solidFill>
                <a:latin typeface="Times New Roman" panose="02020603050405020304" pitchFamily="18" charset="0"/>
                <a:cs typeface="Times New Roman" panose="02020603050405020304" pitchFamily="18" charset="0"/>
              </a:rPr>
              <a:t> </a:t>
            </a:r>
            <a:r>
              <a:rPr lang="it-IT" sz="1200" err="1">
                <a:solidFill>
                  <a:srgbClr val="0070C0"/>
                </a:solidFill>
                <a:latin typeface="Times New Roman" panose="02020603050405020304" pitchFamily="18" charset="0"/>
                <a:cs typeface="Times New Roman" panose="02020603050405020304" pitchFamily="18" charset="0"/>
              </a:rPr>
              <a:t>Laravel</a:t>
            </a:r>
            <a:r>
              <a:rPr lang="it-IT" sz="1200">
                <a:solidFill>
                  <a:srgbClr val="0070C0"/>
                </a:solidFill>
                <a:latin typeface="Times New Roman" panose="02020603050405020304" pitchFamily="18" charset="0"/>
                <a:cs typeface="Times New Roman" panose="02020603050405020304" pitchFamily="18" charset="0"/>
              </a:rPr>
              <a:t>, con directory e file, ma senza la directory </a:t>
            </a:r>
            <a:r>
              <a:rPr lang="it-IT" sz="1200" i="1" err="1">
                <a:solidFill>
                  <a:srgbClr val="0070C0"/>
                </a:solidFill>
                <a:latin typeface="Times New Roman" panose="02020603050405020304" pitchFamily="18" charset="0"/>
                <a:cs typeface="Times New Roman" panose="02020603050405020304" pitchFamily="18" charset="0"/>
              </a:rPr>
              <a:t>vendor</a:t>
            </a:r>
            <a:endParaRPr lang="it-IT" sz="1200">
              <a:solidFill>
                <a:srgbClr val="000000"/>
              </a:solidFill>
              <a:latin typeface="Ubuntu Mono" panose="020B0509030602030204" pitchFamily="49" charset="0"/>
            </a:endParaRPr>
          </a:p>
          <a:p>
            <a:r>
              <a:rPr lang="it-IT" sz="1200" b="1" err="1">
                <a:solidFill>
                  <a:srgbClr val="400BD9"/>
                </a:solidFill>
                <a:latin typeface="Ubuntu Mono" panose="020B0509030602030204" pitchFamily="49" charset="0"/>
              </a:rPr>
              <a:t>app</a:t>
            </a:r>
            <a:r>
              <a:rPr lang="it-IT" sz="1200">
                <a:solidFill>
                  <a:srgbClr val="000000"/>
                </a:solidFill>
                <a:latin typeface="Ubuntu Mono" panose="020B0509030602030204" pitchFamily="49" charset="0"/>
              </a:rPr>
              <a:t>        </a:t>
            </a:r>
            <a:r>
              <a:rPr lang="it-IT" sz="1200" err="1">
                <a:solidFill>
                  <a:srgbClr val="000000"/>
                </a:solidFill>
                <a:latin typeface="Ubuntu Mono" panose="020B0509030602030204" pitchFamily="49" charset="0"/>
              </a:rPr>
              <a:t>composer.json</a:t>
            </a:r>
            <a:r>
              <a:rPr lang="it-IT" sz="1200">
                <a:solidFill>
                  <a:srgbClr val="000000"/>
                </a:solidFill>
                <a:latin typeface="Ubuntu Mono" panose="020B0509030602030204" pitchFamily="49" charset="0"/>
              </a:rPr>
              <a:t>  </a:t>
            </a:r>
            <a:r>
              <a:rPr lang="it-IT" sz="1200" b="1">
                <a:solidFill>
                  <a:srgbClr val="400BD9"/>
                </a:solidFill>
                <a:latin typeface="Ubuntu Mono" panose="020B0509030602030204" pitchFamily="49" charset="0"/>
              </a:rPr>
              <a:t>database</a:t>
            </a:r>
            <a:r>
              <a:rPr lang="it-IT" sz="1200">
                <a:solidFill>
                  <a:srgbClr val="000000"/>
                </a:solidFill>
                <a:latin typeface="Ubuntu Mono" panose="020B0509030602030204" pitchFamily="49" charset="0"/>
              </a:rPr>
              <a:t>      </a:t>
            </a:r>
            <a:r>
              <a:rPr lang="it-IT" sz="1200" b="1">
                <a:solidFill>
                  <a:srgbClr val="400BD9"/>
                </a:solidFill>
                <a:latin typeface="Ubuntu Mono" panose="020B0509030602030204" pitchFamily="49" charset="0"/>
              </a:rPr>
              <a:t>public</a:t>
            </a:r>
            <a:r>
              <a:rPr lang="it-IT" sz="1200">
                <a:solidFill>
                  <a:srgbClr val="000000"/>
                </a:solidFill>
                <a:latin typeface="Ubuntu Mono" panose="020B0509030602030204" pitchFamily="49" charset="0"/>
              </a:rPr>
              <a:t>     </a:t>
            </a:r>
            <a:r>
              <a:rPr lang="it-IT" sz="1200" err="1">
                <a:solidFill>
                  <a:srgbClr val="000000"/>
                </a:solidFill>
                <a:latin typeface="Ubuntu Mono" panose="020B0509030602030204" pitchFamily="49" charset="0"/>
              </a:rPr>
              <a:t>server.php</a:t>
            </a:r>
            <a:r>
              <a:rPr lang="it-IT" sz="1200">
                <a:solidFill>
                  <a:srgbClr val="000000"/>
                </a:solidFill>
                <a:latin typeface="Ubuntu Mono" panose="020B0509030602030204" pitchFamily="49" charset="0"/>
              </a:rPr>
              <a:t>  </a:t>
            </a:r>
            <a:r>
              <a:rPr lang="it-IT" sz="1200" err="1">
                <a:solidFill>
                  <a:srgbClr val="000000"/>
                </a:solidFill>
                <a:latin typeface="Ubuntu Mono" panose="020B0509030602030204" pitchFamily="49" charset="0"/>
              </a:rPr>
              <a:t>webpack.mix.js</a:t>
            </a:r>
            <a:endParaRPr lang="it-IT" sz="1200">
              <a:solidFill>
                <a:srgbClr val="000000"/>
              </a:solidFill>
              <a:latin typeface="Ubuntu Mono" panose="020B0509030602030204" pitchFamily="49" charset="0"/>
            </a:endParaRPr>
          </a:p>
          <a:p>
            <a:r>
              <a:rPr lang="it-IT" sz="1200">
                <a:solidFill>
                  <a:srgbClr val="000000"/>
                </a:solidFill>
                <a:latin typeface="Ubuntu Mono" panose="020B0509030602030204" pitchFamily="49" charset="0"/>
              </a:rPr>
              <a:t>artisan    </a:t>
            </a:r>
            <a:r>
              <a:rPr lang="it-IT" sz="1200" err="1">
                <a:solidFill>
                  <a:srgbClr val="000000"/>
                </a:solidFill>
                <a:latin typeface="Ubuntu Mono" panose="020B0509030602030204" pitchFamily="49" charset="0"/>
              </a:rPr>
              <a:t>composer.lock</a:t>
            </a:r>
            <a:r>
              <a:rPr lang="it-IT" sz="1200">
                <a:solidFill>
                  <a:srgbClr val="000000"/>
                </a:solidFill>
                <a:latin typeface="Ubuntu Mono" panose="020B0509030602030204" pitchFamily="49" charset="0"/>
              </a:rPr>
              <a:t>  </a:t>
            </a:r>
            <a:r>
              <a:rPr lang="it-IT" sz="1200" err="1">
                <a:solidFill>
                  <a:srgbClr val="000000"/>
                </a:solidFill>
                <a:latin typeface="Ubuntu Mono" panose="020B0509030602030204" pitchFamily="49" charset="0"/>
              </a:rPr>
              <a:t>package.json</a:t>
            </a:r>
            <a:r>
              <a:rPr lang="it-IT" sz="1200">
                <a:solidFill>
                  <a:srgbClr val="000000"/>
                </a:solidFill>
                <a:latin typeface="Ubuntu Mono" panose="020B0509030602030204" pitchFamily="49" charset="0"/>
              </a:rPr>
              <a:t>  </a:t>
            </a:r>
            <a:r>
              <a:rPr lang="it-IT" sz="1200" b="1" err="1">
                <a:solidFill>
                  <a:srgbClr val="400BD9"/>
                </a:solidFill>
                <a:latin typeface="Ubuntu Mono" panose="020B0509030602030204" pitchFamily="49" charset="0"/>
              </a:rPr>
              <a:t>resources</a:t>
            </a:r>
            <a:r>
              <a:rPr lang="it-IT" sz="1200">
                <a:solidFill>
                  <a:srgbClr val="000000"/>
                </a:solidFill>
                <a:latin typeface="Ubuntu Mono" panose="020B0509030602030204" pitchFamily="49" charset="0"/>
              </a:rPr>
              <a:t>  </a:t>
            </a:r>
            <a:r>
              <a:rPr lang="it-IT" sz="1200" b="1" err="1">
                <a:solidFill>
                  <a:srgbClr val="400BD9"/>
                </a:solidFill>
                <a:latin typeface="Ubuntu Mono" panose="020B0509030602030204" pitchFamily="49" charset="0"/>
              </a:rPr>
              <a:t>storage</a:t>
            </a:r>
            <a:r>
              <a:rPr lang="it-IT" sz="1200">
                <a:solidFill>
                  <a:srgbClr val="000000"/>
                </a:solidFill>
                <a:latin typeface="Ubuntu Mono" panose="020B0509030602030204" pitchFamily="49" charset="0"/>
              </a:rPr>
              <a:t>     </a:t>
            </a:r>
            <a:r>
              <a:rPr lang="it-IT" sz="1200" err="1">
                <a:solidFill>
                  <a:srgbClr val="000000"/>
                </a:solidFill>
                <a:latin typeface="Ubuntu Mono" panose="020B0509030602030204" pitchFamily="49" charset="0"/>
              </a:rPr>
              <a:t>yarn.lock</a:t>
            </a:r>
            <a:endParaRPr lang="it-IT" sz="1200">
              <a:solidFill>
                <a:srgbClr val="000000"/>
              </a:solidFill>
              <a:latin typeface="Ubuntu Mono" panose="020B0509030602030204" pitchFamily="49" charset="0"/>
            </a:endParaRPr>
          </a:p>
          <a:p>
            <a:r>
              <a:rPr lang="it-IT" sz="1200" b="1">
                <a:solidFill>
                  <a:srgbClr val="400BD9"/>
                </a:solidFill>
                <a:latin typeface="Ubuntu Mono" panose="020B0509030602030204" pitchFamily="49" charset="0"/>
              </a:rPr>
              <a:t>bootstrap</a:t>
            </a:r>
            <a:r>
              <a:rPr lang="it-IT" sz="1200">
                <a:solidFill>
                  <a:srgbClr val="000000"/>
                </a:solidFill>
                <a:latin typeface="Ubuntu Mono" panose="020B0509030602030204" pitchFamily="49" charset="0"/>
              </a:rPr>
              <a:t>  </a:t>
            </a:r>
            <a:r>
              <a:rPr lang="it-IT" sz="1200" b="1" err="1">
                <a:solidFill>
                  <a:srgbClr val="400BD9"/>
                </a:solidFill>
                <a:latin typeface="Ubuntu Mono" panose="020B0509030602030204" pitchFamily="49" charset="0"/>
              </a:rPr>
              <a:t>config</a:t>
            </a:r>
            <a:r>
              <a:rPr lang="it-IT" sz="1200">
                <a:solidFill>
                  <a:srgbClr val="000000"/>
                </a:solidFill>
                <a:latin typeface="Ubuntu Mono" panose="020B0509030602030204" pitchFamily="49" charset="0"/>
              </a:rPr>
              <a:t>         </a:t>
            </a:r>
            <a:r>
              <a:rPr lang="it-IT" sz="1200" err="1">
                <a:solidFill>
                  <a:srgbClr val="000000"/>
                </a:solidFill>
                <a:latin typeface="Ubuntu Mono" panose="020B0509030602030204" pitchFamily="49" charset="0"/>
              </a:rPr>
              <a:t>phpunit.xml</a:t>
            </a:r>
            <a:r>
              <a:rPr lang="it-IT" sz="1200">
                <a:solidFill>
                  <a:srgbClr val="000000"/>
                </a:solidFill>
                <a:latin typeface="Ubuntu Mono" panose="020B0509030602030204" pitchFamily="49" charset="0"/>
              </a:rPr>
              <a:t>   </a:t>
            </a:r>
            <a:r>
              <a:rPr lang="it-IT" sz="1200" b="1" err="1">
                <a:solidFill>
                  <a:srgbClr val="400BD9"/>
                </a:solidFill>
                <a:latin typeface="Ubuntu Mono" panose="020B0509030602030204" pitchFamily="49" charset="0"/>
              </a:rPr>
              <a:t>routes</a:t>
            </a:r>
            <a:r>
              <a:rPr lang="it-IT" sz="1200">
                <a:solidFill>
                  <a:srgbClr val="000000"/>
                </a:solidFill>
                <a:latin typeface="Ubuntu Mono" panose="020B0509030602030204" pitchFamily="49" charset="0"/>
              </a:rPr>
              <a:t>     </a:t>
            </a:r>
            <a:r>
              <a:rPr lang="it-IT" sz="1200" b="1" err="1">
                <a:solidFill>
                  <a:srgbClr val="400BD9"/>
                </a:solidFill>
                <a:latin typeface="Ubuntu Mono" panose="020B0509030602030204" pitchFamily="49" charset="0"/>
              </a:rPr>
              <a:t>tests</a:t>
            </a:r>
            <a:endParaRPr lang="it-IT" sz="1200" b="1">
              <a:solidFill>
                <a:srgbClr val="400BD9"/>
              </a:solidFill>
              <a:latin typeface="Ubuntu Mono" panose="020B0509030602030204" pitchFamily="49" charset="0"/>
            </a:endParaRPr>
          </a:p>
        </p:txBody>
      </p:sp>
      <p:sp>
        <p:nvSpPr>
          <p:cNvPr id="9" name="Segnaposto contenuto 2">
            <a:extLst>
              <a:ext uri="{FF2B5EF4-FFF2-40B4-BE49-F238E27FC236}">
                <a16:creationId xmlns:a16="http://schemas.microsoft.com/office/drawing/2014/main" id="{914B78AE-7447-4549-A45B-4625EDAE3A9E}"/>
              </a:ext>
            </a:extLst>
          </p:cNvPr>
          <p:cNvSpPr txBox="1">
            <a:spLocks/>
          </p:cNvSpPr>
          <p:nvPr/>
        </p:nvSpPr>
        <p:spPr>
          <a:xfrm>
            <a:off x="359500" y="4820555"/>
            <a:ext cx="8498268" cy="4472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it-IT" sz="2200"/>
              <a:t>Le differenze rispetto a </a:t>
            </a:r>
            <a:r>
              <a:rPr lang="it-IT" sz="2200" i="1" err="1"/>
              <a:t>laravel</a:t>
            </a:r>
            <a:r>
              <a:rPr lang="it-IT" sz="2200" i="1"/>
              <a:t> new </a:t>
            </a:r>
            <a:r>
              <a:rPr lang="it-IT" sz="2200" i="1" err="1"/>
              <a:t>my_app</a:t>
            </a:r>
            <a:r>
              <a:rPr lang="it-IT" sz="2200"/>
              <a:t> sono poche ma significative: </a:t>
            </a:r>
          </a:p>
        </p:txBody>
      </p:sp>
      <p:sp>
        <p:nvSpPr>
          <p:cNvPr id="10" name="Rettangolo 6">
            <a:extLst>
              <a:ext uri="{FF2B5EF4-FFF2-40B4-BE49-F238E27FC236}">
                <a16:creationId xmlns:a16="http://schemas.microsoft.com/office/drawing/2014/main" id="{EB26473A-8E03-154B-905F-107F5D482ED6}"/>
              </a:ext>
            </a:extLst>
          </p:cNvPr>
          <p:cNvSpPr/>
          <p:nvPr/>
        </p:nvSpPr>
        <p:spPr>
          <a:xfrm>
            <a:off x="425235" y="5334813"/>
            <a:ext cx="8003157" cy="646331"/>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spcBef>
                <a:spcPts val="400"/>
              </a:spcBef>
            </a:pPr>
            <a:r>
              <a:rPr lang="it-IT" sz="1200">
                <a:solidFill>
                  <a:schemeClr val="accent6"/>
                </a:solidFill>
                <a:latin typeface="Ubuntu Mono" panose="020B0509030602030204" pitchFamily="49" charset="0"/>
              </a:rPr>
              <a:t>$ </a:t>
            </a:r>
            <a:r>
              <a:rPr lang="en-GB" sz="1200">
                <a:solidFill>
                  <a:srgbClr val="000000"/>
                </a:solidFill>
                <a:latin typeface="Ubuntu Mono" panose="020B0509030602030204" pitchFamily="49" charset="0"/>
              </a:rPr>
              <a:t>diff -r </a:t>
            </a:r>
            <a:r>
              <a:rPr lang="en-GB" sz="1200" err="1">
                <a:solidFill>
                  <a:srgbClr val="000000"/>
                </a:solidFill>
                <a:latin typeface="Ubuntu Mono" panose="020B0509030602030204" pitchFamily="49" charset="0"/>
              </a:rPr>
              <a:t>an_app</a:t>
            </a:r>
            <a:r>
              <a:rPr lang="en-GB" sz="1200">
                <a:solidFill>
                  <a:srgbClr val="000000"/>
                </a:solidFill>
                <a:latin typeface="Ubuntu Mono" panose="020B0509030602030204" pitchFamily="49" charset="0"/>
              </a:rPr>
              <a:t>/ </a:t>
            </a:r>
            <a:r>
              <a:rPr lang="en-GB" sz="1200" err="1">
                <a:solidFill>
                  <a:srgbClr val="000000"/>
                </a:solidFill>
                <a:latin typeface="Ubuntu Mono" panose="020B0509030602030204" pitchFamily="49" charset="0"/>
              </a:rPr>
              <a:t>my_app</a:t>
            </a:r>
            <a:r>
              <a:rPr lang="en-GB" sz="1200">
                <a:solidFill>
                  <a:srgbClr val="000000"/>
                </a:solidFill>
                <a:latin typeface="Ubuntu Mono" panose="020B0509030602030204" pitchFamily="49" charset="0"/>
              </a:rPr>
              <a:t>/</a:t>
            </a:r>
          </a:p>
          <a:p>
            <a:r>
              <a:rPr lang="en-GB" sz="1200">
                <a:solidFill>
                  <a:srgbClr val="000000"/>
                </a:solidFill>
                <a:latin typeface="Ubuntu Mono" panose="020B0509030602030204" pitchFamily="49" charset="0"/>
              </a:rPr>
              <a:t>Only in </a:t>
            </a:r>
            <a:r>
              <a:rPr lang="en-GB" sz="1200" err="1">
                <a:solidFill>
                  <a:srgbClr val="000000"/>
                </a:solidFill>
                <a:latin typeface="Ubuntu Mono" panose="020B0509030602030204" pitchFamily="49" charset="0"/>
              </a:rPr>
              <a:t>my_app</a:t>
            </a:r>
            <a:r>
              <a:rPr lang="en-GB" sz="1200">
                <a:solidFill>
                  <a:srgbClr val="000000"/>
                </a:solidFill>
                <a:latin typeface="Ubuntu Mono" panose="020B0509030602030204" pitchFamily="49" charset="0"/>
              </a:rPr>
              <a:t>/: vendor</a:t>
            </a:r>
          </a:p>
          <a:p>
            <a:r>
              <a:rPr lang="en-GB" sz="1200">
                <a:solidFill>
                  <a:srgbClr val="000000"/>
                </a:solidFill>
                <a:latin typeface="Ubuntu Mono" panose="020B0509030602030204" pitchFamily="49" charset="0"/>
              </a:rPr>
              <a:t>Only in </a:t>
            </a:r>
            <a:r>
              <a:rPr lang="en-GB" sz="1200" err="1">
                <a:solidFill>
                  <a:srgbClr val="000000"/>
                </a:solidFill>
                <a:latin typeface="Ubuntu Mono" panose="020B0509030602030204" pitchFamily="49" charset="0"/>
              </a:rPr>
              <a:t>my_app</a:t>
            </a:r>
            <a:r>
              <a:rPr lang="en-GB" sz="1200">
                <a:solidFill>
                  <a:srgbClr val="000000"/>
                </a:solidFill>
                <a:latin typeface="Ubuntu Mono" panose="020B0509030602030204" pitchFamily="49" charset="0"/>
              </a:rPr>
              <a:t>/: .env</a:t>
            </a:r>
          </a:p>
        </p:txBody>
      </p:sp>
      <p:sp>
        <p:nvSpPr>
          <p:cNvPr id="8" name="Rettangolo 7">
            <a:extLst>
              <a:ext uri="{FF2B5EF4-FFF2-40B4-BE49-F238E27FC236}">
                <a16:creationId xmlns:a16="http://schemas.microsoft.com/office/drawing/2014/main" id="{1AB48573-06B9-0242-9FC3-D7C37876E17C}"/>
              </a:ext>
            </a:extLst>
          </p:cNvPr>
          <p:cNvSpPr/>
          <p:nvPr/>
        </p:nvSpPr>
        <p:spPr>
          <a:xfrm>
            <a:off x="331072" y="2716670"/>
            <a:ext cx="294767" cy="342000"/>
          </a:xfrm>
          <a:prstGeom prst="rect">
            <a:avLst/>
          </a:prstGeom>
          <a:solidFill>
            <a:srgbClr val="0EA859"/>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it-IT" sz="2200">
                <a:solidFill>
                  <a:schemeClr val="tx1"/>
                </a:solidFill>
              </a:rPr>
              <a:t>2.</a:t>
            </a:r>
          </a:p>
        </p:txBody>
      </p:sp>
      <p:sp>
        <p:nvSpPr>
          <p:cNvPr id="11" name="Segnaposto contenuto 2">
            <a:extLst>
              <a:ext uri="{FF2B5EF4-FFF2-40B4-BE49-F238E27FC236}">
                <a16:creationId xmlns:a16="http://schemas.microsoft.com/office/drawing/2014/main" id="{0048A337-6177-1D4C-AB74-7273819B945D}"/>
              </a:ext>
            </a:extLst>
          </p:cNvPr>
          <p:cNvSpPr txBox="1">
            <a:spLocks/>
          </p:cNvSpPr>
          <p:nvPr/>
        </p:nvSpPr>
        <p:spPr>
          <a:xfrm>
            <a:off x="359499" y="6035602"/>
            <a:ext cx="8724077" cy="4472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it-IT" sz="2200"/>
              <a:t>Esse sono dovute ai passi successivi (</a:t>
            </a:r>
            <a:r>
              <a:rPr lang="it-IT" sz="2200">
                <a:highlight>
                  <a:srgbClr val="FF00FF"/>
                </a:highlight>
              </a:rPr>
              <a:t>3</a:t>
            </a:r>
            <a:r>
              <a:rPr lang="it-IT" sz="2200"/>
              <a:t>,</a:t>
            </a:r>
            <a:r>
              <a:rPr lang="it-IT" sz="2200">
                <a:highlight>
                  <a:srgbClr val="FFFF00"/>
                </a:highlight>
              </a:rPr>
              <a:t>4</a:t>
            </a:r>
            <a:r>
              <a:rPr lang="it-IT" sz="2200"/>
              <a:t>,</a:t>
            </a:r>
            <a:r>
              <a:rPr lang="it-IT" sz="2200">
                <a:highlight>
                  <a:srgbClr val="00FFFF"/>
                </a:highlight>
              </a:rPr>
              <a:t>5</a:t>
            </a:r>
            <a:r>
              <a:rPr lang="it-IT" sz="2200"/>
              <a:t>,</a:t>
            </a:r>
            <a:r>
              <a:rPr lang="it-IT" sz="2200">
                <a:highlight>
                  <a:srgbClr val="C0C0C0"/>
                </a:highlight>
              </a:rPr>
              <a:t>6</a:t>
            </a:r>
            <a:r>
              <a:rPr lang="it-IT" sz="2200"/>
              <a:t>) di </a:t>
            </a:r>
            <a:r>
              <a:rPr lang="it-IT" sz="2200" i="1" err="1"/>
              <a:t>laravel</a:t>
            </a:r>
            <a:r>
              <a:rPr lang="it-IT" sz="2200" i="1"/>
              <a:t> new</a:t>
            </a:r>
            <a:r>
              <a:rPr lang="it-IT" sz="2200"/>
              <a:t> (v. oltre)</a:t>
            </a:r>
          </a:p>
        </p:txBody>
      </p:sp>
      <p:sp>
        <p:nvSpPr>
          <p:cNvPr id="12" name="Rettangolo 11">
            <a:extLst>
              <a:ext uri="{FF2B5EF4-FFF2-40B4-BE49-F238E27FC236}">
                <a16:creationId xmlns:a16="http://schemas.microsoft.com/office/drawing/2014/main" id="{D5314926-A5D0-B84D-AFB3-876D5D11C9BC}"/>
              </a:ext>
            </a:extLst>
          </p:cNvPr>
          <p:cNvSpPr/>
          <p:nvPr/>
        </p:nvSpPr>
        <p:spPr>
          <a:xfrm>
            <a:off x="331072" y="1648381"/>
            <a:ext cx="294767" cy="342000"/>
          </a:xfrm>
          <a:prstGeom prst="rect">
            <a:avLst/>
          </a:prstGeom>
          <a:solidFill>
            <a:srgbClr val="00FF01"/>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it-IT" sz="2200">
                <a:solidFill>
                  <a:schemeClr val="tx1"/>
                </a:solidFill>
              </a:rPr>
              <a:t>1.</a:t>
            </a:r>
          </a:p>
        </p:txBody>
      </p:sp>
    </p:spTree>
    <p:extLst>
      <p:ext uri="{BB962C8B-B14F-4D97-AF65-F5344CB8AC3E}">
        <p14:creationId xmlns:p14="http://schemas.microsoft.com/office/powerpoint/2010/main" val="29150500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4EDF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C8D1EE-746E-4740-A6E2-14E4CFFA9D11}"/>
              </a:ext>
            </a:extLst>
          </p:cNvPr>
          <p:cNvSpPr>
            <a:spLocks noGrp="1"/>
          </p:cNvSpPr>
          <p:nvPr>
            <p:ph type="title"/>
          </p:nvPr>
        </p:nvSpPr>
        <p:spPr/>
        <p:txBody>
          <a:bodyPr>
            <a:normAutofit/>
          </a:bodyPr>
          <a:lstStyle/>
          <a:p>
            <a:r>
              <a:rPr lang="it-IT" sz="3600" b="0" err="1"/>
              <a:t>L</a:t>
            </a:r>
            <a:r>
              <a:rPr lang="it-IT" sz="3600" b="0"/>
              <a:t>o scheletro dell'</a:t>
            </a:r>
            <a:r>
              <a:rPr lang="it-IT" sz="3600" b="0" err="1"/>
              <a:t>app via </a:t>
            </a:r>
            <a:r>
              <a:rPr lang="it-IT" sz="3600" b="0" i="1" err="1"/>
              <a:t>git</a:t>
            </a:r>
            <a:endParaRPr lang="it-IT" sz="3600" b="0"/>
          </a:p>
        </p:txBody>
      </p:sp>
      <p:sp>
        <p:nvSpPr>
          <p:cNvPr id="3" name="Segnaposto contenuto 2">
            <a:extLst>
              <a:ext uri="{FF2B5EF4-FFF2-40B4-BE49-F238E27FC236}">
                <a16:creationId xmlns:a16="http://schemas.microsoft.com/office/drawing/2014/main" id="{4076BF6F-114B-0D4E-AF4B-F3FA42C360C3}"/>
              </a:ext>
            </a:extLst>
          </p:cNvPr>
          <p:cNvSpPr>
            <a:spLocks noGrp="1"/>
          </p:cNvSpPr>
          <p:nvPr>
            <p:ph idx="1"/>
          </p:nvPr>
        </p:nvSpPr>
        <p:spPr>
          <a:xfrm>
            <a:off x="281128" y="864272"/>
            <a:ext cx="8802447" cy="799930"/>
          </a:xfrm>
        </p:spPr>
        <p:txBody>
          <a:bodyPr>
            <a:noAutofit/>
          </a:bodyPr>
          <a:lstStyle/>
          <a:p>
            <a:pPr marL="0" indent="0">
              <a:buNone/>
            </a:pPr>
            <a:r>
              <a:rPr lang="it-IT" sz="2400"/>
              <a:t>Lo "scheletro" dell'app in </a:t>
            </a:r>
            <a:r>
              <a:rPr lang="it-IT" sz="2400" i="1"/>
              <a:t>latest.zip</a:t>
            </a:r>
            <a:r>
              <a:rPr lang="it-IT" sz="2400"/>
              <a:t> non è altro che l'archivio di un progetto </a:t>
            </a:r>
            <a:r>
              <a:rPr lang="it-IT" sz="2400" i="1"/>
              <a:t>git</a:t>
            </a:r>
            <a:r>
              <a:rPr lang="it-IT" sz="2400"/>
              <a:t>, scaricabile con:</a:t>
            </a:r>
          </a:p>
          <a:p>
            <a:pPr marL="0" indent="0">
              <a:buNone/>
            </a:pPr>
            <a:r>
              <a:rPr lang="it-IT" sz="2400"/>
              <a:t> </a:t>
            </a:r>
          </a:p>
        </p:txBody>
      </p:sp>
      <p:sp>
        <p:nvSpPr>
          <p:cNvPr id="4" name="Segnaposto data 3">
            <a:extLst>
              <a:ext uri="{FF2B5EF4-FFF2-40B4-BE49-F238E27FC236}">
                <a16:creationId xmlns:a16="http://schemas.microsoft.com/office/drawing/2014/main" id="{9AB832B2-6846-B649-9E16-4E18A4397732}"/>
              </a:ext>
            </a:extLst>
          </p:cNvPr>
          <p:cNvSpPr>
            <a:spLocks noGrp="1"/>
          </p:cNvSpPr>
          <p:nvPr>
            <p:ph type="dt" sz="half" idx="10"/>
          </p:nvPr>
        </p:nvSpPr>
        <p:spPr/>
        <p:txBody>
          <a:bodyPr/>
          <a:lstStyle/>
          <a:p>
            <a:fld id="{D7AF8F9D-EF0D-8A48-BFBA-38DB52C0654D}" type="datetime1">
              <a:rPr lang="it-IT" smtClean="0"/>
              <a:t>09/01/24</a:t>
            </a:fld>
            <a:endParaRPr lang="it-IT"/>
          </a:p>
        </p:txBody>
      </p:sp>
      <p:sp>
        <p:nvSpPr>
          <p:cNvPr id="5" name="Segnaposto piè di pagina 4">
            <a:extLst>
              <a:ext uri="{FF2B5EF4-FFF2-40B4-BE49-F238E27FC236}">
                <a16:creationId xmlns:a16="http://schemas.microsoft.com/office/drawing/2014/main" id="{A46BE55C-E572-3B4E-A661-18D2F7126BDE}"/>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C8CEC4D-E73B-5E47-99B0-86E1679CCE3F}"/>
              </a:ext>
            </a:extLst>
          </p:cNvPr>
          <p:cNvSpPr>
            <a:spLocks noGrp="1"/>
          </p:cNvSpPr>
          <p:nvPr>
            <p:ph type="sldNum" sz="quarter" idx="12"/>
          </p:nvPr>
        </p:nvSpPr>
        <p:spPr/>
        <p:txBody>
          <a:bodyPr/>
          <a:lstStyle/>
          <a:p>
            <a:fld id="{F8EFCE01-9A1A-5743-92DE-2F66DAA3BA2F}" type="slidenum">
              <a:rPr lang="it-IT" smtClean="0"/>
              <a:t>41</a:t>
            </a:fld>
            <a:endParaRPr lang="it-IT"/>
          </a:p>
        </p:txBody>
      </p:sp>
      <p:sp>
        <p:nvSpPr>
          <p:cNvPr id="13" name="Rettangolo 6">
            <a:extLst>
              <a:ext uri="{FF2B5EF4-FFF2-40B4-BE49-F238E27FC236}">
                <a16:creationId xmlns:a16="http://schemas.microsoft.com/office/drawing/2014/main" id="{1FDB2A64-B4F6-7A45-A0DC-FDB270BB0186}"/>
              </a:ext>
            </a:extLst>
          </p:cNvPr>
          <p:cNvSpPr/>
          <p:nvPr/>
        </p:nvSpPr>
        <p:spPr>
          <a:xfrm>
            <a:off x="425235" y="1748311"/>
            <a:ext cx="8003157" cy="1169551"/>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spcBef>
                <a:spcPts val="400"/>
              </a:spcBef>
            </a:pPr>
            <a:r>
              <a:rPr lang="it-IT" sz="1400">
                <a:solidFill>
                  <a:schemeClr val="accent6"/>
                </a:solidFill>
                <a:latin typeface="Ubuntu Mono" panose="020B0509030602030204" pitchFamily="49" charset="0"/>
              </a:rPr>
              <a:t>$ </a:t>
            </a:r>
            <a:r>
              <a:rPr lang="en-GB" sz="1400">
                <a:solidFill>
                  <a:srgbClr val="000000"/>
                </a:solidFill>
                <a:latin typeface="Ubuntu Mono" panose="020B0509030602030204" pitchFamily="49" charset="0"/>
              </a:rPr>
              <a:t>git clone https://github.com/laravel/laravel.git/</a:t>
            </a:r>
          </a:p>
          <a:p>
            <a:r>
              <a:rPr lang="en-GB" sz="1400">
                <a:solidFill>
                  <a:srgbClr val="000000"/>
                </a:solidFill>
                <a:latin typeface="Ubuntu Mono" panose="020B0509030602030204" pitchFamily="49" charset="0"/>
              </a:rPr>
              <a:t>Cloning into 'laravel'...</a:t>
            </a:r>
          </a:p>
          <a:p>
            <a:r>
              <a:rPr lang="en-GB" sz="1400">
                <a:solidFill>
                  <a:srgbClr val="000000"/>
                </a:solidFill>
                <a:latin typeface="Ubuntu Mono" panose="020B0509030602030204" pitchFamily="49" charset="0"/>
              </a:rPr>
              <a:t>...</a:t>
            </a:r>
          </a:p>
          <a:p>
            <a:r>
              <a:rPr lang="en-GB" sz="1400">
                <a:solidFill>
                  <a:srgbClr val="000000"/>
                </a:solidFill>
                <a:latin typeface="Ubuntu Mono" panose="020B0509030602030204" pitchFamily="49" charset="0"/>
              </a:rPr>
              <a:t>Receiving objects: 100% (31515/31515), 9.80 MiB | 5.38 MiB/s, done.</a:t>
            </a:r>
          </a:p>
          <a:p>
            <a:r>
              <a:rPr lang="en-GB" sz="1400">
                <a:solidFill>
                  <a:srgbClr val="000000"/>
                </a:solidFill>
                <a:latin typeface="Ubuntu Mono" panose="020B0509030602030204" pitchFamily="49" charset="0"/>
              </a:rPr>
              <a:t>Resolving deltas: 100% (18633/18633), done.</a:t>
            </a:r>
          </a:p>
        </p:txBody>
      </p:sp>
      <p:sp>
        <p:nvSpPr>
          <p:cNvPr id="14" name="Segnaposto contenuto 2">
            <a:extLst>
              <a:ext uri="{FF2B5EF4-FFF2-40B4-BE49-F238E27FC236}">
                <a16:creationId xmlns:a16="http://schemas.microsoft.com/office/drawing/2014/main" id="{FB007290-DDA6-6F43-B56F-D0DC48D27325}"/>
              </a:ext>
            </a:extLst>
          </p:cNvPr>
          <p:cNvSpPr txBox="1">
            <a:spLocks/>
          </p:cNvSpPr>
          <p:nvPr/>
        </p:nvSpPr>
        <p:spPr>
          <a:xfrm>
            <a:off x="281128" y="3024918"/>
            <a:ext cx="8802447" cy="44826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it-IT" sz="2400"/>
              <a:t>Le differenze sono, in effetti, minime:</a:t>
            </a:r>
          </a:p>
          <a:p>
            <a:pPr marL="0" indent="0">
              <a:buFont typeface="Arial"/>
              <a:buNone/>
            </a:pPr>
            <a:r>
              <a:rPr lang="it-IT" sz="2400"/>
              <a:t> </a:t>
            </a:r>
          </a:p>
        </p:txBody>
      </p:sp>
      <p:sp>
        <p:nvSpPr>
          <p:cNvPr id="15" name="Rettangolo 6">
            <a:extLst>
              <a:ext uri="{FF2B5EF4-FFF2-40B4-BE49-F238E27FC236}">
                <a16:creationId xmlns:a16="http://schemas.microsoft.com/office/drawing/2014/main" id="{6E0AC5A7-4055-C040-B482-8B294BC019E7}"/>
              </a:ext>
            </a:extLst>
          </p:cNvPr>
          <p:cNvSpPr/>
          <p:nvPr/>
        </p:nvSpPr>
        <p:spPr>
          <a:xfrm>
            <a:off x="425235" y="3499682"/>
            <a:ext cx="8003157" cy="1815882"/>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400">
                <a:solidFill>
                  <a:schemeClr val="accent6"/>
                </a:solidFill>
                <a:latin typeface="Ubuntu Mono" panose="020B0509030602030204" pitchFamily="49" charset="0"/>
              </a:rPr>
              <a:t>$ </a:t>
            </a:r>
            <a:r>
              <a:rPr lang="it-IT" sz="1400" err="1">
                <a:solidFill>
                  <a:srgbClr val="000000"/>
                </a:solidFill>
                <a:latin typeface="Ubuntu Mono" panose="020B0509030602030204" pitchFamily="49" charset="0"/>
              </a:rPr>
              <a:t>unzip</a:t>
            </a:r>
            <a:r>
              <a:rPr lang="it-IT" sz="1400">
                <a:solidFill>
                  <a:srgbClr val="000000"/>
                </a:solidFill>
                <a:latin typeface="Ubuntu Mono" panose="020B0509030602030204" pitchFamily="49" charset="0"/>
              </a:rPr>
              <a:t> </a:t>
            </a:r>
            <a:r>
              <a:rPr lang="it-IT" sz="1400" err="1">
                <a:solidFill>
                  <a:srgbClr val="000000"/>
                </a:solidFill>
                <a:latin typeface="Ubuntu Mono" panose="020B0509030602030204" pitchFamily="49" charset="0"/>
              </a:rPr>
              <a:t>latest.zip</a:t>
            </a:r>
            <a:r>
              <a:rPr lang="it-IT" sz="1400">
                <a:solidFill>
                  <a:srgbClr val="000000"/>
                </a:solidFill>
                <a:latin typeface="Ubuntu Mono" panose="020B0509030602030204" pitchFamily="49" charset="0"/>
              </a:rPr>
              <a:t> –d </a:t>
            </a:r>
            <a:r>
              <a:rPr lang="it-IT" sz="1400" err="1">
                <a:solidFill>
                  <a:srgbClr val="000000"/>
                </a:solidFill>
                <a:latin typeface="Ubuntu Mono" panose="020B0509030602030204" pitchFamily="49" charset="0"/>
              </a:rPr>
              <a:t>an_app</a:t>
            </a:r>
          </a:p>
          <a:p>
            <a:r>
              <a:rPr lang="en-GB" sz="1400">
                <a:solidFill>
                  <a:srgbClr val="000000"/>
                </a:solidFill>
                <a:latin typeface="Ubuntu Mono" panose="020B0509030602030204" pitchFamily="49" charset="0"/>
              </a:rPr>
              <a:t>Archive:  laracode/study/stub/latest.zip</a:t>
            </a:r>
          </a:p>
          <a:p>
            <a:r>
              <a:rPr lang="en-GB" sz="1400">
                <a:solidFill>
                  <a:srgbClr val="000000"/>
                </a:solidFill>
                <a:latin typeface="Ubuntu Mono" panose="020B0509030602030204" pitchFamily="49" charset="0"/>
              </a:rPr>
              <a:t>  inflating: ...</a:t>
            </a:r>
          </a:p>
          <a:p>
            <a:r>
              <a:rPr lang="it-IT" sz="1400">
                <a:solidFill>
                  <a:schemeClr val="accent6"/>
                </a:solidFill>
                <a:latin typeface="Ubuntu Mono" panose="020B0509030602030204" pitchFamily="49" charset="0"/>
              </a:rPr>
              <a:t>$ </a:t>
            </a:r>
            <a:r>
              <a:rPr lang="it-IT" sz="1400">
                <a:solidFill>
                  <a:srgbClr val="000000"/>
                </a:solidFill>
                <a:latin typeface="Ubuntu Mono" panose="020B0509030602030204" pitchFamily="49" charset="0"/>
              </a:rPr>
              <a:t>diff -rq laravel/ latest/</a:t>
            </a:r>
          </a:p>
          <a:p>
            <a:r>
              <a:rPr lang="en-GB" sz="1400">
                <a:solidFill>
                  <a:srgbClr val="000000"/>
                </a:solidFill>
                <a:latin typeface="Ubuntu Mono" panose="020B0509030602030204" pitchFamily="49" charset="0"/>
              </a:rPr>
              <a:t>...</a:t>
            </a:r>
          </a:p>
          <a:p>
            <a:r>
              <a:rPr lang="en-GB" sz="1400">
                <a:solidFill>
                  <a:srgbClr val="000000"/>
                </a:solidFill>
                <a:latin typeface="Ubuntu Mono" panose="020B0509030602030204" pitchFamily="49" charset="0"/>
              </a:rPr>
              <a:t>Only in latest/bootstrap/cache: packages.php</a:t>
            </a:r>
          </a:p>
          <a:p>
            <a:r>
              <a:rPr lang="en-GB" sz="1400">
                <a:solidFill>
                  <a:srgbClr val="000000"/>
                </a:solidFill>
                <a:latin typeface="Ubuntu Mono" panose="020B0509030602030204" pitchFamily="49" charset="0"/>
              </a:rPr>
              <a:t>Only in latest/bootstrap/cache: services.php</a:t>
            </a:r>
          </a:p>
          <a:p>
            <a:r>
              <a:rPr lang="en-GB" sz="1400">
                <a:solidFill>
                  <a:srgbClr val="000000"/>
                </a:solidFill>
                <a:latin typeface="Ubuntu Mono" panose="020B0509030602030204" pitchFamily="49" charset="0"/>
              </a:rPr>
              <a:t>Only in latest/: composer.lock</a:t>
            </a:r>
          </a:p>
        </p:txBody>
      </p:sp>
      <p:sp>
        <p:nvSpPr>
          <p:cNvPr id="16" name="Segnaposto contenuto 2">
            <a:extLst>
              <a:ext uri="{FF2B5EF4-FFF2-40B4-BE49-F238E27FC236}">
                <a16:creationId xmlns:a16="http://schemas.microsoft.com/office/drawing/2014/main" id="{BF863C8C-BC20-C641-9841-FA3E2C7E30FE}"/>
              </a:ext>
            </a:extLst>
          </p:cNvPr>
          <p:cNvSpPr txBox="1">
            <a:spLocks/>
          </p:cNvSpPr>
          <p:nvPr/>
        </p:nvSpPr>
        <p:spPr>
          <a:xfrm>
            <a:off x="281128" y="5342063"/>
            <a:ext cx="8802447" cy="44826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it-IT" sz="2400"/>
              <a:t>e se ne darà conto più avanti</a:t>
            </a:r>
          </a:p>
          <a:p>
            <a:pPr marL="0" indent="0">
              <a:buFont typeface="Arial"/>
              <a:buNone/>
            </a:pPr>
            <a:r>
              <a:rPr lang="it-IT" sz="2400"/>
              <a:t> </a:t>
            </a:r>
          </a:p>
        </p:txBody>
      </p:sp>
    </p:spTree>
    <p:extLst>
      <p:ext uri="{BB962C8B-B14F-4D97-AF65-F5344CB8AC3E}">
        <p14:creationId xmlns:p14="http://schemas.microsoft.com/office/powerpoint/2010/main" val="13610076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E4EDF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C8D1EE-746E-4740-A6E2-14E4CFFA9D11}"/>
              </a:ext>
            </a:extLst>
          </p:cNvPr>
          <p:cNvSpPr>
            <a:spLocks noGrp="1"/>
          </p:cNvSpPr>
          <p:nvPr>
            <p:ph type="title"/>
          </p:nvPr>
        </p:nvSpPr>
        <p:spPr>
          <a:xfrm>
            <a:off x="359500" y="24065"/>
            <a:ext cx="8579942" cy="636584"/>
          </a:xfrm>
        </p:spPr>
        <p:txBody>
          <a:bodyPr>
            <a:normAutofit fontScale="90000"/>
          </a:bodyPr>
          <a:lstStyle/>
          <a:p>
            <a:r>
              <a:rPr lang="it-IT" sz="3600" b="0" i="1" err="1"/>
              <a:t>laravel</a:t>
            </a:r>
            <a:r>
              <a:rPr lang="it-IT" sz="3600" b="0" i="1"/>
              <a:t> new</a:t>
            </a:r>
            <a:r>
              <a:rPr lang="it-IT" sz="3600" b="0"/>
              <a:t>: ma cosa fa esattamente?</a:t>
            </a:r>
          </a:p>
        </p:txBody>
      </p:sp>
      <p:sp>
        <p:nvSpPr>
          <p:cNvPr id="4" name="Segnaposto data 3">
            <a:extLst>
              <a:ext uri="{FF2B5EF4-FFF2-40B4-BE49-F238E27FC236}">
                <a16:creationId xmlns:a16="http://schemas.microsoft.com/office/drawing/2014/main" id="{9AB832B2-6846-B649-9E16-4E18A4397732}"/>
              </a:ext>
            </a:extLst>
          </p:cNvPr>
          <p:cNvSpPr>
            <a:spLocks noGrp="1"/>
          </p:cNvSpPr>
          <p:nvPr>
            <p:ph type="dt" sz="half" idx="10"/>
          </p:nvPr>
        </p:nvSpPr>
        <p:spPr/>
        <p:txBody>
          <a:bodyPr/>
          <a:lstStyle/>
          <a:p>
            <a:fld id="{5C1DABA5-7B22-7046-A05C-D81E79174217}" type="datetime1">
              <a:rPr lang="it-IT" smtClean="0"/>
              <a:t>09/01/24</a:t>
            </a:fld>
            <a:endParaRPr lang="it-IT"/>
          </a:p>
        </p:txBody>
      </p:sp>
      <p:sp>
        <p:nvSpPr>
          <p:cNvPr id="5" name="Segnaposto piè di pagina 4">
            <a:extLst>
              <a:ext uri="{FF2B5EF4-FFF2-40B4-BE49-F238E27FC236}">
                <a16:creationId xmlns:a16="http://schemas.microsoft.com/office/drawing/2014/main" id="{A46BE55C-E572-3B4E-A661-18D2F7126BDE}"/>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C8CEC4D-E73B-5E47-99B0-86E1679CCE3F}"/>
              </a:ext>
            </a:extLst>
          </p:cNvPr>
          <p:cNvSpPr>
            <a:spLocks noGrp="1"/>
          </p:cNvSpPr>
          <p:nvPr>
            <p:ph type="sldNum" sz="quarter" idx="12"/>
          </p:nvPr>
        </p:nvSpPr>
        <p:spPr/>
        <p:txBody>
          <a:bodyPr/>
          <a:lstStyle/>
          <a:p>
            <a:fld id="{F8EFCE01-9A1A-5743-92DE-2F66DAA3BA2F}" type="slidenum">
              <a:rPr lang="it-IT" smtClean="0"/>
              <a:t>42</a:t>
            </a:fld>
            <a:endParaRPr lang="it-IT"/>
          </a:p>
        </p:txBody>
      </p:sp>
      <p:sp>
        <p:nvSpPr>
          <p:cNvPr id="16" name="Segnaposto contenuto 2">
            <a:extLst>
              <a:ext uri="{FF2B5EF4-FFF2-40B4-BE49-F238E27FC236}">
                <a16:creationId xmlns:a16="http://schemas.microsoft.com/office/drawing/2014/main" id="{FD0A437F-7D16-4844-B1A5-505FB68E7D60}"/>
              </a:ext>
            </a:extLst>
          </p:cNvPr>
          <p:cNvSpPr txBox="1">
            <a:spLocks/>
          </p:cNvSpPr>
          <p:nvPr/>
        </p:nvSpPr>
        <p:spPr>
          <a:xfrm>
            <a:off x="215364" y="611665"/>
            <a:ext cx="8928636" cy="955112"/>
          </a:xfrm>
          <a:prstGeom prst="rect">
            <a:avLst/>
          </a:prstGeom>
          <a:no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it-IT" sz="2000"/>
              <a:t>Esegue </a:t>
            </a:r>
            <a:r>
              <a:rPr lang="it-IT" sz="2000" i="1" err="1"/>
              <a:t>execute</a:t>
            </a:r>
            <a:r>
              <a:rPr lang="it-IT" sz="2000" i="1"/>
              <a:t>()</a:t>
            </a:r>
            <a:r>
              <a:rPr lang="it-IT" sz="2000"/>
              <a:t> in </a:t>
            </a:r>
            <a:r>
              <a:rPr lang="it-IT" sz="1800" i="1">
                <a:latin typeface="Arial Narrow" panose="020B0604020202020204" pitchFamily="34" charset="0"/>
                <a:cs typeface="Arial Narrow" panose="020B0604020202020204" pitchFamily="34" charset="0"/>
              </a:rPr>
              <a:t>.</a:t>
            </a:r>
            <a:r>
              <a:rPr lang="it-IT" sz="1800" i="1" err="1">
                <a:latin typeface="Arial Narrow" panose="020B0604020202020204" pitchFamily="34" charset="0"/>
                <a:cs typeface="Arial Narrow" panose="020B0604020202020204" pitchFamily="34" charset="0"/>
              </a:rPr>
              <a:t>composer</a:t>
            </a:r>
            <a:r>
              <a:rPr lang="it-IT" sz="1800" i="1">
                <a:latin typeface="Arial Narrow" panose="020B0604020202020204" pitchFamily="34" charset="0"/>
                <a:cs typeface="Arial Narrow" panose="020B0604020202020204" pitchFamily="34" charset="0"/>
              </a:rPr>
              <a:t>/</a:t>
            </a:r>
            <a:r>
              <a:rPr lang="it-IT" sz="1800" i="1" err="1">
                <a:latin typeface="Arial Narrow" panose="020B0604020202020204" pitchFamily="34" charset="0"/>
                <a:cs typeface="Arial Narrow" panose="020B0604020202020204" pitchFamily="34" charset="0"/>
              </a:rPr>
              <a:t>vendor</a:t>
            </a:r>
            <a:r>
              <a:rPr lang="it-IT" sz="1800" i="1">
                <a:latin typeface="Arial Narrow" panose="020B0604020202020204" pitchFamily="34" charset="0"/>
                <a:cs typeface="Arial Narrow" panose="020B0604020202020204" pitchFamily="34" charset="0"/>
              </a:rPr>
              <a:t>/</a:t>
            </a:r>
            <a:r>
              <a:rPr lang="it-IT" sz="1800" i="1" err="1">
                <a:latin typeface="Arial Narrow" panose="020B0604020202020204" pitchFamily="34" charset="0"/>
                <a:cs typeface="Arial Narrow" panose="020B0604020202020204" pitchFamily="34" charset="0"/>
              </a:rPr>
              <a:t>laravel</a:t>
            </a:r>
            <a:r>
              <a:rPr lang="it-IT" sz="1800" i="1">
                <a:latin typeface="Arial Narrow" panose="020B0604020202020204" pitchFamily="34" charset="0"/>
                <a:cs typeface="Arial Narrow" panose="020B0604020202020204" pitchFamily="34" charset="0"/>
              </a:rPr>
              <a:t>/</a:t>
            </a:r>
            <a:r>
              <a:rPr lang="it-IT" sz="1800" i="1" err="1">
                <a:latin typeface="Arial Narrow" panose="020B0604020202020204" pitchFamily="34" charset="0"/>
                <a:cs typeface="Arial Narrow" panose="020B0604020202020204" pitchFamily="34" charset="0"/>
              </a:rPr>
              <a:t>installer</a:t>
            </a:r>
            <a:r>
              <a:rPr lang="it-IT" sz="1800" i="1">
                <a:latin typeface="Arial Narrow" panose="020B0604020202020204" pitchFamily="34" charset="0"/>
                <a:cs typeface="Arial Narrow" panose="020B0604020202020204" pitchFamily="34" charset="0"/>
              </a:rPr>
              <a:t>/</a:t>
            </a:r>
            <a:r>
              <a:rPr lang="it-IT" sz="1800" i="1" err="1">
                <a:latin typeface="Arial Narrow" panose="020B0604020202020204" pitchFamily="34" charset="0"/>
                <a:cs typeface="Arial Narrow" panose="020B0604020202020204" pitchFamily="34" charset="0"/>
              </a:rPr>
              <a:t>src</a:t>
            </a:r>
            <a:r>
              <a:rPr lang="it-IT" sz="1800" i="1">
                <a:latin typeface="Arial Narrow" panose="020B0604020202020204" pitchFamily="34" charset="0"/>
                <a:cs typeface="Arial Narrow" panose="020B0604020202020204" pitchFamily="34" charset="0"/>
              </a:rPr>
              <a:t>/</a:t>
            </a:r>
            <a:r>
              <a:rPr lang="it-IT" sz="1800" i="1" err="1">
                <a:latin typeface="Arial Narrow" panose="020B0604020202020204" pitchFamily="34" charset="0"/>
                <a:cs typeface="Arial Narrow" panose="020B0604020202020204" pitchFamily="34" charset="0"/>
              </a:rPr>
              <a:t>NewCommand.php</a:t>
            </a:r>
            <a:r>
              <a:rPr lang="it-IT" sz="2000"/>
              <a:t> dove si vede che:</a:t>
            </a:r>
            <a:endParaRPr lang="it-IT" sz="2000" i="1"/>
          </a:p>
          <a:p>
            <a:pPr marL="0" indent="0">
              <a:buNone/>
            </a:pPr>
            <a:r>
              <a:rPr lang="it-IT" sz="2000"/>
              <a:t>(</a:t>
            </a:r>
            <a:r>
              <a:rPr lang="it-IT" sz="2000">
                <a:highlight>
                  <a:srgbClr val="00FF00"/>
                </a:highlight>
              </a:rPr>
              <a:t>1</a:t>
            </a:r>
            <a:r>
              <a:rPr lang="it-IT" sz="2000"/>
              <a:t>) </a:t>
            </a:r>
            <a:r>
              <a:rPr lang="it-IT" sz="2000">
                <a:highlight>
                  <a:srgbClr val="00FF00"/>
                </a:highlight>
              </a:rPr>
              <a:t>scarica</a:t>
            </a:r>
            <a:r>
              <a:rPr lang="it-IT" sz="2000"/>
              <a:t> lo zip, (</a:t>
            </a:r>
            <a:r>
              <a:rPr lang="it-IT" sz="2000">
                <a:highlight>
                  <a:srgbClr val="0FA859"/>
                </a:highlight>
              </a:rPr>
              <a:t>2</a:t>
            </a:r>
            <a:r>
              <a:rPr lang="it-IT" sz="2000"/>
              <a:t>) lo </a:t>
            </a:r>
            <a:r>
              <a:rPr lang="it-IT" sz="2000">
                <a:highlight>
                  <a:srgbClr val="008000"/>
                </a:highlight>
              </a:rPr>
              <a:t>decomprime</a:t>
            </a:r>
            <a:r>
              <a:rPr lang="it-IT" sz="2000"/>
              <a:t> in </a:t>
            </a:r>
            <a:r>
              <a:rPr lang="it-IT" sz="2000" i="1"/>
              <a:t>$directory</a:t>
            </a:r>
            <a:r>
              <a:rPr lang="it-IT" sz="2000"/>
              <a:t>, (</a:t>
            </a:r>
            <a:r>
              <a:rPr lang="it-IT" sz="2000">
                <a:highlight>
                  <a:srgbClr val="FF00FF"/>
                </a:highlight>
              </a:rPr>
              <a:t>3</a:t>
            </a:r>
            <a:r>
              <a:rPr lang="it-IT" sz="2000"/>
              <a:t>) esegue </a:t>
            </a:r>
            <a:r>
              <a:rPr lang="it-IT" sz="2000" i="1" err="1">
                <a:highlight>
                  <a:srgbClr val="FF00FF"/>
                </a:highlight>
              </a:rPr>
              <a:t>composer</a:t>
            </a:r>
            <a:r>
              <a:rPr lang="it-IT" sz="2000" i="1">
                <a:highlight>
                  <a:srgbClr val="FF00FF"/>
                </a:highlight>
              </a:rPr>
              <a:t> </a:t>
            </a:r>
            <a:r>
              <a:rPr lang="it-IT" sz="2000" i="1" err="1">
                <a:highlight>
                  <a:srgbClr val="FF00FF"/>
                </a:highlight>
              </a:rPr>
              <a:t>install</a:t>
            </a:r>
            <a:r>
              <a:rPr lang="it-IT" sz="2000" i="1">
                <a:highlight>
                  <a:srgbClr val="FF00FF"/>
                </a:highlight>
              </a:rPr>
              <a:t> --no-scripts</a:t>
            </a:r>
            <a:r>
              <a:rPr lang="it-IT" sz="2000">
                <a:highlight>
                  <a:srgbClr val="E9EFF2"/>
                </a:highlight>
              </a:rPr>
              <a:t> </a:t>
            </a:r>
            <a:r>
              <a:rPr lang="it-IT" sz="2000"/>
              <a:t>e poi: (</a:t>
            </a:r>
            <a:r>
              <a:rPr lang="it-IT" sz="2000">
                <a:highlight>
                  <a:srgbClr val="FFFF00"/>
                </a:highlight>
              </a:rPr>
              <a:t>4</a:t>
            </a:r>
            <a:r>
              <a:rPr lang="it-IT" sz="2000"/>
              <a:t>), (</a:t>
            </a:r>
            <a:r>
              <a:rPr lang="it-IT" sz="2000">
                <a:highlight>
                  <a:srgbClr val="00FFFF"/>
                </a:highlight>
              </a:rPr>
              <a:t>5</a:t>
            </a:r>
            <a:r>
              <a:rPr lang="it-IT" sz="2000"/>
              <a:t>), (</a:t>
            </a:r>
            <a:r>
              <a:rPr lang="it-IT" sz="2000">
                <a:highlight>
                  <a:srgbClr val="C0C0C0"/>
                </a:highlight>
              </a:rPr>
              <a:t>6</a:t>
            </a:r>
            <a:r>
              <a:rPr lang="it-IT" sz="2000"/>
              <a:t>) esegue </a:t>
            </a:r>
            <a:r>
              <a:rPr lang="it-IT" sz="2000" i="1" err="1"/>
              <a:t>composer</a:t>
            </a:r>
            <a:r>
              <a:rPr lang="it-IT" sz="2000"/>
              <a:t> sui 3 script evidenziati sotto con </a:t>
            </a:r>
            <a:r>
              <a:rPr lang="it-IT" sz="2000">
                <a:highlight>
                  <a:srgbClr val="FFFF00"/>
                </a:highlight>
              </a:rPr>
              <a:t>  </a:t>
            </a:r>
            <a:r>
              <a:rPr lang="it-IT" sz="2000"/>
              <a:t>  </a:t>
            </a:r>
            <a:r>
              <a:rPr lang="it-IT" sz="2000">
                <a:highlight>
                  <a:srgbClr val="00FFFF"/>
                </a:highlight>
              </a:rPr>
              <a:t>  </a:t>
            </a:r>
            <a:r>
              <a:rPr lang="it-IT" sz="2000"/>
              <a:t>  </a:t>
            </a:r>
            <a:r>
              <a:rPr lang="it-IT" sz="2000">
                <a:highlight>
                  <a:srgbClr val="C0C0C0"/>
                </a:highlight>
              </a:rPr>
              <a:t>  </a:t>
            </a:r>
            <a:r>
              <a:rPr lang="it-IT" sz="2000"/>
              <a:t>:</a:t>
            </a:r>
          </a:p>
        </p:txBody>
      </p:sp>
      <p:sp>
        <p:nvSpPr>
          <p:cNvPr id="8" name="Rettangolo 7">
            <a:extLst>
              <a:ext uri="{FF2B5EF4-FFF2-40B4-BE49-F238E27FC236}">
                <a16:creationId xmlns:a16="http://schemas.microsoft.com/office/drawing/2014/main" id="{BF087F0A-8626-2A48-AF13-014BC53788F7}"/>
              </a:ext>
            </a:extLst>
          </p:cNvPr>
          <p:cNvSpPr/>
          <p:nvPr/>
        </p:nvSpPr>
        <p:spPr>
          <a:xfrm>
            <a:off x="224191" y="1741013"/>
            <a:ext cx="6019591" cy="2677656"/>
          </a:xfrm>
          <a:prstGeom prst="rect">
            <a:avLst/>
          </a:prstGeom>
          <a:solidFill>
            <a:srgbClr val="D4E1F1"/>
          </a:solidFill>
        </p:spPr>
        <p:txBody>
          <a:bodyPr wrap="square">
            <a:spAutoFit/>
          </a:bodyPr>
          <a:lstStyle/>
          <a:p>
            <a:r>
              <a:rPr lang="it-IT" sz="1200">
                <a:solidFill>
                  <a:srgbClr val="0070C0"/>
                </a:solidFill>
                <a:latin typeface="Ubuntu Mono" panose="020B0509030602030204" pitchFamily="49" charset="0"/>
              </a:rPr>
              <a:t>// .</a:t>
            </a:r>
            <a:r>
              <a:rPr lang="it-IT" sz="1200" err="1">
                <a:solidFill>
                  <a:srgbClr val="0070C0"/>
                </a:solidFill>
                <a:latin typeface="Ubuntu Mono" panose="020B0509030602030204" pitchFamily="49" charset="0"/>
              </a:rPr>
              <a:t>composer</a:t>
            </a:r>
            <a:r>
              <a:rPr lang="it-IT" sz="1200">
                <a:solidFill>
                  <a:srgbClr val="0070C0"/>
                </a:solidFill>
                <a:latin typeface="Ubuntu Mono" panose="020B0509030602030204" pitchFamily="49" charset="0"/>
              </a:rPr>
              <a:t>/</a:t>
            </a:r>
            <a:r>
              <a:rPr lang="it-IT" sz="1200" err="1">
                <a:solidFill>
                  <a:srgbClr val="0070C0"/>
                </a:solidFill>
                <a:latin typeface="Ubuntu Mono" panose="020B0509030602030204" pitchFamily="49" charset="0"/>
              </a:rPr>
              <a:t>vendor</a:t>
            </a:r>
            <a:r>
              <a:rPr lang="it-IT" sz="1200">
                <a:solidFill>
                  <a:srgbClr val="0070C0"/>
                </a:solidFill>
                <a:latin typeface="Ubuntu Mono" panose="020B0509030602030204" pitchFamily="49" charset="0"/>
              </a:rPr>
              <a:t>/</a:t>
            </a:r>
            <a:r>
              <a:rPr lang="it-IT" sz="1200" err="1">
                <a:solidFill>
                  <a:srgbClr val="0070C0"/>
                </a:solidFill>
                <a:latin typeface="Ubuntu Mono" panose="020B0509030602030204" pitchFamily="49" charset="0"/>
              </a:rPr>
              <a:t>laravel</a:t>
            </a:r>
            <a:r>
              <a:rPr lang="it-IT" sz="1200">
                <a:solidFill>
                  <a:srgbClr val="0070C0"/>
                </a:solidFill>
                <a:latin typeface="Ubuntu Mono" panose="020B0509030602030204" pitchFamily="49" charset="0"/>
              </a:rPr>
              <a:t>/</a:t>
            </a:r>
            <a:r>
              <a:rPr lang="it-IT" sz="1200" err="1">
                <a:solidFill>
                  <a:srgbClr val="0070C0"/>
                </a:solidFill>
                <a:latin typeface="Ubuntu Mono" panose="020B0509030602030204" pitchFamily="49" charset="0"/>
              </a:rPr>
              <a:t>installer</a:t>
            </a:r>
            <a:r>
              <a:rPr lang="it-IT" sz="1200">
                <a:solidFill>
                  <a:srgbClr val="0070C0"/>
                </a:solidFill>
                <a:latin typeface="Ubuntu Mono" panose="020B0509030602030204" pitchFamily="49" charset="0"/>
              </a:rPr>
              <a:t>/</a:t>
            </a:r>
            <a:r>
              <a:rPr lang="it-IT" sz="1200" err="1">
                <a:solidFill>
                  <a:srgbClr val="0070C0"/>
                </a:solidFill>
                <a:latin typeface="Ubuntu Mono" panose="020B0509030602030204" pitchFamily="49" charset="0"/>
              </a:rPr>
              <a:t>src</a:t>
            </a:r>
            <a:r>
              <a:rPr lang="it-IT" sz="1200">
                <a:solidFill>
                  <a:srgbClr val="0070C0"/>
                </a:solidFill>
                <a:latin typeface="Ubuntu Mono" panose="020B0509030602030204" pitchFamily="49" charset="0"/>
              </a:rPr>
              <a:t>/</a:t>
            </a:r>
            <a:r>
              <a:rPr lang="it-IT" sz="1200" err="1">
                <a:solidFill>
                  <a:srgbClr val="0070C0"/>
                </a:solidFill>
                <a:latin typeface="Ubuntu Mono" panose="020B0509030602030204" pitchFamily="49" charset="0"/>
              </a:rPr>
              <a:t>NewCommand.php</a:t>
            </a:r>
            <a:endParaRPr lang="it-IT" sz="1200" b="1">
              <a:effectLst/>
              <a:latin typeface="Ubuntu Mono" panose="020B0509030602030204" pitchFamily="49" charset="0"/>
            </a:endParaRPr>
          </a:p>
          <a:p>
            <a:r>
              <a:rPr lang="it-IT" sz="1200" b="1">
                <a:effectLst/>
                <a:latin typeface="Ubuntu Mono" panose="020B0509030602030204" pitchFamily="49" charset="0"/>
              </a:rPr>
              <a:t>...</a:t>
            </a:r>
            <a:endParaRPr lang="it-IT" sz="1200" b="1">
              <a:solidFill>
                <a:srgbClr val="008000"/>
              </a:solidFill>
              <a:effectLst/>
              <a:latin typeface="Ubuntu Mono" panose="020B0509030602030204" pitchFamily="49" charset="0"/>
            </a:endParaRPr>
          </a:p>
          <a:p>
            <a:r>
              <a:rPr lang="it-IT" sz="1200" b="1" err="1">
                <a:solidFill>
                  <a:srgbClr val="008000"/>
                </a:solidFill>
                <a:effectLst/>
                <a:latin typeface="Ubuntu Mono" panose="020B0509030602030204" pitchFamily="49" charset="0"/>
              </a:rPr>
              <a:t>protected</a:t>
            </a:r>
            <a:r>
              <a:rPr lang="it-IT" sz="1200">
                <a:effectLst/>
                <a:latin typeface="Ubuntu Mono" panose="020B0509030602030204" pitchFamily="49" charset="0"/>
              </a:rPr>
              <a:t> </a:t>
            </a:r>
            <a:r>
              <a:rPr lang="it-IT" sz="1200" b="1" err="1">
                <a:solidFill>
                  <a:srgbClr val="008000"/>
                </a:solidFill>
                <a:effectLst/>
                <a:latin typeface="Ubuntu Mono" panose="020B0509030602030204" pitchFamily="49" charset="0"/>
              </a:rPr>
              <a:t>function</a:t>
            </a:r>
            <a:r>
              <a:rPr lang="it-IT" sz="1200">
                <a:effectLst/>
                <a:latin typeface="Ubuntu Mono" panose="020B0509030602030204" pitchFamily="49" charset="0"/>
              </a:rPr>
              <a:t> </a:t>
            </a:r>
            <a:r>
              <a:rPr lang="it-IT" sz="1200" err="1">
                <a:solidFill>
                  <a:srgbClr val="0000FF"/>
                </a:solidFill>
                <a:effectLst/>
                <a:latin typeface="Ubuntu Mono" panose="020B0509030602030204" pitchFamily="49" charset="0"/>
              </a:rPr>
              <a:t>execute</a:t>
            </a:r>
            <a:r>
              <a:rPr lang="it-IT" sz="1200">
                <a:effectLst/>
                <a:latin typeface="Ubuntu Mono" panose="020B0509030602030204" pitchFamily="49" charset="0"/>
              </a:rPr>
              <a:t>(</a:t>
            </a:r>
            <a:r>
              <a:rPr lang="it-IT" sz="1200" err="1">
                <a:effectLst/>
                <a:latin typeface="Ubuntu Mono" panose="020B0509030602030204" pitchFamily="49" charset="0"/>
              </a:rPr>
              <a:t>InputInterface</a:t>
            </a:r>
            <a:r>
              <a:rPr lang="it-IT" sz="1200">
                <a:effectLst/>
                <a:latin typeface="Ubuntu Mono" panose="020B0509030602030204" pitchFamily="49" charset="0"/>
              </a:rPr>
              <a:t> </a:t>
            </a:r>
            <a:r>
              <a:rPr lang="it-IT" sz="1200">
                <a:solidFill>
                  <a:srgbClr val="19177C"/>
                </a:solidFill>
                <a:effectLst/>
                <a:latin typeface="Ubuntu Mono" panose="020B0509030602030204" pitchFamily="49" charset="0"/>
              </a:rPr>
              <a:t>$input</a:t>
            </a:r>
            <a:r>
              <a:rPr lang="it-IT" sz="1200">
                <a:effectLst/>
                <a:latin typeface="Ubuntu Mono" panose="020B0509030602030204" pitchFamily="49" charset="0"/>
              </a:rPr>
              <a:t>,</a:t>
            </a:r>
            <a:r>
              <a:rPr lang="it-IT" sz="1200">
                <a:latin typeface="Ubuntu Mono" panose="020B0509030602030204" pitchFamily="49" charset="0"/>
              </a:rPr>
              <a:t> </a:t>
            </a:r>
            <a:r>
              <a:rPr lang="it-IT" sz="1200" err="1">
                <a:effectLst/>
                <a:latin typeface="Ubuntu Mono" panose="020B0509030602030204" pitchFamily="49" charset="0"/>
              </a:rPr>
              <a:t>OutputInterface</a:t>
            </a:r>
            <a:r>
              <a:rPr lang="it-IT" sz="1200">
                <a:effectLst/>
                <a:latin typeface="Ubuntu Mono" panose="020B0509030602030204" pitchFamily="49" charset="0"/>
              </a:rPr>
              <a:t> </a:t>
            </a:r>
            <a:r>
              <a:rPr lang="it-IT" sz="1200">
                <a:solidFill>
                  <a:srgbClr val="19177C"/>
                </a:solidFill>
                <a:effectLst/>
                <a:latin typeface="Ubuntu Mono" panose="020B0509030602030204" pitchFamily="49" charset="0"/>
              </a:rPr>
              <a:t>$output</a:t>
            </a:r>
            <a:r>
              <a:rPr lang="it-IT" sz="1200">
                <a:effectLst/>
                <a:latin typeface="Ubuntu Mono" panose="020B0509030602030204" pitchFamily="49" charset="0"/>
              </a:rPr>
              <a:t>) {</a:t>
            </a:r>
          </a:p>
          <a:p>
            <a:r>
              <a:rPr lang="it-IT" sz="1200">
                <a:effectLst/>
                <a:latin typeface="Ubuntu Mono" panose="020B0509030602030204" pitchFamily="49" charset="0"/>
              </a:rPr>
              <a:t>  </a:t>
            </a:r>
            <a:r>
              <a:rPr lang="it-IT" sz="1200" b="1">
                <a:effectLst/>
                <a:latin typeface="Ubuntu Mono" panose="020B0509030602030204" pitchFamily="49" charset="0"/>
              </a:rPr>
              <a:t>...</a:t>
            </a:r>
            <a:endParaRPr lang="it-IT" sz="1200">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a:solidFill>
                  <a:srgbClr val="19177C"/>
                </a:solidFill>
                <a:effectLst/>
                <a:latin typeface="Ubuntu Mono" panose="020B0509030602030204" pitchFamily="49" charset="0"/>
              </a:rPr>
              <a:t>$output</a:t>
            </a:r>
            <a:r>
              <a:rPr lang="it-IT" sz="1200">
                <a:solidFill>
                  <a:srgbClr val="666666"/>
                </a:solidFill>
                <a:effectLst/>
                <a:latin typeface="Ubuntu Mono" panose="020B0509030602030204" pitchFamily="49" charset="0"/>
              </a:rPr>
              <a:t>-&gt;</a:t>
            </a:r>
            <a:r>
              <a:rPr lang="it-IT" sz="1200" err="1">
                <a:solidFill>
                  <a:srgbClr val="7D9029"/>
                </a:solidFill>
                <a:effectLst/>
                <a:latin typeface="Ubuntu Mono" panose="020B0509030602030204" pitchFamily="49" charset="0"/>
              </a:rPr>
              <a:t>writeln</a:t>
            </a:r>
            <a:r>
              <a:rPr lang="it-IT" sz="1200">
                <a:solidFill>
                  <a:srgbClr val="000000"/>
                </a:solidFill>
                <a:effectLst/>
                <a:latin typeface="Ubuntu Mono" panose="020B0509030602030204" pitchFamily="49" charset="0"/>
              </a:rPr>
              <a:t>(</a:t>
            </a:r>
            <a:r>
              <a:rPr lang="it-IT" sz="1200">
                <a:solidFill>
                  <a:srgbClr val="BA2121"/>
                </a:solidFill>
                <a:effectLst/>
                <a:latin typeface="Ubuntu Mono" panose="020B0509030602030204" pitchFamily="49" charset="0"/>
              </a:rPr>
              <a:t>'</a:t>
            </a:r>
            <a:r>
              <a:rPr lang="it-IT" sz="1200" err="1">
                <a:solidFill>
                  <a:srgbClr val="BA2121"/>
                </a:solidFill>
                <a:effectLst/>
                <a:latin typeface="Ubuntu Mono" panose="020B0509030602030204" pitchFamily="49" charset="0"/>
              </a:rPr>
              <a:t>Crafting</a:t>
            </a:r>
            <a:r>
              <a:rPr lang="it-IT" sz="1200">
                <a:solidFill>
                  <a:srgbClr val="BA2121"/>
                </a:solidFill>
                <a:effectLst/>
                <a:latin typeface="Ubuntu Mono" panose="020B0509030602030204" pitchFamily="49" charset="0"/>
              </a:rPr>
              <a:t> </a:t>
            </a:r>
            <a:r>
              <a:rPr lang="it-IT" sz="1200" err="1">
                <a:solidFill>
                  <a:srgbClr val="BA2121"/>
                </a:solidFill>
                <a:effectLst/>
                <a:latin typeface="Ubuntu Mono" panose="020B0509030602030204" pitchFamily="49" charset="0"/>
              </a:rPr>
              <a:t>application</a:t>
            </a:r>
            <a:r>
              <a:rPr lang="it-IT" sz="1200">
                <a:solidFill>
                  <a:srgbClr val="BA2121"/>
                </a:solidFill>
                <a:effectLst/>
                <a:latin typeface="Ubuntu Mono" panose="020B0509030602030204" pitchFamily="49" charset="0"/>
              </a:rPr>
              <a:t>... '</a:t>
            </a:r>
            <a:r>
              <a:rPr lang="it-IT" sz="1200">
                <a:solidFill>
                  <a:srgbClr val="000000"/>
                </a:solidFill>
                <a:effectLst/>
                <a:latin typeface="Ubuntu Mono" panose="020B0509030602030204" pitchFamily="49" charset="0"/>
              </a:rPr>
              <a:t>);</a:t>
            </a:r>
            <a:endParaRPr lang="it-IT" sz="1200">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a:solidFill>
                  <a:srgbClr val="19177C"/>
                </a:solidFill>
                <a:effectLst/>
                <a:latin typeface="Ubuntu Mono" panose="020B0509030602030204" pitchFamily="49" charset="0"/>
              </a:rPr>
              <a:t>$</a:t>
            </a:r>
            <a:r>
              <a:rPr lang="it-IT" sz="1200" err="1">
                <a:solidFill>
                  <a:srgbClr val="19177C"/>
                </a:solidFill>
                <a:effectLst/>
                <a:latin typeface="Ubuntu Mono" panose="020B0509030602030204" pitchFamily="49" charset="0"/>
              </a:rPr>
              <a:t>this</a:t>
            </a:r>
            <a:r>
              <a:rPr lang="it-IT" sz="1200">
                <a:solidFill>
                  <a:srgbClr val="666666"/>
                </a:solidFill>
                <a:effectLst/>
                <a:latin typeface="Ubuntu Mono" panose="020B0509030602030204" pitchFamily="49" charset="0"/>
              </a:rPr>
              <a:t>-&gt;</a:t>
            </a:r>
            <a:r>
              <a:rPr lang="it-IT" sz="1200">
                <a:solidFill>
                  <a:srgbClr val="7D9029"/>
                </a:solidFill>
                <a:effectLst/>
                <a:highlight>
                  <a:srgbClr val="00FF00"/>
                </a:highlight>
                <a:latin typeface="Ubuntu Mono" panose="020B0509030602030204" pitchFamily="49" charset="0"/>
              </a:rPr>
              <a:t>download</a:t>
            </a:r>
            <a:r>
              <a:rPr lang="it-IT" sz="1200">
                <a:solidFill>
                  <a:srgbClr val="000000"/>
                </a:solidFill>
                <a:effectLst/>
                <a:latin typeface="Ubuntu Mono" panose="020B0509030602030204" pitchFamily="49" charset="0"/>
              </a:rPr>
              <a:t>(</a:t>
            </a:r>
            <a:r>
              <a:rPr lang="it-IT" sz="1200">
                <a:solidFill>
                  <a:srgbClr val="19177C"/>
                </a:solidFill>
                <a:effectLst/>
                <a:latin typeface="Ubuntu Mono" panose="020B0509030602030204" pitchFamily="49" charset="0"/>
              </a:rPr>
              <a:t>$</a:t>
            </a:r>
            <a:r>
              <a:rPr lang="it-IT" sz="1200" err="1">
                <a:solidFill>
                  <a:srgbClr val="19177C"/>
                </a:solidFill>
                <a:effectLst/>
                <a:latin typeface="Ubuntu Mono" panose="020B0509030602030204" pitchFamily="49" charset="0"/>
              </a:rPr>
              <a:t>zipFile</a:t>
            </a:r>
            <a:r>
              <a:rPr lang="it-IT" sz="1200">
                <a:solidFill>
                  <a:srgbClr val="000000"/>
                </a:solidFill>
                <a:effectLst/>
                <a:latin typeface="Ubuntu Mono" panose="020B0509030602030204" pitchFamily="49" charset="0"/>
              </a:rPr>
              <a:t> </a:t>
            </a:r>
            <a:r>
              <a:rPr lang="it-IT" sz="1200">
                <a:solidFill>
                  <a:srgbClr val="666666"/>
                </a:solidFill>
                <a:effectLst/>
                <a:latin typeface="Ubuntu Mono" panose="020B0509030602030204" pitchFamily="49" charset="0"/>
              </a:rPr>
              <a:t>...</a:t>
            </a:r>
            <a:r>
              <a:rPr lang="it-IT" sz="1200">
                <a:solidFill>
                  <a:srgbClr val="000000"/>
                </a:solidFill>
                <a:effectLst/>
                <a:latin typeface="Ubuntu Mono" panose="020B0509030602030204" pitchFamily="49" charset="0"/>
              </a:rPr>
              <a:t>)</a:t>
            </a:r>
            <a:r>
              <a:rPr lang="it-IT" sz="1200">
                <a:solidFill>
                  <a:srgbClr val="666666"/>
                </a:solidFill>
                <a:effectLst/>
                <a:latin typeface="Ubuntu Mono" panose="020B0509030602030204" pitchFamily="49" charset="0"/>
              </a:rPr>
              <a:t>-&gt;</a:t>
            </a:r>
            <a:r>
              <a:rPr lang="it-IT" sz="1200" err="1">
                <a:solidFill>
                  <a:srgbClr val="C0E618"/>
                </a:solidFill>
                <a:highlight>
                  <a:srgbClr val="0FA859"/>
                </a:highlight>
                <a:latin typeface="Ubuntu Mono" panose="020B0509030602030204" pitchFamily="49" charset="0"/>
              </a:rPr>
              <a:t>extract</a:t>
            </a:r>
            <a:r>
              <a:rPr lang="it-IT" sz="1200">
                <a:solidFill>
                  <a:srgbClr val="000000"/>
                </a:solidFill>
                <a:effectLst/>
                <a:latin typeface="Ubuntu Mono" panose="020B0509030602030204" pitchFamily="49" charset="0"/>
              </a:rPr>
              <a:t>(</a:t>
            </a:r>
            <a:r>
              <a:rPr lang="it-IT" sz="1200">
                <a:solidFill>
                  <a:srgbClr val="19177C"/>
                </a:solidFill>
                <a:effectLst/>
                <a:latin typeface="Ubuntu Mono" panose="020B0509030602030204" pitchFamily="49" charset="0"/>
              </a:rPr>
              <a:t>$</a:t>
            </a:r>
            <a:r>
              <a:rPr lang="it-IT" sz="1200" err="1">
                <a:solidFill>
                  <a:srgbClr val="19177C"/>
                </a:solidFill>
                <a:effectLst/>
                <a:latin typeface="Ubuntu Mono" panose="020B0509030602030204" pitchFamily="49" charset="0"/>
              </a:rPr>
              <a:t>zipFile</a:t>
            </a:r>
            <a:r>
              <a:rPr lang="it-IT" sz="1200">
                <a:solidFill>
                  <a:srgbClr val="000000"/>
                </a:solidFill>
                <a:effectLst/>
                <a:latin typeface="Ubuntu Mono" panose="020B0509030602030204" pitchFamily="49" charset="0"/>
              </a:rPr>
              <a:t>, </a:t>
            </a:r>
            <a:r>
              <a:rPr lang="it-IT" sz="1200">
                <a:solidFill>
                  <a:srgbClr val="19177C"/>
                </a:solidFill>
                <a:effectLst/>
                <a:latin typeface="Ubuntu Mono" panose="020B0509030602030204" pitchFamily="49" charset="0"/>
              </a:rPr>
              <a:t>$directory</a:t>
            </a:r>
            <a:r>
              <a:rPr lang="it-IT" sz="1200">
                <a:solidFill>
                  <a:srgbClr val="000000"/>
                </a:solidFill>
                <a:effectLst/>
                <a:latin typeface="Ubuntu Mono" panose="020B0509030602030204" pitchFamily="49" charset="0"/>
              </a:rPr>
              <a:t>)</a:t>
            </a:r>
            <a:endParaRPr lang="it-IT" sz="1200">
              <a:solidFill>
                <a:srgbClr val="19177C"/>
              </a:solidFill>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a:solidFill>
                  <a:srgbClr val="666666"/>
                </a:solidFill>
                <a:effectLst/>
                <a:latin typeface="Ubuntu Mono" panose="020B0509030602030204" pitchFamily="49" charset="0"/>
              </a:rPr>
              <a:t>-&gt;</a:t>
            </a:r>
            <a:r>
              <a:rPr lang="it-IT" sz="1200" err="1">
                <a:solidFill>
                  <a:srgbClr val="7D9029"/>
                </a:solidFill>
                <a:effectLst/>
                <a:latin typeface="Ubuntu Mono" panose="020B0509030602030204" pitchFamily="49" charset="0"/>
              </a:rPr>
              <a:t>prepareWritableDirectories</a:t>
            </a:r>
            <a:r>
              <a:rPr lang="it-IT" sz="1200">
                <a:solidFill>
                  <a:srgbClr val="000000"/>
                </a:solidFill>
                <a:effectLst/>
                <a:latin typeface="Ubuntu Mono" panose="020B0509030602030204" pitchFamily="49" charset="0"/>
              </a:rPr>
              <a:t>(</a:t>
            </a:r>
            <a:r>
              <a:rPr lang="it-IT" sz="1200">
                <a:solidFill>
                  <a:srgbClr val="19177C"/>
                </a:solidFill>
                <a:effectLst/>
                <a:latin typeface="Ubuntu Mono" panose="020B0509030602030204" pitchFamily="49" charset="0"/>
              </a:rPr>
              <a:t>$</a:t>
            </a:r>
            <a:r>
              <a:rPr lang="it-IT" sz="1200" err="1">
                <a:solidFill>
                  <a:srgbClr val="19177C"/>
                </a:solidFill>
                <a:effectLst/>
                <a:latin typeface="Ubuntu Mono" panose="020B0509030602030204" pitchFamily="49" charset="0"/>
              </a:rPr>
              <a:t>directory</a:t>
            </a:r>
            <a:r>
              <a:rPr lang="it-IT" sz="1200" err="1">
                <a:solidFill>
                  <a:srgbClr val="000000"/>
                </a:solidFill>
                <a:latin typeface="Ubuntu Mono" panose="020B0509030602030204" pitchFamily="49" charset="0"/>
              </a:rPr>
              <a:t>,</a:t>
            </a:r>
            <a:r>
              <a:rPr lang="it-IT" sz="1200" err="1">
                <a:solidFill>
                  <a:srgbClr val="19177C"/>
                </a:solidFill>
                <a:effectLst/>
                <a:latin typeface="Ubuntu Mono" panose="020B0509030602030204" pitchFamily="49" charset="0"/>
              </a:rPr>
              <a:t>$output</a:t>
            </a:r>
            <a:r>
              <a:rPr lang="it-IT" sz="1200">
                <a:solidFill>
                  <a:srgbClr val="000000"/>
                </a:solidFill>
                <a:effectLst/>
                <a:latin typeface="Ubuntu Mono" panose="020B0509030602030204" pitchFamily="49" charset="0"/>
              </a:rPr>
              <a:t>)</a:t>
            </a:r>
            <a:r>
              <a:rPr lang="it-IT" sz="1200">
                <a:solidFill>
                  <a:srgbClr val="666666"/>
                </a:solidFill>
                <a:effectLst/>
                <a:latin typeface="Ubuntu Mono" panose="020B0509030602030204" pitchFamily="49" charset="0"/>
              </a:rPr>
              <a:t>-&gt;</a:t>
            </a:r>
            <a:r>
              <a:rPr lang="it-IT" sz="1200" err="1">
                <a:solidFill>
                  <a:srgbClr val="7D9029"/>
                </a:solidFill>
                <a:effectLst/>
                <a:latin typeface="Ubuntu Mono" panose="020B0509030602030204" pitchFamily="49" charset="0"/>
              </a:rPr>
              <a:t>cleanUp</a:t>
            </a:r>
            <a:r>
              <a:rPr lang="it-IT" sz="1200">
                <a:effectLst/>
                <a:latin typeface="Ubuntu Mono" panose="020B0509030602030204" pitchFamily="49" charset="0"/>
              </a:rPr>
              <a:t>(</a:t>
            </a:r>
            <a:r>
              <a:rPr lang="it-IT" sz="1200">
                <a:solidFill>
                  <a:srgbClr val="19177C"/>
                </a:solidFill>
                <a:effectLst/>
                <a:latin typeface="Ubuntu Mono" panose="020B0509030602030204" pitchFamily="49" charset="0"/>
              </a:rPr>
              <a:t>$</a:t>
            </a:r>
            <a:r>
              <a:rPr lang="it-IT" sz="1200" err="1">
                <a:solidFill>
                  <a:srgbClr val="19177C"/>
                </a:solidFill>
                <a:effectLst/>
                <a:latin typeface="Ubuntu Mono" panose="020B0509030602030204" pitchFamily="49" charset="0"/>
              </a:rPr>
              <a:t>zipFile</a:t>
            </a:r>
            <a:r>
              <a:rPr lang="it-IT" sz="1200">
                <a:effectLst/>
                <a:latin typeface="Ubuntu Mono" panose="020B0509030602030204" pitchFamily="49" charset="0"/>
              </a:rPr>
              <a:t>);</a:t>
            </a:r>
          </a:p>
          <a:p>
            <a:r>
              <a:rPr lang="it-IT" sz="1200">
                <a:solidFill>
                  <a:srgbClr val="000000"/>
                </a:solidFill>
                <a:effectLst/>
                <a:latin typeface="Ubuntu Mono" panose="020B0509030602030204" pitchFamily="49" charset="0"/>
              </a:rPr>
              <a:t>  </a:t>
            </a:r>
            <a:r>
              <a:rPr lang="it-IT" sz="1200">
                <a:solidFill>
                  <a:srgbClr val="19177C"/>
                </a:solidFill>
                <a:effectLst/>
                <a:latin typeface="Ubuntu Mono" panose="020B0509030602030204" pitchFamily="49" charset="0"/>
              </a:rPr>
              <a:t>$</a:t>
            </a:r>
            <a:r>
              <a:rPr lang="it-IT" sz="1200" err="1">
                <a:solidFill>
                  <a:srgbClr val="19177C"/>
                </a:solidFill>
                <a:effectLst/>
                <a:latin typeface="Ubuntu Mono" panose="020B0509030602030204" pitchFamily="49" charset="0"/>
              </a:rPr>
              <a:t>composer</a:t>
            </a:r>
            <a:r>
              <a:rPr lang="it-IT" sz="1200">
                <a:solidFill>
                  <a:srgbClr val="000000"/>
                </a:solidFill>
                <a:effectLst/>
                <a:latin typeface="Ubuntu Mono" panose="020B0509030602030204" pitchFamily="49" charset="0"/>
              </a:rPr>
              <a:t> </a:t>
            </a:r>
            <a:r>
              <a:rPr lang="it-IT" sz="1200">
                <a:solidFill>
                  <a:srgbClr val="666666"/>
                </a:solidFill>
                <a:effectLst/>
                <a:latin typeface="Ubuntu Mono" panose="020B0509030602030204" pitchFamily="49" charset="0"/>
              </a:rPr>
              <a:t>=</a:t>
            </a:r>
            <a:r>
              <a:rPr lang="it-IT" sz="1200">
                <a:solidFill>
                  <a:srgbClr val="000000"/>
                </a:solidFill>
                <a:effectLst/>
                <a:latin typeface="Ubuntu Mono" panose="020B0509030602030204" pitchFamily="49" charset="0"/>
              </a:rPr>
              <a:t> </a:t>
            </a:r>
            <a:r>
              <a:rPr lang="it-IT" sz="1200">
                <a:solidFill>
                  <a:srgbClr val="19177C"/>
                </a:solidFill>
                <a:effectLst/>
                <a:latin typeface="Ubuntu Mono" panose="020B0509030602030204" pitchFamily="49" charset="0"/>
              </a:rPr>
              <a:t>$</a:t>
            </a:r>
            <a:r>
              <a:rPr lang="it-IT" sz="1200" err="1">
                <a:solidFill>
                  <a:srgbClr val="19177C"/>
                </a:solidFill>
                <a:effectLst/>
                <a:latin typeface="Ubuntu Mono" panose="020B0509030602030204" pitchFamily="49" charset="0"/>
              </a:rPr>
              <a:t>this</a:t>
            </a:r>
            <a:r>
              <a:rPr lang="it-IT" sz="1200">
                <a:solidFill>
                  <a:srgbClr val="666666"/>
                </a:solidFill>
                <a:effectLst/>
                <a:latin typeface="Ubuntu Mono" panose="020B0509030602030204" pitchFamily="49" charset="0"/>
              </a:rPr>
              <a:t>-&gt;</a:t>
            </a:r>
            <a:r>
              <a:rPr lang="it-IT" sz="1200" err="1">
                <a:solidFill>
                  <a:srgbClr val="7D9029"/>
                </a:solidFill>
                <a:effectLst/>
                <a:latin typeface="Ubuntu Mono" panose="020B0509030602030204" pitchFamily="49" charset="0"/>
              </a:rPr>
              <a:t>findComposer</a:t>
            </a:r>
            <a:r>
              <a:rPr lang="it-IT" sz="1200">
                <a:solidFill>
                  <a:srgbClr val="000000"/>
                </a:solidFill>
                <a:effectLst/>
                <a:latin typeface="Ubuntu Mono" panose="020B0509030602030204" pitchFamily="49" charset="0"/>
              </a:rPr>
              <a:t>();</a:t>
            </a:r>
            <a:endParaRPr lang="it-IT" sz="1200">
              <a:effectLst/>
              <a:latin typeface="Ubuntu Mono" panose="020B0509030602030204" pitchFamily="49" charset="0"/>
            </a:endParaRPr>
          </a:p>
          <a:p>
            <a:r>
              <a:rPr lang="it-IT" sz="1200">
                <a:effectLst/>
                <a:latin typeface="Ubuntu Mono" panose="020B0509030602030204" pitchFamily="49" charset="0"/>
              </a:rPr>
              <a:t>  </a:t>
            </a:r>
            <a:r>
              <a:rPr lang="it-IT" sz="1200">
                <a:solidFill>
                  <a:srgbClr val="19177C"/>
                </a:solidFill>
                <a:effectLst/>
                <a:latin typeface="Ubuntu Mono" panose="020B0509030602030204" pitchFamily="49" charset="0"/>
              </a:rPr>
              <a:t>$</a:t>
            </a:r>
            <a:r>
              <a:rPr lang="it-IT" sz="1200" err="1">
                <a:solidFill>
                  <a:srgbClr val="19177C"/>
                </a:solidFill>
                <a:effectLst/>
                <a:latin typeface="Ubuntu Mono" panose="020B0509030602030204" pitchFamily="49" charset="0"/>
              </a:rPr>
              <a:t>commands</a:t>
            </a:r>
            <a:r>
              <a:rPr lang="it-IT" sz="1200">
                <a:effectLst/>
                <a:latin typeface="Ubuntu Mono" panose="020B0509030602030204" pitchFamily="49" charset="0"/>
              </a:rPr>
              <a:t> </a:t>
            </a:r>
            <a:r>
              <a:rPr lang="it-IT" sz="1200">
                <a:solidFill>
                  <a:srgbClr val="666666"/>
                </a:solidFill>
                <a:effectLst/>
                <a:latin typeface="Ubuntu Mono" panose="020B0509030602030204" pitchFamily="49" charset="0"/>
              </a:rPr>
              <a:t>=</a:t>
            </a:r>
            <a:r>
              <a:rPr lang="it-IT" sz="1200">
                <a:effectLst/>
                <a:latin typeface="Ubuntu Mono" panose="020B0509030602030204" pitchFamily="49" charset="0"/>
              </a:rPr>
              <a:t> [</a:t>
            </a:r>
          </a:p>
          <a:p>
            <a:r>
              <a:rPr lang="it-IT" sz="1200">
                <a:solidFill>
                  <a:srgbClr val="000000"/>
                </a:solidFill>
                <a:effectLst/>
                <a:latin typeface="Ubuntu Mono" panose="020B0509030602030204" pitchFamily="49" charset="0"/>
              </a:rPr>
              <a:t>    </a:t>
            </a:r>
            <a:r>
              <a:rPr lang="it-IT" sz="1200">
                <a:solidFill>
                  <a:srgbClr val="19177C"/>
                </a:solidFill>
                <a:effectLst/>
                <a:highlight>
                  <a:srgbClr val="FF00FF"/>
                </a:highlight>
                <a:latin typeface="Ubuntu Mono" panose="020B0509030602030204" pitchFamily="49" charset="0"/>
              </a:rPr>
              <a:t>$</a:t>
            </a:r>
            <a:r>
              <a:rPr lang="it-IT" sz="1200" err="1">
                <a:solidFill>
                  <a:srgbClr val="19177C"/>
                </a:solidFill>
                <a:effectLst/>
                <a:highlight>
                  <a:srgbClr val="FF00FF"/>
                </a:highlight>
                <a:latin typeface="Ubuntu Mono" panose="020B0509030602030204" pitchFamily="49" charset="0"/>
              </a:rPr>
              <a:t>composer</a:t>
            </a:r>
            <a:r>
              <a:rPr lang="it-IT" sz="1200">
                <a:solidFill>
                  <a:srgbClr val="666666"/>
                </a:solidFill>
                <a:effectLst/>
                <a:highlight>
                  <a:srgbClr val="FF00FF"/>
                </a:highlight>
                <a:latin typeface="Ubuntu Mono" panose="020B0509030602030204" pitchFamily="49" charset="0"/>
              </a:rPr>
              <a:t>.</a:t>
            </a:r>
            <a:r>
              <a:rPr lang="it-IT" sz="1200">
                <a:solidFill>
                  <a:srgbClr val="BA2121"/>
                </a:solidFill>
                <a:effectLst/>
                <a:highlight>
                  <a:srgbClr val="FF00FF"/>
                </a:highlight>
                <a:latin typeface="Ubuntu Mono" panose="020B0509030602030204" pitchFamily="49" charset="0"/>
              </a:rPr>
              <a:t>' </a:t>
            </a:r>
            <a:r>
              <a:rPr lang="it-IT" sz="1200" err="1">
                <a:solidFill>
                  <a:schemeClr val="tx2">
                    <a:lumMod val="75000"/>
                  </a:schemeClr>
                </a:solidFill>
                <a:effectLst/>
                <a:highlight>
                  <a:srgbClr val="FF00FF"/>
                </a:highlight>
                <a:latin typeface="Ubuntu Mono" panose="020B0509030602030204" pitchFamily="49" charset="0"/>
              </a:rPr>
              <a:t>install</a:t>
            </a:r>
            <a:r>
              <a:rPr lang="it-IT" sz="1200">
                <a:solidFill>
                  <a:schemeClr val="tx2">
                    <a:lumMod val="75000"/>
                  </a:schemeClr>
                </a:solidFill>
                <a:effectLst/>
                <a:highlight>
                  <a:srgbClr val="FF00FF"/>
                </a:highlight>
                <a:latin typeface="Ubuntu Mono" panose="020B0509030602030204" pitchFamily="49" charset="0"/>
              </a:rPr>
              <a:t> --no-scripts</a:t>
            </a:r>
            <a:r>
              <a:rPr lang="it-IT" sz="1200">
                <a:solidFill>
                  <a:srgbClr val="BA2121"/>
                </a:solidFill>
                <a:effectLst/>
                <a:highlight>
                  <a:srgbClr val="FF00FF"/>
                </a:highlight>
                <a:latin typeface="Ubuntu Mono" panose="020B0509030602030204" pitchFamily="49" charset="0"/>
              </a:rPr>
              <a:t>'</a:t>
            </a:r>
            <a:r>
              <a:rPr lang="it-IT" sz="1200">
                <a:solidFill>
                  <a:srgbClr val="000000"/>
                </a:solidFill>
                <a:effectLst/>
                <a:latin typeface="Ubuntu Mono" panose="020B0509030602030204" pitchFamily="49" charset="0"/>
              </a:rPr>
              <a:t>,</a:t>
            </a:r>
            <a:endParaRPr lang="it-IT" sz="1200">
              <a:solidFill>
                <a:srgbClr val="BA2121"/>
              </a:solidFill>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a:solidFill>
                  <a:srgbClr val="19177C"/>
                </a:solidFill>
                <a:effectLst/>
                <a:latin typeface="Ubuntu Mono" panose="020B0509030602030204" pitchFamily="49" charset="0"/>
              </a:rPr>
              <a:t>$</a:t>
            </a:r>
            <a:r>
              <a:rPr lang="it-IT" sz="1200" err="1">
                <a:solidFill>
                  <a:srgbClr val="19177C"/>
                </a:solidFill>
                <a:effectLst/>
                <a:latin typeface="Ubuntu Mono" panose="020B0509030602030204" pitchFamily="49" charset="0"/>
              </a:rPr>
              <a:t>composer</a:t>
            </a:r>
            <a:r>
              <a:rPr lang="it-IT" sz="1200">
                <a:solidFill>
                  <a:srgbClr val="666666"/>
                </a:solidFill>
                <a:effectLst/>
                <a:latin typeface="Ubuntu Mono" panose="020B0509030602030204" pitchFamily="49" charset="0"/>
              </a:rPr>
              <a:t>.</a:t>
            </a:r>
            <a:r>
              <a:rPr lang="it-IT" sz="1200">
                <a:solidFill>
                  <a:srgbClr val="BA2121"/>
                </a:solidFill>
                <a:effectLst/>
                <a:latin typeface="Ubuntu Mono" panose="020B0509030602030204" pitchFamily="49" charset="0"/>
              </a:rPr>
              <a:t>' </a:t>
            </a:r>
            <a:r>
              <a:rPr lang="it-IT" sz="1200" err="1">
                <a:solidFill>
                  <a:srgbClr val="BA2121"/>
                </a:solidFill>
                <a:effectLst/>
                <a:highlight>
                  <a:srgbClr val="FFFF00"/>
                </a:highlight>
                <a:latin typeface="Ubuntu Mono" panose="020B0509030602030204" pitchFamily="49" charset="0"/>
              </a:rPr>
              <a:t>run</a:t>
            </a:r>
            <a:r>
              <a:rPr lang="it-IT" sz="1200">
                <a:solidFill>
                  <a:srgbClr val="BA2121"/>
                </a:solidFill>
                <a:effectLst/>
                <a:highlight>
                  <a:srgbClr val="FFFF00"/>
                </a:highlight>
                <a:latin typeface="Ubuntu Mono" panose="020B0509030602030204" pitchFamily="49" charset="0"/>
              </a:rPr>
              <a:t>-script post-</a:t>
            </a:r>
            <a:r>
              <a:rPr lang="it-IT" sz="1200" err="1">
                <a:solidFill>
                  <a:srgbClr val="BA2121"/>
                </a:solidFill>
                <a:effectLst/>
                <a:highlight>
                  <a:srgbClr val="FFFF00"/>
                </a:highlight>
                <a:latin typeface="Ubuntu Mono" panose="020B0509030602030204" pitchFamily="49" charset="0"/>
              </a:rPr>
              <a:t>root</a:t>
            </a:r>
            <a:r>
              <a:rPr lang="it-IT" sz="1200">
                <a:solidFill>
                  <a:srgbClr val="BA2121"/>
                </a:solidFill>
                <a:effectLst/>
                <a:highlight>
                  <a:srgbClr val="FFFF00"/>
                </a:highlight>
                <a:latin typeface="Ubuntu Mono" panose="020B0509030602030204" pitchFamily="49" charset="0"/>
              </a:rPr>
              <a:t>-package-</a:t>
            </a:r>
            <a:r>
              <a:rPr lang="it-IT" sz="1200" err="1">
                <a:solidFill>
                  <a:srgbClr val="BA2121"/>
                </a:solidFill>
                <a:effectLst/>
                <a:highlight>
                  <a:srgbClr val="FFFF00"/>
                </a:highlight>
                <a:latin typeface="Ubuntu Mono" panose="020B0509030602030204" pitchFamily="49" charset="0"/>
              </a:rPr>
              <a:t>install</a:t>
            </a:r>
            <a:r>
              <a:rPr lang="it-IT" sz="1200">
                <a:solidFill>
                  <a:srgbClr val="BA2121"/>
                </a:solidFill>
                <a:effectLst/>
                <a:latin typeface="Ubuntu Mono" panose="020B0509030602030204" pitchFamily="49" charset="0"/>
              </a:rPr>
              <a:t>'</a:t>
            </a:r>
            <a:r>
              <a:rPr lang="it-IT" sz="1200">
                <a:solidFill>
                  <a:srgbClr val="000000"/>
                </a:solidFill>
                <a:effectLst/>
                <a:latin typeface="Ubuntu Mono" panose="020B0509030602030204" pitchFamily="49" charset="0"/>
              </a:rPr>
              <a:t>,</a:t>
            </a:r>
            <a:endParaRPr lang="it-IT" sz="1200">
              <a:solidFill>
                <a:srgbClr val="BA2121"/>
              </a:solidFill>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a:solidFill>
                  <a:srgbClr val="19177C"/>
                </a:solidFill>
                <a:effectLst/>
                <a:latin typeface="Ubuntu Mono" panose="020B0509030602030204" pitchFamily="49" charset="0"/>
              </a:rPr>
              <a:t>$</a:t>
            </a:r>
            <a:r>
              <a:rPr lang="it-IT" sz="1200" err="1">
                <a:solidFill>
                  <a:srgbClr val="19177C"/>
                </a:solidFill>
                <a:effectLst/>
                <a:latin typeface="Ubuntu Mono" panose="020B0509030602030204" pitchFamily="49" charset="0"/>
              </a:rPr>
              <a:t>composer</a:t>
            </a:r>
            <a:r>
              <a:rPr lang="it-IT" sz="1200">
                <a:solidFill>
                  <a:srgbClr val="666666"/>
                </a:solidFill>
                <a:effectLst/>
                <a:latin typeface="Ubuntu Mono" panose="020B0509030602030204" pitchFamily="49" charset="0"/>
              </a:rPr>
              <a:t>.</a:t>
            </a:r>
            <a:r>
              <a:rPr lang="it-IT" sz="1200">
                <a:solidFill>
                  <a:srgbClr val="BA2121"/>
                </a:solidFill>
                <a:effectLst/>
                <a:latin typeface="Ubuntu Mono" panose="020B0509030602030204" pitchFamily="49" charset="0"/>
              </a:rPr>
              <a:t>' </a:t>
            </a:r>
            <a:r>
              <a:rPr lang="it-IT" sz="1200" err="1">
                <a:solidFill>
                  <a:srgbClr val="BA2121"/>
                </a:solidFill>
                <a:effectLst/>
                <a:highlight>
                  <a:srgbClr val="00FFFF"/>
                </a:highlight>
                <a:latin typeface="Ubuntu Mono" panose="020B0509030602030204" pitchFamily="49" charset="0"/>
              </a:rPr>
              <a:t>run</a:t>
            </a:r>
            <a:r>
              <a:rPr lang="it-IT" sz="1200">
                <a:solidFill>
                  <a:srgbClr val="BA2121"/>
                </a:solidFill>
                <a:effectLst/>
                <a:highlight>
                  <a:srgbClr val="00FFFF"/>
                </a:highlight>
                <a:latin typeface="Ubuntu Mono" panose="020B0509030602030204" pitchFamily="49" charset="0"/>
              </a:rPr>
              <a:t>-script post-create-</a:t>
            </a:r>
            <a:r>
              <a:rPr lang="it-IT" sz="1200" err="1">
                <a:solidFill>
                  <a:srgbClr val="BA2121"/>
                </a:solidFill>
                <a:effectLst/>
                <a:highlight>
                  <a:srgbClr val="00FFFF"/>
                </a:highlight>
                <a:latin typeface="Ubuntu Mono" panose="020B0509030602030204" pitchFamily="49" charset="0"/>
              </a:rPr>
              <a:t>project</a:t>
            </a:r>
            <a:r>
              <a:rPr lang="it-IT" sz="1200">
                <a:solidFill>
                  <a:srgbClr val="BA2121"/>
                </a:solidFill>
                <a:effectLst/>
                <a:highlight>
                  <a:srgbClr val="00FFFF"/>
                </a:highlight>
                <a:latin typeface="Ubuntu Mono" panose="020B0509030602030204" pitchFamily="49" charset="0"/>
              </a:rPr>
              <a:t>-</a:t>
            </a:r>
            <a:r>
              <a:rPr lang="it-IT" sz="1200" err="1">
                <a:solidFill>
                  <a:srgbClr val="BA2121"/>
                </a:solidFill>
                <a:effectLst/>
                <a:highlight>
                  <a:srgbClr val="00FFFF"/>
                </a:highlight>
                <a:latin typeface="Ubuntu Mono" panose="020B0509030602030204" pitchFamily="49" charset="0"/>
              </a:rPr>
              <a:t>cmd</a:t>
            </a:r>
            <a:r>
              <a:rPr lang="it-IT" sz="1200">
                <a:solidFill>
                  <a:srgbClr val="BA2121"/>
                </a:solidFill>
                <a:effectLst/>
                <a:latin typeface="Ubuntu Mono" panose="020B0509030602030204" pitchFamily="49" charset="0"/>
              </a:rPr>
              <a:t>'</a:t>
            </a:r>
            <a:r>
              <a:rPr lang="it-IT" sz="1200">
                <a:solidFill>
                  <a:srgbClr val="000000"/>
                </a:solidFill>
                <a:effectLst/>
                <a:latin typeface="Ubuntu Mono" panose="020B0509030602030204" pitchFamily="49" charset="0"/>
              </a:rPr>
              <a:t>,</a:t>
            </a:r>
            <a:endParaRPr lang="it-IT" sz="1200">
              <a:solidFill>
                <a:srgbClr val="BA2121"/>
              </a:solidFill>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a:solidFill>
                  <a:srgbClr val="19177C"/>
                </a:solidFill>
                <a:effectLst/>
                <a:latin typeface="Ubuntu Mono" panose="020B0509030602030204" pitchFamily="49" charset="0"/>
              </a:rPr>
              <a:t>$</a:t>
            </a:r>
            <a:r>
              <a:rPr lang="it-IT" sz="1200" err="1">
                <a:solidFill>
                  <a:srgbClr val="19177C"/>
                </a:solidFill>
                <a:effectLst/>
                <a:latin typeface="Ubuntu Mono" panose="020B0509030602030204" pitchFamily="49" charset="0"/>
              </a:rPr>
              <a:t>composer</a:t>
            </a:r>
            <a:r>
              <a:rPr lang="it-IT" sz="1200">
                <a:solidFill>
                  <a:srgbClr val="666666"/>
                </a:solidFill>
                <a:effectLst/>
                <a:latin typeface="Ubuntu Mono" panose="020B0509030602030204" pitchFamily="49" charset="0"/>
              </a:rPr>
              <a:t>.</a:t>
            </a:r>
            <a:r>
              <a:rPr lang="it-IT" sz="1200">
                <a:solidFill>
                  <a:srgbClr val="BA2121"/>
                </a:solidFill>
                <a:effectLst/>
                <a:latin typeface="Ubuntu Mono" panose="020B0509030602030204" pitchFamily="49" charset="0"/>
              </a:rPr>
              <a:t>' </a:t>
            </a:r>
            <a:r>
              <a:rPr lang="it-IT" sz="1200" err="1">
                <a:solidFill>
                  <a:srgbClr val="BA2121"/>
                </a:solidFill>
                <a:effectLst/>
                <a:highlight>
                  <a:srgbClr val="C0C0C0"/>
                </a:highlight>
                <a:latin typeface="Ubuntu Mono" panose="020B0509030602030204" pitchFamily="49" charset="0"/>
              </a:rPr>
              <a:t>run</a:t>
            </a:r>
            <a:r>
              <a:rPr lang="it-IT" sz="1200">
                <a:solidFill>
                  <a:srgbClr val="BA2121"/>
                </a:solidFill>
                <a:effectLst/>
                <a:highlight>
                  <a:srgbClr val="C0C0C0"/>
                </a:highlight>
                <a:latin typeface="Ubuntu Mono" panose="020B0509030602030204" pitchFamily="49" charset="0"/>
              </a:rPr>
              <a:t>-script post-</a:t>
            </a:r>
            <a:r>
              <a:rPr lang="it-IT" sz="1200" err="1">
                <a:solidFill>
                  <a:srgbClr val="BA2121"/>
                </a:solidFill>
                <a:effectLst/>
                <a:highlight>
                  <a:srgbClr val="C0C0C0"/>
                </a:highlight>
                <a:latin typeface="Ubuntu Mono" panose="020B0509030602030204" pitchFamily="49" charset="0"/>
              </a:rPr>
              <a:t>autoload</a:t>
            </a:r>
            <a:r>
              <a:rPr lang="it-IT" sz="1200">
                <a:solidFill>
                  <a:srgbClr val="BA2121"/>
                </a:solidFill>
                <a:effectLst/>
                <a:highlight>
                  <a:srgbClr val="C0C0C0"/>
                </a:highlight>
                <a:latin typeface="Ubuntu Mono" panose="020B0509030602030204" pitchFamily="49" charset="0"/>
              </a:rPr>
              <a:t>-</a:t>
            </a:r>
            <a:r>
              <a:rPr lang="it-IT" sz="1200" err="1">
                <a:solidFill>
                  <a:srgbClr val="BA2121"/>
                </a:solidFill>
                <a:effectLst/>
                <a:highlight>
                  <a:srgbClr val="C0C0C0"/>
                </a:highlight>
                <a:latin typeface="Ubuntu Mono" panose="020B0509030602030204" pitchFamily="49" charset="0"/>
              </a:rPr>
              <a:t>dump</a:t>
            </a:r>
            <a:r>
              <a:rPr lang="it-IT" sz="1200">
                <a:solidFill>
                  <a:srgbClr val="BA2121"/>
                </a:solidFill>
                <a:effectLst/>
                <a:latin typeface="Ubuntu Mono" panose="020B0509030602030204" pitchFamily="49" charset="0"/>
              </a:rPr>
              <a:t>'</a:t>
            </a:r>
            <a:r>
              <a:rPr lang="it-IT" sz="1200">
                <a:solidFill>
                  <a:srgbClr val="000000"/>
                </a:solidFill>
                <a:effectLst/>
                <a:latin typeface="Ubuntu Mono" panose="020B0509030602030204" pitchFamily="49" charset="0"/>
              </a:rPr>
              <a:t>,</a:t>
            </a:r>
            <a:r>
              <a:rPr lang="it-IT" sz="1200">
                <a:solidFill>
                  <a:srgbClr val="BA2121"/>
                </a:solidFill>
                <a:latin typeface="Ubuntu Mono" panose="020B0509030602030204" pitchFamily="49" charset="0"/>
              </a:rPr>
              <a:t>   </a:t>
            </a:r>
            <a:r>
              <a:rPr lang="it-IT" sz="1200">
                <a:effectLst/>
                <a:latin typeface="Ubuntu Mono" panose="020B0509030602030204" pitchFamily="49" charset="0"/>
              </a:rPr>
              <a:t>     ];</a:t>
            </a:r>
          </a:p>
          <a:p>
            <a:r>
              <a:rPr lang="it-IT" sz="1200">
                <a:latin typeface="Ubuntu Mono" panose="020B0509030602030204" pitchFamily="49" charset="0"/>
              </a:rPr>
              <a:t>...</a:t>
            </a:r>
          </a:p>
        </p:txBody>
      </p:sp>
      <p:sp>
        <p:nvSpPr>
          <p:cNvPr id="9" name="Rettangolo 8">
            <a:extLst>
              <a:ext uri="{FF2B5EF4-FFF2-40B4-BE49-F238E27FC236}">
                <a16:creationId xmlns:a16="http://schemas.microsoft.com/office/drawing/2014/main" id="{942D54E4-2001-634A-9FAE-8ACE8B7D4516}"/>
              </a:ext>
            </a:extLst>
          </p:cNvPr>
          <p:cNvSpPr/>
          <p:nvPr/>
        </p:nvSpPr>
        <p:spPr>
          <a:xfrm>
            <a:off x="215364" y="4510686"/>
            <a:ext cx="8282091" cy="1938992"/>
          </a:xfrm>
          <a:prstGeom prst="rect">
            <a:avLst/>
          </a:prstGeom>
          <a:solidFill>
            <a:srgbClr val="D4E1F1"/>
          </a:solidFill>
        </p:spPr>
        <p:txBody>
          <a:bodyPr wrap="square">
            <a:spAutoFit/>
          </a:bodyPr>
          <a:lstStyle/>
          <a:p>
            <a:r>
              <a:rPr lang="it-IT" sz="1200">
                <a:solidFill>
                  <a:srgbClr val="0070C0"/>
                </a:solidFill>
                <a:effectLst/>
                <a:latin typeface="Ubuntu Mono" panose="020B0509030602030204" pitchFamily="49" charset="0"/>
              </a:rPr>
              <a:t>// </a:t>
            </a:r>
            <a:r>
              <a:rPr lang="it-IT" sz="1200">
                <a:solidFill>
                  <a:srgbClr val="0070C0"/>
                </a:solidFill>
                <a:latin typeface="Times New Roman" panose="02020603050405020304" pitchFamily="18" charset="0"/>
                <a:cs typeface="Times New Roman" panose="02020603050405020304" pitchFamily="18" charset="0"/>
              </a:rPr>
              <a:t>file </a:t>
            </a:r>
            <a:r>
              <a:rPr lang="it-IT" sz="1200">
                <a:solidFill>
                  <a:srgbClr val="0070C0"/>
                </a:solidFill>
                <a:latin typeface="Ubuntu Mono" panose="020B0509030602030204" pitchFamily="49" charset="0"/>
              </a:rPr>
              <a:t>&lt;</a:t>
            </a:r>
            <a:r>
              <a:rPr lang="it-IT" sz="1200" i="1">
                <a:solidFill>
                  <a:srgbClr val="0070C0"/>
                </a:solidFill>
                <a:latin typeface="Times New Roman" panose="02020603050405020304" pitchFamily="18" charset="0"/>
                <a:cs typeface="Times New Roman" panose="02020603050405020304" pitchFamily="18" charset="0"/>
              </a:rPr>
              <a:t>directory-base-</a:t>
            </a:r>
            <a:r>
              <a:rPr lang="it-IT" sz="1200" i="1" err="1">
                <a:solidFill>
                  <a:srgbClr val="0070C0"/>
                </a:solidFill>
                <a:latin typeface="Times New Roman" panose="02020603050405020304" pitchFamily="18" charset="0"/>
                <a:cs typeface="Times New Roman" panose="02020603050405020304" pitchFamily="18" charset="0"/>
              </a:rPr>
              <a:t>app</a:t>
            </a:r>
            <a:r>
              <a:rPr lang="it-IT" sz="1200" i="1">
                <a:solidFill>
                  <a:srgbClr val="0070C0"/>
                </a:solidFill>
                <a:latin typeface="Times New Roman" panose="02020603050405020304" pitchFamily="18" charset="0"/>
                <a:cs typeface="Times New Roman" panose="02020603050405020304" pitchFamily="18" charset="0"/>
              </a:rPr>
              <a:t>-generata</a:t>
            </a:r>
            <a:r>
              <a:rPr lang="it-IT" sz="1200">
                <a:solidFill>
                  <a:srgbClr val="0070C0"/>
                </a:solidFill>
                <a:latin typeface="Ubuntu Mono" panose="020B0509030602030204" pitchFamily="49" charset="0"/>
              </a:rPr>
              <a:t>&gt;/</a:t>
            </a:r>
            <a:r>
              <a:rPr lang="it-IT" sz="1200" err="1">
                <a:solidFill>
                  <a:srgbClr val="0070C0"/>
                </a:solidFill>
                <a:latin typeface="Ubuntu Mono" panose="020B0509030602030204" pitchFamily="49" charset="0"/>
              </a:rPr>
              <a:t>composer.json</a:t>
            </a:r>
            <a:r>
              <a:rPr lang="it-IT" sz="1200">
                <a:solidFill>
                  <a:srgbClr val="0070C0"/>
                </a:solidFill>
                <a:latin typeface="Ubuntu Mono" panose="020B0509030602030204" pitchFamily="49" charset="0"/>
              </a:rPr>
              <a:t>: </a:t>
            </a:r>
            <a:r>
              <a:rPr lang="it-IT" sz="1200">
                <a:solidFill>
                  <a:srgbClr val="0070C0"/>
                </a:solidFill>
                <a:effectLst/>
                <a:latin typeface="Times New Roman" panose="02020603050405020304" pitchFamily="18" charset="0"/>
                <a:cs typeface="Times New Roman" panose="02020603050405020304" pitchFamily="18" charset="0"/>
              </a:rPr>
              <a:t>definisce gli script possibile argomento di </a:t>
            </a:r>
            <a:r>
              <a:rPr lang="it-IT" sz="1200" i="1" err="1">
                <a:solidFill>
                  <a:srgbClr val="0070C0"/>
                </a:solidFill>
                <a:effectLst/>
                <a:latin typeface="Times New Roman" panose="02020603050405020304" pitchFamily="18" charset="0"/>
                <a:cs typeface="Times New Roman" panose="02020603050405020304" pitchFamily="18" charset="0"/>
              </a:rPr>
              <a:t>composer</a:t>
            </a:r>
            <a:r>
              <a:rPr lang="it-IT" sz="1200" i="1">
                <a:solidFill>
                  <a:srgbClr val="0070C0"/>
                </a:solidFill>
                <a:effectLst/>
                <a:latin typeface="Times New Roman" panose="02020603050405020304" pitchFamily="18" charset="0"/>
                <a:cs typeface="Times New Roman" panose="02020603050405020304" pitchFamily="18" charset="0"/>
              </a:rPr>
              <a:t> </a:t>
            </a:r>
            <a:r>
              <a:rPr lang="it-IT" sz="1200" i="1" err="1">
                <a:solidFill>
                  <a:srgbClr val="0070C0"/>
                </a:solidFill>
                <a:effectLst/>
                <a:latin typeface="Times New Roman" panose="02020603050405020304" pitchFamily="18" charset="0"/>
                <a:cs typeface="Times New Roman" panose="02020603050405020304" pitchFamily="18" charset="0"/>
              </a:rPr>
              <a:t>run</a:t>
            </a:r>
            <a:r>
              <a:rPr lang="it-IT" sz="1200" i="1">
                <a:solidFill>
                  <a:srgbClr val="0070C0"/>
                </a:solidFill>
                <a:effectLst/>
                <a:latin typeface="Times New Roman" panose="02020603050405020304" pitchFamily="18" charset="0"/>
                <a:cs typeface="Times New Roman" panose="02020603050405020304" pitchFamily="18" charset="0"/>
              </a:rPr>
              <a:t>-script</a:t>
            </a:r>
            <a:endParaRPr lang="it-IT" sz="1200">
              <a:solidFill>
                <a:srgbClr val="0070C0"/>
              </a:solidFill>
              <a:effectLst/>
              <a:latin typeface="Ubuntu Mono" panose="020B0509030602030204" pitchFamily="49" charset="0"/>
            </a:endParaRPr>
          </a:p>
          <a:p>
            <a:r>
              <a:rPr lang="it-IT" sz="1200">
                <a:latin typeface="Ubuntu Mono" panose="020B0509030602030204" pitchFamily="49" charset="0"/>
              </a:rPr>
              <a:t>...</a:t>
            </a:r>
          </a:p>
          <a:p>
            <a:r>
              <a:rPr lang="it-IT" sz="1200">
                <a:effectLst/>
                <a:latin typeface="Ubuntu Mono" panose="020B0509030602030204" pitchFamily="49" charset="0"/>
              </a:rPr>
              <a:t>{</a:t>
            </a:r>
            <a:r>
              <a:rPr lang="it-IT" sz="1200">
                <a:solidFill>
                  <a:srgbClr val="000000"/>
                </a:solidFill>
                <a:effectLst/>
                <a:latin typeface="Ubuntu Mono" panose="020B0509030602030204" pitchFamily="49" charset="0"/>
              </a:rPr>
              <a:t>...</a:t>
            </a:r>
            <a:endParaRPr lang="it-IT" sz="1200">
              <a:solidFill>
                <a:srgbClr val="008000"/>
              </a:solidFill>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b="1">
                <a:solidFill>
                  <a:srgbClr val="008000"/>
                </a:solidFill>
                <a:effectLst/>
                <a:latin typeface="Ubuntu Mono" panose="020B0509030602030204" pitchFamily="49" charset="0"/>
              </a:rPr>
              <a:t>"scripts"</a:t>
            </a:r>
            <a:r>
              <a:rPr lang="it-IT" sz="1200">
                <a:solidFill>
                  <a:srgbClr val="000000"/>
                </a:solidFill>
                <a:effectLst/>
                <a:latin typeface="Ubuntu Mono" panose="020B0509030602030204" pitchFamily="49" charset="0"/>
              </a:rPr>
              <a:t>: {</a:t>
            </a:r>
            <a:endParaRPr lang="it-IT" sz="1200">
              <a:solidFill>
                <a:srgbClr val="008000"/>
              </a:solidFill>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b="1">
                <a:solidFill>
                  <a:srgbClr val="008000"/>
                </a:solidFill>
                <a:effectLst/>
                <a:latin typeface="Ubuntu Mono" panose="020B0509030602030204" pitchFamily="49" charset="0"/>
              </a:rPr>
              <a:t>"</a:t>
            </a:r>
            <a:r>
              <a:rPr lang="it-IT" sz="1200" b="1">
                <a:solidFill>
                  <a:srgbClr val="008000"/>
                </a:solidFill>
                <a:effectLst/>
                <a:highlight>
                  <a:srgbClr val="FFFF00"/>
                </a:highlight>
                <a:latin typeface="Ubuntu Mono" panose="020B0509030602030204" pitchFamily="49" charset="0"/>
              </a:rPr>
              <a:t>post-</a:t>
            </a:r>
            <a:r>
              <a:rPr lang="it-IT" sz="1200" b="1" err="1">
                <a:solidFill>
                  <a:srgbClr val="008000"/>
                </a:solidFill>
                <a:effectLst/>
                <a:highlight>
                  <a:srgbClr val="FFFF00"/>
                </a:highlight>
                <a:latin typeface="Ubuntu Mono" panose="020B0509030602030204" pitchFamily="49" charset="0"/>
              </a:rPr>
              <a:t>root</a:t>
            </a:r>
            <a:r>
              <a:rPr lang="it-IT" sz="1200" b="1">
                <a:solidFill>
                  <a:srgbClr val="008000"/>
                </a:solidFill>
                <a:effectLst/>
                <a:highlight>
                  <a:srgbClr val="FFFF00"/>
                </a:highlight>
                <a:latin typeface="Ubuntu Mono" panose="020B0509030602030204" pitchFamily="49" charset="0"/>
              </a:rPr>
              <a:t>-package-</a:t>
            </a:r>
            <a:r>
              <a:rPr lang="it-IT" sz="1200" b="1" err="1">
                <a:solidFill>
                  <a:srgbClr val="008000"/>
                </a:solidFill>
                <a:effectLst/>
                <a:highlight>
                  <a:srgbClr val="FFFF00"/>
                </a:highlight>
                <a:latin typeface="Ubuntu Mono" panose="020B0509030602030204" pitchFamily="49" charset="0"/>
              </a:rPr>
              <a:t>install</a:t>
            </a:r>
            <a:r>
              <a:rPr lang="it-IT" sz="1200" b="1">
                <a:solidFill>
                  <a:srgbClr val="008000"/>
                </a:solidFill>
                <a:effectLst/>
                <a:latin typeface="Ubuntu Mono" panose="020B0509030602030204" pitchFamily="49" charset="0"/>
              </a:rPr>
              <a:t>"</a:t>
            </a:r>
            <a:r>
              <a:rPr lang="it-IT" sz="1200">
                <a:solidFill>
                  <a:srgbClr val="000000"/>
                </a:solidFill>
                <a:effectLst/>
                <a:latin typeface="Ubuntu Mono" panose="020B0509030602030204" pitchFamily="49" charset="0"/>
              </a:rPr>
              <a:t>: [ </a:t>
            </a:r>
            <a:r>
              <a:rPr lang="it-IT" sz="1200">
                <a:solidFill>
                  <a:srgbClr val="BA2121"/>
                </a:solidFill>
                <a:effectLst/>
                <a:latin typeface="Ubuntu Mono" panose="020B0509030602030204" pitchFamily="49" charset="0"/>
              </a:rPr>
              <a:t>"@</a:t>
            </a:r>
            <a:r>
              <a:rPr lang="it-IT" sz="1200" err="1">
                <a:solidFill>
                  <a:srgbClr val="BA2121"/>
                </a:solidFill>
                <a:effectLst/>
                <a:latin typeface="Ubuntu Mono" panose="020B0509030602030204" pitchFamily="49" charset="0"/>
              </a:rPr>
              <a:t>php</a:t>
            </a:r>
            <a:r>
              <a:rPr lang="it-IT" sz="1200">
                <a:solidFill>
                  <a:srgbClr val="BA2121"/>
                </a:solidFill>
                <a:effectLst/>
                <a:latin typeface="Ubuntu Mono" panose="020B0509030602030204" pitchFamily="49" charset="0"/>
              </a:rPr>
              <a:t> -</a:t>
            </a:r>
            <a:r>
              <a:rPr lang="it-IT" sz="1200" err="1">
                <a:solidFill>
                  <a:srgbClr val="BA2121"/>
                </a:solidFill>
                <a:effectLst/>
                <a:latin typeface="Ubuntu Mono" panose="020B0509030602030204" pitchFamily="49" charset="0"/>
              </a:rPr>
              <a:t>r</a:t>
            </a:r>
            <a:r>
              <a:rPr lang="it-IT" sz="1200">
                <a:solidFill>
                  <a:srgbClr val="BA2121"/>
                </a:solidFill>
                <a:effectLst/>
                <a:latin typeface="Ubuntu Mono" panose="020B0509030602030204" pitchFamily="49" charset="0"/>
              </a:rPr>
              <a:t> \"</a:t>
            </a:r>
            <a:r>
              <a:rPr lang="it-IT" sz="1200" err="1">
                <a:solidFill>
                  <a:srgbClr val="BA2121"/>
                </a:solidFill>
                <a:effectLst/>
                <a:latin typeface="Ubuntu Mono" panose="020B0509030602030204" pitchFamily="49" charset="0"/>
              </a:rPr>
              <a:t>file_exists</a:t>
            </a:r>
            <a:r>
              <a:rPr lang="it-IT" sz="1200">
                <a:solidFill>
                  <a:srgbClr val="BA2121"/>
                </a:solidFill>
                <a:effectLst/>
                <a:latin typeface="Ubuntu Mono" panose="020B0509030602030204" pitchFamily="49" charset="0"/>
              </a:rPr>
              <a:t>('.</a:t>
            </a:r>
            <a:r>
              <a:rPr lang="it-IT" sz="1200" err="1">
                <a:solidFill>
                  <a:srgbClr val="BA2121"/>
                </a:solidFill>
                <a:effectLst/>
                <a:latin typeface="Ubuntu Mono" panose="020B0509030602030204" pitchFamily="49" charset="0"/>
              </a:rPr>
              <a:t>env</a:t>
            </a:r>
            <a:r>
              <a:rPr lang="it-IT" sz="1200">
                <a:solidFill>
                  <a:srgbClr val="BA2121"/>
                </a:solidFill>
                <a:effectLst/>
                <a:latin typeface="Ubuntu Mono" panose="020B0509030602030204" pitchFamily="49" charset="0"/>
              </a:rPr>
              <a:t>') || copy('.</a:t>
            </a:r>
            <a:r>
              <a:rPr lang="it-IT" sz="1200" err="1">
                <a:solidFill>
                  <a:srgbClr val="BA2121"/>
                </a:solidFill>
                <a:effectLst/>
                <a:latin typeface="Ubuntu Mono" panose="020B0509030602030204" pitchFamily="49" charset="0"/>
              </a:rPr>
              <a:t>env.example</a:t>
            </a:r>
            <a:r>
              <a:rPr lang="it-IT" sz="1200">
                <a:solidFill>
                  <a:srgbClr val="BA2121"/>
                </a:solidFill>
                <a:effectLst/>
                <a:latin typeface="Ubuntu Mono" panose="020B0509030602030204" pitchFamily="49" charset="0"/>
              </a:rPr>
              <a:t>', '.</a:t>
            </a:r>
            <a:r>
              <a:rPr lang="it-IT" sz="1200" err="1">
                <a:solidFill>
                  <a:srgbClr val="BA2121"/>
                </a:solidFill>
                <a:effectLst/>
                <a:latin typeface="Ubuntu Mono" panose="020B0509030602030204" pitchFamily="49" charset="0"/>
              </a:rPr>
              <a:t>env</a:t>
            </a:r>
            <a:r>
              <a:rPr lang="it-IT" sz="1200">
                <a:solidFill>
                  <a:srgbClr val="BA2121"/>
                </a:solidFill>
                <a:effectLst/>
                <a:latin typeface="Ubuntu Mono" panose="020B0509030602030204" pitchFamily="49" charset="0"/>
              </a:rPr>
              <a:t>');\"" </a:t>
            </a:r>
            <a:r>
              <a:rPr lang="it-IT" sz="1200">
                <a:effectLst/>
                <a:latin typeface="Ubuntu Mono" panose="020B0509030602030204" pitchFamily="49" charset="0"/>
              </a:rPr>
              <a:t>],</a:t>
            </a:r>
          </a:p>
          <a:p>
            <a:r>
              <a:rPr lang="it-IT" sz="1200">
                <a:solidFill>
                  <a:srgbClr val="000000"/>
                </a:solidFill>
                <a:effectLst/>
                <a:latin typeface="Ubuntu Mono" panose="020B0509030602030204" pitchFamily="49" charset="0"/>
              </a:rPr>
              <a:t>      </a:t>
            </a:r>
            <a:r>
              <a:rPr lang="it-IT" sz="1200" b="1">
                <a:solidFill>
                  <a:srgbClr val="008000"/>
                </a:solidFill>
                <a:effectLst/>
                <a:latin typeface="Ubuntu Mono" panose="020B0509030602030204" pitchFamily="49" charset="0"/>
              </a:rPr>
              <a:t>"</a:t>
            </a:r>
            <a:r>
              <a:rPr lang="it-IT" sz="1200" b="1">
                <a:solidFill>
                  <a:srgbClr val="008000"/>
                </a:solidFill>
                <a:effectLst/>
                <a:highlight>
                  <a:srgbClr val="00FFFF"/>
                </a:highlight>
                <a:latin typeface="Ubuntu Mono" panose="020B0509030602030204" pitchFamily="49" charset="0"/>
              </a:rPr>
              <a:t>post-create-</a:t>
            </a:r>
            <a:r>
              <a:rPr lang="it-IT" sz="1200" b="1" err="1">
                <a:solidFill>
                  <a:srgbClr val="008000"/>
                </a:solidFill>
                <a:effectLst/>
                <a:highlight>
                  <a:srgbClr val="00FFFF"/>
                </a:highlight>
                <a:latin typeface="Ubuntu Mono" panose="020B0509030602030204" pitchFamily="49" charset="0"/>
              </a:rPr>
              <a:t>project</a:t>
            </a:r>
            <a:r>
              <a:rPr lang="it-IT" sz="1200" b="1">
                <a:solidFill>
                  <a:srgbClr val="008000"/>
                </a:solidFill>
                <a:effectLst/>
                <a:highlight>
                  <a:srgbClr val="00FFFF"/>
                </a:highlight>
                <a:latin typeface="Ubuntu Mono" panose="020B0509030602030204" pitchFamily="49" charset="0"/>
              </a:rPr>
              <a:t>-</a:t>
            </a:r>
            <a:r>
              <a:rPr lang="it-IT" sz="1200" b="1" err="1">
                <a:solidFill>
                  <a:srgbClr val="008000"/>
                </a:solidFill>
                <a:effectLst/>
                <a:highlight>
                  <a:srgbClr val="00FFFF"/>
                </a:highlight>
                <a:latin typeface="Ubuntu Mono" panose="020B0509030602030204" pitchFamily="49" charset="0"/>
              </a:rPr>
              <a:t>cmd</a:t>
            </a:r>
            <a:r>
              <a:rPr lang="it-IT" sz="1200" b="1">
                <a:solidFill>
                  <a:srgbClr val="008000"/>
                </a:solidFill>
                <a:effectLst/>
                <a:latin typeface="Ubuntu Mono" panose="020B0509030602030204" pitchFamily="49" charset="0"/>
              </a:rPr>
              <a:t>"</a:t>
            </a:r>
            <a:r>
              <a:rPr lang="it-IT" sz="1200">
                <a:solidFill>
                  <a:srgbClr val="000000"/>
                </a:solidFill>
                <a:effectLst/>
                <a:latin typeface="Ubuntu Mono" panose="020B0509030602030204" pitchFamily="49" charset="0"/>
              </a:rPr>
              <a:t>: [ </a:t>
            </a:r>
            <a:r>
              <a:rPr lang="it-IT" sz="1200">
                <a:solidFill>
                  <a:srgbClr val="BA2121"/>
                </a:solidFill>
                <a:effectLst/>
                <a:latin typeface="Ubuntu Mono" panose="020B0509030602030204" pitchFamily="49" charset="0"/>
              </a:rPr>
              <a:t>"@</a:t>
            </a:r>
            <a:r>
              <a:rPr lang="it-IT" sz="1200" err="1">
                <a:solidFill>
                  <a:srgbClr val="BA2121"/>
                </a:solidFill>
                <a:effectLst/>
                <a:latin typeface="Ubuntu Mono" panose="020B0509030602030204" pitchFamily="49" charset="0"/>
              </a:rPr>
              <a:t>php</a:t>
            </a:r>
            <a:r>
              <a:rPr lang="it-IT" sz="1200">
                <a:solidFill>
                  <a:srgbClr val="BA2121"/>
                </a:solidFill>
                <a:effectLst/>
                <a:latin typeface="Ubuntu Mono" panose="020B0509030602030204" pitchFamily="49" charset="0"/>
              </a:rPr>
              <a:t> artisan </a:t>
            </a:r>
            <a:r>
              <a:rPr lang="it-IT" sz="1200" err="1">
                <a:solidFill>
                  <a:srgbClr val="BA2121"/>
                </a:solidFill>
                <a:effectLst/>
                <a:latin typeface="Ubuntu Mono" panose="020B0509030602030204" pitchFamily="49" charset="0"/>
              </a:rPr>
              <a:t>key:generate</a:t>
            </a:r>
            <a:r>
              <a:rPr lang="it-IT" sz="1200">
                <a:solidFill>
                  <a:srgbClr val="BA2121"/>
                </a:solidFill>
                <a:effectLst/>
                <a:latin typeface="Ubuntu Mono" panose="020B0509030602030204" pitchFamily="49" charset="0"/>
              </a:rPr>
              <a:t> --ansi"</a:t>
            </a:r>
            <a:r>
              <a:rPr lang="it-IT" sz="1200">
                <a:effectLst/>
                <a:latin typeface="Ubuntu Mono" panose="020B0509030602030204" pitchFamily="49" charset="0"/>
              </a:rPr>
              <a:t> ],</a:t>
            </a:r>
          </a:p>
          <a:p>
            <a:r>
              <a:rPr lang="it-IT" sz="1200">
                <a:solidFill>
                  <a:srgbClr val="000000"/>
                </a:solidFill>
                <a:latin typeface="Ubuntu Mono" panose="020B0509030602030204" pitchFamily="49" charset="0"/>
              </a:rPr>
              <a:t>      </a:t>
            </a:r>
            <a:r>
              <a:rPr lang="it-IT" sz="1200" b="1">
                <a:solidFill>
                  <a:srgbClr val="008000"/>
                </a:solidFill>
                <a:latin typeface="Ubuntu Mono" panose="020B0509030602030204" pitchFamily="49" charset="0"/>
              </a:rPr>
              <a:t>"</a:t>
            </a:r>
            <a:r>
              <a:rPr lang="it-IT" sz="1200" b="1">
                <a:solidFill>
                  <a:srgbClr val="008000"/>
                </a:solidFill>
                <a:highlight>
                  <a:srgbClr val="C0C0C0"/>
                </a:highlight>
                <a:latin typeface="Ubuntu Mono" panose="020B0509030602030204" pitchFamily="49" charset="0"/>
              </a:rPr>
              <a:t>post-</a:t>
            </a:r>
            <a:r>
              <a:rPr lang="it-IT" sz="1200" b="1" err="1">
                <a:solidFill>
                  <a:srgbClr val="008000"/>
                </a:solidFill>
                <a:highlight>
                  <a:srgbClr val="C0C0C0"/>
                </a:highlight>
                <a:latin typeface="Ubuntu Mono" panose="020B0509030602030204" pitchFamily="49" charset="0"/>
              </a:rPr>
              <a:t>autoload</a:t>
            </a:r>
            <a:r>
              <a:rPr lang="it-IT" sz="1200" b="1">
                <a:solidFill>
                  <a:srgbClr val="008000"/>
                </a:solidFill>
                <a:highlight>
                  <a:srgbClr val="C0C0C0"/>
                </a:highlight>
                <a:latin typeface="Ubuntu Mono" panose="020B0509030602030204" pitchFamily="49" charset="0"/>
              </a:rPr>
              <a:t>-</a:t>
            </a:r>
            <a:r>
              <a:rPr lang="it-IT" sz="1200" b="1" err="1">
                <a:solidFill>
                  <a:srgbClr val="008000"/>
                </a:solidFill>
                <a:highlight>
                  <a:srgbClr val="C0C0C0"/>
                </a:highlight>
                <a:latin typeface="Ubuntu Mono" panose="020B0509030602030204" pitchFamily="49" charset="0"/>
              </a:rPr>
              <a:t>dump</a:t>
            </a:r>
            <a:r>
              <a:rPr lang="it-IT" sz="1200" b="1">
                <a:solidFill>
                  <a:srgbClr val="008000"/>
                </a:solidFill>
                <a:latin typeface="Ubuntu Mono" panose="020B0509030602030204" pitchFamily="49" charset="0"/>
              </a:rPr>
              <a:t>"</a:t>
            </a:r>
            <a:r>
              <a:rPr lang="it-IT" sz="1200">
                <a:solidFill>
                  <a:srgbClr val="000000"/>
                </a:solidFill>
                <a:latin typeface="Ubuntu Mono" panose="020B0509030602030204" pitchFamily="49" charset="0"/>
              </a:rPr>
              <a:t>: [ </a:t>
            </a:r>
          </a:p>
          <a:p>
            <a:r>
              <a:rPr lang="it-IT" sz="1200">
                <a:solidFill>
                  <a:srgbClr val="000000"/>
                </a:solidFill>
                <a:latin typeface="Ubuntu Mono" panose="020B0509030602030204" pitchFamily="49" charset="0"/>
              </a:rPr>
              <a:t>          </a:t>
            </a:r>
            <a:r>
              <a:rPr lang="it-IT" sz="1200">
                <a:solidFill>
                  <a:srgbClr val="BA2121"/>
                </a:solidFill>
                <a:latin typeface="Ubuntu Mono" panose="020B0509030602030204" pitchFamily="49" charset="0"/>
              </a:rPr>
              <a:t>"Illuminate\\Foundation\\</a:t>
            </a:r>
            <a:r>
              <a:rPr lang="it-IT" sz="1200" err="1">
                <a:solidFill>
                  <a:srgbClr val="BA2121"/>
                </a:solidFill>
                <a:latin typeface="Ubuntu Mono" panose="020B0509030602030204" pitchFamily="49" charset="0"/>
              </a:rPr>
              <a:t>ComposerScripts</a:t>
            </a:r>
            <a:r>
              <a:rPr lang="it-IT" sz="1200">
                <a:solidFill>
                  <a:srgbClr val="BA2121"/>
                </a:solidFill>
                <a:latin typeface="Ubuntu Mono" panose="020B0509030602030204" pitchFamily="49" charset="0"/>
              </a:rPr>
              <a:t>::</a:t>
            </a:r>
            <a:r>
              <a:rPr lang="it-IT" sz="1200" err="1">
                <a:solidFill>
                  <a:srgbClr val="BA2121"/>
                </a:solidFill>
                <a:latin typeface="Ubuntu Mono" panose="020B0509030602030204" pitchFamily="49" charset="0"/>
              </a:rPr>
              <a:t>postAutoloadDump</a:t>
            </a:r>
            <a:r>
              <a:rPr lang="it-IT" sz="1200">
                <a:solidFill>
                  <a:srgbClr val="BA2121"/>
                </a:solidFill>
                <a:latin typeface="Ubuntu Mono" panose="020B0509030602030204" pitchFamily="49" charset="0"/>
              </a:rPr>
              <a:t>"</a:t>
            </a:r>
            <a:r>
              <a:rPr lang="it-IT" sz="1200">
                <a:solidFill>
                  <a:srgbClr val="000000"/>
                </a:solidFill>
                <a:latin typeface="Ubuntu Mono" panose="020B0509030602030204" pitchFamily="49" charset="0"/>
              </a:rPr>
              <a:t>,</a:t>
            </a:r>
            <a:endParaRPr lang="it-IT" sz="1200">
              <a:solidFill>
                <a:srgbClr val="BA2121"/>
              </a:solidFill>
              <a:latin typeface="Ubuntu Mono" panose="020B0509030602030204" pitchFamily="49" charset="0"/>
            </a:endParaRPr>
          </a:p>
          <a:p>
            <a:r>
              <a:rPr lang="it-IT" sz="1200">
                <a:solidFill>
                  <a:srgbClr val="000000"/>
                </a:solidFill>
                <a:latin typeface="Ubuntu Mono" panose="020B0509030602030204" pitchFamily="49" charset="0"/>
              </a:rPr>
              <a:t>          </a:t>
            </a:r>
            <a:r>
              <a:rPr lang="it-IT" sz="1200">
                <a:solidFill>
                  <a:srgbClr val="BA2121"/>
                </a:solidFill>
                <a:latin typeface="Ubuntu Mono" panose="020B0509030602030204" pitchFamily="49" charset="0"/>
              </a:rPr>
              <a:t>"@</a:t>
            </a:r>
            <a:r>
              <a:rPr lang="it-IT" sz="1200" err="1">
                <a:solidFill>
                  <a:srgbClr val="BA2121"/>
                </a:solidFill>
                <a:latin typeface="Ubuntu Mono" panose="020B0509030602030204" pitchFamily="49" charset="0"/>
              </a:rPr>
              <a:t>php</a:t>
            </a:r>
            <a:r>
              <a:rPr lang="it-IT" sz="1200">
                <a:solidFill>
                  <a:srgbClr val="BA2121"/>
                </a:solidFill>
                <a:latin typeface="Ubuntu Mono" panose="020B0509030602030204" pitchFamily="49" charset="0"/>
              </a:rPr>
              <a:t> artisan </a:t>
            </a:r>
            <a:r>
              <a:rPr lang="it-IT" sz="1200" err="1">
                <a:solidFill>
                  <a:srgbClr val="BA2121"/>
                </a:solidFill>
                <a:latin typeface="Ubuntu Mono" panose="020B0509030602030204" pitchFamily="49" charset="0"/>
              </a:rPr>
              <a:t>package:discover</a:t>
            </a:r>
            <a:r>
              <a:rPr lang="it-IT" sz="1200">
                <a:solidFill>
                  <a:srgbClr val="BA2121"/>
                </a:solidFill>
                <a:latin typeface="Ubuntu Mono" panose="020B0509030602030204" pitchFamily="49" charset="0"/>
              </a:rPr>
              <a:t> --ansi"</a:t>
            </a:r>
            <a:r>
              <a:rPr lang="it-IT" sz="1200">
                <a:latin typeface="Ubuntu Mono" panose="020B0509030602030204" pitchFamily="49" charset="0"/>
              </a:rPr>
              <a:t> ]</a:t>
            </a:r>
            <a:endParaRPr lang="it-IT" sz="1200">
              <a:effectLst/>
              <a:latin typeface="Ubuntu Mono" panose="020B0509030602030204" pitchFamily="49" charset="0"/>
            </a:endParaRPr>
          </a:p>
          <a:p>
            <a:r>
              <a:rPr lang="it-IT" sz="1200">
                <a:effectLst/>
                <a:latin typeface="Ubuntu Mono" panose="020B0509030602030204" pitchFamily="49" charset="0"/>
              </a:rPr>
              <a:t>}  }</a:t>
            </a:r>
          </a:p>
        </p:txBody>
      </p:sp>
      <p:sp>
        <p:nvSpPr>
          <p:cNvPr id="10" name="Segnaposto contenuto 2">
            <a:extLst>
              <a:ext uri="{FF2B5EF4-FFF2-40B4-BE49-F238E27FC236}">
                <a16:creationId xmlns:a16="http://schemas.microsoft.com/office/drawing/2014/main" id="{603CBD28-CE81-2A4B-8824-E96B692E7FA9}"/>
              </a:ext>
            </a:extLst>
          </p:cNvPr>
          <p:cNvSpPr txBox="1">
            <a:spLocks/>
          </p:cNvSpPr>
          <p:nvPr/>
        </p:nvSpPr>
        <p:spPr>
          <a:xfrm>
            <a:off x="6324600" y="1741014"/>
            <a:ext cx="2719225" cy="2677656"/>
          </a:xfrm>
          <a:prstGeom prst="rect">
            <a:avLst/>
          </a:prstGeom>
          <a:no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5000"/>
              </a:lnSpc>
              <a:buNone/>
            </a:pPr>
            <a:r>
              <a:rPr lang="it-IT" sz="2000"/>
              <a:t>Più giù nel file, si vede che le invocazioni (</a:t>
            </a:r>
            <a:r>
              <a:rPr lang="it-IT" sz="2000">
                <a:highlight>
                  <a:srgbClr val="FF00FF"/>
                </a:highlight>
              </a:rPr>
              <a:t>3</a:t>
            </a:r>
            <a:r>
              <a:rPr lang="it-IT" sz="2000"/>
              <a:t>,</a:t>
            </a:r>
            <a:r>
              <a:rPr lang="it-IT" sz="2000">
                <a:highlight>
                  <a:srgbClr val="FFFF00"/>
                </a:highlight>
              </a:rPr>
              <a:t>4</a:t>
            </a:r>
            <a:r>
              <a:rPr lang="it-IT" sz="2000"/>
              <a:t>,</a:t>
            </a:r>
            <a:r>
              <a:rPr lang="it-IT" sz="2000">
                <a:highlight>
                  <a:srgbClr val="00FFFF"/>
                </a:highlight>
              </a:rPr>
              <a:t>5</a:t>
            </a:r>
            <a:r>
              <a:rPr lang="it-IT" sz="2000"/>
              <a:t>,</a:t>
            </a:r>
            <a:r>
              <a:rPr lang="it-IT" sz="2000">
                <a:highlight>
                  <a:srgbClr val="C0C0C0"/>
                </a:highlight>
              </a:rPr>
              <a:t>6</a:t>
            </a:r>
            <a:r>
              <a:rPr lang="it-IT" sz="2000"/>
              <a:t>) di </a:t>
            </a:r>
            <a:r>
              <a:rPr lang="it-IT" sz="2000" i="1" err="1"/>
              <a:t>composer</a:t>
            </a:r>
            <a:r>
              <a:rPr lang="it-IT" sz="2000"/>
              <a:t> avverranno nella </a:t>
            </a:r>
            <a:r>
              <a:rPr lang="it-IT" sz="2000" i="1"/>
              <a:t>$directory</a:t>
            </a:r>
            <a:r>
              <a:rPr lang="it-IT" sz="2000"/>
              <a:t> base dell'</a:t>
            </a:r>
            <a:r>
              <a:rPr lang="it-IT" sz="2000" err="1"/>
              <a:t>app</a:t>
            </a:r>
            <a:r>
              <a:rPr lang="it-IT" sz="2000"/>
              <a:t> generata</a:t>
            </a:r>
          </a:p>
          <a:p>
            <a:pPr marL="162900" indent="-162900">
              <a:lnSpc>
                <a:spcPct val="95000"/>
              </a:lnSpc>
              <a:spcBef>
                <a:spcPts val="600"/>
              </a:spcBef>
            </a:pPr>
            <a:r>
              <a:rPr lang="it-IT" sz="2000"/>
              <a:t>è in questa, nel file </a:t>
            </a:r>
            <a:r>
              <a:rPr lang="it-IT" sz="1800" i="1" err="1">
                <a:latin typeface="Arial Narrow" panose="020B0604020202020204" pitchFamily="34" charset="0"/>
                <a:cs typeface="Arial Narrow" panose="020B0604020202020204" pitchFamily="34" charset="0"/>
              </a:rPr>
              <a:t>composer.json</a:t>
            </a:r>
            <a:r>
              <a:rPr lang="it-IT" sz="2000">
                <a:cs typeface="Arial Narrow" panose="020B0604020202020204" pitchFamily="34" charset="0"/>
              </a:rPr>
              <a:t>, che sono definiti gli script</a:t>
            </a:r>
            <a:r>
              <a:rPr lang="it-IT" sz="2000"/>
              <a:t> </a:t>
            </a:r>
            <a:r>
              <a:rPr lang="it-IT" sz="2000">
                <a:highlight>
                  <a:srgbClr val="FFFF00"/>
                </a:highlight>
              </a:rPr>
              <a:t>  </a:t>
            </a:r>
            <a:r>
              <a:rPr lang="it-IT" sz="2000"/>
              <a:t> </a:t>
            </a:r>
            <a:r>
              <a:rPr lang="it-IT" sz="2000">
                <a:highlight>
                  <a:srgbClr val="00FFFF"/>
                </a:highlight>
              </a:rPr>
              <a:t>  </a:t>
            </a:r>
            <a:r>
              <a:rPr lang="it-IT" sz="2000"/>
              <a:t> </a:t>
            </a:r>
            <a:r>
              <a:rPr lang="it-IT" sz="2000">
                <a:highlight>
                  <a:srgbClr val="C0C0C0"/>
                </a:highlight>
              </a:rPr>
              <a:t>  </a:t>
            </a:r>
            <a:r>
              <a:rPr lang="it-IT" sz="2000">
                <a:solidFill>
                  <a:prstClr val="black"/>
                </a:solidFill>
              </a:rPr>
              <a:t> </a:t>
            </a:r>
            <a:r>
              <a:rPr lang="it-IT" sz="2000">
                <a:cs typeface="Arial Narrow" panose="020B0604020202020204" pitchFamily="34" charset="0"/>
              </a:rPr>
              <a:t>:</a:t>
            </a:r>
            <a:endParaRPr lang="it-IT" sz="2000"/>
          </a:p>
        </p:txBody>
      </p:sp>
    </p:spTree>
    <p:extLst>
      <p:ext uri="{BB962C8B-B14F-4D97-AF65-F5344CB8AC3E}">
        <p14:creationId xmlns:p14="http://schemas.microsoft.com/office/powerpoint/2010/main" val="3923652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E4EDF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C8D1EE-746E-4740-A6E2-14E4CFFA9D11}"/>
              </a:ext>
            </a:extLst>
          </p:cNvPr>
          <p:cNvSpPr>
            <a:spLocks noGrp="1"/>
          </p:cNvSpPr>
          <p:nvPr>
            <p:ph type="title"/>
          </p:nvPr>
        </p:nvSpPr>
        <p:spPr>
          <a:xfrm>
            <a:off x="56047" y="22248"/>
            <a:ext cx="9028987" cy="714352"/>
          </a:xfrm>
        </p:spPr>
        <p:txBody>
          <a:bodyPr>
            <a:normAutofit fontScale="90000"/>
          </a:bodyPr>
          <a:lstStyle/>
          <a:p>
            <a:r>
              <a:rPr lang="it-IT" sz="3000" i="1"/>
              <a:t>laravel new</a:t>
            </a:r>
            <a:r>
              <a:rPr lang="it-IT" sz="3000"/>
              <a:t>, </a:t>
            </a:r>
            <a:r>
              <a:rPr lang="it-IT" sz="3000">
                <a:highlight>
                  <a:srgbClr val="FF00FF"/>
                </a:highlight>
              </a:rPr>
              <a:t>passo (3)</a:t>
            </a:r>
            <a:r>
              <a:rPr lang="it-IT" sz="3000"/>
              <a:t>: installa dipendenze (con </a:t>
            </a:r>
            <a:r>
              <a:rPr lang="it-IT" sz="3000" i="1"/>
              <a:t>composer</a:t>
            </a:r>
            <a:r>
              <a:rPr lang="it-IT" sz="3000"/>
              <a:t>) </a:t>
            </a:r>
          </a:p>
        </p:txBody>
      </p:sp>
      <p:sp>
        <p:nvSpPr>
          <p:cNvPr id="4" name="Segnaposto data 3">
            <a:extLst>
              <a:ext uri="{FF2B5EF4-FFF2-40B4-BE49-F238E27FC236}">
                <a16:creationId xmlns:a16="http://schemas.microsoft.com/office/drawing/2014/main" id="{9AB832B2-6846-B649-9E16-4E18A4397732}"/>
              </a:ext>
            </a:extLst>
          </p:cNvPr>
          <p:cNvSpPr>
            <a:spLocks noGrp="1"/>
          </p:cNvSpPr>
          <p:nvPr>
            <p:ph type="dt" sz="half" idx="10"/>
          </p:nvPr>
        </p:nvSpPr>
        <p:spPr/>
        <p:txBody>
          <a:bodyPr/>
          <a:lstStyle/>
          <a:p>
            <a:fld id="{E758B96A-2BBF-3A4B-B4D3-C9E331285989}" type="datetime1">
              <a:rPr lang="it-IT" smtClean="0"/>
              <a:t>09/01/24</a:t>
            </a:fld>
            <a:endParaRPr lang="it-IT"/>
          </a:p>
        </p:txBody>
      </p:sp>
      <p:sp>
        <p:nvSpPr>
          <p:cNvPr id="5" name="Segnaposto piè di pagina 4">
            <a:extLst>
              <a:ext uri="{FF2B5EF4-FFF2-40B4-BE49-F238E27FC236}">
                <a16:creationId xmlns:a16="http://schemas.microsoft.com/office/drawing/2014/main" id="{A46BE55C-E572-3B4E-A661-18D2F7126BDE}"/>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C8CEC4D-E73B-5E47-99B0-86E1679CCE3F}"/>
              </a:ext>
            </a:extLst>
          </p:cNvPr>
          <p:cNvSpPr>
            <a:spLocks noGrp="1"/>
          </p:cNvSpPr>
          <p:nvPr>
            <p:ph type="sldNum" sz="quarter" idx="12"/>
          </p:nvPr>
        </p:nvSpPr>
        <p:spPr/>
        <p:txBody>
          <a:bodyPr/>
          <a:lstStyle/>
          <a:p>
            <a:fld id="{F8EFCE01-9A1A-5743-92DE-2F66DAA3BA2F}" type="slidenum">
              <a:rPr lang="it-IT" smtClean="0"/>
              <a:t>43</a:t>
            </a:fld>
            <a:endParaRPr lang="it-IT"/>
          </a:p>
        </p:txBody>
      </p:sp>
      <p:sp>
        <p:nvSpPr>
          <p:cNvPr id="14" name="Segnaposto contenuto 2">
            <a:extLst>
              <a:ext uri="{FF2B5EF4-FFF2-40B4-BE49-F238E27FC236}">
                <a16:creationId xmlns:a16="http://schemas.microsoft.com/office/drawing/2014/main" id="{AE4BA627-C273-9B40-92C1-308E8A4D6C50}"/>
              </a:ext>
            </a:extLst>
          </p:cNvPr>
          <p:cNvSpPr txBox="1">
            <a:spLocks/>
          </p:cNvSpPr>
          <p:nvPr/>
        </p:nvSpPr>
        <p:spPr>
          <a:xfrm>
            <a:off x="344671" y="728052"/>
            <a:ext cx="8685029" cy="1953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57188" indent="-357188">
              <a:lnSpc>
                <a:spcPct val="92000"/>
              </a:lnSpc>
              <a:buFont typeface="+mj-lt"/>
              <a:buAutoNum type="arabicPeriod" startAt="3"/>
            </a:pPr>
            <a:r>
              <a:rPr lang="it-IT" sz="2300"/>
              <a:t>Dunque, ora </a:t>
            </a:r>
            <a:r>
              <a:rPr lang="it-IT" sz="2300" i="1" err="1"/>
              <a:t>laravel</a:t>
            </a:r>
            <a:r>
              <a:rPr lang="it-IT" sz="2300" i="1"/>
              <a:t> new</a:t>
            </a:r>
            <a:r>
              <a:rPr lang="it-IT" sz="2300"/>
              <a:t> userebbe </a:t>
            </a:r>
            <a:r>
              <a:rPr lang="it-IT" sz="2300" i="1" err="1">
                <a:highlight>
                  <a:srgbClr val="FF00FF"/>
                </a:highlight>
              </a:rPr>
              <a:t>composer</a:t>
            </a:r>
            <a:r>
              <a:rPr lang="it-IT" sz="2300" i="1">
                <a:highlight>
                  <a:srgbClr val="FF00FF"/>
                </a:highlight>
              </a:rPr>
              <a:t> </a:t>
            </a:r>
            <a:r>
              <a:rPr lang="it-IT" sz="2300" i="1" err="1">
                <a:highlight>
                  <a:srgbClr val="FF00FF"/>
                </a:highlight>
              </a:rPr>
              <a:t>install</a:t>
            </a:r>
            <a:r>
              <a:rPr lang="it-IT" sz="2300" i="1">
                <a:highlight>
                  <a:srgbClr val="FF00FF"/>
                </a:highlight>
              </a:rPr>
              <a:t> --no-scripts</a:t>
            </a:r>
            <a:r>
              <a:rPr lang="it-IT" sz="2300"/>
              <a:t> (che opera secondo le specifiche in </a:t>
            </a:r>
            <a:r>
              <a:rPr lang="it-IT" sz="2300" i="1" err="1"/>
              <a:t>composer.lock</a:t>
            </a:r>
            <a:r>
              <a:rPr lang="it-IT" sz="2300"/>
              <a:t> e </a:t>
            </a:r>
            <a:r>
              <a:rPr lang="it-IT" sz="2300" i="1" err="1"/>
              <a:t>composer.json</a:t>
            </a:r>
            <a:r>
              <a:rPr lang="it-IT" sz="2300"/>
              <a:t>), per scaricare i pacchetti-dipendenze (quelli da cui dipende l'</a:t>
            </a:r>
            <a:r>
              <a:rPr lang="it-IT" sz="2300" err="1"/>
              <a:t>app</a:t>
            </a:r>
            <a:r>
              <a:rPr lang="it-IT" sz="2300"/>
              <a:t> </a:t>
            </a:r>
            <a:r>
              <a:rPr lang="it-IT" sz="2300" err="1"/>
              <a:t>Laravel</a:t>
            </a:r>
            <a:r>
              <a:rPr lang="it-IT" sz="2300"/>
              <a:t>)</a:t>
            </a:r>
          </a:p>
          <a:p>
            <a:pPr marL="7938" indent="0">
              <a:spcBef>
                <a:spcPts val="600"/>
              </a:spcBef>
              <a:buNone/>
            </a:pPr>
            <a:r>
              <a:rPr lang="it-IT" sz="2300"/>
              <a:t>La </a:t>
            </a:r>
            <a:r>
              <a:rPr lang="it-IT" sz="2300" i="1"/>
              <a:t>an_app</a:t>
            </a:r>
            <a:r>
              <a:rPr lang="it-IT" sz="2300"/>
              <a:t> che stiamo costruendo "a mano" (cf. passi (</a:t>
            </a:r>
            <a:r>
              <a:rPr lang="it-IT" sz="2300">
                <a:highlight>
                  <a:srgbClr val="00FF00"/>
                </a:highlight>
              </a:rPr>
              <a:t>1</a:t>
            </a:r>
            <a:r>
              <a:rPr lang="it-IT" sz="2300"/>
              <a:t>) e (</a:t>
            </a:r>
            <a:r>
              <a:rPr lang="it-IT" sz="2300">
                <a:highlight>
                  <a:srgbClr val="008000"/>
                </a:highlight>
              </a:rPr>
              <a:t>2</a:t>
            </a:r>
            <a:r>
              <a:rPr lang="it-IT" sz="2300"/>
              <a:t>)) ha ricevuto (da </a:t>
            </a:r>
            <a:r>
              <a:rPr lang="it-IT" sz="2300" i="1"/>
              <a:t>latest.zip</a:t>
            </a:r>
            <a:r>
              <a:rPr lang="it-IT" sz="2300"/>
              <a:t>) sia </a:t>
            </a:r>
            <a:r>
              <a:rPr lang="it-IT" sz="2300" i="1"/>
              <a:t>composer.lock</a:t>
            </a:r>
            <a:r>
              <a:rPr lang="it-IT" sz="2300"/>
              <a:t> che </a:t>
            </a:r>
            <a:r>
              <a:rPr lang="it-IT" sz="2300" i="1"/>
              <a:t>composer.json</a:t>
            </a:r>
            <a:r>
              <a:rPr lang="it-IT" sz="2300"/>
              <a:t>, che specificano le dipendenze richieste da Laravel:</a:t>
            </a:r>
          </a:p>
        </p:txBody>
      </p:sp>
      <p:sp>
        <p:nvSpPr>
          <p:cNvPr id="15" name="Rettangolo 14">
            <a:extLst>
              <a:ext uri="{FF2B5EF4-FFF2-40B4-BE49-F238E27FC236}">
                <a16:creationId xmlns:a16="http://schemas.microsoft.com/office/drawing/2014/main" id="{48ABACEF-2675-A544-B0F5-FD419B28F965}"/>
              </a:ext>
            </a:extLst>
          </p:cNvPr>
          <p:cNvSpPr/>
          <p:nvPr/>
        </p:nvSpPr>
        <p:spPr>
          <a:xfrm>
            <a:off x="428904" y="2944927"/>
            <a:ext cx="8428864" cy="492443"/>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300" err="1">
                <a:solidFill>
                  <a:schemeClr val="accent6"/>
                </a:solidFill>
                <a:latin typeface="Ubuntu Mono" panose="020B0509030602030204" pitchFamily="49" charset="0"/>
              </a:rPr>
              <a:t>an_app</a:t>
            </a:r>
            <a:r>
              <a:rPr lang="it-IT" sz="1300">
                <a:solidFill>
                  <a:schemeClr val="accent6"/>
                </a:solidFill>
                <a:latin typeface="Ubuntu Mono" panose="020B0509030602030204" pitchFamily="49" charset="0"/>
              </a:rPr>
              <a:t> $</a:t>
            </a:r>
            <a:r>
              <a:rPr lang="it-IT" sz="1300">
                <a:solidFill>
                  <a:srgbClr val="000000"/>
                </a:solidFill>
                <a:latin typeface="Ubuntu Mono" panose="020B0509030602030204" pitchFamily="49" charset="0"/>
              </a:rPr>
              <a:t> ls composer.*</a:t>
            </a:r>
          </a:p>
          <a:p>
            <a:r>
              <a:rPr lang="it-IT" sz="1300" err="1">
                <a:solidFill>
                  <a:srgbClr val="000000"/>
                </a:solidFill>
                <a:latin typeface="Ubuntu Mono" panose="020B0509030602030204" pitchFamily="49" charset="0"/>
              </a:rPr>
              <a:t>composer.json  composer.lock</a:t>
            </a:r>
            <a:endParaRPr lang="it-IT" sz="1300" err="1">
              <a:solidFill>
                <a:schemeClr val="accent6"/>
              </a:solidFill>
              <a:latin typeface="Ubuntu Mono" panose="020B0509030602030204" pitchFamily="49" charset="0"/>
            </a:endParaRPr>
          </a:p>
        </p:txBody>
      </p:sp>
      <p:sp>
        <p:nvSpPr>
          <p:cNvPr id="9" name="Rettangolo 8">
            <a:extLst>
              <a:ext uri="{FF2B5EF4-FFF2-40B4-BE49-F238E27FC236}">
                <a16:creationId xmlns:a16="http://schemas.microsoft.com/office/drawing/2014/main" id="{19EE7682-13CE-BD41-A943-9AF9B5330012}"/>
              </a:ext>
            </a:extLst>
          </p:cNvPr>
          <p:cNvSpPr/>
          <p:nvPr/>
        </p:nvSpPr>
        <p:spPr>
          <a:xfrm>
            <a:off x="366190" y="777463"/>
            <a:ext cx="294767" cy="342000"/>
          </a:xfrm>
          <a:prstGeom prst="rect">
            <a:avLst/>
          </a:prstGeom>
          <a:solidFill>
            <a:srgbClr val="FF00FF"/>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it-IT" sz="2200">
                <a:solidFill>
                  <a:schemeClr val="tx1"/>
                </a:solidFill>
              </a:rPr>
              <a:t>3.</a:t>
            </a:r>
          </a:p>
        </p:txBody>
      </p:sp>
      <p:sp>
        <p:nvSpPr>
          <p:cNvPr id="10" name="Segnaposto contenuto 2">
            <a:extLst>
              <a:ext uri="{FF2B5EF4-FFF2-40B4-BE49-F238E27FC236}">
                <a16:creationId xmlns:a16="http://schemas.microsoft.com/office/drawing/2014/main" id="{4639FD1B-27D7-F64C-AB86-3D46E33223BB}"/>
              </a:ext>
            </a:extLst>
          </p:cNvPr>
          <p:cNvSpPr txBox="1">
            <a:spLocks/>
          </p:cNvSpPr>
          <p:nvPr/>
        </p:nvSpPr>
        <p:spPr>
          <a:xfrm>
            <a:off x="261808" y="3564263"/>
            <a:ext cx="8767892" cy="52322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7938" indent="0">
              <a:spcBef>
                <a:spcPts val="1000"/>
              </a:spcBef>
              <a:buNone/>
            </a:pPr>
            <a:r>
              <a:rPr lang="it-IT" sz="2300"/>
              <a:t>Confermiamo che </a:t>
            </a:r>
            <a:r>
              <a:rPr lang="it-IT" sz="2300" i="1" err="1">
                <a:highlight>
                  <a:srgbClr val="FF00FF"/>
                </a:highlight>
              </a:rPr>
              <a:t>composer</a:t>
            </a:r>
            <a:r>
              <a:rPr lang="it-IT" sz="2300" i="1">
                <a:highlight>
                  <a:srgbClr val="FF00FF"/>
                </a:highlight>
              </a:rPr>
              <a:t> </a:t>
            </a:r>
            <a:r>
              <a:rPr lang="it-IT" sz="2300" i="1" err="1">
                <a:highlight>
                  <a:srgbClr val="FF00FF"/>
                </a:highlight>
              </a:rPr>
              <a:t>install</a:t>
            </a:r>
            <a:r>
              <a:rPr lang="it-IT" sz="2300" i="1">
                <a:highlight>
                  <a:srgbClr val="FF00FF"/>
                </a:highlight>
              </a:rPr>
              <a:t> --no-scripts</a:t>
            </a:r>
            <a:r>
              <a:rPr lang="it-IT" sz="2300"/>
              <a:t> è il comando necessario:</a:t>
            </a:r>
          </a:p>
        </p:txBody>
      </p:sp>
      <p:sp>
        <p:nvSpPr>
          <p:cNvPr id="11" name="Rettangolo 10">
            <a:extLst>
              <a:ext uri="{FF2B5EF4-FFF2-40B4-BE49-F238E27FC236}">
                <a16:creationId xmlns:a16="http://schemas.microsoft.com/office/drawing/2014/main" id="{3768F9AD-D995-1E4D-B46A-3CB3EBB7C330}"/>
              </a:ext>
            </a:extLst>
          </p:cNvPr>
          <p:cNvSpPr/>
          <p:nvPr/>
        </p:nvSpPr>
        <p:spPr>
          <a:xfrm>
            <a:off x="428904" y="4000182"/>
            <a:ext cx="8428864" cy="2008242"/>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spcBef>
                <a:spcPts val="400"/>
              </a:spcBef>
            </a:pPr>
            <a:r>
              <a:rPr lang="it-IT" sz="1300" err="1">
                <a:solidFill>
                  <a:schemeClr val="accent6"/>
                </a:solidFill>
                <a:latin typeface="Ubuntu Mono" panose="020B0509030602030204" pitchFamily="49" charset="0"/>
              </a:rPr>
              <a:t>an_app</a:t>
            </a:r>
            <a:r>
              <a:rPr lang="it-IT" sz="1300">
                <a:solidFill>
                  <a:schemeClr val="accent6"/>
                </a:solidFill>
                <a:latin typeface="Ubuntu Mono" panose="020B0509030602030204" pitchFamily="49" charset="0"/>
              </a:rPr>
              <a:t> $</a:t>
            </a:r>
            <a:r>
              <a:rPr lang="it-IT" sz="1300">
                <a:solidFill>
                  <a:srgbClr val="000000"/>
                </a:solidFill>
                <a:latin typeface="Ubuntu Mono" panose="020B0509030602030204" pitchFamily="49" charset="0"/>
              </a:rPr>
              <a:t> </a:t>
            </a:r>
            <a:r>
              <a:rPr lang="it-IT" sz="1300" err="1">
                <a:solidFill>
                  <a:srgbClr val="000000"/>
                </a:solidFill>
                <a:latin typeface="Ubuntu Mono" panose="020B0509030602030204" pitchFamily="49" charset="0"/>
              </a:rPr>
              <a:t>composer</a:t>
            </a:r>
            <a:r>
              <a:rPr lang="it-IT" sz="1300">
                <a:solidFill>
                  <a:srgbClr val="000000"/>
                </a:solidFill>
                <a:latin typeface="Ubuntu Mono" panose="020B0509030602030204" pitchFamily="49" charset="0"/>
              </a:rPr>
              <a:t> | grep '  </a:t>
            </a:r>
            <a:r>
              <a:rPr lang="it-IT" sz="1300" err="1">
                <a:solidFill>
                  <a:srgbClr val="000000"/>
                </a:solidFill>
                <a:latin typeface="Ubuntu Mono" panose="020B0509030602030204" pitchFamily="49" charset="0"/>
              </a:rPr>
              <a:t>install'</a:t>
            </a:r>
            <a:endParaRPr lang="it-IT" sz="1300">
              <a:solidFill>
                <a:srgbClr val="000000"/>
              </a:solidFill>
              <a:latin typeface="Ubuntu Mono" panose="020B0509030602030204" pitchFamily="49" charset="0"/>
            </a:endParaRPr>
          </a:p>
          <a:p>
            <a:r>
              <a:rPr lang="it-IT" sz="1300">
                <a:solidFill>
                  <a:srgbClr val="000000"/>
                </a:solidFill>
                <a:latin typeface="Ubuntu Mono" panose="020B0509030602030204" pitchFamily="49" charset="0"/>
              </a:rPr>
              <a:t>  </a:t>
            </a:r>
            <a:r>
              <a:rPr lang="it-IT" sz="1300" err="1">
                <a:solidFill>
                  <a:srgbClr val="2FB41D"/>
                </a:solidFill>
                <a:latin typeface="Ubuntu Mono" panose="020B0509030602030204" pitchFamily="49" charset="0"/>
              </a:rPr>
              <a:t>install</a:t>
            </a:r>
            <a:r>
              <a:rPr lang="it-IT" sz="1300">
                <a:solidFill>
                  <a:srgbClr val="000000"/>
                </a:solidFill>
                <a:latin typeface="Ubuntu Mono" panose="020B0509030602030204" pitchFamily="49" charset="0"/>
              </a:rPr>
              <a:t>     </a:t>
            </a:r>
            <a:r>
              <a:rPr lang="it-IT" sz="1300" err="1">
                <a:solidFill>
                  <a:srgbClr val="000000"/>
                </a:solidFill>
                <a:latin typeface="Ubuntu Mono" panose="020B0509030602030204" pitchFamily="49" charset="0"/>
              </a:rPr>
              <a:t>Installs</a:t>
            </a:r>
            <a:r>
              <a:rPr lang="it-IT" sz="1300">
                <a:solidFill>
                  <a:srgbClr val="000000"/>
                </a:solidFill>
                <a:latin typeface="Ubuntu Mono" panose="020B0509030602030204" pitchFamily="49" charset="0"/>
              </a:rPr>
              <a:t> </a:t>
            </a:r>
            <a:r>
              <a:rPr lang="it-IT" sz="1300" err="1">
                <a:solidFill>
                  <a:srgbClr val="000000"/>
                </a:solidFill>
                <a:latin typeface="Ubuntu Mono" panose="020B0509030602030204" pitchFamily="49" charset="0"/>
              </a:rPr>
              <a:t>project</a:t>
            </a:r>
            <a:r>
              <a:rPr lang="it-IT" sz="1300">
                <a:solidFill>
                  <a:srgbClr val="000000"/>
                </a:solidFill>
                <a:latin typeface="Ubuntu Mono" panose="020B0509030602030204" pitchFamily="49" charset="0"/>
              </a:rPr>
              <a:t> </a:t>
            </a:r>
            <a:r>
              <a:rPr lang="it-IT" sz="1300" err="1">
                <a:solidFill>
                  <a:srgbClr val="000000"/>
                </a:solidFill>
                <a:latin typeface="Ubuntu Mono" panose="020B0509030602030204" pitchFamily="49" charset="0"/>
              </a:rPr>
              <a:t>dependencies</a:t>
            </a:r>
            <a:r>
              <a:rPr lang="it-IT" sz="1300">
                <a:solidFill>
                  <a:srgbClr val="000000"/>
                </a:solidFill>
                <a:latin typeface="Ubuntu Mono" panose="020B0509030602030204" pitchFamily="49" charset="0"/>
              </a:rPr>
              <a:t> from </a:t>
            </a:r>
            <a:r>
              <a:rPr lang="it-IT" sz="1300" err="1">
                <a:solidFill>
                  <a:srgbClr val="000000"/>
                </a:solidFill>
                <a:latin typeface="Ubuntu Mono" panose="020B0509030602030204" pitchFamily="49" charset="0"/>
              </a:rPr>
              <a:t>composer.lock</a:t>
            </a:r>
            <a:r>
              <a:rPr lang="it-IT" sz="1300">
                <a:solidFill>
                  <a:srgbClr val="000000"/>
                </a:solidFill>
                <a:latin typeface="Ubuntu Mono" panose="020B0509030602030204" pitchFamily="49" charset="0"/>
              </a:rPr>
              <a:t> </a:t>
            </a:r>
            <a:r>
              <a:rPr lang="it-IT" sz="1300" err="1">
                <a:solidFill>
                  <a:srgbClr val="000000"/>
                </a:solidFill>
                <a:latin typeface="Ubuntu Mono" panose="020B0509030602030204" pitchFamily="49" charset="0"/>
              </a:rPr>
              <a:t>if</a:t>
            </a:r>
            <a:r>
              <a:rPr lang="it-IT" sz="1300">
                <a:solidFill>
                  <a:srgbClr val="000000"/>
                </a:solidFill>
                <a:latin typeface="Ubuntu Mono" panose="020B0509030602030204" pitchFamily="49" charset="0"/>
              </a:rPr>
              <a:t> </a:t>
            </a:r>
            <a:r>
              <a:rPr lang="it-IT" sz="1300" err="1">
                <a:solidFill>
                  <a:srgbClr val="000000"/>
                </a:solidFill>
                <a:latin typeface="Ubuntu Mono" panose="020B0509030602030204" pitchFamily="49" charset="0"/>
              </a:rPr>
              <a:t>present</a:t>
            </a:r>
            <a:r>
              <a:rPr lang="it-IT" sz="1300">
                <a:solidFill>
                  <a:srgbClr val="000000"/>
                </a:solidFill>
                <a:latin typeface="Ubuntu Mono" panose="020B0509030602030204" pitchFamily="49" charset="0"/>
              </a:rPr>
              <a:t>, or </a:t>
            </a:r>
            <a:r>
              <a:rPr lang="it-IT" sz="1300" err="1">
                <a:solidFill>
                  <a:srgbClr val="000000"/>
                </a:solidFill>
                <a:latin typeface="Ubuntu Mono" panose="020B0509030602030204" pitchFamily="49" charset="0"/>
              </a:rPr>
              <a:t>composer.json</a:t>
            </a:r>
          </a:p>
          <a:p>
            <a:pPr>
              <a:spcBef>
                <a:spcPts val="600"/>
              </a:spcBef>
            </a:pPr>
            <a:r>
              <a:rPr lang="it-IT" sz="1300" err="1">
                <a:solidFill>
                  <a:schemeClr val="accent6"/>
                </a:solidFill>
                <a:latin typeface="Ubuntu Mono" panose="020B0509030602030204" pitchFamily="49" charset="0"/>
              </a:rPr>
              <a:t>an_app</a:t>
            </a:r>
            <a:r>
              <a:rPr lang="it-IT" sz="1300">
                <a:solidFill>
                  <a:schemeClr val="accent6"/>
                </a:solidFill>
                <a:latin typeface="Ubuntu Mono" panose="020B0509030602030204" pitchFamily="49" charset="0"/>
              </a:rPr>
              <a:t> $</a:t>
            </a:r>
            <a:r>
              <a:rPr lang="it-IT" sz="1300">
                <a:solidFill>
                  <a:srgbClr val="000000"/>
                </a:solidFill>
                <a:latin typeface="Ubuntu Mono" panose="020B0509030602030204" pitchFamily="49" charset="0"/>
              </a:rPr>
              <a:t> </a:t>
            </a:r>
            <a:r>
              <a:rPr lang="it-IT" sz="1300" err="1">
                <a:solidFill>
                  <a:srgbClr val="000000"/>
                </a:solidFill>
                <a:latin typeface="Ubuntu Mono" panose="020B0509030602030204" pitchFamily="49" charset="0"/>
              </a:rPr>
              <a:t>composer help install</a:t>
            </a:r>
          </a:p>
          <a:p>
            <a:r>
              <a:rPr lang="it-IT" sz="1300" err="1">
                <a:solidFill>
                  <a:srgbClr val="000000"/>
                </a:solidFill>
                <a:latin typeface="Ubuntu Mono" panose="020B0509030602030204" pitchFamily="49" charset="0"/>
              </a:rPr>
              <a:t>...</a:t>
            </a:r>
          </a:p>
          <a:p>
            <a:r>
              <a:rPr lang="it-IT" sz="1300">
                <a:solidFill>
                  <a:srgbClr val="000000"/>
                </a:solidFill>
                <a:latin typeface="Ubuntu Mono" panose="020B0509030602030204" pitchFamily="49" charset="0"/>
              </a:rPr>
              <a:t>  </a:t>
            </a:r>
            <a:r>
              <a:rPr lang="it-IT" sz="1300">
                <a:solidFill>
                  <a:srgbClr val="2FB41D"/>
                </a:solidFill>
                <a:latin typeface="Ubuntu Mono" panose="020B0509030602030204" pitchFamily="49" charset="0"/>
              </a:rPr>
              <a:t>  --no-scripts</a:t>
            </a:r>
            <a:r>
              <a:rPr lang="it-IT" sz="1300">
                <a:solidFill>
                  <a:srgbClr val="000000"/>
                </a:solidFill>
                <a:latin typeface="Ubuntu Mono" panose="020B0509030602030204" pitchFamily="49" charset="0"/>
              </a:rPr>
              <a:t>        </a:t>
            </a:r>
            <a:r>
              <a:rPr lang="it-IT" sz="1300" u="sng">
                <a:solidFill>
                  <a:srgbClr val="000000"/>
                </a:solidFill>
                <a:latin typeface="Ubuntu Mono" panose="020B0509030602030204" pitchFamily="49" charset="0"/>
              </a:rPr>
              <a:t>Skips the execution of all scripts defined in composer.json file</a:t>
            </a:r>
          </a:p>
          <a:p>
            <a:r>
              <a:rPr lang="it-IT" sz="1300">
                <a:solidFill>
                  <a:srgbClr val="000000"/>
                </a:solidFill>
                <a:latin typeface="Ubuntu Mono" panose="020B0509030602030204" pitchFamily="49" charset="0"/>
              </a:rPr>
              <a:t>...</a:t>
            </a:r>
          </a:p>
          <a:p>
            <a:r>
              <a:rPr lang="it-IT" sz="1300">
                <a:solidFill>
                  <a:srgbClr val="9FA01C"/>
                </a:solidFill>
                <a:latin typeface="Ubuntu Mono" panose="020B0509030602030204" pitchFamily="49" charset="0"/>
              </a:rPr>
              <a:t>Help: </a:t>
            </a:r>
            <a:r>
              <a:rPr lang="it-IT" sz="1300">
                <a:solidFill>
                  <a:srgbClr val="000000"/>
                </a:solidFill>
                <a:latin typeface="Ubuntu Mono" panose="020B0509030602030204" pitchFamily="49" charset="0"/>
              </a:rPr>
              <a:t>The </a:t>
            </a:r>
            <a:r>
              <a:rPr lang="it-IT" sz="1300">
                <a:solidFill>
                  <a:srgbClr val="2FB41D"/>
                </a:solidFill>
                <a:latin typeface="Ubuntu Mono" panose="020B0509030602030204" pitchFamily="49" charset="0"/>
              </a:rPr>
              <a:t>install</a:t>
            </a:r>
            <a:r>
              <a:rPr lang="it-IT" sz="1300">
                <a:solidFill>
                  <a:srgbClr val="000000"/>
                </a:solidFill>
                <a:latin typeface="Ubuntu Mono" panose="020B0509030602030204" pitchFamily="49" charset="0"/>
              </a:rPr>
              <a:t> command reads the composer.lock file from the current directory, processes it, and downloads and installs all the libraries and dependencies outlined in that file. If the file does not exist it will look for composer.json and do the same.</a:t>
            </a:r>
          </a:p>
        </p:txBody>
      </p:sp>
      <p:sp>
        <p:nvSpPr>
          <p:cNvPr id="13" name="Segnaposto contenuto 2">
            <a:extLst>
              <a:ext uri="{FF2B5EF4-FFF2-40B4-BE49-F238E27FC236}">
                <a16:creationId xmlns:a16="http://schemas.microsoft.com/office/drawing/2014/main" id="{106458CF-3786-4A46-9661-50339082DC3D}"/>
              </a:ext>
            </a:extLst>
          </p:cNvPr>
          <p:cNvSpPr txBox="1">
            <a:spLocks/>
          </p:cNvSpPr>
          <p:nvPr/>
        </p:nvSpPr>
        <p:spPr>
          <a:xfrm>
            <a:off x="261808" y="6059413"/>
            <a:ext cx="8685029" cy="52322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7938" indent="0">
              <a:spcBef>
                <a:spcPts val="1000"/>
              </a:spcBef>
              <a:buNone/>
            </a:pPr>
            <a:r>
              <a:rPr lang="it-IT" sz="2300"/>
              <a:t>Anche questo passo (</a:t>
            </a:r>
            <a:r>
              <a:rPr lang="it-IT" sz="2300">
                <a:highlight>
                  <a:srgbClr val="FF00FF"/>
                </a:highlight>
              </a:rPr>
              <a:t>3</a:t>
            </a:r>
            <a:r>
              <a:rPr lang="it-IT" sz="2300"/>
              <a:t>) si può eseguire "a mano" per la </a:t>
            </a:r>
            <a:r>
              <a:rPr lang="it-IT" sz="2300" i="1"/>
              <a:t>an_app...</a:t>
            </a:r>
            <a:endParaRPr lang="it-IT" sz="2300"/>
          </a:p>
        </p:txBody>
      </p:sp>
    </p:spTree>
    <p:extLst>
      <p:ext uri="{BB962C8B-B14F-4D97-AF65-F5344CB8AC3E}">
        <p14:creationId xmlns:p14="http://schemas.microsoft.com/office/powerpoint/2010/main" val="101290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E4EDF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C8D1EE-746E-4740-A6E2-14E4CFFA9D11}"/>
              </a:ext>
            </a:extLst>
          </p:cNvPr>
          <p:cNvSpPr>
            <a:spLocks noGrp="1"/>
          </p:cNvSpPr>
          <p:nvPr>
            <p:ph type="title"/>
          </p:nvPr>
        </p:nvSpPr>
        <p:spPr>
          <a:xfrm>
            <a:off x="56047" y="22248"/>
            <a:ext cx="9028987" cy="714352"/>
          </a:xfrm>
        </p:spPr>
        <p:txBody>
          <a:bodyPr>
            <a:normAutofit fontScale="90000"/>
          </a:bodyPr>
          <a:lstStyle/>
          <a:p>
            <a:r>
              <a:rPr lang="it-IT" sz="3000" i="1"/>
              <a:t>laravel new</a:t>
            </a:r>
            <a:r>
              <a:rPr lang="it-IT" sz="3000"/>
              <a:t>, </a:t>
            </a:r>
            <a:r>
              <a:rPr lang="it-IT" sz="3000">
                <a:highlight>
                  <a:srgbClr val="FF00FF"/>
                </a:highlight>
              </a:rPr>
              <a:t>passo (3)</a:t>
            </a:r>
            <a:r>
              <a:rPr lang="it-IT" sz="3000"/>
              <a:t>: installa dipendenze (con </a:t>
            </a:r>
            <a:r>
              <a:rPr lang="it-IT" sz="3000" i="1"/>
              <a:t>composer</a:t>
            </a:r>
            <a:r>
              <a:rPr lang="it-IT" sz="3000"/>
              <a:t>) / 2 </a:t>
            </a:r>
          </a:p>
        </p:txBody>
      </p:sp>
      <p:sp>
        <p:nvSpPr>
          <p:cNvPr id="4" name="Segnaposto data 3">
            <a:extLst>
              <a:ext uri="{FF2B5EF4-FFF2-40B4-BE49-F238E27FC236}">
                <a16:creationId xmlns:a16="http://schemas.microsoft.com/office/drawing/2014/main" id="{9AB832B2-6846-B649-9E16-4E18A4397732}"/>
              </a:ext>
            </a:extLst>
          </p:cNvPr>
          <p:cNvSpPr>
            <a:spLocks noGrp="1"/>
          </p:cNvSpPr>
          <p:nvPr>
            <p:ph type="dt" sz="half" idx="10"/>
          </p:nvPr>
        </p:nvSpPr>
        <p:spPr/>
        <p:txBody>
          <a:bodyPr/>
          <a:lstStyle/>
          <a:p>
            <a:fld id="{9E5AF08B-6CC5-B447-A28C-82651F2395D5}" type="datetime1">
              <a:rPr lang="it-IT" smtClean="0"/>
              <a:t>09/01/24</a:t>
            </a:fld>
            <a:endParaRPr lang="it-IT"/>
          </a:p>
        </p:txBody>
      </p:sp>
      <p:sp>
        <p:nvSpPr>
          <p:cNvPr id="5" name="Segnaposto piè di pagina 4">
            <a:extLst>
              <a:ext uri="{FF2B5EF4-FFF2-40B4-BE49-F238E27FC236}">
                <a16:creationId xmlns:a16="http://schemas.microsoft.com/office/drawing/2014/main" id="{A46BE55C-E572-3B4E-A661-18D2F7126BDE}"/>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C8CEC4D-E73B-5E47-99B0-86E1679CCE3F}"/>
              </a:ext>
            </a:extLst>
          </p:cNvPr>
          <p:cNvSpPr>
            <a:spLocks noGrp="1"/>
          </p:cNvSpPr>
          <p:nvPr>
            <p:ph type="sldNum" sz="quarter" idx="12"/>
          </p:nvPr>
        </p:nvSpPr>
        <p:spPr/>
        <p:txBody>
          <a:bodyPr/>
          <a:lstStyle/>
          <a:p>
            <a:fld id="{F8EFCE01-9A1A-5743-92DE-2F66DAA3BA2F}" type="slidenum">
              <a:rPr lang="it-IT" smtClean="0"/>
              <a:t>44</a:t>
            </a:fld>
            <a:endParaRPr lang="it-IT"/>
          </a:p>
        </p:txBody>
      </p:sp>
      <p:sp>
        <p:nvSpPr>
          <p:cNvPr id="14" name="Segnaposto contenuto 2">
            <a:extLst>
              <a:ext uri="{FF2B5EF4-FFF2-40B4-BE49-F238E27FC236}">
                <a16:creationId xmlns:a16="http://schemas.microsoft.com/office/drawing/2014/main" id="{AE4BA627-C273-9B40-92C1-308E8A4D6C50}"/>
              </a:ext>
            </a:extLst>
          </p:cNvPr>
          <p:cNvSpPr txBox="1">
            <a:spLocks/>
          </p:cNvSpPr>
          <p:nvPr/>
        </p:nvSpPr>
        <p:spPr>
          <a:xfrm>
            <a:off x="201638" y="828651"/>
            <a:ext cx="8685029" cy="41988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7938" indent="0">
              <a:spcBef>
                <a:spcPts val="1000"/>
              </a:spcBef>
              <a:buNone/>
            </a:pPr>
            <a:r>
              <a:rPr lang="it-IT" sz="2000"/>
              <a:t>Il passo (</a:t>
            </a:r>
            <a:r>
              <a:rPr lang="it-IT" sz="2000">
                <a:highlight>
                  <a:srgbClr val="FF00FF"/>
                </a:highlight>
              </a:rPr>
              <a:t>3</a:t>
            </a:r>
            <a:r>
              <a:rPr lang="it-IT" sz="2000"/>
              <a:t>) di </a:t>
            </a:r>
            <a:r>
              <a:rPr lang="it-IT" sz="2000" i="1"/>
              <a:t>laravel new</a:t>
            </a:r>
            <a:r>
              <a:rPr lang="it-IT" sz="2000"/>
              <a:t> si può ora eseguire "a mano" per la </a:t>
            </a:r>
            <a:r>
              <a:rPr lang="it-IT" sz="2000" i="1"/>
              <a:t>an_app</a:t>
            </a:r>
            <a:r>
              <a:rPr lang="it-IT" sz="2000"/>
              <a:t>:</a:t>
            </a:r>
          </a:p>
        </p:txBody>
      </p:sp>
      <p:sp>
        <p:nvSpPr>
          <p:cNvPr id="15" name="Rettangolo 14">
            <a:extLst>
              <a:ext uri="{FF2B5EF4-FFF2-40B4-BE49-F238E27FC236}">
                <a16:creationId xmlns:a16="http://schemas.microsoft.com/office/drawing/2014/main" id="{48ABACEF-2675-A544-B0F5-FD419B28F965}"/>
              </a:ext>
            </a:extLst>
          </p:cNvPr>
          <p:cNvSpPr/>
          <p:nvPr/>
        </p:nvSpPr>
        <p:spPr>
          <a:xfrm>
            <a:off x="524316" y="1306565"/>
            <a:ext cx="8222115" cy="2292935"/>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spcBef>
                <a:spcPts val="600"/>
              </a:spcBef>
            </a:pPr>
            <a:r>
              <a:rPr lang="it-IT" sz="1300" err="1">
                <a:solidFill>
                  <a:schemeClr val="accent6"/>
                </a:solidFill>
                <a:latin typeface="Ubuntu Mono" panose="020B0509030602030204" pitchFamily="49" charset="0"/>
              </a:rPr>
              <a:t>an_app</a:t>
            </a:r>
            <a:r>
              <a:rPr lang="it-IT" sz="1300">
                <a:solidFill>
                  <a:schemeClr val="accent6"/>
                </a:solidFill>
                <a:latin typeface="Ubuntu Mono" panose="020B0509030602030204" pitchFamily="49" charset="0"/>
              </a:rPr>
              <a:t> $</a:t>
            </a:r>
            <a:r>
              <a:rPr lang="it-IT" sz="1300">
                <a:solidFill>
                  <a:srgbClr val="000000"/>
                </a:solidFill>
                <a:latin typeface="Ubuntu Mono" panose="020B0509030602030204" pitchFamily="49" charset="0"/>
              </a:rPr>
              <a:t> </a:t>
            </a:r>
            <a:r>
              <a:rPr lang="it-IT" sz="1300" err="1">
                <a:solidFill>
                  <a:srgbClr val="000000"/>
                </a:solidFill>
                <a:highlight>
                  <a:srgbClr val="FF00FF"/>
                </a:highlight>
                <a:latin typeface="Ubuntu Mono" panose="020B0509030602030204" pitchFamily="49" charset="0"/>
              </a:rPr>
              <a:t>composer</a:t>
            </a:r>
            <a:r>
              <a:rPr lang="it-IT" sz="1300">
                <a:solidFill>
                  <a:srgbClr val="000000"/>
                </a:solidFill>
                <a:highlight>
                  <a:srgbClr val="FF00FF"/>
                </a:highlight>
                <a:latin typeface="Ubuntu Mono" panose="020B0509030602030204" pitchFamily="49" charset="0"/>
              </a:rPr>
              <a:t> </a:t>
            </a:r>
            <a:r>
              <a:rPr lang="it-IT" sz="1300" err="1">
                <a:solidFill>
                  <a:srgbClr val="000000"/>
                </a:solidFill>
                <a:highlight>
                  <a:srgbClr val="FF00FF"/>
                </a:highlight>
                <a:latin typeface="Ubuntu Mono" panose="020B0509030602030204" pitchFamily="49" charset="0"/>
              </a:rPr>
              <a:t>install</a:t>
            </a:r>
            <a:r>
              <a:rPr lang="it-IT" sz="1300">
                <a:solidFill>
                  <a:srgbClr val="000000"/>
                </a:solidFill>
                <a:highlight>
                  <a:srgbClr val="FF00FF"/>
                </a:highlight>
                <a:latin typeface="Ubuntu Mono" panose="020B0509030602030204" pitchFamily="49" charset="0"/>
              </a:rPr>
              <a:t> --no-scripts</a:t>
            </a:r>
          </a:p>
          <a:p>
            <a:r>
              <a:rPr lang="it-IT" sz="1300" err="1">
                <a:solidFill>
                  <a:srgbClr val="2FB41D"/>
                </a:solidFill>
                <a:latin typeface="Ubuntu Mono" panose="020B0509030602030204" pitchFamily="49" charset="0"/>
              </a:rPr>
              <a:t>Loading</a:t>
            </a:r>
            <a:r>
              <a:rPr lang="it-IT" sz="1300">
                <a:solidFill>
                  <a:srgbClr val="2FB41D"/>
                </a:solidFill>
                <a:latin typeface="Ubuntu Mono" panose="020B0509030602030204" pitchFamily="49" charset="0"/>
              </a:rPr>
              <a:t> </a:t>
            </a:r>
            <a:r>
              <a:rPr lang="it-IT" sz="1300" err="1">
                <a:solidFill>
                  <a:srgbClr val="2FB41D"/>
                </a:solidFill>
                <a:latin typeface="Ubuntu Mono" panose="020B0509030602030204" pitchFamily="49" charset="0"/>
              </a:rPr>
              <a:t>composer</a:t>
            </a:r>
            <a:r>
              <a:rPr lang="it-IT" sz="1300">
                <a:solidFill>
                  <a:srgbClr val="2FB41D"/>
                </a:solidFill>
                <a:latin typeface="Ubuntu Mono" panose="020B0509030602030204" pitchFamily="49" charset="0"/>
              </a:rPr>
              <a:t> </a:t>
            </a:r>
            <a:r>
              <a:rPr lang="it-IT" sz="1300" err="1">
                <a:solidFill>
                  <a:srgbClr val="2FB41D"/>
                </a:solidFill>
                <a:latin typeface="Ubuntu Mono" panose="020B0509030602030204" pitchFamily="49" charset="0"/>
              </a:rPr>
              <a:t>repositories</a:t>
            </a:r>
            <a:r>
              <a:rPr lang="it-IT" sz="1300">
                <a:solidFill>
                  <a:srgbClr val="2FB41D"/>
                </a:solidFill>
                <a:latin typeface="Ubuntu Mono" panose="020B0509030602030204" pitchFamily="49" charset="0"/>
              </a:rPr>
              <a:t> with package information</a:t>
            </a:r>
          </a:p>
          <a:p>
            <a:r>
              <a:rPr lang="it-IT" sz="1300" err="1">
                <a:solidFill>
                  <a:srgbClr val="2FB41D"/>
                </a:solidFill>
                <a:latin typeface="Ubuntu Mono" panose="020B0509030602030204" pitchFamily="49" charset="0"/>
              </a:rPr>
              <a:t>Installing</a:t>
            </a:r>
            <a:r>
              <a:rPr lang="it-IT" sz="1300">
                <a:solidFill>
                  <a:srgbClr val="2FB41D"/>
                </a:solidFill>
                <a:latin typeface="Ubuntu Mono" panose="020B0509030602030204" pitchFamily="49" charset="0"/>
              </a:rPr>
              <a:t> </a:t>
            </a:r>
            <a:r>
              <a:rPr lang="it-IT" sz="1300" err="1">
                <a:solidFill>
                  <a:srgbClr val="2FB41D"/>
                </a:solidFill>
                <a:latin typeface="Ubuntu Mono" panose="020B0509030602030204" pitchFamily="49" charset="0"/>
              </a:rPr>
              <a:t>dependencies</a:t>
            </a:r>
            <a:r>
              <a:rPr lang="it-IT" sz="1300">
                <a:solidFill>
                  <a:srgbClr val="2FB41D"/>
                </a:solidFill>
                <a:latin typeface="Ubuntu Mono" panose="020B0509030602030204" pitchFamily="49" charset="0"/>
              </a:rPr>
              <a:t> (</a:t>
            </a:r>
            <a:r>
              <a:rPr lang="it-IT" sz="1300" err="1">
                <a:solidFill>
                  <a:srgbClr val="2FB41D"/>
                </a:solidFill>
                <a:latin typeface="Ubuntu Mono" panose="020B0509030602030204" pitchFamily="49" charset="0"/>
              </a:rPr>
              <a:t>including</a:t>
            </a:r>
            <a:r>
              <a:rPr lang="it-IT" sz="1300">
                <a:solidFill>
                  <a:srgbClr val="2FB41D"/>
                </a:solidFill>
                <a:latin typeface="Ubuntu Mono" panose="020B0509030602030204" pitchFamily="49" charset="0"/>
              </a:rPr>
              <a:t> </a:t>
            </a:r>
            <a:r>
              <a:rPr lang="it-IT" sz="1300" err="1">
                <a:solidFill>
                  <a:srgbClr val="2FB41D"/>
                </a:solidFill>
                <a:latin typeface="Ubuntu Mono" panose="020B0509030602030204" pitchFamily="49" charset="0"/>
              </a:rPr>
              <a:t>require-dev</a:t>
            </a:r>
            <a:r>
              <a:rPr lang="it-IT" sz="1300">
                <a:solidFill>
                  <a:srgbClr val="2FB41D"/>
                </a:solidFill>
                <a:latin typeface="Ubuntu Mono" panose="020B0509030602030204" pitchFamily="49" charset="0"/>
              </a:rPr>
              <a:t>) from </a:t>
            </a:r>
            <a:r>
              <a:rPr lang="it-IT" sz="1300" err="1">
                <a:solidFill>
                  <a:srgbClr val="2FB41D"/>
                </a:solidFill>
                <a:latin typeface="Ubuntu Mono" panose="020B0509030602030204" pitchFamily="49" charset="0"/>
              </a:rPr>
              <a:t>lock</a:t>
            </a:r>
            <a:r>
              <a:rPr lang="it-IT" sz="1300">
                <a:solidFill>
                  <a:srgbClr val="2FB41D"/>
                </a:solidFill>
                <a:latin typeface="Ubuntu Mono" panose="020B0509030602030204" pitchFamily="49" charset="0"/>
              </a:rPr>
              <a:t> file</a:t>
            </a:r>
          </a:p>
          <a:p>
            <a:r>
              <a:rPr lang="it-IT" sz="1300">
                <a:solidFill>
                  <a:srgbClr val="2FB41D"/>
                </a:solidFill>
                <a:latin typeface="Ubuntu Mono" panose="020B0509030602030204" pitchFamily="49" charset="0"/>
              </a:rPr>
              <a:t>Package </a:t>
            </a:r>
            <a:r>
              <a:rPr lang="it-IT" sz="1300" err="1">
                <a:solidFill>
                  <a:srgbClr val="2FB41D"/>
                </a:solidFill>
                <a:latin typeface="Ubuntu Mono" panose="020B0509030602030204" pitchFamily="49" charset="0"/>
              </a:rPr>
              <a:t>operations</a:t>
            </a:r>
            <a:r>
              <a:rPr lang="it-IT" sz="1300">
                <a:solidFill>
                  <a:srgbClr val="2FB41D"/>
                </a:solidFill>
                <a:latin typeface="Ubuntu Mono" panose="020B0509030602030204" pitchFamily="49" charset="0"/>
              </a:rPr>
              <a:t>: 80 </a:t>
            </a:r>
            <a:r>
              <a:rPr lang="it-IT" sz="1300" err="1">
                <a:solidFill>
                  <a:srgbClr val="2FB41D"/>
                </a:solidFill>
                <a:latin typeface="Ubuntu Mono" panose="020B0509030602030204" pitchFamily="49" charset="0"/>
              </a:rPr>
              <a:t>installs</a:t>
            </a:r>
            <a:r>
              <a:rPr lang="it-IT" sz="1300">
                <a:solidFill>
                  <a:srgbClr val="2FB41D"/>
                </a:solidFill>
                <a:latin typeface="Ubuntu Mono" panose="020B0509030602030204" pitchFamily="49" charset="0"/>
              </a:rPr>
              <a:t>, 0 </a:t>
            </a:r>
            <a:r>
              <a:rPr lang="it-IT" sz="1300" err="1">
                <a:solidFill>
                  <a:srgbClr val="2FB41D"/>
                </a:solidFill>
                <a:latin typeface="Ubuntu Mono" panose="020B0509030602030204" pitchFamily="49" charset="0"/>
              </a:rPr>
              <a:t>updates</a:t>
            </a:r>
            <a:r>
              <a:rPr lang="it-IT" sz="1300">
                <a:solidFill>
                  <a:srgbClr val="2FB41D"/>
                </a:solidFill>
                <a:latin typeface="Ubuntu Mono" panose="020B0509030602030204" pitchFamily="49" charset="0"/>
              </a:rPr>
              <a:t>, 0 </a:t>
            </a:r>
            <a:r>
              <a:rPr lang="it-IT" sz="1300" err="1">
                <a:solidFill>
                  <a:srgbClr val="2FB41D"/>
                </a:solidFill>
                <a:latin typeface="Ubuntu Mono" panose="020B0509030602030204" pitchFamily="49" charset="0"/>
              </a:rPr>
              <a:t>removals</a:t>
            </a:r>
            <a:endParaRPr lang="it-IT" sz="1300">
              <a:solidFill>
                <a:srgbClr val="2FB41D"/>
              </a:solidFill>
              <a:latin typeface="Ubuntu Mono" panose="020B0509030602030204" pitchFamily="49" charset="0"/>
            </a:endParaRPr>
          </a:p>
          <a:p>
            <a:r>
              <a:rPr lang="it-IT" sz="1300">
                <a:solidFill>
                  <a:srgbClr val="000000"/>
                </a:solidFill>
                <a:latin typeface="Ubuntu Mono" panose="020B0509030602030204" pitchFamily="49" charset="0"/>
              </a:rPr>
              <a:t>  - </a:t>
            </a:r>
            <a:r>
              <a:rPr lang="it-IT" sz="1300" err="1">
                <a:solidFill>
                  <a:srgbClr val="000000"/>
                </a:solidFill>
                <a:latin typeface="Ubuntu Mono" panose="020B0509030602030204" pitchFamily="49" charset="0"/>
              </a:rPr>
              <a:t>Installing</a:t>
            </a:r>
            <a:r>
              <a:rPr lang="it-IT" sz="1300">
                <a:solidFill>
                  <a:srgbClr val="000000"/>
                </a:solidFill>
                <a:latin typeface="Ubuntu Mono" panose="020B0509030602030204" pitchFamily="49" charset="0"/>
              </a:rPr>
              <a:t> </a:t>
            </a:r>
            <a:r>
              <a:rPr lang="it-IT" sz="1300" err="1">
                <a:solidFill>
                  <a:srgbClr val="2FB41D"/>
                </a:solidFill>
                <a:latin typeface="Ubuntu Mono" panose="020B0509030602030204" pitchFamily="49" charset="0"/>
              </a:rPr>
              <a:t>doctrine</a:t>
            </a:r>
            <a:r>
              <a:rPr lang="it-IT" sz="1300">
                <a:solidFill>
                  <a:srgbClr val="2FB41D"/>
                </a:solidFill>
                <a:latin typeface="Ubuntu Mono" panose="020B0509030602030204" pitchFamily="49" charset="0"/>
              </a:rPr>
              <a:t>/</a:t>
            </a:r>
            <a:r>
              <a:rPr lang="it-IT" sz="1300" err="1">
                <a:solidFill>
                  <a:srgbClr val="2FB41D"/>
                </a:solidFill>
                <a:latin typeface="Ubuntu Mono" panose="020B0509030602030204" pitchFamily="49" charset="0"/>
              </a:rPr>
              <a:t>inflector</a:t>
            </a:r>
            <a:r>
              <a:rPr lang="it-IT" sz="1300">
                <a:solidFill>
                  <a:srgbClr val="000000"/>
                </a:solidFill>
                <a:latin typeface="Ubuntu Mono" panose="020B0509030602030204" pitchFamily="49" charset="0"/>
              </a:rPr>
              <a:t> (</a:t>
            </a:r>
            <a:r>
              <a:rPr lang="it-IT" sz="1300">
                <a:solidFill>
                  <a:srgbClr val="9FA01C"/>
                </a:solidFill>
                <a:latin typeface="Ubuntu Mono" panose="020B0509030602030204" pitchFamily="49" charset="0"/>
              </a:rPr>
              <a:t>v1.3.0</a:t>
            </a:r>
            <a:r>
              <a:rPr lang="it-IT" sz="1300">
                <a:solidFill>
                  <a:srgbClr val="000000"/>
                </a:solidFill>
                <a:latin typeface="Ubuntu Mono" panose="020B0509030602030204" pitchFamily="49" charset="0"/>
              </a:rPr>
              <a:t>): </a:t>
            </a:r>
            <a:r>
              <a:rPr lang="it-IT" sz="1300" err="1">
                <a:solidFill>
                  <a:srgbClr val="000000"/>
                </a:solidFill>
                <a:latin typeface="Ubuntu Mono" panose="020B0509030602030204" pitchFamily="49" charset="0"/>
              </a:rPr>
              <a:t>Loading</a:t>
            </a:r>
            <a:r>
              <a:rPr lang="it-IT" sz="1300">
                <a:solidFill>
                  <a:srgbClr val="000000"/>
                </a:solidFill>
                <a:latin typeface="Ubuntu Mono" panose="020B0509030602030204" pitchFamily="49" charset="0"/>
              </a:rPr>
              <a:t> from cache</a:t>
            </a:r>
          </a:p>
          <a:p>
            <a:r>
              <a:rPr lang="it-IT" sz="1300">
                <a:solidFill>
                  <a:srgbClr val="000000"/>
                </a:solidFill>
                <a:latin typeface="Ubuntu Mono" panose="020B0509030602030204" pitchFamily="49" charset="0"/>
              </a:rPr>
              <a:t>  ...</a:t>
            </a:r>
          </a:p>
          <a:p>
            <a:r>
              <a:rPr lang="it-IT" sz="1300">
                <a:solidFill>
                  <a:srgbClr val="000000"/>
                </a:solidFill>
                <a:latin typeface="Ubuntu Mono" panose="020B0509030602030204" pitchFamily="49" charset="0"/>
              </a:rPr>
              <a:t>  - </a:t>
            </a:r>
            <a:r>
              <a:rPr lang="it-IT" sz="1300" err="1">
                <a:solidFill>
                  <a:srgbClr val="000000"/>
                </a:solidFill>
                <a:latin typeface="Ubuntu Mono" panose="020B0509030602030204" pitchFamily="49" charset="0"/>
              </a:rPr>
              <a:t>Installing</a:t>
            </a:r>
            <a:r>
              <a:rPr lang="it-IT" sz="1300">
                <a:solidFill>
                  <a:srgbClr val="000000"/>
                </a:solidFill>
                <a:latin typeface="Ubuntu Mono" panose="020B0509030602030204" pitchFamily="49" charset="0"/>
              </a:rPr>
              <a:t> </a:t>
            </a:r>
            <a:r>
              <a:rPr lang="it-IT" sz="1300" err="1">
                <a:solidFill>
                  <a:srgbClr val="2FB41D"/>
                </a:solidFill>
                <a:latin typeface="Ubuntu Mono" panose="020B0509030602030204" pitchFamily="49" charset="0"/>
              </a:rPr>
              <a:t>phpunit</a:t>
            </a:r>
            <a:r>
              <a:rPr lang="it-IT" sz="1300">
                <a:solidFill>
                  <a:srgbClr val="2FB41D"/>
                </a:solidFill>
                <a:latin typeface="Ubuntu Mono" panose="020B0509030602030204" pitchFamily="49" charset="0"/>
              </a:rPr>
              <a:t>/</a:t>
            </a:r>
            <a:r>
              <a:rPr lang="it-IT" sz="1300" err="1">
                <a:solidFill>
                  <a:srgbClr val="2FB41D"/>
                </a:solidFill>
                <a:latin typeface="Ubuntu Mono" panose="020B0509030602030204" pitchFamily="49" charset="0"/>
              </a:rPr>
              <a:t>phpunit</a:t>
            </a:r>
            <a:r>
              <a:rPr lang="it-IT" sz="1300">
                <a:solidFill>
                  <a:srgbClr val="000000"/>
                </a:solidFill>
                <a:latin typeface="Ubuntu Mono" panose="020B0509030602030204" pitchFamily="49" charset="0"/>
              </a:rPr>
              <a:t> (</a:t>
            </a:r>
            <a:r>
              <a:rPr lang="it-IT" sz="1300">
                <a:solidFill>
                  <a:srgbClr val="9FA01C"/>
                </a:solidFill>
                <a:latin typeface="Ubuntu Mono" panose="020B0509030602030204" pitchFamily="49" charset="0"/>
              </a:rPr>
              <a:t>7.5.15</a:t>
            </a:r>
            <a:r>
              <a:rPr lang="it-IT" sz="1300">
                <a:solidFill>
                  <a:srgbClr val="000000"/>
                </a:solidFill>
                <a:latin typeface="Ubuntu Mono" panose="020B0509030602030204" pitchFamily="49" charset="0"/>
              </a:rPr>
              <a:t>): </a:t>
            </a:r>
            <a:r>
              <a:rPr lang="it-IT" sz="1300" err="1">
                <a:solidFill>
                  <a:srgbClr val="000000"/>
                </a:solidFill>
                <a:latin typeface="Ubuntu Mono" panose="020B0509030602030204" pitchFamily="49" charset="0"/>
              </a:rPr>
              <a:t>Loading</a:t>
            </a:r>
            <a:r>
              <a:rPr lang="it-IT" sz="1300">
                <a:solidFill>
                  <a:srgbClr val="000000"/>
                </a:solidFill>
                <a:latin typeface="Ubuntu Mono" panose="020B0509030602030204" pitchFamily="49" charset="0"/>
              </a:rPr>
              <a:t> from cache</a:t>
            </a:r>
          </a:p>
          <a:p>
            <a:r>
              <a:rPr lang="it-IT" sz="1300" err="1">
                <a:solidFill>
                  <a:srgbClr val="000000"/>
                </a:solidFill>
                <a:latin typeface="Ubuntu Mono" panose="020B0509030602030204" pitchFamily="49" charset="0"/>
              </a:rPr>
              <a:t>symfony</a:t>
            </a:r>
            <a:r>
              <a:rPr lang="it-IT" sz="1300">
                <a:solidFill>
                  <a:srgbClr val="000000"/>
                </a:solidFill>
                <a:latin typeface="Ubuntu Mono" panose="020B0509030602030204" pitchFamily="49" charset="0"/>
              </a:rPr>
              <a:t>/</a:t>
            </a:r>
            <a:r>
              <a:rPr lang="it-IT" sz="1300" err="1">
                <a:solidFill>
                  <a:srgbClr val="000000"/>
                </a:solidFill>
                <a:latin typeface="Ubuntu Mono" panose="020B0509030602030204" pitchFamily="49" charset="0"/>
              </a:rPr>
              <a:t>routing</a:t>
            </a:r>
            <a:r>
              <a:rPr lang="it-IT" sz="1300">
                <a:solidFill>
                  <a:srgbClr val="000000"/>
                </a:solidFill>
                <a:latin typeface="Ubuntu Mono" panose="020B0509030602030204" pitchFamily="49" charset="0"/>
              </a:rPr>
              <a:t> </a:t>
            </a:r>
            <a:r>
              <a:rPr lang="it-IT" sz="1300" err="1">
                <a:solidFill>
                  <a:srgbClr val="000000"/>
                </a:solidFill>
                <a:latin typeface="Ubuntu Mono" panose="020B0509030602030204" pitchFamily="49" charset="0"/>
              </a:rPr>
              <a:t>suggests</a:t>
            </a:r>
            <a:r>
              <a:rPr lang="it-IT" sz="1300">
                <a:solidFill>
                  <a:srgbClr val="000000"/>
                </a:solidFill>
                <a:latin typeface="Ubuntu Mono" panose="020B0509030602030204" pitchFamily="49" charset="0"/>
              </a:rPr>
              <a:t> </a:t>
            </a:r>
            <a:r>
              <a:rPr lang="it-IT" sz="1300" err="1">
                <a:solidFill>
                  <a:srgbClr val="000000"/>
                </a:solidFill>
                <a:latin typeface="Ubuntu Mono" panose="020B0509030602030204" pitchFamily="49" charset="0"/>
              </a:rPr>
              <a:t>installing</a:t>
            </a:r>
            <a:r>
              <a:rPr lang="it-IT" sz="1300">
                <a:solidFill>
                  <a:srgbClr val="000000"/>
                </a:solidFill>
                <a:latin typeface="Ubuntu Mono" panose="020B0509030602030204" pitchFamily="49" charset="0"/>
              </a:rPr>
              <a:t> </a:t>
            </a:r>
            <a:r>
              <a:rPr lang="it-IT" sz="1300" err="1">
                <a:solidFill>
                  <a:srgbClr val="000000"/>
                </a:solidFill>
                <a:latin typeface="Ubuntu Mono" panose="020B0509030602030204" pitchFamily="49" charset="0"/>
              </a:rPr>
              <a:t>doctrine</a:t>
            </a:r>
            <a:r>
              <a:rPr lang="it-IT" sz="1300">
                <a:solidFill>
                  <a:srgbClr val="000000"/>
                </a:solidFill>
                <a:latin typeface="Ubuntu Mono" panose="020B0509030602030204" pitchFamily="49" charset="0"/>
              </a:rPr>
              <a:t>/</a:t>
            </a:r>
            <a:r>
              <a:rPr lang="it-IT" sz="1300" err="1">
                <a:solidFill>
                  <a:srgbClr val="000000"/>
                </a:solidFill>
                <a:latin typeface="Ubuntu Mono" panose="020B0509030602030204" pitchFamily="49" charset="0"/>
              </a:rPr>
              <a:t>annotations</a:t>
            </a:r>
            <a:r>
              <a:rPr lang="it-IT" sz="1300">
                <a:solidFill>
                  <a:srgbClr val="000000"/>
                </a:solidFill>
                <a:latin typeface="Ubuntu Mono" panose="020B0509030602030204" pitchFamily="49" charset="0"/>
              </a:rPr>
              <a:t> (For the </a:t>
            </a:r>
            <a:r>
              <a:rPr lang="it-IT" sz="1300" err="1">
                <a:solidFill>
                  <a:srgbClr val="000000"/>
                </a:solidFill>
                <a:latin typeface="Ubuntu Mono" panose="020B0509030602030204" pitchFamily="49" charset="0"/>
              </a:rPr>
              <a:t>annotation</a:t>
            </a:r>
            <a:r>
              <a:rPr lang="it-IT" sz="1300">
                <a:solidFill>
                  <a:srgbClr val="000000"/>
                </a:solidFill>
                <a:latin typeface="Ubuntu Mono" panose="020B0509030602030204" pitchFamily="49" charset="0"/>
              </a:rPr>
              <a:t> </a:t>
            </a:r>
            <a:r>
              <a:rPr lang="it-IT" sz="1300" err="1">
                <a:solidFill>
                  <a:srgbClr val="000000"/>
                </a:solidFill>
                <a:latin typeface="Ubuntu Mono" panose="020B0509030602030204" pitchFamily="49" charset="0"/>
              </a:rPr>
              <a:t>loader</a:t>
            </a:r>
            <a:r>
              <a:rPr lang="it-IT" sz="1300">
                <a:solidFill>
                  <a:srgbClr val="000000"/>
                </a:solidFill>
                <a:latin typeface="Ubuntu Mono" panose="020B0509030602030204" pitchFamily="49" charset="0"/>
              </a:rPr>
              <a:t>)</a:t>
            </a:r>
          </a:p>
          <a:p>
            <a:r>
              <a:rPr lang="it-IT" sz="1300">
                <a:solidFill>
                  <a:srgbClr val="000000"/>
                </a:solidFill>
                <a:latin typeface="Ubuntu Mono" panose="020B0509030602030204" pitchFamily="49" charset="0"/>
              </a:rPr>
              <a:t>...</a:t>
            </a:r>
          </a:p>
          <a:p>
            <a:r>
              <a:rPr lang="it-IT" sz="1300" err="1">
                <a:solidFill>
                  <a:srgbClr val="000000"/>
                </a:solidFill>
                <a:latin typeface="Ubuntu Mono" panose="020B0509030602030204" pitchFamily="49" charset="0"/>
              </a:rPr>
              <a:t>phpunit</a:t>
            </a:r>
            <a:r>
              <a:rPr lang="it-IT" sz="1300">
                <a:solidFill>
                  <a:srgbClr val="000000"/>
                </a:solidFill>
                <a:latin typeface="Ubuntu Mono" panose="020B0509030602030204" pitchFamily="49" charset="0"/>
              </a:rPr>
              <a:t>/</a:t>
            </a:r>
            <a:r>
              <a:rPr lang="it-IT" sz="1300" err="1">
                <a:solidFill>
                  <a:srgbClr val="000000"/>
                </a:solidFill>
                <a:latin typeface="Ubuntu Mono" panose="020B0509030602030204" pitchFamily="49" charset="0"/>
              </a:rPr>
              <a:t>phpunit</a:t>
            </a:r>
            <a:r>
              <a:rPr lang="it-IT" sz="1300">
                <a:solidFill>
                  <a:srgbClr val="000000"/>
                </a:solidFill>
                <a:latin typeface="Ubuntu Mono" panose="020B0509030602030204" pitchFamily="49" charset="0"/>
              </a:rPr>
              <a:t> </a:t>
            </a:r>
            <a:r>
              <a:rPr lang="it-IT" sz="1300" err="1">
                <a:solidFill>
                  <a:srgbClr val="000000"/>
                </a:solidFill>
                <a:latin typeface="Ubuntu Mono" panose="020B0509030602030204" pitchFamily="49" charset="0"/>
              </a:rPr>
              <a:t>suggests</a:t>
            </a:r>
            <a:r>
              <a:rPr lang="it-IT" sz="1300">
                <a:solidFill>
                  <a:srgbClr val="000000"/>
                </a:solidFill>
                <a:latin typeface="Ubuntu Mono" panose="020B0509030602030204" pitchFamily="49" charset="0"/>
              </a:rPr>
              <a:t> </a:t>
            </a:r>
            <a:r>
              <a:rPr lang="it-IT" sz="1300" err="1">
                <a:solidFill>
                  <a:srgbClr val="000000"/>
                </a:solidFill>
                <a:latin typeface="Ubuntu Mono" panose="020B0509030602030204" pitchFamily="49" charset="0"/>
              </a:rPr>
              <a:t>installing</a:t>
            </a:r>
            <a:r>
              <a:rPr lang="it-IT" sz="1300">
                <a:solidFill>
                  <a:srgbClr val="000000"/>
                </a:solidFill>
                <a:latin typeface="Ubuntu Mono" panose="020B0509030602030204" pitchFamily="49" charset="0"/>
              </a:rPr>
              <a:t> </a:t>
            </a:r>
            <a:r>
              <a:rPr lang="it-IT" sz="1300" err="1">
                <a:solidFill>
                  <a:srgbClr val="000000"/>
                </a:solidFill>
                <a:latin typeface="Ubuntu Mono" panose="020B0509030602030204" pitchFamily="49" charset="0"/>
              </a:rPr>
              <a:t>phpunit</a:t>
            </a:r>
            <a:r>
              <a:rPr lang="it-IT" sz="1300">
                <a:solidFill>
                  <a:srgbClr val="000000"/>
                </a:solidFill>
                <a:latin typeface="Ubuntu Mono" panose="020B0509030602030204" pitchFamily="49" charset="0"/>
              </a:rPr>
              <a:t>/</a:t>
            </a:r>
            <a:r>
              <a:rPr lang="it-IT" sz="1300" err="1">
                <a:solidFill>
                  <a:srgbClr val="000000"/>
                </a:solidFill>
                <a:latin typeface="Ubuntu Mono" panose="020B0509030602030204" pitchFamily="49" charset="0"/>
              </a:rPr>
              <a:t>php-invoker</a:t>
            </a:r>
            <a:r>
              <a:rPr lang="it-IT" sz="1300">
                <a:solidFill>
                  <a:srgbClr val="000000"/>
                </a:solidFill>
                <a:latin typeface="Ubuntu Mono" panose="020B0509030602030204" pitchFamily="49" charset="0"/>
              </a:rPr>
              <a:t> (^2.0)</a:t>
            </a:r>
          </a:p>
          <a:p>
            <a:r>
              <a:rPr lang="it-IT" sz="1300" err="1">
                <a:solidFill>
                  <a:srgbClr val="2FB41D"/>
                </a:solidFill>
                <a:latin typeface="Ubuntu Mono" panose="020B0509030602030204" pitchFamily="49" charset="0"/>
              </a:rPr>
              <a:t>Generating</a:t>
            </a:r>
            <a:r>
              <a:rPr lang="it-IT" sz="1300">
                <a:solidFill>
                  <a:srgbClr val="2FB41D"/>
                </a:solidFill>
                <a:latin typeface="Ubuntu Mono" panose="020B0509030602030204" pitchFamily="49" charset="0"/>
              </a:rPr>
              <a:t> </a:t>
            </a:r>
            <a:r>
              <a:rPr lang="it-IT" sz="1300" u="sng" err="1">
                <a:solidFill>
                  <a:srgbClr val="2FB41D"/>
                </a:solidFill>
                <a:latin typeface="Ubuntu Mono" panose="020B0509030602030204" pitchFamily="49" charset="0"/>
              </a:rPr>
              <a:t>optimized</a:t>
            </a:r>
            <a:r>
              <a:rPr lang="it-IT" sz="1300" u="sng">
                <a:solidFill>
                  <a:srgbClr val="2FB41D"/>
                </a:solidFill>
                <a:latin typeface="Ubuntu Mono" panose="020B0509030602030204" pitchFamily="49" charset="0"/>
              </a:rPr>
              <a:t> </a:t>
            </a:r>
            <a:r>
              <a:rPr lang="it-IT" sz="1300" u="sng" err="1">
                <a:solidFill>
                  <a:srgbClr val="2FB41D"/>
                </a:solidFill>
                <a:latin typeface="Ubuntu Mono" panose="020B0509030602030204" pitchFamily="49" charset="0"/>
              </a:rPr>
              <a:t>autoload</a:t>
            </a:r>
            <a:r>
              <a:rPr lang="it-IT" sz="1300" u="sng">
                <a:solidFill>
                  <a:srgbClr val="2FB41D"/>
                </a:solidFill>
                <a:latin typeface="Ubuntu Mono" panose="020B0509030602030204" pitchFamily="49" charset="0"/>
              </a:rPr>
              <a:t> </a:t>
            </a:r>
            <a:r>
              <a:rPr lang="it-IT" sz="1300" u="sng" err="1">
                <a:solidFill>
                  <a:srgbClr val="2FB41D"/>
                </a:solidFill>
                <a:latin typeface="Ubuntu Mono" panose="020B0509030602030204" pitchFamily="49" charset="0"/>
              </a:rPr>
              <a:t>files</a:t>
            </a:r>
            <a:endParaRPr lang="it-IT" sz="1300" u="sng">
              <a:solidFill>
                <a:srgbClr val="2FB41D"/>
              </a:solidFill>
              <a:latin typeface="Ubuntu Mono" panose="020B0509030602030204" pitchFamily="49" charset="0"/>
            </a:endParaRPr>
          </a:p>
        </p:txBody>
      </p:sp>
      <p:sp>
        <p:nvSpPr>
          <p:cNvPr id="18" name="Segnaposto contenuto 2">
            <a:extLst>
              <a:ext uri="{FF2B5EF4-FFF2-40B4-BE49-F238E27FC236}">
                <a16:creationId xmlns:a16="http://schemas.microsoft.com/office/drawing/2014/main" id="{F8C39558-6F66-074D-A60C-2905F23FFBA5}"/>
              </a:ext>
            </a:extLst>
          </p:cNvPr>
          <p:cNvSpPr txBox="1">
            <a:spLocks/>
          </p:cNvSpPr>
          <p:nvPr/>
        </p:nvSpPr>
        <p:spPr>
          <a:xfrm>
            <a:off x="201638" y="3691551"/>
            <a:ext cx="8775385" cy="275695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5425" indent="-225425">
              <a:spcBef>
                <a:spcPts val="800"/>
              </a:spcBef>
            </a:pPr>
            <a:r>
              <a:rPr lang="it-IT" sz="1800"/>
              <a:t>NB: </a:t>
            </a:r>
            <a:r>
              <a:rPr lang="it-IT" sz="1800" i="1"/>
              <a:t>--no-scripts</a:t>
            </a:r>
            <a:r>
              <a:rPr lang="it-IT" sz="1800"/>
              <a:t> inibisce l'esecuzione di eventuali script (in genere di pre- o post-installazione) definiti in </a:t>
            </a:r>
            <a:r>
              <a:rPr lang="it-IT" sz="1800" i="1"/>
              <a:t>composer.json</a:t>
            </a:r>
            <a:endParaRPr lang="it-IT" sz="1800"/>
          </a:p>
          <a:p>
            <a:pPr marL="225425" indent="-225425">
              <a:spcBef>
                <a:spcPts val="800"/>
              </a:spcBef>
            </a:pPr>
            <a:r>
              <a:rPr lang="it-IT" sz="2000"/>
              <a:t>I pacchetti installati (da cache o repository remoti) compaiono nella (nuova) directory </a:t>
            </a:r>
            <a:r>
              <a:rPr lang="it-IT" sz="2000" i="1" err="1"/>
              <a:t>vendor/</a:t>
            </a:r>
            <a:endParaRPr lang="it-IT" sz="2000" i="1"/>
          </a:p>
          <a:p>
            <a:pPr marL="225425" indent="-225425">
              <a:spcBef>
                <a:spcPts val="600"/>
              </a:spcBef>
            </a:pPr>
            <a:r>
              <a:rPr lang="it-IT" sz="2000"/>
              <a:t>Inoltre, sono </a:t>
            </a:r>
            <a:r>
              <a:rPr lang="it-IT" sz="1900">
                <a:solidFill>
                  <a:srgbClr val="2FB41D"/>
                </a:solidFill>
                <a:latin typeface="Ubuntu Mono" panose="020B0509030602030204" pitchFamily="49" charset="0"/>
              </a:rPr>
              <a:t>generati</a:t>
            </a:r>
            <a:r>
              <a:rPr lang="it-IT" sz="1900"/>
              <a:t> </a:t>
            </a:r>
            <a:r>
              <a:rPr lang="it-IT" sz="1900" u="sng" err="1">
                <a:solidFill>
                  <a:srgbClr val="2FB41D"/>
                </a:solidFill>
                <a:latin typeface="Ubuntu Mono" panose="020B0509030602030204" pitchFamily="49" charset="0"/>
              </a:rPr>
              <a:t>optimized</a:t>
            </a:r>
            <a:r>
              <a:rPr lang="it-IT" sz="1900" u="sng" err="1">
                <a:solidFill>
                  <a:srgbClr val="2FB41D"/>
                </a:solidFill>
              </a:rPr>
              <a:t> </a:t>
            </a:r>
            <a:r>
              <a:rPr lang="it-IT" sz="1900" u="sng" err="1">
                <a:solidFill>
                  <a:srgbClr val="2FB41D"/>
                </a:solidFill>
                <a:latin typeface="Ubuntu Mono" panose="020B0509030602030204" pitchFamily="49" charset="0"/>
              </a:rPr>
              <a:t>autoload</a:t>
            </a:r>
            <a:r>
              <a:rPr lang="it-IT" sz="1900" u="sng">
                <a:solidFill>
                  <a:srgbClr val="2FB41D"/>
                </a:solidFill>
              </a:rPr>
              <a:t> </a:t>
            </a:r>
            <a:r>
              <a:rPr lang="it-IT" sz="1900" u="sng" err="1">
                <a:solidFill>
                  <a:srgbClr val="2FB41D"/>
                </a:solidFill>
                <a:latin typeface="Ubuntu Mono" panose="020B0509030602030204" pitchFamily="49" charset="0"/>
              </a:rPr>
              <a:t>files</a:t>
            </a:r>
            <a:r>
              <a:rPr lang="it-IT" sz="2000"/>
              <a:t> in </a:t>
            </a:r>
            <a:r>
              <a:rPr lang="it-IT" sz="2000" i="1" err="1"/>
              <a:t>vendor</a:t>
            </a:r>
            <a:r>
              <a:rPr lang="it-IT" sz="2000" i="1"/>
              <a:t>/</a:t>
            </a:r>
            <a:r>
              <a:rPr lang="it-IT" sz="2000" i="1" err="1"/>
              <a:t>composer </a:t>
            </a:r>
            <a:r>
              <a:rPr lang="it-IT" sz="2000"/>
              <a:t>(v. oltre per l'</a:t>
            </a:r>
            <a:r>
              <a:rPr lang="it-IT" sz="2000" i="1" err="1"/>
              <a:t>autoloading</a:t>
            </a:r>
            <a:r>
              <a:rPr lang="it-IT" sz="2000"/>
              <a:t>, funzionalità di caricamento implicito dei file delle classi PHP)</a:t>
            </a:r>
          </a:p>
          <a:p>
            <a:pPr marL="225425" indent="-225425">
              <a:spcBef>
                <a:spcPts val="600"/>
              </a:spcBef>
            </a:pPr>
            <a:r>
              <a:rPr lang="it-IT" sz="2000"/>
              <a:t>Notiamo anche come </a:t>
            </a:r>
            <a:r>
              <a:rPr lang="it-IT" sz="2000" i="1"/>
              <a:t>composer</a:t>
            </a:r>
            <a:r>
              <a:rPr lang="it-IT" sz="2000"/>
              <a:t> suggerisca ("</a:t>
            </a:r>
            <a:r>
              <a:rPr lang="it-IT" sz="2000" i="1"/>
              <a:t>suggests</a:t>
            </a:r>
            <a:r>
              <a:rPr lang="it-IT" sz="2000"/>
              <a:t>") di installare altri pacchetti (sempre sulla base delle specifiche in </a:t>
            </a:r>
            <a:r>
              <a:rPr lang="it-IT" sz="2000" i="1"/>
              <a:t>composer.lock</a:t>
            </a:r>
            <a:r>
              <a:rPr lang="it-IT" sz="2000"/>
              <a:t>)</a:t>
            </a:r>
          </a:p>
        </p:txBody>
      </p:sp>
    </p:spTree>
    <p:extLst>
      <p:ext uri="{BB962C8B-B14F-4D97-AF65-F5344CB8AC3E}">
        <p14:creationId xmlns:p14="http://schemas.microsoft.com/office/powerpoint/2010/main" val="8995411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E4EDF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C8D1EE-746E-4740-A6E2-14E4CFFA9D11}"/>
              </a:ext>
            </a:extLst>
          </p:cNvPr>
          <p:cNvSpPr>
            <a:spLocks noGrp="1"/>
          </p:cNvSpPr>
          <p:nvPr>
            <p:ph type="title"/>
          </p:nvPr>
        </p:nvSpPr>
        <p:spPr>
          <a:xfrm>
            <a:off x="359500" y="57147"/>
            <a:ext cx="8579942" cy="669374"/>
          </a:xfrm>
        </p:spPr>
        <p:txBody>
          <a:bodyPr>
            <a:noAutofit/>
          </a:bodyPr>
          <a:lstStyle/>
          <a:p>
            <a:r>
              <a:rPr lang="it-IT" sz="3200" b="0"/>
              <a:t>I suggerimenti di </a:t>
            </a:r>
            <a:r>
              <a:rPr lang="it-IT" sz="3200" b="0" i="1"/>
              <a:t>composer install</a:t>
            </a:r>
            <a:r>
              <a:rPr lang="it-IT" sz="3200" b="0"/>
              <a:t> e </a:t>
            </a:r>
            <a:r>
              <a:rPr lang="it-IT" sz="3200" b="0" i="1"/>
              <a:t>composer.lock</a:t>
            </a:r>
            <a:endParaRPr lang="it-IT" sz="3200" b="0"/>
          </a:p>
        </p:txBody>
      </p:sp>
      <p:sp>
        <p:nvSpPr>
          <p:cNvPr id="4" name="Segnaposto data 3">
            <a:extLst>
              <a:ext uri="{FF2B5EF4-FFF2-40B4-BE49-F238E27FC236}">
                <a16:creationId xmlns:a16="http://schemas.microsoft.com/office/drawing/2014/main" id="{9AB832B2-6846-B649-9E16-4E18A4397732}"/>
              </a:ext>
            </a:extLst>
          </p:cNvPr>
          <p:cNvSpPr>
            <a:spLocks noGrp="1"/>
          </p:cNvSpPr>
          <p:nvPr>
            <p:ph type="dt" sz="half" idx="10"/>
          </p:nvPr>
        </p:nvSpPr>
        <p:spPr/>
        <p:txBody>
          <a:bodyPr/>
          <a:lstStyle/>
          <a:p>
            <a:fld id="{403E4190-B6CC-C24F-8DBF-A349C9DAA758}" type="datetime1">
              <a:rPr lang="it-IT" smtClean="0"/>
              <a:t>09/01/24</a:t>
            </a:fld>
            <a:endParaRPr lang="it-IT"/>
          </a:p>
        </p:txBody>
      </p:sp>
      <p:sp>
        <p:nvSpPr>
          <p:cNvPr id="5" name="Segnaposto piè di pagina 4">
            <a:extLst>
              <a:ext uri="{FF2B5EF4-FFF2-40B4-BE49-F238E27FC236}">
                <a16:creationId xmlns:a16="http://schemas.microsoft.com/office/drawing/2014/main" id="{A46BE55C-E572-3B4E-A661-18D2F7126BDE}"/>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C8CEC4D-E73B-5E47-99B0-86E1679CCE3F}"/>
              </a:ext>
            </a:extLst>
          </p:cNvPr>
          <p:cNvSpPr>
            <a:spLocks noGrp="1"/>
          </p:cNvSpPr>
          <p:nvPr>
            <p:ph type="sldNum" sz="quarter" idx="12"/>
          </p:nvPr>
        </p:nvSpPr>
        <p:spPr/>
        <p:txBody>
          <a:bodyPr/>
          <a:lstStyle/>
          <a:p>
            <a:fld id="{F8EFCE01-9A1A-5743-92DE-2F66DAA3BA2F}" type="slidenum">
              <a:rPr lang="it-IT" smtClean="0"/>
              <a:t>45</a:t>
            </a:fld>
            <a:endParaRPr lang="it-IT"/>
          </a:p>
        </p:txBody>
      </p:sp>
      <p:sp>
        <p:nvSpPr>
          <p:cNvPr id="14" name="Segnaposto contenuto 2">
            <a:extLst>
              <a:ext uri="{FF2B5EF4-FFF2-40B4-BE49-F238E27FC236}">
                <a16:creationId xmlns:a16="http://schemas.microsoft.com/office/drawing/2014/main" id="{AE4BA627-C273-9B40-92C1-308E8A4D6C50}"/>
              </a:ext>
            </a:extLst>
          </p:cNvPr>
          <p:cNvSpPr txBox="1">
            <a:spLocks/>
          </p:cNvSpPr>
          <p:nvPr/>
        </p:nvSpPr>
        <p:spPr>
          <a:xfrm>
            <a:off x="179884" y="699473"/>
            <a:ext cx="8759558" cy="77947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it-IT" sz="2100"/>
              <a:t>Come si vede, dopo avere installato i pacchetti specificati in </a:t>
            </a:r>
            <a:r>
              <a:rPr lang="it-IT" sz="2100" i="1"/>
              <a:t>composer.lock</a:t>
            </a:r>
            <a:r>
              <a:rPr lang="it-IT" sz="2100"/>
              <a:t> e </a:t>
            </a:r>
            <a:r>
              <a:rPr lang="it-IT" sz="2100" i="1"/>
              <a:t>composer.json, composer </a:t>
            </a:r>
            <a:r>
              <a:rPr lang="it-IT" sz="2100"/>
              <a:t>suggerisce di installarne altri (magari con n. versione)</a:t>
            </a:r>
          </a:p>
        </p:txBody>
      </p:sp>
      <p:sp>
        <p:nvSpPr>
          <p:cNvPr id="15" name="Rettangolo 14">
            <a:extLst>
              <a:ext uri="{FF2B5EF4-FFF2-40B4-BE49-F238E27FC236}">
                <a16:creationId xmlns:a16="http://schemas.microsoft.com/office/drawing/2014/main" id="{48ABACEF-2675-A544-B0F5-FD419B28F965}"/>
              </a:ext>
            </a:extLst>
          </p:cNvPr>
          <p:cNvSpPr/>
          <p:nvPr/>
        </p:nvSpPr>
        <p:spPr>
          <a:xfrm>
            <a:off x="428904" y="1500326"/>
            <a:ext cx="8003157" cy="1384995"/>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200">
                <a:solidFill>
                  <a:schemeClr val="accent6"/>
                </a:solidFill>
                <a:latin typeface="Ubuntu Mono" panose="020B0509030602030204" pitchFamily="49" charset="0"/>
              </a:rPr>
              <a:t>an_app $</a:t>
            </a:r>
            <a:r>
              <a:rPr lang="it-IT" sz="1200">
                <a:solidFill>
                  <a:srgbClr val="000000"/>
                </a:solidFill>
                <a:latin typeface="Ubuntu Mono" panose="020B0509030602030204" pitchFamily="49" charset="0"/>
              </a:rPr>
              <a:t> composer install --no-scripts</a:t>
            </a:r>
          </a:p>
          <a:p>
            <a:r>
              <a:rPr lang="it-IT" sz="1200">
                <a:solidFill>
                  <a:srgbClr val="2FB41D"/>
                </a:solidFill>
                <a:latin typeface="Ubuntu Mono" panose="020B0509030602030204" pitchFamily="49" charset="0"/>
              </a:rPr>
              <a:t>Loading composer repositories with package information. Installing dependencies ... from lock file</a:t>
            </a:r>
          </a:p>
          <a:p>
            <a:r>
              <a:rPr lang="it-IT" sz="1200">
                <a:solidFill>
                  <a:srgbClr val="2FB41D"/>
                </a:solidFill>
                <a:latin typeface="Ubuntu Mono" panose="020B0509030602030204" pitchFamily="49" charset="0"/>
              </a:rPr>
              <a:t>Package operations: 80 installs, 0 updates, 0 removals</a:t>
            </a:r>
          </a:p>
          <a:p>
            <a:r>
              <a:rPr lang="it-IT" sz="1200">
                <a:solidFill>
                  <a:srgbClr val="000000"/>
                </a:solidFill>
                <a:latin typeface="Ubuntu Mono" panose="020B0509030602030204" pitchFamily="49" charset="0"/>
              </a:rPr>
              <a:t>  ... Installing ...</a:t>
            </a:r>
          </a:p>
          <a:p>
            <a:r>
              <a:rPr lang="it-IT" sz="1200">
                <a:solidFill>
                  <a:srgbClr val="000000"/>
                </a:solidFill>
                <a:latin typeface="Ubuntu Mono" panose="020B0509030602030204" pitchFamily="49" charset="0"/>
              </a:rPr>
              <a:t>symfony/routing suggests installing doctrine/annotations (For using the annotation loader)</a:t>
            </a:r>
          </a:p>
          <a:p>
            <a:r>
              <a:rPr lang="it-IT" sz="1200">
                <a:solidFill>
                  <a:srgbClr val="000000"/>
                </a:solidFill>
                <a:latin typeface="Ubuntu Mono" panose="020B0509030602030204" pitchFamily="49" charset="0"/>
              </a:rPr>
              <a:t>...</a:t>
            </a:r>
          </a:p>
          <a:p>
            <a:r>
              <a:rPr lang="it-IT" sz="1200">
                <a:solidFill>
                  <a:srgbClr val="000000"/>
                </a:solidFill>
                <a:latin typeface="Ubuntu Mono" panose="020B0509030602030204" pitchFamily="49" charset="0"/>
              </a:rPr>
              <a:t>phpunit/phpunit suggests installing phpunit/php-invoker (^2.0)</a:t>
            </a:r>
          </a:p>
        </p:txBody>
      </p:sp>
      <p:sp>
        <p:nvSpPr>
          <p:cNvPr id="10" name="Segnaposto contenuto 2">
            <a:extLst>
              <a:ext uri="{FF2B5EF4-FFF2-40B4-BE49-F238E27FC236}">
                <a16:creationId xmlns:a16="http://schemas.microsoft.com/office/drawing/2014/main" id="{6F93C415-D569-0D48-8D59-3687F44E7E6A}"/>
              </a:ext>
            </a:extLst>
          </p:cNvPr>
          <p:cNvSpPr txBox="1">
            <a:spLocks/>
          </p:cNvSpPr>
          <p:nvPr/>
        </p:nvSpPr>
        <p:spPr>
          <a:xfrm>
            <a:off x="179885" y="4715215"/>
            <a:ext cx="8487038" cy="178895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400"/>
              </a:spcBef>
              <a:buNone/>
            </a:pPr>
            <a:r>
              <a:rPr lang="it-IT" sz="2200"/>
              <a:t>Come esperimento, installeremo, come suggerito, </a:t>
            </a:r>
            <a:r>
              <a:rPr lang="it-IT" sz="2200" i="1"/>
              <a:t>phpunit/php-invoker</a:t>
            </a:r>
            <a:r>
              <a:rPr lang="it-IT" sz="2200"/>
              <a:t>  </a:t>
            </a:r>
          </a:p>
          <a:p>
            <a:pPr marL="361950" lvl="1" indent="-292100">
              <a:spcBef>
                <a:spcPts val="400"/>
              </a:spcBef>
            </a:pPr>
            <a:r>
              <a:rPr lang="it-IT" sz="1900"/>
              <a:t>NB: di norma ulteriori pacchetti (suggeriti e non) si installerebbero dopo </a:t>
            </a:r>
            <a:br>
              <a:rPr lang="it-IT" sz="1900"/>
            </a:br>
            <a:r>
              <a:rPr lang="it-IT" sz="1900"/>
              <a:t>(aver completato tutti i passi di) </a:t>
            </a:r>
            <a:r>
              <a:rPr lang="it-IT" sz="1900" i="1"/>
              <a:t>laravel new</a:t>
            </a:r>
            <a:endParaRPr lang="it-IT" sz="1900"/>
          </a:p>
          <a:p>
            <a:pPr marL="6350" lvl="1" indent="0">
              <a:spcBef>
                <a:spcPts val="400"/>
              </a:spcBef>
              <a:buNone/>
            </a:pPr>
            <a:r>
              <a:rPr lang="it-IT" sz="2200"/>
              <a:t>Ma </a:t>
            </a:r>
            <a:r>
              <a:rPr lang="it-IT" sz="2200" u="sng"/>
              <a:t>il nostro scopo è capire il meccanismo dell'installazione di pacchetti</a:t>
            </a:r>
            <a:r>
              <a:rPr lang="it-IT" sz="2200"/>
              <a:t>, a prescindere dai suggerimenti.</a:t>
            </a:r>
          </a:p>
        </p:txBody>
      </p:sp>
      <p:sp>
        <p:nvSpPr>
          <p:cNvPr id="11" name="Segnaposto contenuto 2">
            <a:extLst>
              <a:ext uri="{FF2B5EF4-FFF2-40B4-BE49-F238E27FC236}">
                <a16:creationId xmlns:a16="http://schemas.microsoft.com/office/drawing/2014/main" id="{059DE9AA-C754-1040-84FA-59229962877B}"/>
              </a:ext>
            </a:extLst>
          </p:cNvPr>
          <p:cNvSpPr txBox="1">
            <a:spLocks/>
          </p:cNvSpPr>
          <p:nvPr/>
        </p:nvSpPr>
        <p:spPr>
          <a:xfrm>
            <a:off x="179884" y="2972824"/>
            <a:ext cx="8939624" cy="46123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400"/>
              </a:spcBef>
              <a:buNone/>
            </a:pPr>
            <a:r>
              <a:rPr lang="it-IT" sz="2000"/>
              <a:t>Ciò è dovuto ai suggerimenti presenti in </a:t>
            </a:r>
            <a:r>
              <a:rPr lang="it-IT" sz="2000" i="1"/>
              <a:t>composer.lock:</a:t>
            </a:r>
            <a:endParaRPr lang="it-IT" sz="2000"/>
          </a:p>
        </p:txBody>
      </p:sp>
      <p:sp>
        <p:nvSpPr>
          <p:cNvPr id="20" name="Rettangolo 19">
            <a:extLst>
              <a:ext uri="{FF2B5EF4-FFF2-40B4-BE49-F238E27FC236}">
                <a16:creationId xmlns:a16="http://schemas.microsoft.com/office/drawing/2014/main" id="{84B4332A-B68D-C24D-A671-E541ECC3BC3B}"/>
              </a:ext>
            </a:extLst>
          </p:cNvPr>
          <p:cNvSpPr/>
          <p:nvPr/>
        </p:nvSpPr>
        <p:spPr>
          <a:xfrm>
            <a:off x="428904" y="3396186"/>
            <a:ext cx="3268453" cy="1198800"/>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200">
                <a:solidFill>
                  <a:schemeClr val="tx1"/>
                </a:solidFill>
                <a:latin typeface="Ubuntu Mono" panose="020B0509030602030204" pitchFamily="49" charset="0"/>
              </a:rPr>
              <a:t>  ...</a:t>
            </a:r>
          </a:p>
          <a:p>
            <a:r>
              <a:rPr lang="it-IT" sz="1200">
                <a:solidFill>
                  <a:schemeClr val="tx1"/>
                </a:solidFill>
                <a:latin typeface="Ubuntu Mono" panose="020B0509030602030204" pitchFamily="49" charset="0"/>
              </a:rPr>
              <a:t>  {</a:t>
            </a:r>
          </a:p>
          <a:p>
            <a:r>
              <a:rPr lang="it-IT" sz="1200">
                <a:solidFill>
                  <a:srgbClr val="000000"/>
                </a:solidFill>
                <a:latin typeface="Ubuntu Mono" panose="020B0509030602030204" pitchFamily="49" charset="0"/>
              </a:rPr>
              <a:t>    </a:t>
            </a:r>
            <a:r>
              <a:rPr lang="it-IT" sz="1200">
                <a:solidFill>
                  <a:srgbClr val="008000"/>
                </a:solidFill>
                <a:latin typeface="Ubuntu Mono" panose="020B0509030602030204" pitchFamily="49" charset="0"/>
              </a:rPr>
              <a:t>"name"</a:t>
            </a:r>
            <a:r>
              <a:rPr lang="it-IT" sz="1200">
                <a:solidFill>
                  <a:srgbClr val="000000"/>
                </a:solidFill>
                <a:latin typeface="Ubuntu Mono" panose="020B0509030602030204" pitchFamily="49" charset="0"/>
              </a:rPr>
              <a:t>: </a:t>
            </a:r>
            <a:r>
              <a:rPr lang="it-IT" sz="1200">
                <a:solidFill>
                  <a:srgbClr val="BA2121"/>
                </a:solidFill>
                <a:latin typeface="Ubuntu Mono" panose="020B0509030602030204" pitchFamily="49" charset="0"/>
              </a:rPr>
              <a:t>"symfony/routing"</a:t>
            </a:r>
            <a:r>
              <a:rPr lang="it-IT" sz="1200">
                <a:solidFill>
                  <a:srgbClr val="000000"/>
                </a:solidFill>
                <a:latin typeface="Ubuntu Mono" panose="020B0509030602030204" pitchFamily="49" charset="0"/>
              </a:rPr>
              <a:t>,</a:t>
            </a:r>
            <a:endParaRPr lang="it-IT" sz="1200">
              <a:solidFill>
                <a:srgbClr val="BA2121"/>
              </a:solidFill>
              <a:latin typeface="Ubuntu Mono" panose="020B0509030602030204" pitchFamily="49" charset="0"/>
            </a:endParaRPr>
          </a:p>
          <a:p>
            <a:r>
              <a:rPr lang="it-IT" sz="1200">
                <a:solidFill>
                  <a:schemeClr val="tx1"/>
                </a:solidFill>
                <a:latin typeface="Ubuntu Mono" panose="020B0509030602030204" pitchFamily="49" charset="0"/>
              </a:rPr>
              <a:t>    ...</a:t>
            </a:r>
          </a:p>
          <a:p>
            <a:r>
              <a:rPr lang="it-IT" sz="1200">
                <a:latin typeface="Ubuntu Mono" panose="020B0509030602030204" pitchFamily="49" charset="0"/>
              </a:rPr>
              <a:t>    </a:t>
            </a:r>
            <a:r>
              <a:rPr lang="it-IT" sz="1200">
                <a:solidFill>
                  <a:srgbClr val="008000"/>
                </a:solidFill>
                <a:latin typeface="Ubuntu Mono" panose="020B0509030602030204" pitchFamily="49" charset="0"/>
              </a:rPr>
              <a:t>"suggest"</a:t>
            </a:r>
            <a:r>
              <a:rPr lang="it-IT" sz="1200">
                <a:solidFill>
                  <a:schemeClr val="tx1"/>
                </a:solidFill>
                <a:latin typeface="Ubuntu Mono" panose="020B0509030602030204" pitchFamily="49" charset="0"/>
              </a:rPr>
              <a:t>: {</a:t>
            </a:r>
          </a:p>
          <a:p>
            <a:r>
              <a:rPr lang="it-IT" sz="1200">
                <a:solidFill>
                  <a:srgbClr val="000000"/>
                </a:solidFill>
                <a:latin typeface="Ubuntu Mono" panose="020B0509030602030204" pitchFamily="49" charset="0"/>
              </a:rPr>
              <a:t>      </a:t>
            </a:r>
            <a:r>
              <a:rPr lang="it-IT" sz="1200">
                <a:solidFill>
                  <a:srgbClr val="008000"/>
                </a:solidFill>
                <a:latin typeface="Ubuntu Mono" panose="020B0509030602030204" pitchFamily="49" charset="0"/>
              </a:rPr>
              <a:t>"doctrine/annotations"</a:t>
            </a:r>
            <a:r>
              <a:rPr lang="it-IT" sz="1200">
                <a:solidFill>
                  <a:srgbClr val="000000"/>
                </a:solidFill>
                <a:latin typeface="Ubuntu Mono" panose="020B0509030602030204" pitchFamily="49" charset="0"/>
              </a:rPr>
              <a:t>: </a:t>
            </a:r>
            <a:r>
              <a:rPr lang="it-IT" sz="1200">
                <a:solidFill>
                  <a:srgbClr val="BA2121"/>
                </a:solidFill>
                <a:latin typeface="Ubuntu Mono" panose="020B0509030602030204" pitchFamily="49" charset="0"/>
              </a:rPr>
              <a:t>...</a:t>
            </a:r>
            <a:r>
              <a:rPr lang="it-IT" sz="1200">
                <a:solidFill>
                  <a:srgbClr val="000000"/>
                </a:solidFill>
                <a:latin typeface="Ubuntu Mono" panose="020B0509030602030204" pitchFamily="49" charset="0"/>
              </a:rPr>
              <a:t>,</a:t>
            </a:r>
            <a:endParaRPr lang="it-IT" sz="1200">
              <a:solidFill>
                <a:srgbClr val="BA2121"/>
              </a:solidFill>
              <a:latin typeface="Ubuntu Mono" panose="020B0509030602030204" pitchFamily="49" charset="0"/>
            </a:endParaRPr>
          </a:p>
        </p:txBody>
      </p:sp>
      <p:sp>
        <p:nvSpPr>
          <p:cNvPr id="24" name="Rettangolo 23">
            <a:extLst>
              <a:ext uri="{FF2B5EF4-FFF2-40B4-BE49-F238E27FC236}">
                <a16:creationId xmlns:a16="http://schemas.microsoft.com/office/drawing/2014/main" id="{A2290ADB-780D-7947-99A4-590E07D97157}"/>
              </a:ext>
            </a:extLst>
          </p:cNvPr>
          <p:cNvSpPr/>
          <p:nvPr/>
        </p:nvSpPr>
        <p:spPr>
          <a:xfrm>
            <a:off x="5163607" y="3395421"/>
            <a:ext cx="3268453" cy="1200329"/>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200">
                <a:solidFill>
                  <a:schemeClr val="tx1"/>
                </a:solidFill>
                <a:latin typeface="Ubuntu Mono" panose="020B0509030602030204" pitchFamily="49" charset="0"/>
              </a:rPr>
              <a:t>  ...</a:t>
            </a:r>
          </a:p>
          <a:p>
            <a:r>
              <a:rPr lang="it-IT" sz="1200">
                <a:solidFill>
                  <a:schemeClr val="tx1"/>
                </a:solidFill>
                <a:latin typeface="Ubuntu Mono" panose="020B0509030602030204" pitchFamily="49" charset="0"/>
              </a:rPr>
              <a:t>  {</a:t>
            </a:r>
          </a:p>
          <a:p>
            <a:r>
              <a:rPr lang="it-IT" sz="1200">
                <a:solidFill>
                  <a:srgbClr val="000000"/>
                </a:solidFill>
                <a:latin typeface="Ubuntu Mono" panose="020B0509030602030204" pitchFamily="49" charset="0"/>
              </a:rPr>
              <a:t>    </a:t>
            </a:r>
            <a:r>
              <a:rPr lang="it-IT" sz="1200">
                <a:solidFill>
                  <a:srgbClr val="008000"/>
                </a:solidFill>
                <a:latin typeface="Ubuntu Mono" panose="020B0509030602030204" pitchFamily="49" charset="0"/>
              </a:rPr>
              <a:t>"name"</a:t>
            </a:r>
            <a:r>
              <a:rPr lang="it-IT" sz="1200">
                <a:solidFill>
                  <a:srgbClr val="000000"/>
                </a:solidFill>
                <a:latin typeface="Ubuntu Mono" panose="020B0509030602030204" pitchFamily="49" charset="0"/>
              </a:rPr>
              <a:t>: </a:t>
            </a:r>
            <a:r>
              <a:rPr lang="it-IT" sz="1200">
                <a:solidFill>
                  <a:srgbClr val="BA2121"/>
                </a:solidFill>
                <a:latin typeface="Ubuntu Mono" panose="020B0509030602030204" pitchFamily="49" charset="0"/>
              </a:rPr>
              <a:t>"phpunit/phpunit"</a:t>
            </a:r>
            <a:r>
              <a:rPr lang="it-IT" sz="1200">
                <a:solidFill>
                  <a:srgbClr val="000000"/>
                </a:solidFill>
                <a:latin typeface="Ubuntu Mono" panose="020B0509030602030204" pitchFamily="49" charset="0"/>
              </a:rPr>
              <a:t>,</a:t>
            </a:r>
            <a:endParaRPr lang="it-IT" sz="1200">
              <a:solidFill>
                <a:schemeClr val="tx1"/>
              </a:solidFill>
              <a:latin typeface="Ubuntu Mono" panose="020B0509030602030204" pitchFamily="49" charset="0"/>
            </a:endParaRPr>
          </a:p>
          <a:p>
            <a:r>
              <a:rPr lang="it-IT" sz="1200">
                <a:solidFill>
                  <a:schemeClr val="tx1"/>
                </a:solidFill>
                <a:latin typeface="Ubuntu Mono" panose="020B0509030602030204" pitchFamily="49" charset="0"/>
              </a:rPr>
              <a:t>    ...</a:t>
            </a:r>
          </a:p>
          <a:p>
            <a:r>
              <a:rPr lang="it-IT" sz="1200">
                <a:latin typeface="Ubuntu Mono" panose="020B0509030602030204" pitchFamily="49" charset="0"/>
              </a:rPr>
              <a:t>    </a:t>
            </a:r>
            <a:r>
              <a:rPr lang="it-IT" sz="1200">
                <a:solidFill>
                  <a:srgbClr val="008000"/>
                </a:solidFill>
                <a:latin typeface="Ubuntu Mono" panose="020B0509030602030204" pitchFamily="49" charset="0"/>
              </a:rPr>
              <a:t>"suggest"</a:t>
            </a:r>
            <a:r>
              <a:rPr lang="it-IT" sz="1200">
                <a:solidFill>
                  <a:schemeClr val="tx1"/>
                </a:solidFill>
                <a:latin typeface="Ubuntu Mono" panose="020B0509030602030204" pitchFamily="49" charset="0"/>
              </a:rPr>
              <a:t>: {</a:t>
            </a:r>
          </a:p>
          <a:p>
            <a:r>
              <a:rPr lang="it-IT" sz="1200">
                <a:solidFill>
                  <a:srgbClr val="000000"/>
                </a:solidFill>
                <a:latin typeface="Ubuntu Mono" panose="020B0509030602030204" pitchFamily="49" charset="0"/>
              </a:rPr>
              <a:t>      </a:t>
            </a:r>
            <a:r>
              <a:rPr lang="it-IT" sz="1200">
                <a:solidFill>
                  <a:srgbClr val="008000"/>
                </a:solidFill>
                <a:latin typeface="Ubuntu Mono" panose="020B0509030602030204" pitchFamily="49" charset="0"/>
              </a:rPr>
              <a:t>"phpunit/php-invoker"</a:t>
            </a:r>
            <a:r>
              <a:rPr lang="it-IT" sz="1200">
                <a:solidFill>
                  <a:srgbClr val="000000"/>
                </a:solidFill>
                <a:latin typeface="Ubuntu Mono" panose="020B0509030602030204" pitchFamily="49" charset="0"/>
              </a:rPr>
              <a:t>: </a:t>
            </a:r>
            <a:r>
              <a:rPr lang="it-IT" sz="1200">
                <a:solidFill>
                  <a:srgbClr val="BA2121"/>
                </a:solidFill>
                <a:latin typeface="Ubuntu Mono" panose="020B0509030602030204" pitchFamily="49" charset="0"/>
              </a:rPr>
              <a:t>...</a:t>
            </a:r>
            <a:r>
              <a:rPr lang="it-IT" sz="1200">
                <a:solidFill>
                  <a:srgbClr val="000000"/>
                </a:solidFill>
                <a:latin typeface="Ubuntu Mono" panose="020B0509030602030204" pitchFamily="49" charset="0"/>
              </a:rPr>
              <a:t>,</a:t>
            </a:r>
            <a:endParaRPr lang="it-IT" sz="1200">
              <a:solidFill>
                <a:srgbClr val="BA2121"/>
              </a:solidFill>
              <a:latin typeface="Ubuntu Mono" panose="020B0509030602030204" pitchFamily="49" charset="0"/>
            </a:endParaRPr>
          </a:p>
        </p:txBody>
      </p:sp>
      <p:sp>
        <p:nvSpPr>
          <p:cNvPr id="25" name="Rettangolo 24">
            <a:extLst>
              <a:ext uri="{FF2B5EF4-FFF2-40B4-BE49-F238E27FC236}">
                <a16:creationId xmlns:a16="http://schemas.microsoft.com/office/drawing/2014/main" id="{9D0AB101-13D6-9448-9D36-3139EF76C96A}"/>
              </a:ext>
            </a:extLst>
          </p:cNvPr>
          <p:cNvSpPr/>
          <p:nvPr/>
        </p:nvSpPr>
        <p:spPr>
          <a:xfrm>
            <a:off x="4041682" y="3396186"/>
            <a:ext cx="777600" cy="1188000"/>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nchor="ctr" anchorCtr="0">
            <a:spAutoFit/>
          </a:bodyPr>
          <a:lstStyle/>
          <a:p>
            <a:r>
              <a:rPr lang="it-IT" sz="1200">
                <a:solidFill>
                  <a:schemeClr val="tx1"/>
                </a:solidFill>
                <a:latin typeface="Ubuntu Mono" panose="020B0509030602030204" pitchFamily="49" charset="0"/>
              </a:rPr>
              <a:t>  ...</a:t>
            </a:r>
          </a:p>
          <a:p>
            <a:r>
              <a:rPr lang="it-IT" sz="1200">
                <a:solidFill>
                  <a:schemeClr val="tx1"/>
                </a:solidFill>
                <a:latin typeface="Ubuntu Mono" panose="020B0509030602030204" pitchFamily="49" charset="0"/>
              </a:rPr>
              <a:t> </a:t>
            </a:r>
          </a:p>
        </p:txBody>
      </p:sp>
    </p:spTree>
    <p:extLst>
      <p:ext uri="{BB962C8B-B14F-4D97-AF65-F5344CB8AC3E}">
        <p14:creationId xmlns:p14="http://schemas.microsoft.com/office/powerpoint/2010/main" val="25455809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E4EDF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C8D1EE-746E-4740-A6E2-14E4CFFA9D11}"/>
              </a:ext>
            </a:extLst>
          </p:cNvPr>
          <p:cNvSpPr>
            <a:spLocks noGrp="1"/>
          </p:cNvSpPr>
          <p:nvPr>
            <p:ph type="title"/>
          </p:nvPr>
        </p:nvSpPr>
        <p:spPr>
          <a:xfrm>
            <a:off x="96648" y="-41859"/>
            <a:ext cx="8939442" cy="650515"/>
          </a:xfrm>
        </p:spPr>
        <p:txBody>
          <a:bodyPr>
            <a:normAutofit/>
          </a:bodyPr>
          <a:lstStyle/>
          <a:p>
            <a:r>
              <a:rPr lang="it-IT" sz="3600" b="0" dirty="0"/>
              <a:t>Installare specifici pacchetti: </a:t>
            </a:r>
            <a:r>
              <a:rPr lang="it-IT" sz="3600" b="0" i="1" dirty="0" err="1"/>
              <a:t>composer</a:t>
            </a:r>
            <a:r>
              <a:rPr lang="it-IT" sz="3600" b="0" i="1" dirty="0"/>
              <a:t> </a:t>
            </a:r>
            <a:r>
              <a:rPr lang="it-IT" sz="3600" b="0" i="1" dirty="0" err="1"/>
              <a:t>require</a:t>
            </a:r>
            <a:r>
              <a:rPr lang="it-IT" sz="3600" b="0" dirty="0"/>
              <a:t> </a:t>
            </a:r>
          </a:p>
        </p:txBody>
      </p:sp>
      <p:sp>
        <p:nvSpPr>
          <p:cNvPr id="4" name="Segnaposto data 3">
            <a:extLst>
              <a:ext uri="{FF2B5EF4-FFF2-40B4-BE49-F238E27FC236}">
                <a16:creationId xmlns:a16="http://schemas.microsoft.com/office/drawing/2014/main" id="{9AB832B2-6846-B649-9E16-4E18A4397732}"/>
              </a:ext>
            </a:extLst>
          </p:cNvPr>
          <p:cNvSpPr>
            <a:spLocks noGrp="1"/>
          </p:cNvSpPr>
          <p:nvPr>
            <p:ph type="dt" sz="half" idx="10"/>
          </p:nvPr>
        </p:nvSpPr>
        <p:spPr/>
        <p:txBody>
          <a:bodyPr/>
          <a:lstStyle/>
          <a:p>
            <a:fld id="{4D29EDE2-7D81-FB40-A656-E2A3108DD5E6}" type="datetime1">
              <a:rPr lang="it-IT" smtClean="0"/>
              <a:t>09/01/24</a:t>
            </a:fld>
            <a:endParaRPr lang="it-IT"/>
          </a:p>
        </p:txBody>
      </p:sp>
      <p:sp>
        <p:nvSpPr>
          <p:cNvPr id="5" name="Segnaposto piè di pagina 4">
            <a:extLst>
              <a:ext uri="{FF2B5EF4-FFF2-40B4-BE49-F238E27FC236}">
                <a16:creationId xmlns:a16="http://schemas.microsoft.com/office/drawing/2014/main" id="{A46BE55C-E572-3B4E-A661-18D2F7126BDE}"/>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C8CEC4D-E73B-5E47-99B0-86E1679CCE3F}"/>
              </a:ext>
            </a:extLst>
          </p:cNvPr>
          <p:cNvSpPr>
            <a:spLocks noGrp="1"/>
          </p:cNvSpPr>
          <p:nvPr>
            <p:ph type="sldNum" sz="quarter" idx="12"/>
          </p:nvPr>
        </p:nvSpPr>
        <p:spPr/>
        <p:txBody>
          <a:bodyPr/>
          <a:lstStyle/>
          <a:p>
            <a:fld id="{F8EFCE01-9A1A-5743-92DE-2F66DAA3BA2F}" type="slidenum">
              <a:rPr lang="it-IT" smtClean="0"/>
              <a:t>46</a:t>
            </a:fld>
            <a:endParaRPr lang="it-IT"/>
          </a:p>
        </p:txBody>
      </p:sp>
      <p:sp>
        <p:nvSpPr>
          <p:cNvPr id="15" name="Rettangolo 14">
            <a:extLst>
              <a:ext uri="{FF2B5EF4-FFF2-40B4-BE49-F238E27FC236}">
                <a16:creationId xmlns:a16="http://schemas.microsoft.com/office/drawing/2014/main" id="{48ABACEF-2675-A544-B0F5-FD419B28F965}"/>
              </a:ext>
            </a:extLst>
          </p:cNvPr>
          <p:cNvSpPr/>
          <p:nvPr/>
        </p:nvSpPr>
        <p:spPr>
          <a:xfrm>
            <a:off x="428903" y="1427106"/>
            <a:ext cx="8417172" cy="1384995"/>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200" dirty="0" err="1">
                <a:solidFill>
                  <a:schemeClr val="accent6"/>
                </a:solidFill>
                <a:latin typeface="Ubuntu Mono" panose="020B0509030602030204" pitchFamily="49" charset="0"/>
              </a:rPr>
              <a:t>an_app</a:t>
            </a:r>
            <a:r>
              <a:rPr lang="it-IT" sz="1200" dirty="0">
                <a:solidFill>
                  <a:schemeClr val="accent6"/>
                </a:solidFill>
                <a:latin typeface="Ubuntu Mono" panose="020B0509030602030204" pitchFamily="49" charset="0"/>
              </a:rPr>
              <a:t> $</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composer</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install</a:t>
            </a:r>
            <a:r>
              <a:rPr lang="it-IT" sz="1200" dirty="0">
                <a:solidFill>
                  <a:srgbClr val="000000"/>
                </a:solidFill>
                <a:latin typeface="Ubuntu Mono" panose="020B0509030602030204" pitchFamily="49" charset="0"/>
              </a:rPr>
              <a:t> --help</a:t>
            </a:r>
          </a:p>
          <a:p>
            <a:r>
              <a:rPr lang="it-IT" sz="1200" dirty="0" err="1">
                <a:solidFill>
                  <a:srgbClr val="9FA01C"/>
                </a:solidFill>
                <a:latin typeface="Ubuntu Mono" panose="020B0509030602030204" pitchFamily="49" charset="0"/>
              </a:rPr>
              <a:t>Usage</a:t>
            </a:r>
            <a:r>
              <a:rPr lang="it-IT" sz="1200" dirty="0">
                <a:solidFill>
                  <a:srgbClr val="9FA01C"/>
                </a:solidFill>
                <a:latin typeface="Ubuntu Mono" panose="020B0509030602030204" pitchFamily="49" charset="0"/>
              </a:rPr>
              <a:t>:</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install</a:t>
            </a:r>
            <a:r>
              <a:rPr lang="it-IT" sz="1200" dirty="0">
                <a:solidFill>
                  <a:srgbClr val="000000"/>
                </a:solidFill>
                <a:latin typeface="Ubuntu Mono" panose="020B0509030602030204" pitchFamily="49" charset="0"/>
              </a:rPr>
              <a:t> [options] [--] [&lt;packages&gt;]...</a:t>
            </a:r>
          </a:p>
          <a:p>
            <a:r>
              <a:rPr lang="it-IT" sz="1200" dirty="0" err="1">
                <a:solidFill>
                  <a:srgbClr val="9FA01C"/>
                </a:solidFill>
                <a:latin typeface="Ubuntu Mono" panose="020B0509030602030204" pitchFamily="49" charset="0"/>
              </a:rPr>
              <a:t>Arguments</a:t>
            </a:r>
            <a:r>
              <a:rPr lang="it-IT" sz="1200" dirty="0">
                <a:solidFill>
                  <a:srgbClr val="9FA01C"/>
                </a:solidFill>
                <a:latin typeface="Ubuntu Mono" panose="020B0509030602030204" pitchFamily="49" charset="0"/>
              </a:rPr>
              <a:t>:</a:t>
            </a:r>
          </a:p>
          <a:p>
            <a:r>
              <a:rPr lang="it-IT" sz="1200" dirty="0">
                <a:solidFill>
                  <a:srgbClr val="000000"/>
                </a:solidFill>
                <a:latin typeface="Ubuntu Mono" panose="020B0509030602030204" pitchFamily="49" charset="0"/>
              </a:rPr>
              <a:t>  </a:t>
            </a:r>
            <a:r>
              <a:rPr lang="it-IT" sz="1200" dirty="0">
                <a:solidFill>
                  <a:srgbClr val="2FB41D"/>
                </a:solidFill>
                <a:latin typeface="Ubuntu Mono" panose="020B0509030602030204" pitchFamily="49" charset="0"/>
              </a:rPr>
              <a:t>packages</a:t>
            </a:r>
            <a:r>
              <a:rPr lang="it-IT" sz="1200" dirty="0">
                <a:solidFill>
                  <a:srgbClr val="000000"/>
                </a:solidFill>
                <a:latin typeface="Ubuntu Mono" panose="020B0509030602030204" pitchFamily="49" charset="0"/>
              </a:rPr>
              <a:t>    </a:t>
            </a:r>
            <a:r>
              <a:rPr lang="it-IT" sz="1200" b="1" u="sng" dirty="0" err="1">
                <a:solidFill>
                  <a:srgbClr val="000000"/>
                </a:solidFill>
                <a:latin typeface="Ubuntu Mono" panose="020B0509030602030204" pitchFamily="49" charset="0"/>
              </a:rPr>
              <a:t>Should</a:t>
            </a:r>
            <a:r>
              <a:rPr lang="it-IT" sz="1200" b="1" u="sng" dirty="0">
                <a:solidFill>
                  <a:srgbClr val="000000"/>
                </a:solidFill>
                <a:latin typeface="Ubuntu Mono" panose="020B0509030602030204" pitchFamily="49" charset="0"/>
              </a:rPr>
              <a:t> </a:t>
            </a:r>
            <a:r>
              <a:rPr lang="it-IT" sz="1200" b="1" u="sng" dirty="0" err="1">
                <a:solidFill>
                  <a:srgbClr val="000000"/>
                </a:solidFill>
                <a:latin typeface="Ubuntu Mono" panose="020B0509030602030204" pitchFamily="49" charset="0"/>
              </a:rPr>
              <a:t>not</a:t>
            </a:r>
            <a:r>
              <a:rPr lang="it-IT" sz="1200" b="1" u="sng" dirty="0">
                <a:solidFill>
                  <a:srgbClr val="000000"/>
                </a:solidFill>
                <a:latin typeface="Ubuntu Mono" panose="020B0509030602030204" pitchFamily="49" charset="0"/>
              </a:rPr>
              <a:t> be </a:t>
            </a:r>
            <a:r>
              <a:rPr lang="it-IT" sz="1200" b="1" u="sng" dirty="0" err="1">
                <a:solidFill>
                  <a:srgbClr val="000000"/>
                </a:solidFill>
                <a:latin typeface="Ubuntu Mono" panose="020B0509030602030204" pitchFamily="49" charset="0"/>
              </a:rPr>
              <a:t>provided</a:t>
            </a:r>
            <a:r>
              <a:rPr lang="it-IT" sz="1200" b="1" u="sng" dirty="0">
                <a:solidFill>
                  <a:srgbClr val="000000"/>
                </a:solidFill>
                <a:latin typeface="Ubuntu Mono" panose="020B0509030602030204" pitchFamily="49" charset="0"/>
              </a:rPr>
              <a:t>, use </a:t>
            </a:r>
            <a:r>
              <a:rPr lang="it-IT" sz="1200" b="1" u="sng" dirty="0" err="1">
                <a:solidFill>
                  <a:srgbClr val="000000"/>
                </a:solidFill>
                <a:latin typeface="Ubuntu Mono" panose="020B0509030602030204" pitchFamily="49" charset="0"/>
              </a:rPr>
              <a:t>composer</a:t>
            </a:r>
            <a:r>
              <a:rPr lang="it-IT" sz="1200" b="1" u="sng" dirty="0">
                <a:solidFill>
                  <a:srgbClr val="000000"/>
                </a:solidFill>
                <a:latin typeface="Ubuntu Mono" panose="020B0509030602030204" pitchFamily="49" charset="0"/>
              </a:rPr>
              <a:t> </a:t>
            </a:r>
            <a:r>
              <a:rPr lang="it-IT" sz="1200" b="1" u="sng" dirty="0" err="1">
                <a:solidFill>
                  <a:srgbClr val="000000"/>
                </a:solidFill>
                <a:latin typeface="Ubuntu Mono" panose="020B0509030602030204" pitchFamily="49" charset="0"/>
              </a:rPr>
              <a:t>require</a:t>
            </a:r>
            <a:r>
              <a:rPr lang="it-IT" sz="1200" b="1" u="sng" dirty="0">
                <a:solidFill>
                  <a:srgbClr val="000000"/>
                </a:solidFill>
                <a:latin typeface="Ubuntu Mono" panose="020B0509030602030204" pitchFamily="49" charset="0"/>
              </a:rPr>
              <a:t> </a:t>
            </a:r>
            <a:r>
              <a:rPr lang="it-IT" sz="1200" b="1" u="sng" dirty="0" err="1">
                <a:solidFill>
                  <a:srgbClr val="000000"/>
                </a:solidFill>
                <a:latin typeface="Ubuntu Mono" panose="020B0509030602030204" pitchFamily="49" charset="0"/>
              </a:rPr>
              <a:t>instead</a:t>
            </a:r>
            <a:r>
              <a:rPr lang="it-IT" sz="1200" b="1" u="sng" dirty="0">
                <a:solidFill>
                  <a:srgbClr val="000000"/>
                </a:solidFill>
                <a:latin typeface="Ubuntu Mono" panose="020B0509030602030204" pitchFamily="49" charset="0"/>
              </a:rPr>
              <a:t> to </a:t>
            </a:r>
            <a:r>
              <a:rPr lang="it-IT" sz="1200" b="1" u="sng" dirty="0" err="1">
                <a:solidFill>
                  <a:srgbClr val="000000"/>
                </a:solidFill>
                <a:latin typeface="Ubuntu Mono" panose="020B0509030602030204" pitchFamily="49" charset="0"/>
              </a:rPr>
              <a:t>add</a:t>
            </a:r>
            <a:r>
              <a:rPr lang="it-IT" sz="1200" b="1" u="sng" dirty="0">
                <a:solidFill>
                  <a:srgbClr val="000000"/>
                </a:solidFill>
                <a:latin typeface="Ubuntu Mono" panose="020B0509030602030204" pitchFamily="49" charset="0"/>
              </a:rPr>
              <a:t> a </a:t>
            </a:r>
            <a:r>
              <a:rPr lang="it-IT" sz="1200" b="1" u="sng" dirty="0" err="1">
                <a:solidFill>
                  <a:srgbClr val="000000"/>
                </a:solidFill>
                <a:latin typeface="Ubuntu Mono" panose="020B0509030602030204" pitchFamily="49" charset="0"/>
              </a:rPr>
              <a:t>given</a:t>
            </a:r>
            <a:r>
              <a:rPr lang="it-IT" sz="1200" b="1" u="sng" dirty="0">
                <a:solidFill>
                  <a:srgbClr val="000000"/>
                </a:solidFill>
                <a:latin typeface="Ubuntu Mono" panose="020B0509030602030204" pitchFamily="49" charset="0"/>
              </a:rPr>
              <a:t> package to </a:t>
            </a:r>
            <a:r>
              <a:rPr lang="it-IT" sz="1200" b="1" u="sng" dirty="0" err="1">
                <a:solidFill>
                  <a:srgbClr val="000000"/>
                </a:solidFill>
                <a:latin typeface="Ubuntu Mono" panose="020B0509030602030204" pitchFamily="49" charset="0"/>
              </a:rPr>
              <a:t>composer.json</a:t>
            </a:r>
            <a:endParaRPr lang="it-IT" sz="1200" b="1" u="sng" dirty="0">
              <a:solidFill>
                <a:srgbClr val="000000"/>
              </a:solidFill>
              <a:latin typeface="Ubuntu Mono" panose="020B0509030602030204" pitchFamily="49" charset="0"/>
            </a:endParaRPr>
          </a:p>
          <a:p>
            <a:r>
              <a:rPr lang="it-IT" sz="1200" dirty="0">
                <a:solidFill>
                  <a:srgbClr val="000000"/>
                </a:solidFill>
                <a:latin typeface="Ubuntu Mono" panose="020B0509030602030204" pitchFamily="49" charset="0"/>
              </a:rPr>
              <a:t>...</a:t>
            </a:r>
          </a:p>
          <a:p>
            <a:r>
              <a:rPr lang="it-IT" sz="1200" dirty="0">
                <a:solidFill>
                  <a:srgbClr val="9FA01C"/>
                </a:solidFill>
                <a:latin typeface="Ubuntu Mono" panose="020B0509030602030204" pitchFamily="49" charset="0"/>
              </a:rPr>
              <a:t>Help:</a:t>
            </a:r>
            <a:r>
              <a:rPr lang="it-IT" sz="1200" dirty="0">
                <a:solidFill>
                  <a:srgbClr val="000000"/>
                </a:solidFill>
                <a:latin typeface="Ubuntu Mono" panose="020B0509030602030204" pitchFamily="49" charset="0"/>
              </a:rPr>
              <a:t>  The </a:t>
            </a:r>
            <a:r>
              <a:rPr lang="it-IT" sz="1200" dirty="0" err="1">
                <a:solidFill>
                  <a:srgbClr val="2FB41D"/>
                </a:solidFill>
                <a:latin typeface="Ubuntu Mono" panose="020B0509030602030204" pitchFamily="49" charset="0"/>
              </a:rPr>
              <a:t>install</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command</a:t>
            </a:r>
            <a:r>
              <a:rPr lang="it-IT" sz="1200" dirty="0">
                <a:solidFill>
                  <a:srgbClr val="000000"/>
                </a:solidFill>
                <a:latin typeface="Ubuntu Mono" panose="020B0509030602030204" pitchFamily="49" charset="0"/>
              </a:rPr>
              <a:t> ... downloads and </a:t>
            </a:r>
            <a:r>
              <a:rPr lang="it-IT" sz="1200" dirty="0" err="1">
                <a:solidFill>
                  <a:srgbClr val="000000"/>
                </a:solidFill>
                <a:latin typeface="Ubuntu Mono" panose="020B0509030602030204" pitchFamily="49" charset="0"/>
              </a:rPr>
              <a:t>installs</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all</a:t>
            </a:r>
            <a:r>
              <a:rPr lang="it-IT" sz="1200" dirty="0">
                <a:solidFill>
                  <a:srgbClr val="000000"/>
                </a:solidFill>
                <a:latin typeface="Ubuntu Mono" panose="020B0509030602030204" pitchFamily="49" charset="0"/>
              </a:rPr>
              <a:t> libraries and </a:t>
            </a:r>
            <a:r>
              <a:rPr lang="it-IT" sz="1200" dirty="0" err="1">
                <a:solidFill>
                  <a:srgbClr val="000000"/>
                </a:solidFill>
                <a:latin typeface="Ubuntu Mono" panose="020B0509030602030204" pitchFamily="49" charset="0"/>
              </a:rPr>
              <a:t>dependencies</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outlined</a:t>
            </a:r>
            <a:r>
              <a:rPr lang="it-IT" sz="1200" dirty="0">
                <a:solidFill>
                  <a:srgbClr val="000000"/>
                </a:solidFill>
                <a:latin typeface="Ubuntu Mono" panose="020B0509030602030204" pitchFamily="49" charset="0"/>
              </a:rPr>
              <a:t> in</a:t>
            </a:r>
          </a:p>
          <a:p>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composer.lock</a:t>
            </a:r>
            <a:r>
              <a:rPr lang="it-IT" sz="1200" dirty="0">
                <a:solidFill>
                  <a:srgbClr val="000000"/>
                </a:solidFill>
                <a:latin typeface="Ubuntu Mono" panose="020B0509030602030204" pitchFamily="49" charset="0"/>
              </a:rPr>
              <a:t> ... [</a:t>
            </a:r>
            <a:r>
              <a:rPr lang="it-IT" sz="1200" dirty="0" err="1">
                <a:solidFill>
                  <a:srgbClr val="000000"/>
                </a:solidFill>
                <a:latin typeface="Ubuntu Mono" panose="020B0509030602030204" pitchFamily="49" charset="0"/>
              </a:rPr>
              <a:t>then</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it</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will</a:t>
            </a:r>
            <a:r>
              <a:rPr lang="it-IT" sz="1200" dirty="0">
                <a:solidFill>
                  <a:srgbClr val="000000"/>
                </a:solidFill>
                <a:latin typeface="Ubuntu Mono" panose="020B0509030602030204" pitchFamily="49" charset="0"/>
              </a:rPr>
              <a:t> look for ./</a:t>
            </a:r>
            <a:r>
              <a:rPr lang="it-IT" sz="1200" dirty="0" err="1">
                <a:solidFill>
                  <a:srgbClr val="000000"/>
                </a:solidFill>
                <a:latin typeface="Ubuntu Mono" panose="020B0509030602030204" pitchFamily="49" charset="0"/>
              </a:rPr>
              <a:t>composer.json</a:t>
            </a:r>
            <a:r>
              <a:rPr lang="it-IT" sz="1200" dirty="0">
                <a:solidFill>
                  <a:srgbClr val="000000"/>
                </a:solidFill>
                <a:latin typeface="Ubuntu Mono" panose="020B0509030602030204" pitchFamily="49" charset="0"/>
              </a:rPr>
              <a:t> and do the </a:t>
            </a:r>
            <a:r>
              <a:rPr lang="it-IT" sz="1200" dirty="0" err="1">
                <a:solidFill>
                  <a:srgbClr val="000000"/>
                </a:solidFill>
                <a:latin typeface="Ubuntu Mono" panose="020B0509030602030204" pitchFamily="49" charset="0"/>
              </a:rPr>
              <a:t>same</a:t>
            </a:r>
            <a:r>
              <a:rPr lang="it-IT" sz="1200" dirty="0">
                <a:solidFill>
                  <a:srgbClr val="000000"/>
                </a:solidFill>
                <a:latin typeface="Ubuntu Mono" panose="020B0509030602030204" pitchFamily="49" charset="0"/>
              </a:rPr>
              <a:t>.</a:t>
            </a:r>
          </a:p>
        </p:txBody>
      </p:sp>
      <p:sp>
        <p:nvSpPr>
          <p:cNvPr id="17" name="Rettangolo 16">
            <a:extLst>
              <a:ext uri="{FF2B5EF4-FFF2-40B4-BE49-F238E27FC236}">
                <a16:creationId xmlns:a16="http://schemas.microsoft.com/office/drawing/2014/main" id="{D3B80959-06D6-804E-B2D5-7D0FDDDCFBE0}"/>
              </a:ext>
            </a:extLst>
          </p:cNvPr>
          <p:cNvSpPr/>
          <p:nvPr/>
        </p:nvSpPr>
        <p:spPr>
          <a:xfrm>
            <a:off x="428903" y="3941915"/>
            <a:ext cx="8417171" cy="2492990"/>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200" dirty="0" err="1">
                <a:solidFill>
                  <a:schemeClr val="accent6"/>
                </a:solidFill>
                <a:latin typeface="Ubuntu Mono" panose="020B0509030602030204" pitchFamily="49" charset="0"/>
              </a:rPr>
              <a:t>an_app</a:t>
            </a:r>
            <a:r>
              <a:rPr lang="it-IT" sz="1200" dirty="0">
                <a:solidFill>
                  <a:schemeClr val="accent6"/>
                </a:solidFill>
                <a:latin typeface="Ubuntu Mono" panose="020B0509030602030204" pitchFamily="49" charset="0"/>
              </a:rPr>
              <a:t> $</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composer</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require</a:t>
            </a:r>
            <a:r>
              <a:rPr lang="it-IT" sz="1200" dirty="0">
                <a:solidFill>
                  <a:srgbClr val="000000"/>
                </a:solidFill>
                <a:latin typeface="Ubuntu Mono" panose="020B0509030602030204" pitchFamily="49" charset="0"/>
              </a:rPr>
              <a:t> --help</a:t>
            </a:r>
          </a:p>
          <a:p>
            <a:r>
              <a:rPr lang="it-IT" sz="1200" dirty="0" err="1">
                <a:solidFill>
                  <a:srgbClr val="9FA01C"/>
                </a:solidFill>
                <a:latin typeface="Ubuntu Mono" panose="020B0509030602030204" pitchFamily="49" charset="0"/>
              </a:rPr>
              <a:t>Usage</a:t>
            </a:r>
            <a:r>
              <a:rPr lang="it-IT" sz="1200" dirty="0">
                <a:solidFill>
                  <a:srgbClr val="9FA01C"/>
                </a:solidFill>
                <a:latin typeface="Ubuntu Mono" panose="020B0509030602030204" pitchFamily="49" charset="0"/>
              </a:rPr>
              <a:t>:</a:t>
            </a:r>
          </a:p>
          <a:p>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require</a:t>
            </a:r>
            <a:r>
              <a:rPr lang="it-IT" sz="1200" dirty="0">
                <a:solidFill>
                  <a:srgbClr val="000000"/>
                </a:solidFill>
                <a:latin typeface="Ubuntu Mono" panose="020B0509030602030204" pitchFamily="49" charset="0"/>
              </a:rPr>
              <a:t> [options] [--] [&lt;packages&gt;] ...</a:t>
            </a:r>
          </a:p>
          <a:p>
            <a:r>
              <a:rPr lang="it-IT" sz="1200" dirty="0" err="1">
                <a:solidFill>
                  <a:srgbClr val="9FA01C"/>
                </a:solidFill>
                <a:latin typeface="Ubuntu Mono" panose="020B0509030602030204" pitchFamily="49" charset="0"/>
              </a:rPr>
              <a:t>Arguments</a:t>
            </a:r>
            <a:r>
              <a:rPr lang="it-IT" sz="1200" dirty="0">
                <a:solidFill>
                  <a:srgbClr val="9FA01C"/>
                </a:solidFill>
                <a:latin typeface="Ubuntu Mono" panose="020B0509030602030204" pitchFamily="49" charset="0"/>
              </a:rPr>
              <a:t>:</a:t>
            </a:r>
          </a:p>
          <a:p>
            <a:r>
              <a:rPr lang="it-IT" sz="1200" dirty="0">
                <a:solidFill>
                  <a:srgbClr val="000000"/>
                </a:solidFill>
                <a:latin typeface="Ubuntu Mono" panose="020B0509030602030204" pitchFamily="49" charset="0"/>
              </a:rPr>
              <a:t>  </a:t>
            </a:r>
            <a:r>
              <a:rPr lang="it-IT" sz="1200" dirty="0">
                <a:solidFill>
                  <a:srgbClr val="2FB41D"/>
                </a:solidFill>
                <a:latin typeface="Ubuntu Mono" panose="020B0509030602030204" pitchFamily="49" charset="0"/>
              </a:rPr>
              <a:t>packages</a:t>
            </a:r>
            <a:r>
              <a:rPr lang="it-IT" sz="1200" dirty="0">
                <a:solidFill>
                  <a:srgbClr val="000000"/>
                </a:solidFill>
                <a:latin typeface="Ubuntu Mono" panose="020B0509030602030204" pitchFamily="49" charset="0"/>
              </a:rPr>
              <a:t>      Optional package name can </a:t>
            </a:r>
            <a:r>
              <a:rPr lang="it-IT" sz="1200" dirty="0" err="1">
                <a:solidFill>
                  <a:srgbClr val="000000"/>
                </a:solidFill>
                <a:latin typeface="Ubuntu Mono" panose="020B0509030602030204" pitchFamily="49" charset="0"/>
              </a:rPr>
              <a:t>also</a:t>
            </a:r>
            <a:r>
              <a:rPr lang="it-IT" sz="1200" dirty="0">
                <a:solidFill>
                  <a:srgbClr val="000000"/>
                </a:solidFill>
                <a:latin typeface="Ubuntu Mono" panose="020B0509030602030204" pitchFamily="49" charset="0"/>
              </a:rPr>
              <a:t> include a </a:t>
            </a:r>
            <a:r>
              <a:rPr lang="it-IT" sz="1200" dirty="0" err="1">
                <a:solidFill>
                  <a:srgbClr val="000000"/>
                </a:solidFill>
                <a:latin typeface="Ubuntu Mono" panose="020B0509030602030204" pitchFamily="49" charset="0"/>
              </a:rPr>
              <a:t>version</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constraint</a:t>
            </a:r>
            <a:r>
              <a:rPr lang="it-IT" sz="1200" dirty="0">
                <a:solidFill>
                  <a:srgbClr val="000000"/>
                </a:solidFill>
                <a:latin typeface="Ubuntu Mono" panose="020B0509030602030204" pitchFamily="49" charset="0"/>
              </a:rPr>
              <a:t>, e.g. foo/bar or foo/bar:1.0.0</a:t>
            </a:r>
          </a:p>
          <a:p>
            <a:r>
              <a:rPr lang="it-IT" sz="1200" dirty="0">
                <a:solidFill>
                  <a:srgbClr val="9FA01C"/>
                </a:solidFill>
                <a:latin typeface="Ubuntu Mono" panose="020B0509030602030204" pitchFamily="49" charset="0"/>
              </a:rPr>
              <a:t>Options: </a:t>
            </a:r>
            <a:r>
              <a:rPr lang="it-IT" sz="1200" dirty="0">
                <a:solidFill>
                  <a:srgbClr val="000000"/>
                </a:solidFill>
                <a:latin typeface="Ubuntu Mono" panose="020B0509030602030204" pitchFamily="49" charset="0"/>
              </a:rPr>
              <a:t>...</a:t>
            </a:r>
          </a:p>
          <a:p>
            <a:r>
              <a:rPr lang="it-IT" sz="1200" dirty="0">
                <a:solidFill>
                  <a:srgbClr val="000000"/>
                </a:solidFill>
                <a:latin typeface="Ubuntu Mono" panose="020B0509030602030204" pitchFamily="49" charset="0"/>
              </a:rPr>
              <a:t>  </a:t>
            </a:r>
            <a:r>
              <a:rPr lang="it-IT" sz="1200" dirty="0">
                <a:solidFill>
                  <a:srgbClr val="2FB41D"/>
                </a:solidFill>
                <a:latin typeface="Ubuntu Mono" panose="020B0509030602030204" pitchFamily="49" charset="0"/>
              </a:rPr>
              <a:t>    --no-update</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Disables</a:t>
            </a:r>
            <a:r>
              <a:rPr lang="it-IT" sz="1200" dirty="0">
                <a:solidFill>
                  <a:srgbClr val="000000"/>
                </a:solidFill>
                <a:latin typeface="Ubuntu Mono" panose="020B0509030602030204" pitchFamily="49" charset="0"/>
              </a:rPr>
              <a:t> the </a:t>
            </a:r>
            <a:r>
              <a:rPr lang="it-IT" sz="1200" dirty="0" err="1">
                <a:solidFill>
                  <a:srgbClr val="000000"/>
                </a:solidFill>
                <a:latin typeface="Ubuntu Mono" panose="020B0509030602030204" pitchFamily="49" charset="0"/>
              </a:rPr>
              <a:t>automatic</a:t>
            </a:r>
            <a:r>
              <a:rPr lang="it-IT" sz="1200" dirty="0">
                <a:solidFill>
                  <a:srgbClr val="000000"/>
                </a:solidFill>
                <a:latin typeface="Ubuntu Mono" panose="020B0509030602030204" pitchFamily="49" charset="0"/>
              </a:rPr>
              <a:t> update of the </a:t>
            </a:r>
            <a:r>
              <a:rPr lang="it-IT" sz="1200" dirty="0" err="1">
                <a:solidFill>
                  <a:srgbClr val="000000"/>
                </a:solidFill>
                <a:latin typeface="Ubuntu Mono" panose="020B0509030602030204" pitchFamily="49" charset="0"/>
              </a:rPr>
              <a:t>dependencies</a:t>
            </a:r>
            <a:r>
              <a:rPr lang="it-IT" sz="1200" dirty="0">
                <a:solidFill>
                  <a:srgbClr val="000000"/>
                </a:solidFill>
                <a:latin typeface="Ubuntu Mono" panose="020B0509030602030204" pitchFamily="49" charset="0"/>
              </a:rPr>
              <a:t>.</a:t>
            </a:r>
          </a:p>
          <a:p>
            <a:r>
              <a:rPr lang="it-IT" sz="1200" dirty="0">
                <a:solidFill>
                  <a:srgbClr val="000000"/>
                </a:solidFill>
                <a:latin typeface="Ubuntu Mono" panose="020B0509030602030204" pitchFamily="49" charset="0"/>
              </a:rPr>
              <a:t>  </a:t>
            </a:r>
            <a:r>
              <a:rPr lang="it-IT" sz="1200" dirty="0">
                <a:solidFill>
                  <a:srgbClr val="2FB41D"/>
                </a:solidFill>
                <a:latin typeface="Ubuntu Mono" panose="020B0509030602030204" pitchFamily="49" charset="0"/>
              </a:rPr>
              <a:t>    --no-scripts</a:t>
            </a:r>
            <a:r>
              <a:rPr lang="it-IT" sz="1200" dirty="0">
                <a:solidFill>
                  <a:srgbClr val="000000"/>
                </a:solidFill>
                <a:latin typeface="Ubuntu Mono" panose="020B0509030602030204" pitchFamily="49" charset="0"/>
              </a:rPr>
              <a:t>                    Skips the </a:t>
            </a:r>
            <a:r>
              <a:rPr lang="it-IT" sz="1200" dirty="0" err="1">
                <a:solidFill>
                  <a:srgbClr val="000000"/>
                </a:solidFill>
                <a:latin typeface="Ubuntu Mono" panose="020B0509030602030204" pitchFamily="49" charset="0"/>
              </a:rPr>
              <a:t>execution</a:t>
            </a:r>
            <a:r>
              <a:rPr lang="it-IT" sz="1200" dirty="0">
                <a:solidFill>
                  <a:srgbClr val="000000"/>
                </a:solidFill>
                <a:latin typeface="Ubuntu Mono" panose="020B0509030602030204" pitchFamily="49" charset="0"/>
              </a:rPr>
              <a:t> of </a:t>
            </a:r>
            <a:r>
              <a:rPr lang="it-IT" sz="1200" dirty="0" err="1">
                <a:solidFill>
                  <a:srgbClr val="000000"/>
                </a:solidFill>
                <a:latin typeface="Ubuntu Mono" panose="020B0509030602030204" pitchFamily="49" charset="0"/>
              </a:rPr>
              <a:t>all</a:t>
            </a:r>
            <a:r>
              <a:rPr lang="it-IT" sz="1200" dirty="0">
                <a:solidFill>
                  <a:srgbClr val="000000"/>
                </a:solidFill>
                <a:latin typeface="Ubuntu Mono" panose="020B0509030602030204" pitchFamily="49" charset="0"/>
              </a:rPr>
              <a:t> scripts </a:t>
            </a:r>
            <a:r>
              <a:rPr lang="it-IT" sz="1200" dirty="0" err="1">
                <a:solidFill>
                  <a:srgbClr val="000000"/>
                </a:solidFill>
                <a:latin typeface="Ubuntu Mono" panose="020B0509030602030204" pitchFamily="49" charset="0"/>
              </a:rPr>
              <a:t>defined</a:t>
            </a:r>
            <a:r>
              <a:rPr lang="it-IT" sz="1200" dirty="0">
                <a:solidFill>
                  <a:srgbClr val="000000"/>
                </a:solidFill>
                <a:latin typeface="Ubuntu Mono" panose="020B0509030602030204" pitchFamily="49" charset="0"/>
              </a:rPr>
              <a:t> in </a:t>
            </a:r>
            <a:r>
              <a:rPr lang="it-IT" sz="1200" dirty="0" err="1">
                <a:solidFill>
                  <a:srgbClr val="000000"/>
                </a:solidFill>
                <a:latin typeface="Ubuntu Mono" panose="020B0509030602030204" pitchFamily="49" charset="0"/>
              </a:rPr>
              <a:t>composer.json</a:t>
            </a:r>
            <a:r>
              <a:rPr lang="it-IT" sz="1200" dirty="0">
                <a:solidFill>
                  <a:srgbClr val="000000"/>
                </a:solidFill>
                <a:latin typeface="Ubuntu Mono" panose="020B0509030602030204" pitchFamily="49" charset="0"/>
              </a:rPr>
              <a:t> file.</a:t>
            </a:r>
          </a:p>
          <a:p>
            <a:r>
              <a:rPr lang="it-IT" sz="1200" dirty="0">
                <a:solidFill>
                  <a:srgbClr val="000000"/>
                </a:solidFill>
                <a:latin typeface="Ubuntu Mono" panose="020B0509030602030204" pitchFamily="49" charset="0"/>
              </a:rPr>
              <a:t>      ...</a:t>
            </a:r>
          </a:p>
          <a:p>
            <a:r>
              <a:rPr lang="it-IT" sz="1200" dirty="0">
                <a:solidFill>
                  <a:srgbClr val="9FA01C"/>
                </a:solidFill>
                <a:latin typeface="Ubuntu Mono" panose="020B0509030602030204" pitchFamily="49" charset="0"/>
              </a:rPr>
              <a:t>Help:</a:t>
            </a:r>
          </a:p>
          <a:p>
            <a:r>
              <a:rPr lang="it-IT" sz="1200" dirty="0">
                <a:solidFill>
                  <a:srgbClr val="000000"/>
                </a:solidFill>
                <a:latin typeface="Ubuntu Mono" panose="020B0509030602030204" pitchFamily="49" charset="0"/>
              </a:rPr>
              <a:t>  The </a:t>
            </a:r>
            <a:r>
              <a:rPr lang="it-IT" sz="1200" dirty="0" err="1">
                <a:solidFill>
                  <a:srgbClr val="000000"/>
                </a:solidFill>
                <a:latin typeface="Ubuntu Mono" panose="020B0509030602030204" pitchFamily="49" charset="0"/>
              </a:rPr>
              <a:t>require</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command</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adds</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required</a:t>
            </a:r>
            <a:r>
              <a:rPr lang="it-IT" sz="1200" dirty="0">
                <a:solidFill>
                  <a:srgbClr val="000000"/>
                </a:solidFill>
                <a:latin typeface="Ubuntu Mono" panose="020B0509030602030204" pitchFamily="49" charset="0"/>
              </a:rPr>
              <a:t> packages to </a:t>
            </a:r>
            <a:r>
              <a:rPr lang="it-IT" sz="1200" dirty="0" err="1">
                <a:solidFill>
                  <a:srgbClr val="000000"/>
                </a:solidFill>
                <a:latin typeface="Ubuntu Mono" panose="020B0509030602030204" pitchFamily="49" charset="0"/>
              </a:rPr>
              <a:t>your</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composer.json</a:t>
            </a:r>
            <a:r>
              <a:rPr lang="it-IT" sz="1200" dirty="0">
                <a:solidFill>
                  <a:srgbClr val="000000"/>
                </a:solidFill>
                <a:latin typeface="Ubuntu Mono" panose="020B0509030602030204" pitchFamily="49" charset="0"/>
              </a:rPr>
              <a:t> and </a:t>
            </a:r>
            <a:r>
              <a:rPr lang="it-IT" sz="1200" dirty="0" err="1">
                <a:solidFill>
                  <a:srgbClr val="000000"/>
                </a:solidFill>
                <a:latin typeface="Ubuntu Mono" panose="020B0509030602030204" pitchFamily="49" charset="0"/>
              </a:rPr>
              <a:t>installs</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them</a:t>
            </a:r>
            <a:r>
              <a:rPr lang="it-IT" sz="1200" dirty="0">
                <a:solidFill>
                  <a:srgbClr val="000000"/>
                </a:solidFill>
                <a:latin typeface="Ubuntu Mono" panose="020B0509030602030204" pitchFamily="49" charset="0"/>
              </a:rPr>
              <a:t>.</a:t>
            </a:r>
          </a:p>
          <a:p>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If</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you</a:t>
            </a:r>
            <a:r>
              <a:rPr lang="it-IT" sz="1200" dirty="0">
                <a:solidFill>
                  <a:srgbClr val="000000"/>
                </a:solidFill>
                <a:latin typeface="Ubuntu Mono" panose="020B0509030602030204" pitchFamily="49" charset="0"/>
              </a:rPr>
              <a:t> do </a:t>
            </a:r>
            <a:r>
              <a:rPr lang="it-IT" sz="1200" dirty="0" err="1">
                <a:solidFill>
                  <a:srgbClr val="000000"/>
                </a:solidFill>
                <a:latin typeface="Ubuntu Mono" panose="020B0509030602030204" pitchFamily="49" charset="0"/>
              </a:rPr>
              <a:t>not</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specify</a:t>
            </a:r>
            <a:r>
              <a:rPr lang="it-IT" sz="1200" dirty="0">
                <a:solidFill>
                  <a:srgbClr val="000000"/>
                </a:solidFill>
                <a:latin typeface="Ubuntu Mono" panose="020B0509030602030204" pitchFamily="49" charset="0"/>
              </a:rPr>
              <a:t> a package, </a:t>
            </a:r>
            <a:r>
              <a:rPr lang="it-IT" sz="1200" dirty="0" err="1">
                <a:solidFill>
                  <a:srgbClr val="000000"/>
                </a:solidFill>
                <a:latin typeface="Ubuntu Mono" panose="020B0509030602030204" pitchFamily="49" charset="0"/>
              </a:rPr>
              <a:t>composer</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will</a:t>
            </a:r>
            <a:r>
              <a:rPr lang="it-IT" sz="1200" dirty="0">
                <a:solidFill>
                  <a:srgbClr val="000000"/>
                </a:solidFill>
                <a:latin typeface="Ubuntu Mono" panose="020B0509030602030204" pitchFamily="49" charset="0"/>
              </a:rPr>
              <a:t> prompt </a:t>
            </a:r>
            <a:r>
              <a:rPr lang="it-IT" sz="1200" dirty="0" err="1">
                <a:solidFill>
                  <a:srgbClr val="000000"/>
                </a:solidFill>
                <a:latin typeface="Ubuntu Mono" panose="020B0509030602030204" pitchFamily="49" charset="0"/>
              </a:rPr>
              <a:t>you</a:t>
            </a:r>
            <a:r>
              <a:rPr lang="it-IT" sz="1200" dirty="0">
                <a:solidFill>
                  <a:srgbClr val="000000"/>
                </a:solidFill>
                <a:latin typeface="Ubuntu Mono" panose="020B0509030602030204" pitchFamily="49" charset="0"/>
              </a:rPr>
              <a:t> to </a:t>
            </a:r>
            <a:r>
              <a:rPr lang="it-IT" sz="1200" dirty="0" err="1">
                <a:solidFill>
                  <a:srgbClr val="000000"/>
                </a:solidFill>
                <a:latin typeface="Ubuntu Mono" panose="020B0509030602030204" pitchFamily="49" charset="0"/>
              </a:rPr>
              <a:t>search</a:t>
            </a:r>
            <a:r>
              <a:rPr lang="it-IT" sz="1200" dirty="0">
                <a:solidFill>
                  <a:srgbClr val="000000"/>
                </a:solidFill>
                <a:latin typeface="Ubuntu Mono" panose="020B0509030602030204" pitchFamily="49" charset="0"/>
              </a:rPr>
              <a:t> for a package...  </a:t>
            </a:r>
          </a:p>
          <a:p>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If</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you</a:t>
            </a:r>
            <a:r>
              <a:rPr lang="it-IT" sz="1200" dirty="0">
                <a:solidFill>
                  <a:srgbClr val="000000"/>
                </a:solidFill>
                <a:latin typeface="Ubuntu Mono" panose="020B0509030602030204" pitchFamily="49" charset="0"/>
              </a:rPr>
              <a:t> do </a:t>
            </a:r>
            <a:r>
              <a:rPr lang="it-IT" sz="1200" dirty="0" err="1">
                <a:solidFill>
                  <a:srgbClr val="000000"/>
                </a:solidFill>
                <a:latin typeface="Ubuntu Mono" panose="020B0509030602030204" pitchFamily="49" charset="0"/>
              </a:rPr>
              <a:t>not</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want</a:t>
            </a:r>
            <a:r>
              <a:rPr lang="it-IT" sz="1200" dirty="0">
                <a:solidFill>
                  <a:srgbClr val="000000"/>
                </a:solidFill>
                <a:latin typeface="Ubuntu Mono" panose="020B0509030602030204" pitchFamily="49" charset="0"/>
              </a:rPr>
              <a:t> to </a:t>
            </a:r>
            <a:r>
              <a:rPr lang="it-IT" sz="1200" dirty="0" err="1">
                <a:solidFill>
                  <a:srgbClr val="000000"/>
                </a:solidFill>
                <a:latin typeface="Ubuntu Mono" panose="020B0509030602030204" pitchFamily="49" charset="0"/>
              </a:rPr>
              <a:t>install</a:t>
            </a:r>
            <a:r>
              <a:rPr lang="it-IT" sz="1200" dirty="0">
                <a:solidFill>
                  <a:srgbClr val="000000"/>
                </a:solidFill>
                <a:latin typeface="Ubuntu Mono" panose="020B0509030602030204" pitchFamily="49" charset="0"/>
              </a:rPr>
              <a:t> the new </a:t>
            </a:r>
            <a:r>
              <a:rPr lang="it-IT" sz="1200" dirty="0" err="1">
                <a:solidFill>
                  <a:srgbClr val="000000"/>
                </a:solidFill>
                <a:latin typeface="Ubuntu Mono" panose="020B0509030602030204" pitchFamily="49" charset="0"/>
              </a:rPr>
              <a:t>dependencies</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immediately</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you</a:t>
            </a:r>
            <a:r>
              <a:rPr lang="it-IT" sz="1200" dirty="0">
                <a:solidFill>
                  <a:srgbClr val="000000"/>
                </a:solidFill>
                <a:latin typeface="Ubuntu Mono" panose="020B0509030602030204" pitchFamily="49" charset="0"/>
              </a:rPr>
              <a:t> can call </a:t>
            </a:r>
            <a:r>
              <a:rPr lang="it-IT" sz="1200" dirty="0" err="1">
                <a:solidFill>
                  <a:srgbClr val="000000"/>
                </a:solidFill>
                <a:latin typeface="Ubuntu Mono" panose="020B0509030602030204" pitchFamily="49" charset="0"/>
              </a:rPr>
              <a:t>it</a:t>
            </a:r>
            <a:r>
              <a:rPr lang="it-IT" sz="1200" dirty="0">
                <a:solidFill>
                  <a:srgbClr val="000000"/>
                </a:solidFill>
                <a:latin typeface="Ubuntu Mono" panose="020B0509030602030204" pitchFamily="49" charset="0"/>
              </a:rPr>
              <a:t> with --no-update</a:t>
            </a:r>
          </a:p>
        </p:txBody>
      </p:sp>
      <p:sp>
        <p:nvSpPr>
          <p:cNvPr id="11" name="Segnaposto contenuto 2">
            <a:extLst>
              <a:ext uri="{FF2B5EF4-FFF2-40B4-BE49-F238E27FC236}">
                <a16:creationId xmlns:a16="http://schemas.microsoft.com/office/drawing/2014/main" id="{EB667AC5-FE25-5E45-A734-EB18B1618C04}"/>
              </a:ext>
            </a:extLst>
          </p:cNvPr>
          <p:cNvSpPr txBox="1">
            <a:spLocks/>
          </p:cNvSpPr>
          <p:nvPr/>
        </p:nvSpPr>
        <p:spPr>
          <a:xfrm>
            <a:off x="179884" y="747641"/>
            <a:ext cx="8694693" cy="66194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buNone/>
            </a:pPr>
            <a:r>
              <a:rPr lang="it-IT" sz="2100" spc="-10" dirty="0"/>
              <a:t>NB: per questo scopo </a:t>
            </a:r>
            <a:r>
              <a:rPr lang="it-IT" sz="2100" b="1" spc="-10" dirty="0"/>
              <a:t>non</a:t>
            </a:r>
            <a:r>
              <a:rPr lang="it-IT" sz="2100" spc="-10" dirty="0"/>
              <a:t> si usa </a:t>
            </a:r>
            <a:r>
              <a:rPr lang="it-IT" sz="2100" i="1" spc="-10" dirty="0" err="1"/>
              <a:t>composer</a:t>
            </a:r>
            <a:r>
              <a:rPr lang="it-IT" sz="2100" i="1" spc="-10" dirty="0"/>
              <a:t> </a:t>
            </a:r>
            <a:r>
              <a:rPr lang="it-IT" sz="2100" i="1" spc="-10" dirty="0" err="1"/>
              <a:t>install</a:t>
            </a:r>
            <a:r>
              <a:rPr lang="it-IT" sz="2100" spc="-10" dirty="0"/>
              <a:t>, che si dovrebbe usare senza argomenti e installa i pacchetti elencati in (preesistente) </a:t>
            </a:r>
            <a:r>
              <a:rPr lang="it-IT" sz="2100" i="1" spc="-10" dirty="0" err="1"/>
              <a:t>composer</a:t>
            </a:r>
            <a:r>
              <a:rPr lang="it-IT" sz="2100" i="1" spc="-10" dirty="0"/>
              <a:t>.[</a:t>
            </a:r>
            <a:r>
              <a:rPr lang="it-IT" sz="2100" i="1" spc="-10" dirty="0" err="1"/>
              <a:t>lock|json</a:t>
            </a:r>
            <a:r>
              <a:rPr lang="it-IT" sz="2100" i="1" spc="-10" dirty="0"/>
              <a:t>]</a:t>
            </a:r>
            <a:r>
              <a:rPr lang="it-IT" sz="2100" spc="-10" dirty="0"/>
              <a:t>:</a:t>
            </a:r>
          </a:p>
        </p:txBody>
      </p:sp>
      <p:sp>
        <p:nvSpPr>
          <p:cNvPr id="10" name="Segnaposto contenuto 2">
            <a:extLst>
              <a:ext uri="{FF2B5EF4-FFF2-40B4-BE49-F238E27FC236}">
                <a16:creationId xmlns:a16="http://schemas.microsoft.com/office/drawing/2014/main" id="{CBD00E6D-9C63-5B4D-9469-E7E8A5DEF0B2}"/>
              </a:ext>
            </a:extLst>
          </p:cNvPr>
          <p:cNvSpPr txBox="1">
            <a:spLocks/>
          </p:cNvSpPr>
          <p:nvPr/>
        </p:nvSpPr>
        <p:spPr>
          <a:xfrm>
            <a:off x="179884" y="2930766"/>
            <a:ext cx="8694693" cy="99025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buNone/>
            </a:pPr>
            <a:r>
              <a:rPr lang="it-IT" sz="2100" b="1" spc="-10" dirty="0"/>
              <a:t>invece</a:t>
            </a:r>
            <a:r>
              <a:rPr lang="it-IT" sz="2100" spc="-10" dirty="0"/>
              <a:t> si usa </a:t>
            </a:r>
            <a:r>
              <a:rPr lang="it-IT" sz="2100" i="1" spc="-10" dirty="0" err="1"/>
              <a:t>composer</a:t>
            </a:r>
            <a:r>
              <a:rPr lang="it-IT" sz="2100" i="1" spc="-10" dirty="0"/>
              <a:t> </a:t>
            </a:r>
            <a:r>
              <a:rPr lang="it-IT" sz="2100" i="1" spc="-10" dirty="0" err="1"/>
              <a:t>require</a:t>
            </a:r>
            <a:r>
              <a:rPr lang="it-IT" sz="2100" spc="-10" dirty="0"/>
              <a:t>, che, di base, aggiunge il (nome del) pacchetto a (un esistente) </a:t>
            </a:r>
            <a:r>
              <a:rPr lang="it-IT" sz="2100" i="1" spc="-10" dirty="0" err="1"/>
              <a:t>composer.json</a:t>
            </a:r>
            <a:r>
              <a:rPr lang="it-IT" sz="2100" spc="-10" dirty="0"/>
              <a:t>, aggiorna (se c’è) </a:t>
            </a:r>
            <a:r>
              <a:rPr lang="it-IT" sz="2100" i="1" spc="-10" dirty="0" err="1"/>
              <a:t>composer.lock</a:t>
            </a:r>
            <a:r>
              <a:rPr lang="it-IT" sz="2100" spc="-10" dirty="0"/>
              <a:t> di conseguenza, scarica i file necessari, li installa in </a:t>
            </a:r>
            <a:r>
              <a:rPr lang="it-IT" sz="2100" i="1" spc="-10" dirty="0" err="1"/>
              <a:t>vendor</a:t>
            </a:r>
            <a:r>
              <a:rPr lang="it-IT" sz="2100" spc="-10" dirty="0"/>
              <a:t> e rigenera i file per l</a:t>
            </a:r>
            <a:r>
              <a:rPr lang="it-IT" sz="2100" i="1" spc="-10" dirty="0"/>
              <a:t>'</a:t>
            </a:r>
            <a:r>
              <a:rPr lang="it-IT" sz="2100" i="1" spc="-10" dirty="0" err="1"/>
              <a:t>autoloading</a:t>
            </a:r>
            <a:endParaRPr lang="it-IT" sz="2100" i="1" spc="-10" dirty="0"/>
          </a:p>
        </p:txBody>
      </p:sp>
    </p:spTree>
    <p:extLst>
      <p:ext uri="{BB962C8B-B14F-4D97-AF65-F5344CB8AC3E}">
        <p14:creationId xmlns:p14="http://schemas.microsoft.com/office/powerpoint/2010/main" val="7840983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E4EDF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C8D1EE-746E-4740-A6E2-14E4CFFA9D11}"/>
              </a:ext>
            </a:extLst>
          </p:cNvPr>
          <p:cNvSpPr>
            <a:spLocks noGrp="1"/>
          </p:cNvSpPr>
          <p:nvPr>
            <p:ph type="title"/>
          </p:nvPr>
        </p:nvSpPr>
        <p:spPr>
          <a:xfrm>
            <a:off x="167768" y="-62179"/>
            <a:ext cx="8939442" cy="915825"/>
          </a:xfrm>
        </p:spPr>
        <p:txBody>
          <a:bodyPr>
            <a:normAutofit fontScale="90000"/>
          </a:bodyPr>
          <a:lstStyle/>
          <a:p>
            <a:r>
              <a:rPr lang="it-IT" sz="3400" b="0" dirty="0"/>
              <a:t>Installazione di singoli pacchetti con </a:t>
            </a:r>
            <a:r>
              <a:rPr lang="it-IT" sz="3400" b="0" i="1" dirty="0" err="1"/>
              <a:t>composer</a:t>
            </a:r>
            <a:r>
              <a:rPr lang="it-IT" sz="3400" b="0" i="1" dirty="0"/>
              <a:t> </a:t>
            </a:r>
            <a:r>
              <a:rPr lang="it-IT" sz="3400" b="0" i="1" dirty="0" err="1"/>
              <a:t>require</a:t>
            </a:r>
            <a:r>
              <a:rPr lang="it-IT" sz="3400" b="0" dirty="0"/>
              <a:t> </a:t>
            </a:r>
          </a:p>
        </p:txBody>
      </p:sp>
      <p:sp>
        <p:nvSpPr>
          <p:cNvPr id="4" name="Segnaposto data 3">
            <a:extLst>
              <a:ext uri="{FF2B5EF4-FFF2-40B4-BE49-F238E27FC236}">
                <a16:creationId xmlns:a16="http://schemas.microsoft.com/office/drawing/2014/main" id="{9AB832B2-6846-B649-9E16-4E18A4397732}"/>
              </a:ext>
            </a:extLst>
          </p:cNvPr>
          <p:cNvSpPr>
            <a:spLocks noGrp="1"/>
          </p:cNvSpPr>
          <p:nvPr>
            <p:ph type="dt" sz="half" idx="10"/>
          </p:nvPr>
        </p:nvSpPr>
        <p:spPr/>
        <p:txBody>
          <a:bodyPr/>
          <a:lstStyle/>
          <a:p>
            <a:fld id="{018600BF-8B91-0149-A43D-2312166E21CC}" type="datetime1">
              <a:rPr lang="it-IT" smtClean="0"/>
              <a:t>09/01/24</a:t>
            </a:fld>
            <a:endParaRPr lang="it-IT"/>
          </a:p>
        </p:txBody>
      </p:sp>
      <p:sp>
        <p:nvSpPr>
          <p:cNvPr id="5" name="Segnaposto piè di pagina 4">
            <a:extLst>
              <a:ext uri="{FF2B5EF4-FFF2-40B4-BE49-F238E27FC236}">
                <a16:creationId xmlns:a16="http://schemas.microsoft.com/office/drawing/2014/main" id="{A46BE55C-E572-3B4E-A661-18D2F7126BDE}"/>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C8CEC4D-E73B-5E47-99B0-86E1679CCE3F}"/>
              </a:ext>
            </a:extLst>
          </p:cNvPr>
          <p:cNvSpPr>
            <a:spLocks noGrp="1"/>
          </p:cNvSpPr>
          <p:nvPr>
            <p:ph type="sldNum" sz="quarter" idx="12"/>
          </p:nvPr>
        </p:nvSpPr>
        <p:spPr/>
        <p:txBody>
          <a:bodyPr/>
          <a:lstStyle/>
          <a:p>
            <a:fld id="{F8EFCE01-9A1A-5743-92DE-2F66DAA3BA2F}" type="slidenum">
              <a:rPr lang="it-IT" smtClean="0"/>
              <a:t>47</a:t>
            </a:fld>
            <a:endParaRPr lang="it-IT"/>
          </a:p>
        </p:txBody>
      </p:sp>
      <p:sp>
        <p:nvSpPr>
          <p:cNvPr id="16" name="Segnaposto contenuto 2">
            <a:extLst>
              <a:ext uri="{FF2B5EF4-FFF2-40B4-BE49-F238E27FC236}">
                <a16:creationId xmlns:a16="http://schemas.microsoft.com/office/drawing/2014/main" id="{9FF6909E-5142-4A42-8940-9BFCC70E1D56}"/>
              </a:ext>
            </a:extLst>
          </p:cNvPr>
          <p:cNvSpPr txBox="1">
            <a:spLocks/>
          </p:cNvSpPr>
          <p:nvPr/>
        </p:nvSpPr>
        <p:spPr>
          <a:xfrm>
            <a:off x="281539" y="777087"/>
            <a:ext cx="8694693" cy="46123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it-IT" sz="2200"/>
              <a:t>Per installare, p.es. </a:t>
            </a:r>
            <a:r>
              <a:rPr lang="it-IT" sz="2200" i="1"/>
              <a:t>phpunit/php-invoker</a:t>
            </a:r>
            <a:r>
              <a:rPr lang="it-IT" sz="2200"/>
              <a:t>, v. 2.0 si può usare il comando:</a:t>
            </a:r>
          </a:p>
        </p:txBody>
      </p:sp>
      <p:sp>
        <p:nvSpPr>
          <p:cNvPr id="17" name="Rettangolo 16">
            <a:extLst>
              <a:ext uri="{FF2B5EF4-FFF2-40B4-BE49-F238E27FC236}">
                <a16:creationId xmlns:a16="http://schemas.microsoft.com/office/drawing/2014/main" id="{D3B80959-06D6-804E-B2D5-7D0FDDDCFBE0}"/>
              </a:ext>
            </a:extLst>
          </p:cNvPr>
          <p:cNvSpPr/>
          <p:nvPr/>
        </p:nvSpPr>
        <p:spPr>
          <a:xfrm>
            <a:off x="530559" y="1228398"/>
            <a:ext cx="8003157" cy="1754326"/>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spcBef>
                <a:spcPts val="600"/>
              </a:spcBef>
            </a:pPr>
            <a:r>
              <a:rPr lang="it-IT" sz="1200" dirty="0" err="1">
                <a:solidFill>
                  <a:schemeClr val="accent6"/>
                </a:solidFill>
                <a:latin typeface="Ubuntu Mono" panose="020B0509030602030204" pitchFamily="49" charset="0"/>
              </a:rPr>
              <a:t>an_app</a:t>
            </a:r>
            <a:r>
              <a:rPr lang="it-IT" sz="1200" dirty="0">
                <a:solidFill>
                  <a:schemeClr val="accent6"/>
                </a:solidFill>
                <a:latin typeface="Ubuntu Mono" panose="020B0509030602030204" pitchFamily="49" charset="0"/>
              </a:rPr>
              <a:t> $</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composer</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require</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phpunit</a:t>
            </a:r>
            <a:r>
              <a:rPr lang="it-IT" sz="1200" dirty="0">
                <a:solidFill>
                  <a:srgbClr val="000000"/>
                </a:solidFill>
                <a:latin typeface="Ubuntu Mono" panose="020B0509030602030204" pitchFamily="49" charset="0"/>
              </a:rPr>
              <a:t>/php-invoker:2.0       </a:t>
            </a:r>
            <a:r>
              <a:rPr lang="it-IT" sz="1200" dirty="0">
                <a:solidFill>
                  <a:srgbClr val="0070C0"/>
                </a:solidFill>
                <a:latin typeface="Ubuntu Mono" panose="020B0509030602030204" pitchFamily="49" charset="0"/>
              </a:rPr>
              <a:t># </a:t>
            </a:r>
            <a:r>
              <a:rPr lang="it-IT" sz="1200" b="1" dirty="0">
                <a:solidFill>
                  <a:srgbClr val="0070C0"/>
                </a:solidFill>
                <a:latin typeface="Times New Roman" panose="02020603050405020304" pitchFamily="18" charset="0"/>
                <a:cs typeface="Times New Roman" panose="02020603050405020304" pitchFamily="18" charset="0"/>
              </a:rPr>
              <a:t>NB: NON FARLO PER ORA</a:t>
            </a:r>
            <a:endParaRPr lang="it-IT" sz="1200" dirty="0">
              <a:solidFill>
                <a:srgbClr val="000000"/>
              </a:solidFill>
              <a:latin typeface="Ubuntu Mono" panose="020B0509030602030204" pitchFamily="49" charset="0"/>
            </a:endParaRPr>
          </a:p>
          <a:p>
            <a:r>
              <a:rPr lang="it-IT" sz="1200" dirty="0">
                <a:solidFill>
                  <a:srgbClr val="2FB41D"/>
                </a:solidFill>
                <a:latin typeface="Ubuntu Mono" panose="020B0509030602030204" pitchFamily="49" charset="0"/>
              </a:rPr>
              <a:t>./</a:t>
            </a:r>
            <a:r>
              <a:rPr lang="it-IT" sz="1200" dirty="0" err="1">
                <a:solidFill>
                  <a:srgbClr val="2FB41D"/>
                </a:solidFill>
                <a:latin typeface="Ubuntu Mono" panose="020B0509030602030204" pitchFamily="49" charset="0"/>
              </a:rPr>
              <a:t>composer.json</a:t>
            </a:r>
            <a:r>
              <a:rPr lang="it-IT" sz="1200" dirty="0">
                <a:solidFill>
                  <a:srgbClr val="2FB41D"/>
                </a:solidFill>
                <a:latin typeface="Ubuntu Mono" panose="020B0509030602030204" pitchFamily="49" charset="0"/>
              </a:rPr>
              <a:t> </a:t>
            </a:r>
            <a:r>
              <a:rPr lang="it-IT" sz="1200" dirty="0" err="1">
                <a:solidFill>
                  <a:srgbClr val="2FB41D"/>
                </a:solidFill>
                <a:latin typeface="Ubuntu Mono" panose="020B0509030602030204" pitchFamily="49" charset="0"/>
              </a:rPr>
              <a:t>has</a:t>
            </a:r>
            <a:r>
              <a:rPr lang="it-IT" sz="1200" dirty="0">
                <a:solidFill>
                  <a:srgbClr val="2FB41D"/>
                </a:solidFill>
                <a:latin typeface="Ubuntu Mono" panose="020B0509030602030204" pitchFamily="49" charset="0"/>
              </a:rPr>
              <a:t> </a:t>
            </a:r>
            <a:r>
              <a:rPr lang="it-IT" sz="1200" dirty="0" err="1">
                <a:solidFill>
                  <a:srgbClr val="2FB41D"/>
                </a:solidFill>
                <a:latin typeface="Ubuntu Mono" panose="020B0509030602030204" pitchFamily="49" charset="0"/>
              </a:rPr>
              <a:t>been</a:t>
            </a:r>
            <a:r>
              <a:rPr lang="it-IT" sz="1200" dirty="0">
                <a:solidFill>
                  <a:srgbClr val="2FB41D"/>
                </a:solidFill>
                <a:latin typeface="Ubuntu Mono" panose="020B0509030602030204" pitchFamily="49" charset="0"/>
              </a:rPr>
              <a:t> </a:t>
            </a:r>
            <a:r>
              <a:rPr lang="it-IT" sz="1200" dirty="0" err="1">
                <a:solidFill>
                  <a:srgbClr val="2FB41D"/>
                </a:solidFill>
                <a:latin typeface="Ubuntu Mono" panose="020B0509030602030204" pitchFamily="49" charset="0"/>
              </a:rPr>
              <a:t>updated</a:t>
            </a:r>
            <a:endParaRPr lang="it-IT" sz="1200" dirty="0">
              <a:solidFill>
                <a:srgbClr val="2FB41D"/>
              </a:solidFill>
              <a:latin typeface="Ubuntu Mono" panose="020B0509030602030204" pitchFamily="49" charset="0"/>
            </a:endParaRPr>
          </a:p>
          <a:p>
            <a:r>
              <a:rPr lang="it-IT" sz="1200" dirty="0">
                <a:solidFill>
                  <a:srgbClr val="2FB41D"/>
                </a:solidFill>
                <a:latin typeface="Ubuntu Mono" panose="020B0509030602030204" pitchFamily="49" charset="0"/>
              </a:rPr>
              <a:t>Loading </a:t>
            </a:r>
            <a:r>
              <a:rPr lang="it-IT" sz="1200" dirty="0" err="1">
                <a:solidFill>
                  <a:srgbClr val="2FB41D"/>
                </a:solidFill>
                <a:latin typeface="Ubuntu Mono" panose="020B0509030602030204" pitchFamily="49" charset="0"/>
              </a:rPr>
              <a:t>composer</a:t>
            </a:r>
            <a:r>
              <a:rPr lang="it-IT" sz="1200" dirty="0">
                <a:solidFill>
                  <a:srgbClr val="2FB41D"/>
                </a:solidFill>
                <a:latin typeface="Ubuntu Mono" panose="020B0509030602030204" pitchFamily="49" charset="0"/>
              </a:rPr>
              <a:t> repositories with package information</a:t>
            </a:r>
          </a:p>
          <a:p>
            <a:r>
              <a:rPr lang="it-IT" sz="1200" dirty="0" err="1">
                <a:solidFill>
                  <a:srgbClr val="2FB41D"/>
                </a:solidFill>
                <a:latin typeface="Ubuntu Mono" panose="020B0509030602030204" pitchFamily="49" charset="0"/>
              </a:rPr>
              <a:t>Updating</a:t>
            </a:r>
            <a:r>
              <a:rPr lang="it-IT" sz="1200" dirty="0">
                <a:solidFill>
                  <a:srgbClr val="2FB41D"/>
                </a:solidFill>
                <a:latin typeface="Ubuntu Mono" panose="020B0509030602030204" pitchFamily="49" charset="0"/>
              </a:rPr>
              <a:t> </a:t>
            </a:r>
            <a:r>
              <a:rPr lang="it-IT" sz="1200" dirty="0" err="1">
                <a:solidFill>
                  <a:srgbClr val="2FB41D"/>
                </a:solidFill>
                <a:latin typeface="Ubuntu Mono" panose="020B0509030602030204" pitchFamily="49" charset="0"/>
              </a:rPr>
              <a:t>dependencies</a:t>
            </a:r>
            <a:r>
              <a:rPr lang="it-IT" sz="1200" dirty="0">
                <a:solidFill>
                  <a:srgbClr val="2FB41D"/>
                </a:solidFill>
                <a:latin typeface="Ubuntu Mono" panose="020B0509030602030204" pitchFamily="49" charset="0"/>
              </a:rPr>
              <a:t> (</a:t>
            </a:r>
            <a:r>
              <a:rPr lang="it-IT" sz="1200" dirty="0" err="1">
                <a:solidFill>
                  <a:srgbClr val="2FB41D"/>
                </a:solidFill>
                <a:latin typeface="Ubuntu Mono" panose="020B0509030602030204" pitchFamily="49" charset="0"/>
              </a:rPr>
              <a:t>including</a:t>
            </a:r>
            <a:r>
              <a:rPr lang="it-IT" sz="1200" dirty="0">
                <a:solidFill>
                  <a:srgbClr val="2FB41D"/>
                </a:solidFill>
                <a:latin typeface="Ubuntu Mono" panose="020B0509030602030204" pitchFamily="49" charset="0"/>
              </a:rPr>
              <a:t> </a:t>
            </a:r>
            <a:r>
              <a:rPr lang="it-IT" sz="1200" dirty="0" err="1">
                <a:solidFill>
                  <a:srgbClr val="2FB41D"/>
                </a:solidFill>
                <a:latin typeface="Ubuntu Mono" panose="020B0509030602030204" pitchFamily="49" charset="0"/>
              </a:rPr>
              <a:t>require-dev</a:t>
            </a:r>
            <a:r>
              <a:rPr lang="it-IT" sz="1200" dirty="0">
                <a:solidFill>
                  <a:srgbClr val="2FB41D"/>
                </a:solidFill>
                <a:latin typeface="Ubuntu Mono" panose="020B0509030602030204" pitchFamily="49" charset="0"/>
              </a:rPr>
              <a:t>)</a:t>
            </a:r>
          </a:p>
          <a:p>
            <a:r>
              <a:rPr lang="it-IT" sz="1200" dirty="0">
                <a:solidFill>
                  <a:srgbClr val="2FB41D"/>
                </a:solidFill>
                <a:latin typeface="Ubuntu Mono" panose="020B0509030602030204" pitchFamily="49" charset="0"/>
              </a:rPr>
              <a:t>Package </a:t>
            </a:r>
            <a:r>
              <a:rPr lang="it-IT" sz="1200" dirty="0" err="1">
                <a:solidFill>
                  <a:srgbClr val="2FB41D"/>
                </a:solidFill>
                <a:latin typeface="Ubuntu Mono" panose="020B0509030602030204" pitchFamily="49" charset="0"/>
              </a:rPr>
              <a:t>operations</a:t>
            </a:r>
            <a:r>
              <a:rPr lang="it-IT" sz="1200" dirty="0">
                <a:solidFill>
                  <a:srgbClr val="2FB41D"/>
                </a:solidFill>
                <a:latin typeface="Ubuntu Mono" panose="020B0509030602030204" pitchFamily="49" charset="0"/>
              </a:rPr>
              <a:t>: 1 </a:t>
            </a:r>
            <a:r>
              <a:rPr lang="it-IT" sz="1200" dirty="0" err="1">
                <a:solidFill>
                  <a:srgbClr val="2FB41D"/>
                </a:solidFill>
                <a:latin typeface="Ubuntu Mono" panose="020B0509030602030204" pitchFamily="49" charset="0"/>
              </a:rPr>
              <a:t>install</a:t>
            </a:r>
            <a:r>
              <a:rPr lang="it-IT" sz="1200" dirty="0">
                <a:solidFill>
                  <a:srgbClr val="2FB41D"/>
                </a:solidFill>
                <a:latin typeface="Ubuntu Mono" panose="020B0509030602030204" pitchFamily="49" charset="0"/>
              </a:rPr>
              <a:t>, 0 updates, 0 </a:t>
            </a:r>
            <a:r>
              <a:rPr lang="it-IT" sz="1200" dirty="0" err="1">
                <a:solidFill>
                  <a:srgbClr val="2FB41D"/>
                </a:solidFill>
                <a:latin typeface="Ubuntu Mono" panose="020B0509030602030204" pitchFamily="49" charset="0"/>
              </a:rPr>
              <a:t>removals</a:t>
            </a:r>
            <a:endParaRPr lang="it-IT" sz="1200" dirty="0">
              <a:solidFill>
                <a:srgbClr val="2FB41D"/>
              </a:solidFill>
              <a:latin typeface="Ubuntu Mono" panose="020B0509030602030204" pitchFamily="49" charset="0"/>
            </a:endParaRPr>
          </a:p>
          <a:p>
            <a:r>
              <a:rPr lang="it-IT" sz="1200" dirty="0">
                <a:solidFill>
                  <a:srgbClr val="000000"/>
                </a:solidFill>
                <a:latin typeface="Ubuntu Mono" panose="020B0509030602030204" pitchFamily="49" charset="0"/>
              </a:rPr>
              <a:t>  - </a:t>
            </a:r>
            <a:r>
              <a:rPr lang="it-IT" sz="1200" dirty="0" err="1">
                <a:solidFill>
                  <a:srgbClr val="000000"/>
                </a:solidFill>
                <a:latin typeface="Ubuntu Mono" panose="020B0509030602030204" pitchFamily="49" charset="0"/>
              </a:rPr>
              <a:t>Installing</a:t>
            </a:r>
            <a:r>
              <a:rPr lang="it-IT" sz="1200" dirty="0">
                <a:solidFill>
                  <a:srgbClr val="000000"/>
                </a:solidFill>
                <a:latin typeface="Ubuntu Mono" panose="020B0509030602030204" pitchFamily="49" charset="0"/>
              </a:rPr>
              <a:t> </a:t>
            </a:r>
            <a:r>
              <a:rPr lang="it-IT" sz="1200" dirty="0" err="1">
                <a:solidFill>
                  <a:srgbClr val="2FB41D"/>
                </a:solidFill>
                <a:latin typeface="Ubuntu Mono" panose="020B0509030602030204" pitchFamily="49" charset="0"/>
              </a:rPr>
              <a:t>phpunit</a:t>
            </a:r>
            <a:r>
              <a:rPr lang="it-IT" sz="1200" dirty="0">
                <a:solidFill>
                  <a:srgbClr val="2FB41D"/>
                </a:solidFill>
                <a:latin typeface="Ubuntu Mono" panose="020B0509030602030204" pitchFamily="49" charset="0"/>
              </a:rPr>
              <a:t>/php-</a:t>
            </a:r>
            <a:r>
              <a:rPr lang="it-IT" sz="1200" dirty="0" err="1">
                <a:solidFill>
                  <a:srgbClr val="2FB41D"/>
                </a:solidFill>
                <a:latin typeface="Ubuntu Mono" panose="020B0509030602030204" pitchFamily="49" charset="0"/>
              </a:rPr>
              <a:t>invoker</a:t>
            </a:r>
            <a:r>
              <a:rPr lang="it-IT" sz="1200" dirty="0">
                <a:solidFill>
                  <a:srgbClr val="000000"/>
                </a:solidFill>
                <a:latin typeface="Ubuntu Mono" panose="020B0509030602030204" pitchFamily="49" charset="0"/>
              </a:rPr>
              <a:t> (</a:t>
            </a:r>
            <a:r>
              <a:rPr lang="it-IT" sz="1200" dirty="0">
                <a:solidFill>
                  <a:srgbClr val="9FA01C"/>
                </a:solidFill>
                <a:latin typeface="Ubuntu Mono" panose="020B0509030602030204" pitchFamily="49" charset="0"/>
              </a:rPr>
              <a:t>2.0.0</a:t>
            </a:r>
            <a:r>
              <a:rPr lang="it-IT" sz="1200" dirty="0">
                <a:solidFill>
                  <a:srgbClr val="000000"/>
                </a:solidFill>
                <a:latin typeface="Ubuntu Mono" panose="020B0509030602030204" pitchFamily="49" charset="0"/>
              </a:rPr>
              <a:t>): Downloading (</a:t>
            </a:r>
            <a:r>
              <a:rPr lang="it-IT" sz="1200" dirty="0">
                <a:solidFill>
                  <a:srgbClr val="9FA01C"/>
                </a:solidFill>
                <a:latin typeface="Ubuntu Mono" panose="020B0509030602030204" pitchFamily="49" charset="0"/>
              </a:rPr>
              <a:t>100%</a:t>
            </a:r>
            <a:r>
              <a:rPr lang="it-IT" sz="1200" dirty="0">
                <a:solidFill>
                  <a:srgbClr val="000000"/>
                </a:solidFill>
                <a:latin typeface="Ubuntu Mono" panose="020B0509030602030204" pitchFamily="49" charset="0"/>
              </a:rPr>
              <a:t>)         </a:t>
            </a:r>
          </a:p>
          <a:p>
            <a:r>
              <a:rPr lang="it-IT" sz="1200" dirty="0">
                <a:solidFill>
                  <a:srgbClr val="2FB41D"/>
                </a:solidFill>
                <a:latin typeface="Ubuntu Mono" panose="020B0509030602030204" pitchFamily="49" charset="0"/>
              </a:rPr>
              <a:t>Writing lock file</a:t>
            </a:r>
          </a:p>
          <a:p>
            <a:r>
              <a:rPr lang="it-IT" sz="1200" dirty="0" err="1">
                <a:solidFill>
                  <a:srgbClr val="2FB41D"/>
                </a:solidFill>
                <a:latin typeface="Ubuntu Mono" panose="020B0509030602030204" pitchFamily="49" charset="0"/>
              </a:rPr>
              <a:t>Generating</a:t>
            </a:r>
            <a:r>
              <a:rPr lang="it-IT" sz="1200" dirty="0">
                <a:solidFill>
                  <a:srgbClr val="2FB41D"/>
                </a:solidFill>
                <a:latin typeface="Ubuntu Mono" panose="020B0509030602030204" pitchFamily="49" charset="0"/>
              </a:rPr>
              <a:t> </a:t>
            </a:r>
            <a:r>
              <a:rPr lang="it-IT" sz="1200" dirty="0" err="1">
                <a:solidFill>
                  <a:srgbClr val="2FB41D"/>
                </a:solidFill>
                <a:latin typeface="Ubuntu Mono" panose="020B0509030602030204" pitchFamily="49" charset="0"/>
              </a:rPr>
              <a:t>optimized</a:t>
            </a:r>
            <a:r>
              <a:rPr lang="it-IT" sz="1200" dirty="0">
                <a:solidFill>
                  <a:srgbClr val="2FB41D"/>
                </a:solidFill>
                <a:latin typeface="Ubuntu Mono" panose="020B0509030602030204" pitchFamily="49" charset="0"/>
              </a:rPr>
              <a:t> </a:t>
            </a:r>
            <a:r>
              <a:rPr lang="it-IT" sz="1200" dirty="0" err="1">
                <a:solidFill>
                  <a:srgbClr val="2FB41D"/>
                </a:solidFill>
                <a:latin typeface="Ubuntu Mono" panose="020B0509030602030204" pitchFamily="49" charset="0"/>
              </a:rPr>
              <a:t>autoload</a:t>
            </a:r>
            <a:r>
              <a:rPr lang="it-IT" sz="1200" dirty="0">
                <a:solidFill>
                  <a:srgbClr val="2FB41D"/>
                </a:solidFill>
                <a:latin typeface="Ubuntu Mono" panose="020B0509030602030204" pitchFamily="49" charset="0"/>
              </a:rPr>
              <a:t> files    </a:t>
            </a:r>
            <a:r>
              <a:rPr lang="it-IT" sz="1200" dirty="0">
                <a:solidFill>
                  <a:srgbClr val="0070C0"/>
                </a:solidFill>
                <a:latin typeface="Ubuntu Mono" panose="020B0509030602030204" pitchFamily="49" charset="0"/>
              </a:rPr>
              <a:t># </a:t>
            </a:r>
            <a:r>
              <a:rPr lang="it-IT" sz="1200" b="1" dirty="0">
                <a:solidFill>
                  <a:srgbClr val="0070C0"/>
                </a:solidFill>
                <a:latin typeface="Times New Roman" panose="02020603050405020304" pitchFamily="18" charset="0"/>
                <a:cs typeface="Times New Roman" panose="02020603050405020304" pitchFamily="18" charset="0"/>
              </a:rPr>
              <a:t>NB: </a:t>
            </a:r>
            <a:r>
              <a:rPr lang="it-IT" sz="1200" dirty="0">
                <a:solidFill>
                  <a:srgbClr val="0070C0"/>
                </a:solidFill>
                <a:latin typeface="Times New Roman" panose="02020603050405020304" pitchFamily="18" charset="0"/>
                <a:cs typeface="Times New Roman" panose="02020603050405020304" pitchFamily="18" charset="0"/>
              </a:rPr>
              <a:t>come si vede qui, dopo l'installazione (che sia con </a:t>
            </a:r>
            <a:r>
              <a:rPr lang="it-IT" sz="1200" i="1" dirty="0" err="1">
                <a:solidFill>
                  <a:srgbClr val="0070C0"/>
                </a:solidFill>
                <a:latin typeface="Times New Roman" panose="02020603050405020304" pitchFamily="18" charset="0"/>
                <a:cs typeface="Times New Roman" panose="02020603050405020304" pitchFamily="18" charset="0"/>
              </a:rPr>
              <a:t>install</a:t>
            </a:r>
            <a:r>
              <a:rPr lang="it-IT" sz="1200" dirty="0">
                <a:solidFill>
                  <a:srgbClr val="0070C0"/>
                </a:solidFill>
                <a:latin typeface="Times New Roman" panose="02020603050405020304" pitchFamily="18" charset="0"/>
                <a:cs typeface="Times New Roman" panose="02020603050405020304" pitchFamily="18" charset="0"/>
              </a:rPr>
              <a:t> o</a:t>
            </a:r>
            <a:r>
              <a:rPr lang="it-IT" sz="1200" i="1" dirty="0">
                <a:solidFill>
                  <a:srgbClr val="0070C0"/>
                </a:solidFill>
                <a:latin typeface="Times New Roman" panose="02020603050405020304" pitchFamily="18" charset="0"/>
                <a:cs typeface="Times New Roman" panose="02020603050405020304" pitchFamily="18" charset="0"/>
              </a:rPr>
              <a:t> </a:t>
            </a:r>
            <a:r>
              <a:rPr lang="it-IT" sz="1200" i="1" dirty="0" err="1">
                <a:solidFill>
                  <a:srgbClr val="0070C0"/>
                </a:solidFill>
                <a:latin typeface="Times New Roman" panose="02020603050405020304" pitchFamily="18" charset="0"/>
                <a:cs typeface="Times New Roman" panose="02020603050405020304" pitchFamily="18" charset="0"/>
              </a:rPr>
              <a:t>require</a:t>
            </a:r>
            <a:r>
              <a:rPr lang="it-IT" sz="1200" dirty="0">
                <a:solidFill>
                  <a:srgbClr val="0070C0"/>
                </a:solidFill>
                <a:latin typeface="Times New Roman" panose="02020603050405020304" pitchFamily="18" charset="0"/>
                <a:cs typeface="Times New Roman" panose="02020603050405020304" pitchFamily="18" charset="0"/>
              </a:rPr>
              <a:t>) </a:t>
            </a:r>
            <a:endParaRPr lang="it-IT" sz="1200" dirty="0">
              <a:solidFill>
                <a:srgbClr val="2FB41D"/>
              </a:solidFill>
              <a:latin typeface="Ubuntu Mono" panose="020B0509030602030204" pitchFamily="49" charset="0"/>
            </a:endParaRPr>
          </a:p>
          <a:p>
            <a:r>
              <a:rPr lang="it-IT" sz="1200" dirty="0">
                <a:solidFill>
                  <a:schemeClr val="tx1"/>
                </a:solidFill>
                <a:latin typeface="Ubuntu Mono" panose="020B0509030602030204" pitchFamily="49" charset="0"/>
              </a:rPr>
              <a:t>...</a:t>
            </a:r>
            <a:r>
              <a:rPr lang="it-IT" sz="1200" dirty="0">
                <a:solidFill>
                  <a:srgbClr val="0070C0"/>
                </a:solidFill>
                <a:latin typeface="Ubuntu Mono" panose="020B0509030602030204" pitchFamily="49" charset="0"/>
              </a:rPr>
              <a:t>                                    # </a:t>
            </a:r>
            <a:r>
              <a:rPr lang="it-IT" sz="1200" dirty="0">
                <a:solidFill>
                  <a:srgbClr val="0070C0"/>
                </a:solidFill>
                <a:latin typeface="Times New Roman" panose="02020603050405020304" pitchFamily="18" charset="0"/>
                <a:cs typeface="Times New Roman" panose="02020603050405020304" pitchFamily="18" charset="0"/>
              </a:rPr>
              <a:t>di un pacchetto, </a:t>
            </a:r>
            <a:r>
              <a:rPr lang="it-IT" sz="1200" i="1" dirty="0" err="1">
                <a:solidFill>
                  <a:srgbClr val="0070C0"/>
                </a:solidFill>
                <a:latin typeface="Times New Roman" panose="02020603050405020304" pitchFamily="18" charset="0"/>
                <a:cs typeface="Times New Roman" panose="02020603050405020304" pitchFamily="18" charset="0"/>
              </a:rPr>
              <a:t>composer</a:t>
            </a:r>
            <a:r>
              <a:rPr lang="it-IT" sz="1200" dirty="0">
                <a:solidFill>
                  <a:srgbClr val="0070C0"/>
                </a:solidFill>
                <a:latin typeface="Times New Roman" panose="02020603050405020304" pitchFamily="18" charset="0"/>
                <a:cs typeface="Times New Roman" panose="02020603050405020304" pitchFamily="18" charset="0"/>
              </a:rPr>
              <a:t> rigenera gli </a:t>
            </a:r>
            <a:r>
              <a:rPr lang="it-IT" sz="1200" i="1" dirty="0" err="1">
                <a:solidFill>
                  <a:srgbClr val="0070C0"/>
                </a:solidFill>
                <a:latin typeface="Times New Roman" panose="02020603050405020304" pitchFamily="18" charset="0"/>
                <a:cs typeface="Times New Roman" panose="02020603050405020304" pitchFamily="18" charset="0"/>
              </a:rPr>
              <a:t>autoload</a:t>
            </a:r>
            <a:r>
              <a:rPr lang="it-IT" sz="1200" dirty="0">
                <a:solidFill>
                  <a:srgbClr val="0070C0"/>
                </a:solidFill>
                <a:latin typeface="Times New Roman" panose="02020603050405020304" pitchFamily="18" charset="0"/>
                <a:cs typeface="Times New Roman" panose="02020603050405020304" pitchFamily="18" charset="0"/>
              </a:rPr>
              <a:t> files in </a:t>
            </a:r>
            <a:r>
              <a:rPr lang="it-IT" sz="1200" i="1" dirty="0" err="1">
                <a:solidFill>
                  <a:srgbClr val="0070C0"/>
                </a:solidFill>
                <a:latin typeface="Times New Roman" panose="02020603050405020304" pitchFamily="18" charset="0"/>
                <a:cs typeface="Times New Roman" panose="02020603050405020304" pitchFamily="18" charset="0"/>
              </a:rPr>
              <a:t>vendor</a:t>
            </a:r>
            <a:r>
              <a:rPr lang="it-IT" sz="1200" i="1" dirty="0">
                <a:solidFill>
                  <a:srgbClr val="0070C0"/>
                </a:solidFill>
                <a:latin typeface="Times New Roman" panose="02020603050405020304" pitchFamily="18" charset="0"/>
                <a:cs typeface="Times New Roman" panose="02020603050405020304" pitchFamily="18" charset="0"/>
              </a:rPr>
              <a:t>/</a:t>
            </a:r>
            <a:r>
              <a:rPr lang="it-IT" sz="1200" i="1" dirty="0" err="1">
                <a:solidFill>
                  <a:srgbClr val="0070C0"/>
                </a:solidFill>
                <a:latin typeface="Times New Roman" panose="02020603050405020304" pitchFamily="18" charset="0"/>
                <a:cs typeface="Times New Roman" panose="02020603050405020304" pitchFamily="18" charset="0"/>
              </a:rPr>
              <a:t>composer</a:t>
            </a:r>
            <a:endParaRPr lang="it-IT" sz="1200" dirty="0">
              <a:solidFill>
                <a:schemeClr val="tx1"/>
              </a:solidFill>
              <a:latin typeface="Ubuntu Mono" panose="020B0509030602030204" pitchFamily="49" charset="0"/>
            </a:endParaRPr>
          </a:p>
        </p:txBody>
      </p:sp>
      <p:sp>
        <p:nvSpPr>
          <p:cNvPr id="12" name="Segnaposto contenuto 2">
            <a:extLst>
              <a:ext uri="{FF2B5EF4-FFF2-40B4-BE49-F238E27FC236}">
                <a16:creationId xmlns:a16="http://schemas.microsoft.com/office/drawing/2014/main" id="{4F75258D-6FA6-304E-B587-E081C5D36694}"/>
              </a:ext>
            </a:extLst>
          </p:cNvPr>
          <p:cNvSpPr txBox="1">
            <a:spLocks/>
          </p:cNvSpPr>
          <p:nvPr/>
        </p:nvSpPr>
        <p:spPr>
          <a:xfrm>
            <a:off x="281539" y="3126859"/>
            <a:ext cx="8694693" cy="46123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it-IT" sz="2200"/>
              <a:t>Ma, per capire meglio, conviene isolare i passi dell'installazione:  </a:t>
            </a:r>
          </a:p>
        </p:txBody>
      </p:sp>
      <p:sp>
        <p:nvSpPr>
          <p:cNvPr id="13" name="Rettangolo 12">
            <a:extLst>
              <a:ext uri="{FF2B5EF4-FFF2-40B4-BE49-F238E27FC236}">
                <a16:creationId xmlns:a16="http://schemas.microsoft.com/office/drawing/2014/main" id="{FF3E7FA2-9440-4247-ACDE-DCC179E187CC}"/>
              </a:ext>
            </a:extLst>
          </p:cNvPr>
          <p:cNvSpPr/>
          <p:nvPr/>
        </p:nvSpPr>
        <p:spPr>
          <a:xfrm>
            <a:off x="530559" y="3569292"/>
            <a:ext cx="8003157" cy="1092607"/>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spcBef>
                <a:spcPts val="600"/>
              </a:spcBef>
            </a:pPr>
            <a:r>
              <a:rPr lang="it-IT" sz="1200" dirty="0" err="1">
                <a:solidFill>
                  <a:schemeClr val="accent6"/>
                </a:solidFill>
                <a:latin typeface="Ubuntu Mono" panose="020B0509030602030204" pitchFamily="49" charset="0"/>
              </a:rPr>
              <a:t>an_app</a:t>
            </a:r>
            <a:r>
              <a:rPr lang="it-IT" sz="1200" dirty="0">
                <a:solidFill>
                  <a:schemeClr val="accent6"/>
                </a:solidFill>
                <a:latin typeface="Ubuntu Mono" panose="020B0509030602030204" pitchFamily="49" charset="0"/>
              </a:rPr>
              <a:t> $ </a:t>
            </a:r>
            <a:r>
              <a:rPr lang="it-IT" sz="1200" dirty="0" err="1">
                <a:solidFill>
                  <a:srgbClr val="000000"/>
                </a:solidFill>
                <a:latin typeface="Ubuntu Mono" panose="020B0509030602030204" pitchFamily="49" charset="0"/>
              </a:rPr>
              <a:t>cp</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composer.lock</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composer.lock.old</a:t>
            </a:r>
            <a:endParaRPr lang="it-IT" sz="1200" dirty="0">
              <a:solidFill>
                <a:schemeClr val="accent6"/>
              </a:solidFill>
              <a:latin typeface="Ubuntu Mono" panose="020B0509030602030204" pitchFamily="49" charset="0"/>
            </a:endParaRPr>
          </a:p>
          <a:p>
            <a:pPr>
              <a:spcBef>
                <a:spcPts val="300"/>
              </a:spcBef>
            </a:pPr>
            <a:r>
              <a:rPr lang="it-IT" sz="1200" dirty="0" err="1">
                <a:solidFill>
                  <a:schemeClr val="accent6"/>
                </a:solidFill>
                <a:latin typeface="Ubuntu Mono" panose="020B0509030602030204" pitchFamily="49" charset="0"/>
              </a:rPr>
              <a:t>an_app</a:t>
            </a:r>
            <a:r>
              <a:rPr lang="it-IT" sz="1200" dirty="0">
                <a:solidFill>
                  <a:schemeClr val="accent6"/>
                </a:solidFill>
                <a:latin typeface="Ubuntu Mono" panose="020B0509030602030204" pitchFamily="49" charset="0"/>
              </a:rPr>
              <a:t> $</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composer</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require</a:t>
            </a:r>
            <a:r>
              <a:rPr lang="it-IT" sz="1200" dirty="0">
                <a:solidFill>
                  <a:srgbClr val="000000"/>
                </a:solidFill>
                <a:latin typeface="Ubuntu Mono" panose="020B0509030602030204" pitchFamily="49" charset="0"/>
              </a:rPr>
              <a:t> </a:t>
            </a:r>
            <a:r>
              <a:rPr lang="it-IT" sz="1200" dirty="0" err="1">
                <a:solidFill>
                  <a:srgbClr val="000000"/>
                </a:solidFill>
                <a:latin typeface="Ubuntu Mono" panose="020B0509030602030204" pitchFamily="49" charset="0"/>
              </a:rPr>
              <a:t>phpunit</a:t>
            </a:r>
            <a:r>
              <a:rPr lang="it-IT" sz="1200" dirty="0">
                <a:solidFill>
                  <a:srgbClr val="000000"/>
                </a:solidFill>
                <a:latin typeface="Ubuntu Mono" panose="020B0509030602030204" pitchFamily="49" charset="0"/>
              </a:rPr>
              <a:t>/php-</a:t>
            </a:r>
            <a:r>
              <a:rPr lang="it-IT" sz="1200" dirty="0" err="1">
                <a:solidFill>
                  <a:srgbClr val="000000"/>
                </a:solidFill>
                <a:latin typeface="Ubuntu Mono" panose="020B0509030602030204" pitchFamily="49" charset="0"/>
              </a:rPr>
              <a:t>invoker</a:t>
            </a:r>
            <a:r>
              <a:rPr lang="it-IT" sz="1200" dirty="0">
                <a:solidFill>
                  <a:srgbClr val="000000"/>
                </a:solidFill>
                <a:latin typeface="Ubuntu Mono" panose="020B0509030602030204" pitchFamily="49" charset="0"/>
              </a:rPr>
              <a:t> --no-scripts </a:t>
            </a:r>
            <a:r>
              <a:rPr lang="it-IT" sz="1200" dirty="0">
                <a:solidFill>
                  <a:srgbClr val="000000"/>
                </a:solidFill>
                <a:highlight>
                  <a:srgbClr val="FFFF00"/>
                </a:highlight>
                <a:latin typeface="Ubuntu Mono" panose="020B0509030602030204" pitchFamily="49" charset="0"/>
              </a:rPr>
              <a:t>--no-update</a:t>
            </a:r>
          </a:p>
          <a:p>
            <a:r>
              <a:rPr lang="it-IT" sz="1200" dirty="0">
                <a:solidFill>
                  <a:schemeClr val="tx1"/>
                </a:solidFill>
                <a:latin typeface="Ubuntu Mono" panose="020B0509030602030204" pitchFamily="49" charset="0"/>
              </a:rPr>
              <a:t>./</a:t>
            </a:r>
            <a:r>
              <a:rPr lang="it-IT" sz="1200" dirty="0" err="1">
                <a:solidFill>
                  <a:schemeClr val="tx1"/>
                </a:solidFill>
                <a:latin typeface="Ubuntu Mono" panose="020B0509030602030204" pitchFamily="49" charset="0"/>
              </a:rPr>
              <a:t>composer.json</a:t>
            </a:r>
            <a:r>
              <a:rPr lang="it-IT" sz="1200" dirty="0">
                <a:solidFill>
                  <a:schemeClr val="tx1"/>
                </a:solidFill>
                <a:latin typeface="Ubuntu Mono" panose="020B0509030602030204" pitchFamily="49" charset="0"/>
              </a:rPr>
              <a:t> </a:t>
            </a:r>
            <a:r>
              <a:rPr lang="it-IT" sz="1200" dirty="0" err="1">
                <a:solidFill>
                  <a:schemeClr val="tx1"/>
                </a:solidFill>
                <a:latin typeface="Ubuntu Mono" panose="020B0509030602030204" pitchFamily="49" charset="0"/>
              </a:rPr>
              <a:t>has</a:t>
            </a:r>
            <a:r>
              <a:rPr lang="it-IT" sz="1200" dirty="0">
                <a:solidFill>
                  <a:schemeClr val="tx1"/>
                </a:solidFill>
                <a:latin typeface="Ubuntu Mono" panose="020B0509030602030204" pitchFamily="49" charset="0"/>
              </a:rPr>
              <a:t> </a:t>
            </a:r>
            <a:r>
              <a:rPr lang="it-IT" sz="1200" dirty="0" err="1">
                <a:solidFill>
                  <a:schemeClr val="tx1"/>
                </a:solidFill>
                <a:latin typeface="Ubuntu Mono" panose="020B0509030602030204" pitchFamily="49" charset="0"/>
              </a:rPr>
              <a:t>been</a:t>
            </a:r>
            <a:r>
              <a:rPr lang="it-IT" sz="1200" dirty="0">
                <a:solidFill>
                  <a:schemeClr val="tx1"/>
                </a:solidFill>
                <a:latin typeface="Ubuntu Mono" panose="020B0509030602030204" pitchFamily="49" charset="0"/>
              </a:rPr>
              <a:t> </a:t>
            </a:r>
            <a:r>
              <a:rPr lang="it-IT" sz="1200" dirty="0" err="1">
                <a:solidFill>
                  <a:schemeClr val="tx1"/>
                </a:solidFill>
                <a:latin typeface="Ubuntu Mono" panose="020B0509030602030204" pitchFamily="49" charset="0"/>
              </a:rPr>
              <a:t>updated</a:t>
            </a:r>
            <a:endParaRPr lang="it-IT" sz="1200" dirty="0">
              <a:solidFill>
                <a:schemeClr val="tx1"/>
              </a:solidFill>
              <a:latin typeface="Ubuntu Mono" panose="020B0509030602030204" pitchFamily="49" charset="0"/>
            </a:endParaRPr>
          </a:p>
          <a:p>
            <a:r>
              <a:rPr lang="it-IT" sz="1200" dirty="0">
                <a:solidFill>
                  <a:srgbClr val="000000"/>
                </a:solidFill>
                <a:latin typeface="Ubuntu Mono" panose="020B0509030602030204" pitchFamily="49" charset="0"/>
              </a:rPr>
              <a:t>Using </a:t>
            </a:r>
            <a:r>
              <a:rPr lang="it-IT" sz="1200" dirty="0" err="1">
                <a:solidFill>
                  <a:srgbClr val="000000"/>
                </a:solidFill>
                <a:latin typeface="Ubuntu Mono" panose="020B0509030602030204" pitchFamily="49" charset="0"/>
              </a:rPr>
              <a:t>version</a:t>
            </a:r>
            <a:r>
              <a:rPr lang="it-IT" sz="1200" dirty="0">
                <a:solidFill>
                  <a:srgbClr val="000000"/>
                </a:solidFill>
                <a:latin typeface="Ubuntu Mono" panose="020B0509030602030204" pitchFamily="49" charset="0"/>
              </a:rPr>
              <a:t> </a:t>
            </a:r>
            <a:r>
              <a:rPr lang="it-IT" sz="1200" dirty="0">
                <a:solidFill>
                  <a:srgbClr val="2FB41D"/>
                </a:solidFill>
                <a:latin typeface="Ubuntu Mono" panose="020B0509030602030204" pitchFamily="49" charset="0"/>
              </a:rPr>
              <a:t>^2.0</a:t>
            </a:r>
            <a:r>
              <a:rPr lang="it-IT" sz="1200" dirty="0">
                <a:solidFill>
                  <a:srgbClr val="000000"/>
                </a:solidFill>
                <a:latin typeface="Ubuntu Mono" panose="020B0509030602030204" pitchFamily="49" charset="0"/>
              </a:rPr>
              <a:t> for </a:t>
            </a:r>
            <a:r>
              <a:rPr lang="it-IT" sz="1200" dirty="0" err="1">
                <a:solidFill>
                  <a:srgbClr val="2FB41D"/>
                </a:solidFill>
                <a:latin typeface="Ubuntu Mono" panose="020B0509030602030204" pitchFamily="49" charset="0"/>
              </a:rPr>
              <a:t>phpunit</a:t>
            </a:r>
            <a:r>
              <a:rPr lang="it-IT" sz="1200" dirty="0">
                <a:solidFill>
                  <a:srgbClr val="2FB41D"/>
                </a:solidFill>
                <a:latin typeface="Ubuntu Mono" panose="020B0509030602030204" pitchFamily="49" charset="0"/>
              </a:rPr>
              <a:t>/php-</a:t>
            </a:r>
            <a:r>
              <a:rPr lang="it-IT" sz="1200" dirty="0" err="1">
                <a:solidFill>
                  <a:srgbClr val="2FB41D"/>
                </a:solidFill>
                <a:latin typeface="Ubuntu Mono" panose="020B0509030602030204" pitchFamily="49" charset="0"/>
              </a:rPr>
              <a:t>invoker</a:t>
            </a:r>
            <a:endParaRPr lang="it-IT" sz="1200" dirty="0">
              <a:solidFill>
                <a:srgbClr val="2FB41D"/>
              </a:solidFill>
              <a:latin typeface="Ubuntu Mono" panose="020B0509030602030204" pitchFamily="49" charset="0"/>
            </a:endParaRPr>
          </a:p>
          <a:p>
            <a:r>
              <a:rPr lang="it-IT" sz="1200" dirty="0">
                <a:solidFill>
                  <a:srgbClr val="2FB41D"/>
                </a:solidFill>
                <a:latin typeface="Ubuntu Mono" panose="020B0509030602030204" pitchFamily="49" charset="0"/>
              </a:rPr>
              <a:t>./</a:t>
            </a:r>
            <a:r>
              <a:rPr lang="it-IT" sz="1200" dirty="0" err="1">
                <a:solidFill>
                  <a:srgbClr val="2FB41D"/>
                </a:solidFill>
                <a:latin typeface="Ubuntu Mono" panose="020B0509030602030204" pitchFamily="49" charset="0"/>
              </a:rPr>
              <a:t>composer.json</a:t>
            </a:r>
            <a:r>
              <a:rPr lang="it-IT" sz="1200" dirty="0">
                <a:solidFill>
                  <a:srgbClr val="2FB41D"/>
                </a:solidFill>
                <a:latin typeface="Ubuntu Mono" panose="020B0509030602030204" pitchFamily="49" charset="0"/>
              </a:rPr>
              <a:t> </a:t>
            </a:r>
            <a:r>
              <a:rPr lang="it-IT" sz="1200" dirty="0" err="1">
                <a:solidFill>
                  <a:srgbClr val="2FB41D"/>
                </a:solidFill>
                <a:latin typeface="Ubuntu Mono" panose="020B0509030602030204" pitchFamily="49" charset="0"/>
              </a:rPr>
              <a:t>has</a:t>
            </a:r>
            <a:r>
              <a:rPr lang="it-IT" sz="1200" dirty="0">
                <a:solidFill>
                  <a:srgbClr val="2FB41D"/>
                </a:solidFill>
                <a:latin typeface="Ubuntu Mono" panose="020B0509030602030204" pitchFamily="49" charset="0"/>
              </a:rPr>
              <a:t> </a:t>
            </a:r>
            <a:r>
              <a:rPr lang="it-IT" sz="1200" dirty="0" err="1">
                <a:solidFill>
                  <a:srgbClr val="2FB41D"/>
                </a:solidFill>
                <a:latin typeface="Ubuntu Mono" panose="020B0509030602030204" pitchFamily="49" charset="0"/>
              </a:rPr>
              <a:t>been</a:t>
            </a:r>
            <a:r>
              <a:rPr lang="it-IT" sz="1200" dirty="0">
                <a:solidFill>
                  <a:srgbClr val="2FB41D"/>
                </a:solidFill>
                <a:latin typeface="Ubuntu Mono" panose="020B0509030602030204" pitchFamily="49" charset="0"/>
              </a:rPr>
              <a:t> </a:t>
            </a:r>
            <a:r>
              <a:rPr lang="it-IT" sz="1200" dirty="0" err="1">
                <a:solidFill>
                  <a:srgbClr val="2FB41D"/>
                </a:solidFill>
                <a:latin typeface="Ubuntu Mono" panose="020B0509030602030204" pitchFamily="49" charset="0"/>
              </a:rPr>
              <a:t>updated</a:t>
            </a:r>
            <a:endParaRPr lang="it-IT" sz="1200" dirty="0">
              <a:solidFill>
                <a:srgbClr val="2FB41D"/>
              </a:solidFill>
              <a:latin typeface="Ubuntu Mono" panose="020B0509030602030204" pitchFamily="49" charset="0"/>
            </a:endParaRPr>
          </a:p>
        </p:txBody>
      </p:sp>
      <p:sp>
        <p:nvSpPr>
          <p:cNvPr id="14" name="Segnaposto contenuto 2">
            <a:extLst>
              <a:ext uri="{FF2B5EF4-FFF2-40B4-BE49-F238E27FC236}">
                <a16:creationId xmlns:a16="http://schemas.microsoft.com/office/drawing/2014/main" id="{9FECD58E-E4DB-264F-866D-1EC9934E3A5A}"/>
              </a:ext>
            </a:extLst>
          </p:cNvPr>
          <p:cNvSpPr txBox="1">
            <a:spLocks/>
          </p:cNvSpPr>
          <p:nvPr/>
        </p:nvSpPr>
        <p:spPr>
          <a:xfrm>
            <a:off x="261808" y="4743527"/>
            <a:ext cx="8694693" cy="83099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it-IT" sz="2200" dirty="0"/>
              <a:t>Grazie all'opzione </a:t>
            </a:r>
            <a:r>
              <a:rPr lang="it-IT" sz="2200" i="1" dirty="0">
                <a:highlight>
                  <a:srgbClr val="FFFF00"/>
                </a:highlight>
              </a:rPr>
              <a:t>--no-update</a:t>
            </a:r>
            <a:r>
              <a:rPr lang="it-IT" sz="2200" dirty="0"/>
              <a:t>, l'effetto di </a:t>
            </a:r>
            <a:r>
              <a:rPr lang="it-IT" sz="2200" i="1" dirty="0" err="1"/>
              <a:t>composer</a:t>
            </a:r>
            <a:r>
              <a:rPr lang="it-IT" sz="2200" i="1" dirty="0"/>
              <a:t> </a:t>
            </a:r>
            <a:r>
              <a:rPr lang="it-IT" sz="2200" i="1" dirty="0" err="1"/>
              <a:t>require</a:t>
            </a:r>
            <a:r>
              <a:rPr lang="it-IT" sz="2200" dirty="0"/>
              <a:t> sarà solo di aggiornare </a:t>
            </a:r>
            <a:r>
              <a:rPr lang="it-IT" sz="2200" i="1" dirty="0" err="1"/>
              <a:t>composer.json</a:t>
            </a:r>
            <a:r>
              <a:rPr lang="it-IT" sz="2200" dirty="0"/>
              <a:t> con il pacchetto da installare, senza scaricarlo:</a:t>
            </a:r>
          </a:p>
        </p:txBody>
      </p:sp>
      <p:sp>
        <p:nvSpPr>
          <p:cNvPr id="18" name="Rettangolo 17">
            <a:extLst>
              <a:ext uri="{FF2B5EF4-FFF2-40B4-BE49-F238E27FC236}">
                <a16:creationId xmlns:a16="http://schemas.microsoft.com/office/drawing/2014/main" id="{EDE773F7-32AF-314F-AA6E-B9C0B485073E}"/>
              </a:ext>
            </a:extLst>
          </p:cNvPr>
          <p:cNvSpPr/>
          <p:nvPr/>
        </p:nvSpPr>
        <p:spPr>
          <a:xfrm>
            <a:off x="530558" y="5502720"/>
            <a:ext cx="8003157" cy="461665"/>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spcBef>
                <a:spcPts val="600"/>
              </a:spcBef>
            </a:pPr>
            <a:r>
              <a:rPr lang="it-IT" sz="1200">
                <a:solidFill>
                  <a:schemeClr val="accent6"/>
                </a:solidFill>
                <a:latin typeface="Ubuntu Mono" panose="020B0509030602030204" pitchFamily="49" charset="0"/>
              </a:rPr>
              <a:t>an_app $ </a:t>
            </a:r>
            <a:r>
              <a:rPr lang="it-IT" sz="1200">
                <a:solidFill>
                  <a:srgbClr val="000000"/>
                </a:solidFill>
                <a:latin typeface="Ubuntu Mono" panose="020B0509030602030204" pitchFamily="49" charset="0"/>
              </a:rPr>
              <a:t>diff composer.lock.old composer.lock</a:t>
            </a:r>
          </a:p>
          <a:p>
            <a:r>
              <a:rPr lang="it-IT" sz="1200">
                <a:solidFill>
                  <a:srgbClr val="2FB41D"/>
                </a:solidFill>
                <a:latin typeface="Ubuntu Mono" panose="020B0509030602030204" pitchFamily="49" charset="0"/>
              </a:rPr>
              <a:t>&gt;           "phpunit/php-invoker": "^2.0"    </a:t>
            </a:r>
            <a:r>
              <a:rPr lang="it-IT" sz="1200">
                <a:solidFill>
                  <a:srgbClr val="0070C0"/>
                </a:solidFill>
                <a:latin typeface="Ubuntu Mono" panose="020B0509030602030204" pitchFamily="49" charset="0"/>
              </a:rPr>
              <a:t># </a:t>
            </a:r>
            <a:r>
              <a:rPr lang="it-IT" sz="1200">
                <a:solidFill>
                  <a:srgbClr val="0070C0"/>
                </a:solidFill>
                <a:latin typeface="Times New Roman" panose="02020603050405020304" pitchFamily="18" charset="0"/>
                <a:cs typeface="Times New Roman" panose="02020603050405020304" pitchFamily="18" charset="0"/>
              </a:rPr>
              <a:t>nuovo rigo in </a:t>
            </a:r>
            <a:r>
              <a:rPr lang="it-IT" sz="1200" i="1">
                <a:solidFill>
                  <a:srgbClr val="0070C0"/>
                </a:solidFill>
                <a:latin typeface="Times New Roman" panose="02020603050405020304" pitchFamily="18" charset="0"/>
                <a:cs typeface="Times New Roman" panose="02020603050405020304" pitchFamily="18" charset="0"/>
              </a:rPr>
              <a:t>composer.lock</a:t>
            </a:r>
            <a:r>
              <a:rPr lang="it-IT" sz="1200">
                <a:solidFill>
                  <a:srgbClr val="0070C0"/>
                </a:solidFill>
                <a:latin typeface="Times New Roman" panose="02020603050405020304" pitchFamily="18" charset="0"/>
                <a:cs typeface="Times New Roman" panose="02020603050405020304" pitchFamily="18" charset="0"/>
              </a:rPr>
              <a:t>, unica differenza vs</a:t>
            </a:r>
            <a:r>
              <a:rPr lang="it-IT" sz="1200" i="1">
                <a:solidFill>
                  <a:srgbClr val="0070C0"/>
                </a:solidFill>
                <a:latin typeface="Times New Roman" panose="02020603050405020304" pitchFamily="18" charset="0"/>
                <a:cs typeface="Times New Roman" panose="02020603050405020304" pitchFamily="18" charset="0"/>
              </a:rPr>
              <a:t>. composer.lock.old</a:t>
            </a:r>
            <a:endParaRPr lang="it-IT" sz="1200">
              <a:solidFill>
                <a:srgbClr val="2FB41D"/>
              </a:solidFill>
              <a:latin typeface="Ubuntu Mono" panose="020B0509030602030204" pitchFamily="49" charset="0"/>
            </a:endParaRPr>
          </a:p>
        </p:txBody>
      </p:sp>
    </p:spTree>
    <p:extLst>
      <p:ext uri="{BB962C8B-B14F-4D97-AF65-F5344CB8AC3E}">
        <p14:creationId xmlns:p14="http://schemas.microsoft.com/office/powerpoint/2010/main" val="1625058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E4EDF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C8D1EE-746E-4740-A6E2-14E4CFFA9D11}"/>
              </a:ext>
            </a:extLst>
          </p:cNvPr>
          <p:cNvSpPr>
            <a:spLocks noGrp="1"/>
          </p:cNvSpPr>
          <p:nvPr>
            <p:ph type="title"/>
          </p:nvPr>
        </p:nvSpPr>
        <p:spPr>
          <a:xfrm>
            <a:off x="359500" y="39181"/>
            <a:ext cx="8579942" cy="697419"/>
          </a:xfrm>
        </p:spPr>
        <p:txBody>
          <a:bodyPr>
            <a:normAutofit/>
          </a:bodyPr>
          <a:lstStyle/>
          <a:p>
            <a:r>
              <a:rPr lang="it-IT" sz="3600" b="0"/>
              <a:t>Composer e autoloading</a:t>
            </a:r>
          </a:p>
        </p:txBody>
      </p:sp>
      <p:sp>
        <p:nvSpPr>
          <p:cNvPr id="4" name="Segnaposto data 3">
            <a:extLst>
              <a:ext uri="{FF2B5EF4-FFF2-40B4-BE49-F238E27FC236}">
                <a16:creationId xmlns:a16="http://schemas.microsoft.com/office/drawing/2014/main" id="{9AB832B2-6846-B649-9E16-4E18A4397732}"/>
              </a:ext>
            </a:extLst>
          </p:cNvPr>
          <p:cNvSpPr>
            <a:spLocks noGrp="1"/>
          </p:cNvSpPr>
          <p:nvPr>
            <p:ph type="dt" sz="half" idx="10"/>
          </p:nvPr>
        </p:nvSpPr>
        <p:spPr/>
        <p:txBody>
          <a:bodyPr/>
          <a:lstStyle/>
          <a:p>
            <a:fld id="{9B514204-6D0D-8846-BF15-CF703497422C}" type="datetime1">
              <a:rPr lang="it-IT" smtClean="0"/>
              <a:t>09/01/24</a:t>
            </a:fld>
            <a:endParaRPr lang="it-IT"/>
          </a:p>
        </p:txBody>
      </p:sp>
      <p:sp>
        <p:nvSpPr>
          <p:cNvPr id="5" name="Segnaposto piè di pagina 4">
            <a:extLst>
              <a:ext uri="{FF2B5EF4-FFF2-40B4-BE49-F238E27FC236}">
                <a16:creationId xmlns:a16="http://schemas.microsoft.com/office/drawing/2014/main" id="{A46BE55C-E572-3B4E-A661-18D2F7126BDE}"/>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C8CEC4D-E73B-5E47-99B0-86E1679CCE3F}"/>
              </a:ext>
            </a:extLst>
          </p:cNvPr>
          <p:cNvSpPr>
            <a:spLocks noGrp="1"/>
          </p:cNvSpPr>
          <p:nvPr>
            <p:ph type="sldNum" sz="quarter" idx="12"/>
          </p:nvPr>
        </p:nvSpPr>
        <p:spPr/>
        <p:txBody>
          <a:bodyPr/>
          <a:lstStyle/>
          <a:p>
            <a:fld id="{F8EFCE01-9A1A-5743-92DE-2F66DAA3BA2F}" type="slidenum">
              <a:rPr lang="it-IT" smtClean="0"/>
              <a:t>48</a:t>
            </a:fld>
            <a:endParaRPr lang="it-IT"/>
          </a:p>
        </p:txBody>
      </p:sp>
      <p:sp>
        <p:nvSpPr>
          <p:cNvPr id="14" name="Segnaposto contenuto 2">
            <a:extLst>
              <a:ext uri="{FF2B5EF4-FFF2-40B4-BE49-F238E27FC236}">
                <a16:creationId xmlns:a16="http://schemas.microsoft.com/office/drawing/2014/main" id="{AE4BA627-C273-9B40-92C1-308E8A4D6C50}"/>
              </a:ext>
            </a:extLst>
          </p:cNvPr>
          <p:cNvSpPr txBox="1">
            <a:spLocks/>
          </p:cNvSpPr>
          <p:nvPr/>
        </p:nvSpPr>
        <p:spPr>
          <a:xfrm>
            <a:off x="261808" y="798968"/>
            <a:ext cx="8685029" cy="4964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it-IT" sz="2300"/>
              <a:t>Torniamo sull'installazione dei pacchetti da cui dipende l'app Laravel:</a:t>
            </a:r>
          </a:p>
        </p:txBody>
      </p:sp>
      <p:sp>
        <p:nvSpPr>
          <p:cNvPr id="15" name="Rettangolo 14">
            <a:extLst>
              <a:ext uri="{FF2B5EF4-FFF2-40B4-BE49-F238E27FC236}">
                <a16:creationId xmlns:a16="http://schemas.microsoft.com/office/drawing/2014/main" id="{48ABACEF-2675-A544-B0F5-FD419B28F965}"/>
              </a:ext>
            </a:extLst>
          </p:cNvPr>
          <p:cNvSpPr/>
          <p:nvPr/>
        </p:nvSpPr>
        <p:spPr>
          <a:xfrm>
            <a:off x="359500" y="1295400"/>
            <a:ext cx="8428864" cy="1600438"/>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spcBef>
                <a:spcPts val="600"/>
              </a:spcBef>
            </a:pPr>
            <a:r>
              <a:rPr lang="it-IT" sz="1400">
                <a:solidFill>
                  <a:schemeClr val="accent6"/>
                </a:solidFill>
                <a:latin typeface="Ubuntu Mono" panose="020B0509030602030204" pitchFamily="49" charset="0"/>
              </a:rPr>
              <a:t>an_app $</a:t>
            </a:r>
            <a:r>
              <a:rPr lang="it-IT" sz="1400">
                <a:solidFill>
                  <a:srgbClr val="000000"/>
                </a:solidFill>
                <a:latin typeface="Ubuntu Mono" panose="020B0509030602030204" pitchFamily="49" charset="0"/>
              </a:rPr>
              <a:t> composer install --no-scripts</a:t>
            </a:r>
          </a:p>
          <a:p>
            <a:r>
              <a:rPr lang="it-IT" sz="1400">
                <a:solidFill>
                  <a:srgbClr val="2FB41D"/>
                </a:solidFill>
                <a:latin typeface="Ubuntu Mono" panose="020B0509030602030204" pitchFamily="49" charset="0"/>
              </a:rPr>
              <a:t>Loading composer repositories with package information</a:t>
            </a:r>
          </a:p>
          <a:p>
            <a:r>
              <a:rPr lang="it-IT" sz="1400">
                <a:solidFill>
                  <a:srgbClr val="2FB41D"/>
                </a:solidFill>
                <a:latin typeface="Ubuntu Mono" panose="020B0509030602030204" pitchFamily="49" charset="0"/>
              </a:rPr>
              <a:t>Installing dependencies (including require-dev) from lock file</a:t>
            </a:r>
          </a:p>
          <a:p>
            <a:r>
              <a:rPr lang="it-IT" sz="1400">
                <a:solidFill>
                  <a:srgbClr val="2FB41D"/>
                </a:solidFill>
                <a:latin typeface="Ubuntu Mono" panose="020B0509030602030204" pitchFamily="49" charset="0"/>
              </a:rPr>
              <a:t>Package operations: 80 installs, 0 updates, 0 removals</a:t>
            </a:r>
          </a:p>
          <a:p>
            <a:r>
              <a:rPr lang="it-IT" sz="1400">
                <a:solidFill>
                  <a:srgbClr val="000000"/>
                </a:solidFill>
                <a:latin typeface="Ubuntu Mono" panose="020B0509030602030204" pitchFamily="49" charset="0"/>
              </a:rPr>
              <a:t>  - Installing </a:t>
            </a:r>
            <a:r>
              <a:rPr lang="it-IT" sz="1400">
                <a:solidFill>
                  <a:srgbClr val="2FB41D"/>
                </a:solidFill>
                <a:latin typeface="Ubuntu Mono" panose="020B0509030602030204" pitchFamily="49" charset="0"/>
              </a:rPr>
              <a:t>doctrine/inflector</a:t>
            </a:r>
            <a:r>
              <a:rPr lang="it-IT" sz="1400">
                <a:solidFill>
                  <a:srgbClr val="000000"/>
                </a:solidFill>
                <a:latin typeface="Ubuntu Mono" panose="020B0509030602030204" pitchFamily="49" charset="0"/>
              </a:rPr>
              <a:t> (</a:t>
            </a:r>
            <a:r>
              <a:rPr lang="it-IT" sz="1400">
                <a:solidFill>
                  <a:srgbClr val="9FA01C"/>
                </a:solidFill>
                <a:latin typeface="Ubuntu Mono" panose="020B0509030602030204" pitchFamily="49" charset="0"/>
              </a:rPr>
              <a:t>v1.3.0</a:t>
            </a:r>
            <a:r>
              <a:rPr lang="it-IT" sz="1400">
                <a:solidFill>
                  <a:srgbClr val="000000"/>
                </a:solidFill>
                <a:latin typeface="Ubuntu Mono" panose="020B0509030602030204" pitchFamily="49" charset="0"/>
              </a:rPr>
              <a:t>): Loading from cache</a:t>
            </a:r>
          </a:p>
          <a:p>
            <a:r>
              <a:rPr lang="it-IT" sz="1400">
                <a:solidFill>
                  <a:srgbClr val="000000"/>
                </a:solidFill>
                <a:latin typeface="Ubuntu Mono" panose="020B0509030602030204" pitchFamily="49" charset="0"/>
              </a:rPr>
              <a:t>  ...</a:t>
            </a:r>
          </a:p>
          <a:p>
            <a:r>
              <a:rPr lang="it-IT" sz="1400">
                <a:solidFill>
                  <a:srgbClr val="2FB41D"/>
                </a:solidFill>
                <a:highlight>
                  <a:srgbClr val="00FFFF"/>
                </a:highlight>
                <a:latin typeface="Ubuntu Mono" panose="020B0509030602030204" pitchFamily="49" charset="0"/>
              </a:rPr>
              <a:t>Generating optimized autoload files</a:t>
            </a:r>
          </a:p>
        </p:txBody>
      </p:sp>
      <p:sp>
        <p:nvSpPr>
          <p:cNvPr id="18" name="Segnaposto contenuto 2">
            <a:extLst>
              <a:ext uri="{FF2B5EF4-FFF2-40B4-BE49-F238E27FC236}">
                <a16:creationId xmlns:a16="http://schemas.microsoft.com/office/drawing/2014/main" id="{F8C39558-6F66-074D-A60C-2905F23FFBA5}"/>
              </a:ext>
            </a:extLst>
          </p:cNvPr>
          <p:cNvSpPr txBox="1">
            <a:spLocks/>
          </p:cNvSpPr>
          <p:nvPr/>
        </p:nvSpPr>
        <p:spPr>
          <a:xfrm>
            <a:off x="261808" y="3000995"/>
            <a:ext cx="8685029" cy="215520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8288" indent="-268288">
              <a:spcBef>
                <a:spcPts val="800"/>
              </a:spcBef>
            </a:pPr>
            <a:r>
              <a:rPr lang="it-IT" sz="2300"/>
              <a:t>I pacchetti installati compaiono nella (nuova) directory </a:t>
            </a:r>
            <a:r>
              <a:rPr lang="it-IT" sz="2300" i="1"/>
              <a:t>vendor</a:t>
            </a:r>
          </a:p>
          <a:p>
            <a:pPr marL="268288" indent="-268288">
              <a:spcBef>
                <a:spcPts val="300"/>
              </a:spcBef>
            </a:pPr>
            <a:r>
              <a:rPr lang="it-IT" sz="2300"/>
              <a:t>Inoltre, in </a:t>
            </a:r>
            <a:r>
              <a:rPr lang="it-IT" sz="2300" i="1"/>
              <a:t>vendor/composer</a:t>
            </a:r>
            <a:r>
              <a:rPr lang="it-IT" sz="2300"/>
              <a:t>, compaiono gli </a:t>
            </a:r>
            <a:r>
              <a:rPr lang="it-IT" sz="2300">
                <a:highlight>
                  <a:srgbClr val="00FFFF"/>
                </a:highlight>
              </a:rPr>
              <a:t>"autoload files" generati</a:t>
            </a:r>
          </a:p>
          <a:p>
            <a:pPr marL="268288" indent="-268288">
              <a:spcBef>
                <a:spcPts val="300"/>
              </a:spcBef>
            </a:pPr>
            <a:r>
              <a:rPr lang="it-IT" sz="2300"/>
              <a:t>j</a:t>
            </a:r>
          </a:p>
        </p:txBody>
      </p:sp>
    </p:spTree>
    <p:extLst>
      <p:ext uri="{BB962C8B-B14F-4D97-AF65-F5344CB8AC3E}">
        <p14:creationId xmlns:p14="http://schemas.microsoft.com/office/powerpoint/2010/main" val="16878075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E4EDF2"/>
        </a:solidFill>
        <a:effectLst/>
      </p:bgPr>
    </p:bg>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9AB832B2-6846-B649-9E16-4E18A4397732}"/>
              </a:ext>
            </a:extLst>
          </p:cNvPr>
          <p:cNvSpPr>
            <a:spLocks noGrp="1"/>
          </p:cNvSpPr>
          <p:nvPr>
            <p:ph type="dt" sz="half" idx="10"/>
          </p:nvPr>
        </p:nvSpPr>
        <p:spPr/>
        <p:txBody>
          <a:bodyPr/>
          <a:lstStyle/>
          <a:p>
            <a:fld id="{3ADC191C-30A7-FA41-9B26-2491B8424AEA}" type="datetime1">
              <a:rPr lang="it-IT" smtClean="0"/>
              <a:t>09/01/24</a:t>
            </a:fld>
            <a:endParaRPr lang="it-IT"/>
          </a:p>
        </p:txBody>
      </p:sp>
      <p:sp>
        <p:nvSpPr>
          <p:cNvPr id="5" name="Segnaposto piè di pagina 4">
            <a:extLst>
              <a:ext uri="{FF2B5EF4-FFF2-40B4-BE49-F238E27FC236}">
                <a16:creationId xmlns:a16="http://schemas.microsoft.com/office/drawing/2014/main" id="{A46BE55C-E572-3B4E-A661-18D2F7126BDE}"/>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C8CEC4D-E73B-5E47-99B0-86E1679CCE3F}"/>
              </a:ext>
            </a:extLst>
          </p:cNvPr>
          <p:cNvSpPr>
            <a:spLocks noGrp="1"/>
          </p:cNvSpPr>
          <p:nvPr>
            <p:ph type="sldNum" sz="quarter" idx="12"/>
          </p:nvPr>
        </p:nvSpPr>
        <p:spPr/>
        <p:txBody>
          <a:bodyPr/>
          <a:lstStyle/>
          <a:p>
            <a:fld id="{F8EFCE01-9A1A-5743-92DE-2F66DAA3BA2F}" type="slidenum">
              <a:rPr lang="it-IT" smtClean="0"/>
              <a:t>49</a:t>
            </a:fld>
            <a:endParaRPr lang="it-IT"/>
          </a:p>
        </p:txBody>
      </p:sp>
      <p:sp>
        <p:nvSpPr>
          <p:cNvPr id="3" name="Rettangolo 2">
            <a:extLst>
              <a:ext uri="{FF2B5EF4-FFF2-40B4-BE49-F238E27FC236}">
                <a16:creationId xmlns:a16="http://schemas.microsoft.com/office/drawing/2014/main" id="{E63428D8-EB2D-4C4A-993C-EB7660396820}"/>
              </a:ext>
            </a:extLst>
          </p:cNvPr>
          <p:cNvSpPr/>
          <p:nvPr/>
        </p:nvSpPr>
        <p:spPr>
          <a:xfrm>
            <a:off x="359500" y="2683000"/>
            <a:ext cx="6953939" cy="3785652"/>
          </a:xfrm>
          <a:prstGeom prst="rect">
            <a:avLst/>
          </a:prstGeom>
          <a:solidFill>
            <a:srgbClr val="D4E1F1"/>
          </a:solidFill>
          <a:ln>
            <a:solidFill>
              <a:schemeClr val="accent1"/>
            </a:solidFill>
          </a:ln>
        </p:spPr>
        <p:txBody>
          <a:bodyPr wrap="square">
            <a:spAutoFit/>
          </a:bodyPr>
          <a:lstStyle/>
          <a:p>
            <a:r>
              <a:rPr lang="it-IT" sz="1200">
                <a:solidFill>
                  <a:srgbClr val="0070C0"/>
                </a:solidFill>
                <a:effectLst/>
                <a:latin typeface="Ubuntu Mono" panose="020B0509030602030204" pitchFamily="49" charset="0"/>
              </a:rPr>
              <a:t>// </a:t>
            </a:r>
            <a:r>
              <a:rPr lang="it-IT" sz="1200">
                <a:solidFill>
                  <a:srgbClr val="0070C0"/>
                </a:solidFill>
                <a:effectLst/>
                <a:latin typeface="Times New Roman" panose="02020603050405020304" pitchFamily="18" charset="0"/>
                <a:cs typeface="Times New Roman" panose="02020603050405020304" pitchFamily="18" charset="0"/>
              </a:rPr>
              <a:t>file </a:t>
            </a:r>
            <a:r>
              <a:rPr lang="it-IT" sz="1200">
                <a:solidFill>
                  <a:srgbClr val="0070C0"/>
                </a:solidFill>
                <a:effectLst/>
                <a:latin typeface="Ubuntu Mono" panose="020B0509030602030204" pitchFamily="49" charset="0"/>
              </a:rPr>
              <a:t>&lt;</a:t>
            </a:r>
            <a:r>
              <a:rPr lang="it-IT" sz="1200" i="1">
                <a:solidFill>
                  <a:srgbClr val="0070C0"/>
                </a:solidFill>
                <a:effectLst/>
                <a:latin typeface="Ubuntu Mono" panose="020B0509030602030204" pitchFamily="49" charset="0"/>
              </a:rPr>
              <a:t>dir-base-</a:t>
            </a:r>
            <a:r>
              <a:rPr lang="it-IT" sz="1200" i="1" err="1">
                <a:solidFill>
                  <a:srgbClr val="0070C0"/>
                </a:solidFill>
                <a:effectLst/>
                <a:latin typeface="Ubuntu Mono" panose="020B0509030602030204" pitchFamily="49" charset="0"/>
              </a:rPr>
              <a:t>app</a:t>
            </a:r>
            <a:r>
              <a:rPr lang="it-IT" sz="1200">
                <a:solidFill>
                  <a:srgbClr val="0070C0"/>
                </a:solidFill>
                <a:effectLst/>
                <a:latin typeface="Ubuntu Mono" panose="020B0509030602030204" pitchFamily="49" charset="0"/>
              </a:rPr>
              <a:t>&gt;/</a:t>
            </a:r>
            <a:r>
              <a:rPr lang="it-IT" sz="1200" err="1">
                <a:solidFill>
                  <a:srgbClr val="0070C0"/>
                </a:solidFill>
                <a:effectLst/>
                <a:latin typeface="Ubuntu Mono" panose="020B0509030602030204" pitchFamily="49" charset="0"/>
              </a:rPr>
              <a:t>composer.json</a:t>
            </a:r>
            <a:endParaRPr lang="it-IT" sz="1200">
              <a:solidFill>
                <a:srgbClr val="0070C0"/>
              </a:solidFill>
              <a:effectLst/>
              <a:latin typeface="Ubuntu Mono" panose="020B0509030602030204" pitchFamily="49" charset="0"/>
            </a:endParaRPr>
          </a:p>
          <a:p>
            <a:endParaRPr lang="it-IT" sz="1200">
              <a:latin typeface="Ubuntu Mono" panose="020B0509030602030204" pitchFamily="49" charset="0"/>
            </a:endParaRPr>
          </a:p>
          <a:p>
            <a:r>
              <a:rPr lang="it-IT" sz="1200">
                <a:effectLst/>
                <a:latin typeface="Ubuntu Mono" panose="020B0509030602030204" pitchFamily="49" charset="0"/>
              </a:rPr>
              <a:t>{</a:t>
            </a:r>
          </a:p>
          <a:p>
            <a:r>
              <a:rPr lang="it-IT" sz="1200">
                <a:solidFill>
                  <a:srgbClr val="000000"/>
                </a:solidFill>
                <a:effectLst/>
                <a:latin typeface="Ubuntu Mono" panose="020B0509030602030204" pitchFamily="49" charset="0"/>
              </a:rPr>
              <a:t>    </a:t>
            </a:r>
            <a:r>
              <a:rPr lang="it-IT" sz="1200" b="1">
                <a:solidFill>
                  <a:srgbClr val="008000"/>
                </a:solidFill>
                <a:effectLst/>
                <a:latin typeface="Ubuntu Mono" panose="020B0509030602030204" pitchFamily="49" charset="0"/>
              </a:rPr>
              <a:t>"</a:t>
            </a:r>
            <a:r>
              <a:rPr lang="it-IT" sz="1200" b="1" err="1">
                <a:solidFill>
                  <a:srgbClr val="008000"/>
                </a:solidFill>
                <a:effectLst/>
                <a:latin typeface="Ubuntu Mono" panose="020B0509030602030204" pitchFamily="49" charset="0"/>
              </a:rPr>
              <a:t>name</a:t>
            </a:r>
            <a:r>
              <a:rPr lang="it-IT" sz="1200" b="1">
                <a:solidFill>
                  <a:srgbClr val="008000"/>
                </a:solidFill>
                <a:effectLst/>
                <a:latin typeface="Ubuntu Mono" panose="020B0509030602030204" pitchFamily="49" charset="0"/>
              </a:rPr>
              <a:t>"</a:t>
            </a:r>
            <a:r>
              <a:rPr lang="it-IT" sz="1200">
                <a:solidFill>
                  <a:srgbClr val="000000"/>
                </a:solidFill>
                <a:effectLst/>
                <a:latin typeface="Ubuntu Mono" panose="020B0509030602030204" pitchFamily="49" charset="0"/>
              </a:rPr>
              <a:t>: </a:t>
            </a:r>
            <a:r>
              <a:rPr lang="it-IT" sz="1200">
                <a:solidFill>
                  <a:srgbClr val="BA2121"/>
                </a:solidFill>
                <a:effectLst/>
                <a:latin typeface="Ubuntu Mono" panose="020B0509030602030204" pitchFamily="49" charset="0"/>
              </a:rPr>
              <a:t>"</a:t>
            </a:r>
            <a:r>
              <a:rPr lang="it-IT" sz="1200" err="1">
                <a:solidFill>
                  <a:srgbClr val="BA2121"/>
                </a:solidFill>
                <a:effectLst/>
                <a:latin typeface="Ubuntu Mono" panose="020B0509030602030204" pitchFamily="49" charset="0"/>
              </a:rPr>
              <a:t>laravel</a:t>
            </a:r>
            <a:r>
              <a:rPr lang="it-IT" sz="1200">
                <a:solidFill>
                  <a:srgbClr val="BA2121"/>
                </a:solidFill>
                <a:effectLst/>
                <a:latin typeface="Ubuntu Mono" panose="020B0509030602030204" pitchFamily="49" charset="0"/>
              </a:rPr>
              <a:t>/</a:t>
            </a:r>
            <a:r>
              <a:rPr lang="it-IT" sz="1200" err="1">
                <a:solidFill>
                  <a:srgbClr val="BA2121"/>
                </a:solidFill>
                <a:effectLst/>
                <a:latin typeface="Ubuntu Mono" panose="020B0509030602030204" pitchFamily="49" charset="0"/>
              </a:rPr>
              <a:t>laravel</a:t>
            </a:r>
            <a:r>
              <a:rPr lang="it-IT" sz="1200">
                <a:solidFill>
                  <a:srgbClr val="BA2121"/>
                </a:solidFill>
                <a:effectLst/>
                <a:latin typeface="Ubuntu Mono" panose="020B0509030602030204" pitchFamily="49" charset="0"/>
              </a:rPr>
              <a:t>"</a:t>
            </a:r>
            <a:r>
              <a:rPr lang="it-IT" sz="1200">
                <a:solidFill>
                  <a:srgbClr val="000000"/>
                </a:solidFill>
                <a:effectLst/>
                <a:latin typeface="Ubuntu Mono" panose="020B0509030602030204" pitchFamily="49" charset="0"/>
              </a:rPr>
              <a:t>,</a:t>
            </a:r>
            <a:endParaRPr lang="it-IT" sz="1200">
              <a:solidFill>
                <a:srgbClr val="BA2121"/>
              </a:solidFill>
              <a:effectLst/>
              <a:latin typeface="Ubuntu Mono" panose="020B0509030602030204" pitchFamily="49" charset="0"/>
            </a:endParaRPr>
          </a:p>
          <a:p>
            <a:r>
              <a:rPr lang="it-IT" sz="1200">
                <a:solidFill>
                  <a:srgbClr val="000000"/>
                </a:solidFill>
                <a:effectLst/>
                <a:latin typeface="Ubuntu Mono" panose="020B0509030602030204" pitchFamily="49" charset="0"/>
              </a:rPr>
              <a:t>...</a:t>
            </a:r>
            <a:endParaRPr lang="it-IT" sz="1200">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b="1">
                <a:solidFill>
                  <a:srgbClr val="008000"/>
                </a:solidFill>
                <a:effectLst/>
                <a:latin typeface="Ubuntu Mono" panose="020B0509030602030204" pitchFamily="49" charset="0"/>
              </a:rPr>
              <a:t>"</a:t>
            </a:r>
            <a:r>
              <a:rPr lang="it-IT" sz="1200" b="1" err="1">
                <a:solidFill>
                  <a:srgbClr val="008000"/>
                </a:solidFill>
                <a:effectLst/>
                <a:latin typeface="Ubuntu Mono" panose="020B0509030602030204" pitchFamily="49" charset="0"/>
              </a:rPr>
              <a:t>autoload</a:t>
            </a:r>
            <a:r>
              <a:rPr lang="it-IT" sz="1200" b="1">
                <a:solidFill>
                  <a:srgbClr val="008000"/>
                </a:solidFill>
                <a:effectLst/>
                <a:latin typeface="Ubuntu Mono" panose="020B0509030602030204" pitchFamily="49" charset="0"/>
              </a:rPr>
              <a:t>"</a:t>
            </a:r>
            <a:r>
              <a:rPr lang="it-IT" sz="1200">
                <a:solidFill>
                  <a:srgbClr val="000000"/>
                </a:solidFill>
                <a:effectLst/>
                <a:latin typeface="Ubuntu Mono" panose="020B0509030602030204" pitchFamily="49" charset="0"/>
              </a:rPr>
              <a:t>: {</a:t>
            </a:r>
            <a:endParaRPr lang="it-IT" sz="1200">
              <a:solidFill>
                <a:srgbClr val="008000"/>
              </a:solidFill>
              <a:effectLst/>
              <a:latin typeface="Ubuntu Mono" panose="020B0509030602030204" pitchFamily="49" charset="0"/>
            </a:endParaRPr>
          </a:p>
          <a:p>
            <a:r>
              <a:rPr lang="it-IT" sz="1200">
                <a:effectLst/>
                <a:latin typeface="Ubuntu Mono" panose="020B0509030602030204" pitchFamily="49" charset="0"/>
              </a:rPr>
              <a:t>        </a:t>
            </a:r>
            <a:r>
              <a:rPr lang="it-IT" sz="1200" b="1">
                <a:solidFill>
                  <a:srgbClr val="008000"/>
                </a:solidFill>
                <a:effectLst/>
                <a:latin typeface="Ubuntu Mono" panose="020B0509030602030204" pitchFamily="49" charset="0"/>
              </a:rPr>
              <a:t>"psr-4"</a:t>
            </a:r>
            <a:r>
              <a:rPr lang="it-IT" sz="1200">
                <a:effectLst/>
                <a:latin typeface="Ubuntu Mono" panose="020B0509030602030204" pitchFamily="49" charset="0"/>
              </a:rPr>
              <a:t>: { </a:t>
            </a:r>
          </a:p>
          <a:p>
            <a:r>
              <a:rPr lang="it-IT" sz="1200" b="1">
                <a:solidFill>
                  <a:srgbClr val="008000"/>
                </a:solidFill>
                <a:latin typeface="Ubuntu Mono" panose="020B0509030602030204" pitchFamily="49" charset="0"/>
              </a:rPr>
              <a:t>            </a:t>
            </a:r>
            <a:r>
              <a:rPr lang="it-IT" sz="1200" b="1">
                <a:solidFill>
                  <a:srgbClr val="008000"/>
                </a:solidFill>
                <a:effectLst/>
                <a:latin typeface="Ubuntu Mono" panose="020B0509030602030204" pitchFamily="49" charset="0"/>
              </a:rPr>
              <a:t>"</a:t>
            </a:r>
            <a:r>
              <a:rPr lang="it-IT" sz="1200" b="1" err="1">
                <a:solidFill>
                  <a:srgbClr val="008000"/>
                </a:solidFill>
                <a:effectLst/>
                <a:latin typeface="Ubuntu Mono" panose="020B0509030602030204" pitchFamily="49" charset="0"/>
              </a:rPr>
              <a:t>App</a:t>
            </a:r>
            <a:r>
              <a:rPr lang="it-IT" sz="1200" b="1">
                <a:solidFill>
                  <a:srgbClr val="008000"/>
                </a:solidFill>
                <a:effectLst/>
                <a:latin typeface="Ubuntu Mono" panose="020B0509030602030204" pitchFamily="49" charset="0"/>
              </a:rPr>
              <a:t>\\"</a:t>
            </a:r>
            <a:r>
              <a:rPr lang="it-IT" sz="1200">
                <a:effectLst/>
                <a:latin typeface="Ubuntu Mono" panose="020B0509030602030204" pitchFamily="49" charset="0"/>
              </a:rPr>
              <a:t>: </a:t>
            </a:r>
            <a:r>
              <a:rPr lang="it-IT" sz="1200">
                <a:solidFill>
                  <a:srgbClr val="BA2121"/>
                </a:solidFill>
                <a:effectLst/>
                <a:latin typeface="Ubuntu Mono" panose="020B0509030602030204" pitchFamily="49" charset="0"/>
              </a:rPr>
              <a:t>"</a:t>
            </a:r>
            <a:r>
              <a:rPr lang="it-IT" sz="1200" err="1">
                <a:solidFill>
                  <a:srgbClr val="BA2121"/>
                </a:solidFill>
                <a:effectLst/>
                <a:latin typeface="Ubuntu Mono" panose="020B0509030602030204" pitchFamily="49" charset="0"/>
              </a:rPr>
              <a:t>app</a:t>
            </a:r>
            <a:r>
              <a:rPr lang="it-IT" sz="1200">
                <a:solidFill>
                  <a:srgbClr val="BA2121"/>
                </a:solidFill>
                <a:effectLst/>
                <a:latin typeface="Ubuntu Mono" panose="020B0509030602030204" pitchFamily="49" charset="0"/>
              </a:rPr>
              <a:t>/"</a:t>
            </a:r>
            <a:r>
              <a:rPr lang="it-IT" sz="1200">
                <a:effectLst/>
                <a:latin typeface="Ubuntu Mono" panose="020B0509030602030204" pitchFamily="49" charset="0"/>
              </a:rPr>
              <a:t> </a:t>
            </a:r>
          </a:p>
          <a:p>
            <a:r>
              <a:rPr lang="it-IT" sz="1200">
                <a:latin typeface="Ubuntu Mono" panose="020B0509030602030204" pitchFamily="49" charset="0"/>
              </a:rPr>
              <a:t>        </a:t>
            </a:r>
            <a:r>
              <a:rPr lang="it-IT" sz="1200">
                <a:effectLst/>
                <a:latin typeface="Ubuntu Mono" panose="020B0509030602030204" pitchFamily="49" charset="0"/>
              </a:rPr>
              <a:t>}, ...</a:t>
            </a:r>
          </a:p>
          <a:p>
            <a:r>
              <a:rPr lang="it-IT" sz="1200">
                <a:effectLst/>
                <a:latin typeface="Ubuntu Mono" panose="020B0509030602030204" pitchFamily="49" charset="0"/>
              </a:rPr>
              <a:t>    },</a:t>
            </a:r>
          </a:p>
          <a:p>
            <a:r>
              <a:rPr lang="it-IT" sz="1200">
                <a:solidFill>
                  <a:srgbClr val="000000"/>
                </a:solidFill>
                <a:effectLst/>
                <a:latin typeface="Ubuntu Mono" panose="020B0509030602030204" pitchFamily="49" charset="0"/>
              </a:rPr>
              <a:t>...</a:t>
            </a:r>
            <a:endParaRPr lang="it-IT" sz="1200">
              <a:solidFill>
                <a:srgbClr val="008000"/>
              </a:solidFill>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b="1">
                <a:solidFill>
                  <a:srgbClr val="008000"/>
                </a:solidFill>
                <a:effectLst/>
                <a:latin typeface="Ubuntu Mono" panose="020B0509030602030204" pitchFamily="49" charset="0"/>
              </a:rPr>
              <a:t>"scripts"</a:t>
            </a:r>
            <a:r>
              <a:rPr lang="it-IT" sz="1200">
                <a:solidFill>
                  <a:srgbClr val="000000"/>
                </a:solidFill>
                <a:effectLst/>
                <a:latin typeface="Ubuntu Mono" panose="020B0509030602030204" pitchFamily="49" charset="0"/>
              </a:rPr>
              <a:t>: {</a:t>
            </a:r>
            <a:endParaRPr lang="it-IT" sz="1200">
              <a:solidFill>
                <a:srgbClr val="008000"/>
              </a:solidFill>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b="1">
                <a:solidFill>
                  <a:srgbClr val="008000"/>
                </a:solidFill>
                <a:effectLst/>
                <a:latin typeface="Ubuntu Mono" panose="020B0509030602030204" pitchFamily="49" charset="0"/>
              </a:rPr>
              <a:t>"</a:t>
            </a:r>
            <a:r>
              <a:rPr lang="it-IT" sz="1200" b="1">
                <a:solidFill>
                  <a:srgbClr val="008000"/>
                </a:solidFill>
                <a:effectLst/>
                <a:highlight>
                  <a:srgbClr val="FFFF00"/>
                </a:highlight>
                <a:latin typeface="Ubuntu Mono" panose="020B0509030602030204" pitchFamily="49" charset="0"/>
              </a:rPr>
              <a:t>post-</a:t>
            </a:r>
            <a:r>
              <a:rPr lang="it-IT" sz="1200" b="1" err="1">
                <a:solidFill>
                  <a:srgbClr val="008000"/>
                </a:solidFill>
                <a:effectLst/>
                <a:highlight>
                  <a:srgbClr val="FFFF00"/>
                </a:highlight>
                <a:latin typeface="Ubuntu Mono" panose="020B0509030602030204" pitchFamily="49" charset="0"/>
              </a:rPr>
              <a:t>root</a:t>
            </a:r>
            <a:r>
              <a:rPr lang="it-IT" sz="1200" b="1">
                <a:solidFill>
                  <a:srgbClr val="008000"/>
                </a:solidFill>
                <a:effectLst/>
                <a:highlight>
                  <a:srgbClr val="FFFF00"/>
                </a:highlight>
                <a:latin typeface="Ubuntu Mono" panose="020B0509030602030204" pitchFamily="49" charset="0"/>
              </a:rPr>
              <a:t>-package-</a:t>
            </a:r>
            <a:r>
              <a:rPr lang="it-IT" sz="1200" b="1" err="1">
                <a:solidFill>
                  <a:srgbClr val="008000"/>
                </a:solidFill>
                <a:effectLst/>
                <a:highlight>
                  <a:srgbClr val="FFFF00"/>
                </a:highlight>
                <a:latin typeface="Ubuntu Mono" panose="020B0509030602030204" pitchFamily="49" charset="0"/>
              </a:rPr>
              <a:t>install</a:t>
            </a:r>
            <a:r>
              <a:rPr lang="it-IT" sz="1200" b="1">
                <a:solidFill>
                  <a:srgbClr val="008000"/>
                </a:solidFill>
                <a:effectLst/>
                <a:latin typeface="Ubuntu Mono" panose="020B0509030602030204" pitchFamily="49" charset="0"/>
              </a:rPr>
              <a:t>"</a:t>
            </a:r>
            <a:r>
              <a:rPr lang="it-IT" sz="1200">
                <a:solidFill>
                  <a:srgbClr val="000000"/>
                </a:solidFill>
                <a:effectLst/>
                <a:latin typeface="Ubuntu Mono" panose="020B0509030602030204" pitchFamily="49" charset="0"/>
              </a:rPr>
              <a:t>: [</a:t>
            </a:r>
            <a:endParaRPr lang="it-IT" sz="1200">
              <a:solidFill>
                <a:srgbClr val="008000"/>
              </a:solidFill>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a:solidFill>
                  <a:srgbClr val="BA2121"/>
                </a:solidFill>
                <a:effectLst/>
                <a:latin typeface="Ubuntu Mono" panose="020B0509030602030204" pitchFamily="49" charset="0"/>
              </a:rPr>
              <a:t>"@</a:t>
            </a:r>
            <a:r>
              <a:rPr lang="it-IT" sz="1200" err="1">
                <a:solidFill>
                  <a:srgbClr val="BA2121"/>
                </a:solidFill>
                <a:effectLst/>
                <a:latin typeface="Ubuntu Mono" panose="020B0509030602030204" pitchFamily="49" charset="0"/>
              </a:rPr>
              <a:t>php</a:t>
            </a:r>
            <a:r>
              <a:rPr lang="it-IT" sz="1200">
                <a:solidFill>
                  <a:srgbClr val="BA2121"/>
                </a:solidFill>
                <a:effectLst/>
                <a:latin typeface="Ubuntu Mono" panose="020B0509030602030204" pitchFamily="49" charset="0"/>
              </a:rPr>
              <a:t> -</a:t>
            </a:r>
            <a:r>
              <a:rPr lang="it-IT" sz="1200" err="1">
                <a:solidFill>
                  <a:srgbClr val="BA2121"/>
                </a:solidFill>
                <a:effectLst/>
                <a:latin typeface="Ubuntu Mono" panose="020B0509030602030204" pitchFamily="49" charset="0"/>
              </a:rPr>
              <a:t>r</a:t>
            </a:r>
            <a:r>
              <a:rPr lang="it-IT" sz="1200">
                <a:solidFill>
                  <a:srgbClr val="BA2121"/>
                </a:solidFill>
                <a:effectLst/>
                <a:latin typeface="Ubuntu Mono" panose="020B0509030602030204" pitchFamily="49" charset="0"/>
              </a:rPr>
              <a:t> \"</a:t>
            </a:r>
            <a:r>
              <a:rPr lang="it-IT" sz="1200" err="1">
                <a:solidFill>
                  <a:srgbClr val="BA2121"/>
                </a:solidFill>
                <a:effectLst/>
                <a:latin typeface="Ubuntu Mono" panose="020B0509030602030204" pitchFamily="49" charset="0"/>
              </a:rPr>
              <a:t>file_exists</a:t>
            </a:r>
            <a:r>
              <a:rPr lang="it-IT" sz="1200">
                <a:solidFill>
                  <a:srgbClr val="BA2121"/>
                </a:solidFill>
                <a:effectLst/>
                <a:latin typeface="Ubuntu Mono" panose="020B0509030602030204" pitchFamily="49" charset="0"/>
              </a:rPr>
              <a:t>('.</a:t>
            </a:r>
            <a:r>
              <a:rPr lang="it-IT" sz="1200" err="1">
                <a:solidFill>
                  <a:srgbClr val="BA2121"/>
                </a:solidFill>
                <a:effectLst/>
                <a:latin typeface="Ubuntu Mono" panose="020B0509030602030204" pitchFamily="49" charset="0"/>
              </a:rPr>
              <a:t>env</a:t>
            </a:r>
            <a:r>
              <a:rPr lang="it-IT" sz="1200">
                <a:solidFill>
                  <a:srgbClr val="BA2121"/>
                </a:solidFill>
                <a:effectLst/>
                <a:latin typeface="Ubuntu Mono" panose="020B0509030602030204" pitchFamily="49" charset="0"/>
              </a:rPr>
              <a:t>') || copy('.</a:t>
            </a:r>
            <a:r>
              <a:rPr lang="it-IT" sz="1200" err="1">
                <a:solidFill>
                  <a:srgbClr val="BA2121"/>
                </a:solidFill>
                <a:effectLst/>
                <a:latin typeface="Ubuntu Mono" panose="020B0509030602030204" pitchFamily="49" charset="0"/>
              </a:rPr>
              <a:t>env.example</a:t>
            </a:r>
            <a:r>
              <a:rPr lang="it-IT" sz="1200">
                <a:solidFill>
                  <a:srgbClr val="BA2121"/>
                </a:solidFill>
                <a:effectLst/>
                <a:latin typeface="Ubuntu Mono" panose="020B0509030602030204" pitchFamily="49" charset="0"/>
              </a:rPr>
              <a:t>', '.</a:t>
            </a:r>
            <a:r>
              <a:rPr lang="it-IT" sz="1200" err="1">
                <a:solidFill>
                  <a:srgbClr val="BA2121"/>
                </a:solidFill>
                <a:effectLst/>
                <a:latin typeface="Ubuntu Mono" panose="020B0509030602030204" pitchFamily="49" charset="0"/>
              </a:rPr>
              <a:t>env</a:t>
            </a:r>
            <a:r>
              <a:rPr lang="it-IT" sz="1200">
                <a:solidFill>
                  <a:srgbClr val="BA2121"/>
                </a:solidFill>
                <a:effectLst/>
                <a:latin typeface="Ubuntu Mono" panose="020B0509030602030204" pitchFamily="49" charset="0"/>
              </a:rPr>
              <a:t>');\"" </a:t>
            </a:r>
            <a:r>
              <a:rPr lang="it-IT" sz="1200">
                <a:effectLst/>
                <a:latin typeface="Ubuntu Mono" panose="020B0509030602030204" pitchFamily="49" charset="0"/>
              </a:rPr>
              <a:t>],</a:t>
            </a:r>
          </a:p>
          <a:p>
            <a:r>
              <a:rPr lang="it-IT" sz="1200">
                <a:solidFill>
                  <a:srgbClr val="000000"/>
                </a:solidFill>
                <a:effectLst/>
                <a:latin typeface="Ubuntu Mono" panose="020B0509030602030204" pitchFamily="49" charset="0"/>
              </a:rPr>
              <a:t>        </a:t>
            </a:r>
            <a:r>
              <a:rPr lang="it-IT" sz="1200" b="1">
                <a:solidFill>
                  <a:srgbClr val="008000"/>
                </a:solidFill>
                <a:effectLst/>
                <a:latin typeface="Ubuntu Mono" panose="020B0509030602030204" pitchFamily="49" charset="0"/>
              </a:rPr>
              <a:t>"</a:t>
            </a:r>
            <a:r>
              <a:rPr lang="it-IT" sz="1200" b="1">
                <a:solidFill>
                  <a:srgbClr val="008000"/>
                </a:solidFill>
                <a:effectLst/>
                <a:highlight>
                  <a:srgbClr val="00FFFF"/>
                </a:highlight>
                <a:latin typeface="Ubuntu Mono" panose="020B0509030602030204" pitchFamily="49" charset="0"/>
              </a:rPr>
              <a:t>post-create-</a:t>
            </a:r>
            <a:r>
              <a:rPr lang="it-IT" sz="1200" b="1" err="1">
                <a:solidFill>
                  <a:srgbClr val="008000"/>
                </a:solidFill>
                <a:effectLst/>
                <a:highlight>
                  <a:srgbClr val="00FFFF"/>
                </a:highlight>
                <a:latin typeface="Ubuntu Mono" panose="020B0509030602030204" pitchFamily="49" charset="0"/>
              </a:rPr>
              <a:t>project</a:t>
            </a:r>
            <a:r>
              <a:rPr lang="it-IT" sz="1200" b="1">
                <a:solidFill>
                  <a:srgbClr val="008000"/>
                </a:solidFill>
                <a:effectLst/>
                <a:highlight>
                  <a:srgbClr val="00FFFF"/>
                </a:highlight>
                <a:latin typeface="Ubuntu Mono" panose="020B0509030602030204" pitchFamily="49" charset="0"/>
              </a:rPr>
              <a:t>-</a:t>
            </a:r>
            <a:r>
              <a:rPr lang="it-IT" sz="1200" b="1" err="1">
                <a:solidFill>
                  <a:srgbClr val="008000"/>
                </a:solidFill>
                <a:effectLst/>
                <a:highlight>
                  <a:srgbClr val="00FFFF"/>
                </a:highlight>
                <a:latin typeface="Ubuntu Mono" panose="020B0509030602030204" pitchFamily="49" charset="0"/>
              </a:rPr>
              <a:t>cmd</a:t>
            </a:r>
            <a:r>
              <a:rPr lang="it-IT" sz="1200" b="1">
                <a:solidFill>
                  <a:srgbClr val="008000"/>
                </a:solidFill>
                <a:effectLst/>
                <a:latin typeface="Ubuntu Mono" panose="020B0509030602030204" pitchFamily="49" charset="0"/>
              </a:rPr>
              <a:t>"</a:t>
            </a:r>
            <a:r>
              <a:rPr lang="it-IT" sz="1200">
                <a:solidFill>
                  <a:srgbClr val="000000"/>
                </a:solidFill>
                <a:effectLst/>
                <a:latin typeface="Ubuntu Mono" panose="020B0509030602030204" pitchFamily="49" charset="0"/>
              </a:rPr>
              <a:t>: [</a:t>
            </a:r>
            <a:endParaRPr lang="it-IT" sz="1200">
              <a:solidFill>
                <a:srgbClr val="008000"/>
              </a:solidFill>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a:solidFill>
                  <a:srgbClr val="BA2121"/>
                </a:solidFill>
                <a:effectLst/>
                <a:latin typeface="Ubuntu Mono" panose="020B0509030602030204" pitchFamily="49" charset="0"/>
              </a:rPr>
              <a:t>"@</a:t>
            </a:r>
            <a:r>
              <a:rPr lang="it-IT" sz="1200" err="1">
                <a:solidFill>
                  <a:srgbClr val="BA2121"/>
                </a:solidFill>
                <a:effectLst/>
                <a:latin typeface="Ubuntu Mono" panose="020B0509030602030204" pitchFamily="49" charset="0"/>
              </a:rPr>
              <a:t>php</a:t>
            </a:r>
            <a:r>
              <a:rPr lang="it-IT" sz="1200">
                <a:solidFill>
                  <a:srgbClr val="BA2121"/>
                </a:solidFill>
                <a:effectLst/>
                <a:latin typeface="Ubuntu Mono" panose="020B0509030602030204" pitchFamily="49" charset="0"/>
              </a:rPr>
              <a:t> artisan </a:t>
            </a:r>
            <a:r>
              <a:rPr lang="it-IT" sz="1200" err="1">
                <a:solidFill>
                  <a:srgbClr val="BA2121"/>
                </a:solidFill>
                <a:effectLst/>
                <a:latin typeface="Ubuntu Mono" panose="020B0509030602030204" pitchFamily="49" charset="0"/>
              </a:rPr>
              <a:t>key:generate</a:t>
            </a:r>
            <a:r>
              <a:rPr lang="it-IT" sz="1200">
                <a:solidFill>
                  <a:srgbClr val="BA2121"/>
                </a:solidFill>
                <a:effectLst/>
                <a:latin typeface="Ubuntu Mono" panose="020B0509030602030204" pitchFamily="49" charset="0"/>
              </a:rPr>
              <a:t> --ansi"</a:t>
            </a:r>
            <a:r>
              <a:rPr lang="it-IT" sz="1200">
                <a:effectLst/>
                <a:latin typeface="Ubuntu Mono" panose="020B0509030602030204" pitchFamily="49" charset="0"/>
              </a:rPr>
              <a:t> ],</a:t>
            </a:r>
          </a:p>
          <a:p>
            <a:r>
              <a:rPr lang="it-IT" sz="1200">
                <a:solidFill>
                  <a:srgbClr val="000000"/>
                </a:solidFill>
                <a:latin typeface="Ubuntu Mono" panose="020B0509030602030204" pitchFamily="49" charset="0"/>
              </a:rPr>
              <a:t>        </a:t>
            </a:r>
            <a:r>
              <a:rPr lang="it-IT" sz="1200" b="1">
                <a:solidFill>
                  <a:srgbClr val="008000"/>
                </a:solidFill>
                <a:latin typeface="Ubuntu Mono" panose="020B0509030602030204" pitchFamily="49" charset="0"/>
              </a:rPr>
              <a:t>"</a:t>
            </a:r>
            <a:r>
              <a:rPr lang="it-IT" sz="1200" b="1">
                <a:solidFill>
                  <a:srgbClr val="008000"/>
                </a:solidFill>
                <a:highlight>
                  <a:srgbClr val="C0C0C0"/>
                </a:highlight>
                <a:latin typeface="Ubuntu Mono" panose="020B0509030602030204" pitchFamily="49" charset="0"/>
              </a:rPr>
              <a:t>post-</a:t>
            </a:r>
            <a:r>
              <a:rPr lang="it-IT" sz="1200" b="1" err="1">
                <a:solidFill>
                  <a:srgbClr val="008000"/>
                </a:solidFill>
                <a:highlight>
                  <a:srgbClr val="C0C0C0"/>
                </a:highlight>
                <a:latin typeface="Ubuntu Mono" panose="020B0509030602030204" pitchFamily="49" charset="0"/>
              </a:rPr>
              <a:t>autoload</a:t>
            </a:r>
            <a:r>
              <a:rPr lang="it-IT" sz="1200" b="1">
                <a:solidFill>
                  <a:srgbClr val="008000"/>
                </a:solidFill>
                <a:highlight>
                  <a:srgbClr val="C0C0C0"/>
                </a:highlight>
                <a:latin typeface="Ubuntu Mono" panose="020B0509030602030204" pitchFamily="49" charset="0"/>
              </a:rPr>
              <a:t>-</a:t>
            </a:r>
            <a:r>
              <a:rPr lang="it-IT" sz="1200" b="1" err="1">
                <a:solidFill>
                  <a:srgbClr val="008000"/>
                </a:solidFill>
                <a:highlight>
                  <a:srgbClr val="C0C0C0"/>
                </a:highlight>
                <a:latin typeface="Ubuntu Mono" panose="020B0509030602030204" pitchFamily="49" charset="0"/>
              </a:rPr>
              <a:t>dump</a:t>
            </a:r>
            <a:r>
              <a:rPr lang="it-IT" sz="1200" b="1">
                <a:solidFill>
                  <a:srgbClr val="008000"/>
                </a:solidFill>
                <a:latin typeface="Ubuntu Mono" panose="020B0509030602030204" pitchFamily="49" charset="0"/>
              </a:rPr>
              <a:t>"</a:t>
            </a:r>
            <a:r>
              <a:rPr lang="it-IT" sz="1200">
                <a:solidFill>
                  <a:srgbClr val="000000"/>
                </a:solidFill>
                <a:latin typeface="Ubuntu Mono" panose="020B0509030602030204" pitchFamily="49" charset="0"/>
              </a:rPr>
              <a:t>: [</a:t>
            </a:r>
            <a:endParaRPr lang="it-IT" sz="1200">
              <a:solidFill>
                <a:srgbClr val="008000"/>
              </a:solidFill>
              <a:latin typeface="Ubuntu Mono" panose="020B0509030602030204" pitchFamily="49" charset="0"/>
            </a:endParaRPr>
          </a:p>
          <a:p>
            <a:r>
              <a:rPr lang="it-IT" sz="1200">
                <a:solidFill>
                  <a:srgbClr val="000000"/>
                </a:solidFill>
                <a:latin typeface="Ubuntu Mono" panose="020B0509030602030204" pitchFamily="49" charset="0"/>
              </a:rPr>
              <a:t>            </a:t>
            </a:r>
            <a:r>
              <a:rPr lang="it-IT" sz="1200">
                <a:solidFill>
                  <a:srgbClr val="BA2121"/>
                </a:solidFill>
                <a:latin typeface="Ubuntu Mono" panose="020B0509030602030204" pitchFamily="49" charset="0"/>
              </a:rPr>
              <a:t>"Illuminate\\Foundation\\</a:t>
            </a:r>
            <a:r>
              <a:rPr lang="it-IT" sz="1200" err="1">
                <a:solidFill>
                  <a:srgbClr val="BA2121"/>
                </a:solidFill>
                <a:latin typeface="Ubuntu Mono" panose="020B0509030602030204" pitchFamily="49" charset="0"/>
              </a:rPr>
              <a:t>ComposerScripts</a:t>
            </a:r>
            <a:r>
              <a:rPr lang="it-IT" sz="1200">
                <a:solidFill>
                  <a:srgbClr val="BA2121"/>
                </a:solidFill>
                <a:latin typeface="Ubuntu Mono" panose="020B0509030602030204" pitchFamily="49" charset="0"/>
              </a:rPr>
              <a:t>::</a:t>
            </a:r>
            <a:r>
              <a:rPr lang="it-IT" sz="1200" err="1">
                <a:solidFill>
                  <a:srgbClr val="BA2121"/>
                </a:solidFill>
                <a:latin typeface="Ubuntu Mono" panose="020B0509030602030204" pitchFamily="49" charset="0"/>
              </a:rPr>
              <a:t>postAutoloadDump</a:t>
            </a:r>
            <a:r>
              <a:rPr lang="it-IT" sz="1200">
                <a:solidFill>
                  <a:srgbClr val="BA2121"/>
                </a:solidFill>
                <a:latin typeface="Ubuntu Mono" panose="020B0509030602030204" pitchFamily="49" charset="0"/>
              </a:rPr>
              <a:t>"</a:t>
            </a:r>
            <a:r>
              <a:rPr lang="it-IT" sz="1200">
                <a:solidFill>
                  <a:srgbClr val="000000"/>
                </a:solidFill>
                <a:latin typeface="Ubuntu Mono" panose="020B0509030602030204" pitchFamily="49" charset="0"/>
              </a:rPr>
              <a:t>,</a:t>
            </a:r>
            <a:endParaRPr lang="it-IT" sz="1200">
              <a:solidFill>
                <a:srgbClr val="BA2121"/>
              </a:solidFill>
              <a:latin typeface="Ubuntu Mono" panose="020B0509030602030204" pitchFamily="49" charset="0"/>
            </a:endParaRPr>
          </a:p>
          <a:p>
            <a:r>
              <a:rPr lang="it-IT" sz="1200">
                <a:solidFill>
                  <a:srgbClr val="000000"/>
                </a:solidFill>
                <a:latin typeface="Ubuntu Mono" panose="020B0509030602030204" pitchFamily="49" charset="0"/>
              </a:rPr>
              <a:t>            </a:t>
            </a:r>
            <a:r>
              <a:rPr lang="it-IT" sz="1200">
                <a:solidFill>
                  <a:srgbClr val="BA2121"/>
                </a:solidFill>
                <a:latin typeface="Ubuntu Mono" panose="020B0509030602030204" pitchFamily="49" charset="0"/>
              </a:rPr>
              <a:t>"@</a:t>
            </a:r>
            <a:r>
              <a:rPr lang="it-IT" sz="1200" err="1">
                <a:solidFill>
                  <a:srgbClr val="BA2121"/>
                </a:solidFill>
                <a:latin typeface="Ubuntu Mono" panose="020B0509030602030204" pitchFamily="49" charset="0"/>
              </a:rPr>
              <a:t>php</a:t>
            </a:r>
            <a:r>
              <a:rPr lang="it-IT" sz="1200">
                <a:solidFill>
                  <a:srgbClr val="BA2121"/>
                </a:solidFill>
                <a:latin typeface="Ubuntu Mono" panose="020B0509030602030204" pitchFamily="49" charset="0"/>
              </a:rPr>
              <a:t> artisan </a:t>
            </a:r>
            <a:r>
              <a:rPr lang="it-IT" sz="1200" err="1">
                <a:solidFill>
                  <a:srgbClr val="BA2121"/>
                </a:solidFill>
                <a:latin typeface="Ubuntu Mono" panose="020B0509030602030204" pitchFamily="49" charset="0"/>
              </a:rPr>
              <a:t>package:discover</a:t>
            </a:r>
            <a:r>
              <a:rPr lang="it-IT" sz="1200">
                <a:solidFill>
                  <a:srgbClr val="BA2121"/>
                </a:solidFill>
                <a:latin typeface="Ubuntu Mono" panose="020B0509030602030204" pitchFamily="49" charset="0"/>
              </a:rPr>
              <a:t> --ansi"</a:t>
            </a:r>
            <a:r>
              <a:rPr lang="it-IT" sz="1200">
                <a:latin typeface="Ubuntu Mono" panose="020B0509030602030204" pitchFamily="49" charset="0"/>
              </a:rPr>
              <a:t> ]</a:t>
            </a:r>
            <a:endParaRPr lang="it-IT" sz="1200">
              <a:effectLst/>
              <a:latin typeface="Ubuntu Mono" panose="020B0509030602030204" pitchFamily="49" charset="0"/>
            </a:endParaRPr>
          </a:p>
          <a:p>
            <a:r>
              <a:rPr lang="it-IT" sz="1200">
                <a:effectLst/>
                <a:latin typeface="Ubuntu Mono" panose="020B0509030602030204" pitchFamily="49" charset="0"/>
              </a:rPr>
              <a:t>}   }</a:t>
            </a:r>
          </a:p>
        </p:txBody>
      </p:sp>
      <p:sp>
        <p:nvSpPr>
          <p:cNvPr id="11" name="Titolo 1">
            <a:extLst>
              <a:ext uri="{FF2B5EF4-FFF2-40B4-BE49-F238E27FC236}">
                <a16:creationId xmlns:a16="http://schemas.microsoft.com/office/drawing/2014/main" id="{8E4BBE45-036A-F348-950B-17F332913928}"/>
              </a:ext>
            </a:extLst>
          </p:cNvPr>
          <p:cNvSpPr>
            <a:spLocks noGrp="1"/>
          </p:cNvSpPr>
          <p:nvPr>
            <p:ph type="title"/>
          </p:nvPr>
        </p:nvSpPr>
        <p:spPr>
          <a:xfrm>
            <a:off x="359500" y="73049"/>
            <a:ext cx="8579942" cy="799930"/>
          </a:xfrm>
        </p:spPr>
        <p:txBody>
          <a:bodyPr>
            <a:normAutofit/>
          </a:bodyPr>
          <a:lstStyle/>
          <a:p>
            <a:r>
              <a:rPr lang="it-IT" sz="3600" b="0" i="1"/>
              <a:t>laravel new</a:t>
            </a:r>
            <a:r>
              <a:rPr lang="it-IT" sz="3600" b="0"/>
              <a:t>: cosa fa / 2</a:t>
            </a:r>
          </a:p>
        </p:txBody>
      </p:sp>
      <p:sp>
        <p:nvSpPr>
          <p:cNvPr id="12" name="Segnaposto contenuto 2">
            <a:extLst>
              <a:ext uri="{FF2B5EF4-FFF2-40B4-BE49-F238E27FC236}">
                <a16:creationId xmlns:a16="http://schemas.microsoft.com/office/drawing/2014/main" id="{86C1A7A2-5A7E-B44E-9DE1-FDEE2BDFAA73}"/>
              </a:ext>
            </a:extLst>
          </p:cNvPr>
          <p:cNvSpPr txBox="1">
            <a:spLocks/>
          </p:cNvSpPr>
          <p:nvPr/>
        </p:nvSpPr>
        <p:spPr>
          <a:xfrm>
            <a:off x="215364" y="823996"/>
            <a:ext cx="8724078" cy="147016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it-IT" sz="2000"/>
              <a:t>Ricordiamo che in </a:t>
            </a:r>
            <a:r>
              <a:rPr lang="it-IT" sz="1800" i="1">
                <a:latin typeface="Arial Narrow" panose="020B0604020202020204" pitchFamily="34" charset="0"/>
                <a:cs typeface="Arial Narrow" panose="020B0604020202020204" pitchFamily="34" charset="0"/>
              </a:rPr>
              <a:t>~/.composer/vendor/laravel/installer/src/NewCommand.php</a:t>
            </a:r>
            <a:r>
              <a:rPr lang="it-IT" sz="2000"/>
              <a:t> (nel metodo </a:t>
            </a:r>
            <a:r>
              <a:rPr lang="it-IT" sz="2000" i="1"/>
              <a:t>execute()</a:t>
            </a:r>
            <a:r>
              <a:rPr lang="it-IT" sz="2000"/>
              <a:t>), </a:t>
            </a:r>
            <a:r>
              <a:rPr lang="it-IT" sz="2000" i="1"/>
              <a:t>laravel new</a:t>
            </a:r>
            <a:r>
              <a:rPr lang="it-IT" sz="2000"/>
              <a:t> conclude invocando tre script, che si ritrovano alla fine del file </a:t>
            </a:r>
            <a:r>
              <a:rPr lang="it-IT" sz="2000" i="1"/>
              <a:t>composer.json</a:t>
            </a:r>
            <a:r>
              <a:rPr lang="it-IT" sz="2000"/>
              <a:t>, nella directory base della app generata con </a:t>
            </a:r>
            <a:r>
              <a:rPr lang="it-IT" sz="2000" i="1"/>
              <a:t>laravel new</a:t>
            </a:r>
            <a:r>
              <a:rPr lang="it-IT" sz="2000"/>
              <a:t>:</a:t>
            </a:r>
          </a:p>
        </p:txBody>
      </p:sp>
      <p:sp>
        <p:nvSpPr>
          <p:cNvPr id="9" name="Rettangolo 8">
            <a:extLst>
              <a:ext uri="{FF2B5EF4-FFF2-40B4-BE49-F238E27FC236}">
                <a16:creationId xmlns:a16="http://schemas.microsoft.com/office/drawing/2014/main" id="{8005D16A-0667-2F48-A9DC-CD09C33FC155}"/>
              </a:ext>
            </a:extLst>
          </p:cNvPr>
          <p:cNvSpPr/>
          <p:nvPr/>
        </p:nvSpPr>
        <p:spPr>
          <a:xfrm>
            <a:off x="3662944" y="1920122"/>
            <a:ext cx="5015692" cy="2308324"/>
          </a:xfrm>
          <a:prstGeom prst="rect">
            <a:avLst/>
          </a:prstGeom>
          <a:solidFill>
            <a:srgbClr val="D4E1F1"/>
          </a:solidFill>
          <a:ln>
            <a:solidFill>
              <a:schemeClr val="accent1"/>
            </a:solidFill>
          </a:ln>
        </p:spPr>
        <p:txBody>
          <a:bodyPr wrap="square">
            <a:spAutoFit/>
          </a:bodyPr>
          <a:lstStyle/>
          <a:p>
            <a:r>
              <a:rPr lang="it-IT" sz="1200">
                <a:solidFill>
                  <a:srgbClr val="0070C0"/>
                </a:solidFill>
                <a:latin typeface="Ubuntu Mono" panose="020B0509030602030204" pitchFamily="49" charset="0"/>
              </a:rPr>
              <a:t>// ~/.composer/vendor/laravel/installer/src/NewCommand.php</a:t>
            </a:r>
            <a:endParaRPr lang="it-IT" sz="1200" b="1">
              <a:effectLst/>
              <a:latin typeface="Ubuntu Mono" panose="020B0509030602030204" pitchFamily="49" charset="0"/>
            </a:endParaRPr>
          </a:p>
          <a:p>
            <a:r>
              <a:rPr lang="it-IT" sz="1200" b="1">
                <a:effectLst/>
                <a:latin typeface="Ubuntu Mono" panose="020B0509030602030204" pitchFamily="49" charset="0"/>
              </a:rPr>
              <a:t>...</a:t>
            </a:r>
            <a:endParaRPr lang="it-IT" sz="1200" b="1">
              <a:solidFill>
                <a:srgbClr val="008000"/>
              </a:solidFill>
              <a:effectLst/>
              <a:latin typeface="Ubuntu Mono" panose="020B0509030602030204" pitchFamily="49" charset="0"/>
            </a:endParaRPr>
          </a:p>
          <a:p>
            <a:r>
              <a:rPr lang="it-IT" sz="1200" b="1">
                <a:solidFill>
                  <a:srgbClr val="008000"/>
                </a:solidFill>
                <a:effectLst/>
                <a:latin typeface="Ubuntu Mono" panose="020B0509030602030204" pitchFamily="49" charset="0"/>
              </a:rPr>
              <a:t>protected</a:t>
            </a:r>
            <a:r>
              <a:rPr lang="it-IT" sz="1200">
                <a:effectLst/>
                <a:latin typeface="Ubuntu Mono" panose="020B0509030602030204" pitchFamily="49" charset="0"/>
              </a:rPr>
              <a:t> </a:t>
            </a:r>
            <a:r>
              <a:rPr lang="it-IT" sz="1200" b="1">
                <a:solidFill>
                  <a:srgbClr val="008000"/>
                </a:solidFill>
                <a:effectLst/>
                <a:latin typeface="Ubuntu Mono" panose="020B0509030602030204" pitchFamily="49" charset="0"/>
              </a:rPr>
              <a:t>function</a:t>
            </a:r>
            <a:r>
              <a:rPr lang="it-IT" sz="1200">
                <a:effectLst/>
                <a:latin typeface="Ubuntu Mono" panose="020B0509030602030204" pitchFamily="49" charset="0"/>
              </a:rPr>
              <a:t> </a:t>
            </a:r>
            <a:r>
              <a:rPr lang="it-IT" sz="1200">
                <a:solidFill>
                  <a:srgbClr val="0000FF"/>
                </a:solidFill>
                <a:effectLst/>
                <a:latin typeface="Ubuntu Mono" panose="020B0509030602030204" pitchFamily="49" charset="0"/>
              </a:rPr>
              <a:t>execute</a:t>
            </a:r>
            <a:r>
              <a:rPr lang="it-IT" sz="1200">
                <a:effectLst/>
                <a:latin typeface="Ubuntu Mono" panose="020B0509030602030204" pitchFamily="49" charset="0"/>
              </a:rPr>
              <a:t>(InputInterface </a:t>
            </a:r>
            <a:r>
              <a:rPr lang="it-IT" sz="1200">
                <a:solidFill>
                  <a:srgbClr val="19177C"/>
                </a:solidFill>
                <a:effectLst/>
                <a:latin typeface="Ubuntu Mono" panose="020B0509030602030204" pitchFamily="49" charset="0"/>
              </a:rPr>
              <a:t>$input</a:t>
            </a:r>
            <a:r>
              <a:rPr lang="it-IT" sz="1200">
                <a:effectLst/>
                <a:latin typeface="Ubuntu Mono" panose="020B0509030602030204" pitchFamily="49" charset="0"/>
              </a:rPr>
              <a:t>,</a:t>
            </a:r>
            <a:r>
              <a:rPr lang="it-IT" sz="1200">
                <a:latin typeface="Ubuntu Mono" panose="020B0509030602030204" pitchFamily="49" charset="0"/>
              </a:rPr>
              <a:t> </a:t>
            </a:r>
          </a:p>
          <a:p>
            <a:r>
              <a:rPr lang="it-IT" sz="1200">
                <a:effectLst/>
                <a:latin typeface="Ubuntu Mono" panose="020B0509030602030204" pitchFamily="49" charset="0"/>
              </a:rPr>
              <a:t>                           OutputInterface </a:t>
            </a:r>
            <a:r>
              <a:rPr lang="it-IT" sz="1200">
                <a:solidFill>
                  <a:srgbClr val="19177C"/>
                </a:solidFill>
                <a:effectLst/>
                <a:latin typeface="Ubuntu Mono" panose="020B0509030602030204" pitchFamily="49" charset="0"/>
              </a:rPr>
              <a:t>$output</a:t>
            </a:r>
            <a:r>
              <a:rPr lang="it-IT" sz="1200">
                <a:effectLst/>
                <a:latin typeface="Ubuntu Mono" panose="020B0509030602030204" pitchFamily="49" charset="0"/>
              </a:rPr>
              <a:t>) {</a:t>
            </a:r>
          </a:p>
          <a:p>
            <a:r>
              <a:rPr lang="it-IT" sz="1200">
                <a:effectLst/>
                <a:latin typeface="Ubuntu Mono" panose="020B0509030602030204" pitchFamily="49" charset="0"/>
              </a:rPr>
              <a:t>        </a:t>
            </a:r>
            <a:r>
              <a:rPr lang="it-IT" sz="1200" b="1">
                <a:effectLst/>
                <a:latin typeface="Ubuntu Mono" panose="020B0509030602030204" pitchFamily="49" charset="0"/>
              </a:rPr>
              <a:t>...</a:t>
            </a:r>
            <a:endParaRPr lang="it-IT" sz="1200">
              <a:effectLst/>
              <a:latin typeface="Ubuntu Mono" panose="020B0509030602030204" pitchFamily="49" charset="0"/>
            </a:endParaRPr>
          </a:p>
          <a:p>
            <a:r>
              <a:rPr lang="it-IT" sz="1200">
                <a:effectLst/>
                <a:latin typeface="Ubuntu Mono" panose="020B0509030602030204" pitchFamily="49" charset="0"/>
              </a:rPr>
              <a:t>        </a:t>
            </a:r>
            <a:r>
              <a:rPr lang="it-IT" sz="1200">
                <a:solidFill>
                  <a:srgbClr val="19177C"/>
                </a:solidFill>
                <a:effectLst/>
                <a:latin typeface="Ubuntu Mono" panose="020B0509030602030204" pitchFamily="49" charset="0"/>
              </a:rPr>
              <a:t>$commands</a:t>
            </a:r>
            <a:r>
              <a:rPr lang="it-IT" sz="1200">
                <a:effectLst/>
                <a:latin typeface="Ubuntu Mono" panose="020B0509030602030204" pitchFamily="49" charset="0"/>
              </a:rPr>
              <a:t> </a:t>
            </a:r>
            <a:r>
              <a:rPr lang="it-IT" sz="1200">
                <a:solidFill>
                  <a:srgbClr val="666666"/>
                </a:solidFill>
                <a:effectLst/>
                <a:latin typeface="Ubuntu Mono" panose="020B0509030602030204" pitchFamily="49" charset="0"/>
              </a:rPr>
              <a:t>=</a:t>
            </a:r>
            <a:r>
              <a:rPr lang="it-IT" sz="1200">
                <a:effectLst/>
                <a:latin typeface="Ubuntu Mono" panose="020B0509030602030204" pitchFamily="49" charset="0"/>
              </a:rPr>
              <a:t> [</a:t>
            </a:r>
          </a:p>
          <a:p>
            <a:r>
              <a:rPr lang="it-IT" sz="1200">
                <a:solidFill>
                  <a:srgbClr val="000000"/>
                </a:solidFill>
                <a:effectLst/>
                <a:latin typeface="Ubuntu Mono" panose="020B0509030602030204" pitchFamily="49" charset="0"/>
              </a:rPr>
              <a:t>            </a:t>
            </a:r>
            <a:r>
              <a:rPr lang="it-IT" sz="1200">
                <a:solidFill>
                  <a:srgbClr val="19177C"/>
                </a:solidFill>
                <a:effectLst/>
                <a:latin typeface="Ubuntu Mono" panose="020B0509030602030204" pitchFamily="49" charset="0"/>
              </a:rPr>
              <a:t>$composer</a:t>
            </a:r>
            <a:r>
              <a:rPr lang="it-IT" sz="1200">
                <a:solidFill>
                  <a:srgbClr val="666666"/>
                </a:solidFill>
                <a:effectLst/>
                <a:latin typeface="Ubuntu Mono" panose="020B0509030602030204" pitchFamily="49" charset="0"/>
              </a:rPr>
              <a:t>.</a:t>
            </a:r>
            <a:r>
              <a:rPr lang="it-IT" sz="1200">
                <a:solidFill>
                  <a:srgbClr val="BA2121"/>
                </a:solidFill>
                <a:effectLst/>
                <a:latin typeface="Ubuntu Mono" panose="020B0509030602030204" pitchFamily="49" charset="0"/>
              </a:rPr>
              <a:t>' install --no-scripts'</a:t>
            </a:r>
            <a:r>
              <a:rPr lang="it-IT" sz="1200">
                <a:solidFill>
                  <a:srgbClr val="000000"/>
                </a:solidFill>
                <a:effectLst/>
                <a:latin typeface="Ubuntu Mono" panose="020B0509030602030204" pitchFamily="49" charset="0"/>
              </a:rPr>
              <a:t>,</a:t>
            </a:r>
            <a:endParaRPr lang="it-IT" sz="1200">
              <a:solidFill>
                <a:srgbClr val="BA2121"/>
              </a:solidFill>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a:solidFill>
                  <a:srgbClr val="19177C"/>
                </a:solidFill>
                <a:effectLst/>
                <a:latin typeface="Ubuntu Mono" panose="020B0509030602030204" pitchFamily="49" charset="0"/>
              </a:rPr>
              <a:t>$composer</a:t>
            </a:r>
            <a:r>
              <a:rPr lang="it-IT" sz="1200">
                <a:solidFill>
                  <a:srgbClr val="666666"/>
                </a:solidFill>
                <a:effectLst/>
                <a:latin typeface="Ubuntu Mono" panose="020B0509030602030204" pitchFamily="49" charset="0"/>
              </a:rPr>
              <a:t>.</a:t>
            </a:r>
            <a:r>
              <a:rPr lang="it-IT" sz="1200">
                <a:solidFill>
                  <a:srgbClr val="BA2121"/>
                </a:solidFill>
                <a:effectLst/>
                <a:latin typeface="Ubuntu Mono" panose="020B0509030602030204" pitchFamily="49" charset="0"/>
              </a:rPr>
              <a:t>' </a:t>
            </a:r>
            <a:r>
              <a:rPr lang="it-IT" sz="1200">
                <a:solidFill>
                  <a:srgbClr val="BA2121"/>
                </a:solidFill>
                <a:effectLst/>
                <a:highlight>
                  <a:srgbClr val="FFFF00"/>
                </a:highlight>
                <a:latin typeface="Ubuntu Mono" panose="020B0509030602030204" pitchFamily="49" charset="0"/>
              </a:rPr>
              <a:t>run-script post-root-package-install</a:t>
            </a:r>
            <a:r>
              <a:rPr lang="it-IT" sz="1200">
                <a:solidFill>
                  <a:srgbClr val="BA2121"/>
                </a:solidFill>
                <a:effectLst/>
                <a:latin typeface="Ubuntu Mono" panose="020B0509030602030204" pitchFamily="49" charset="0"/>
              </a:rPr>
              <a:t>'</a:t>
            </a:r>
            <a:r>
              <a:rPr lang="it-IT" sz="1200">
                <a:solidFill>
                  <a:srgbClr val="000000"/>
                </a:solidFill>
                <a:effectLst/>
                <a:latin typeface="Ubuntu Mono" panose="020B0509030602030204" pitchFamily="49" charset="0"/>
              </a:rPr>
              <a:t>,</a:t>
            </a:r>
            <a:endParaRPr lang="it-IT" sz="1200">
              <a:solidFill>
                <a:srgbClr val="BA2121"/>
              </a:solidFill>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a:solidFill>
                  <a:srgbClr val="19177C"/>
                </a:solidFill>
                <a:effectLst/>
                <a:latin typeface="Ubuntu Mono" panose="020B0509030602030204" pitchFamily="49" charset="0"/>
              </a:rPr>
              <a:t>$composer</a:t>
            </a:r>
            <a:r>
              <a:rPr lang="it-IT" sz="1200">
                <a:solidFill>
                  <a:srgbClr val="666666"/>
                </a:solidFill>
                <a:effectLst/>
                <a:latin typeface="Ubuntu Mono" panose="020B0509030602030204" pitchFamily="49" charset="0"/>
              </a:rPr>
              <a:t>.</a:t>
            </a:r>
            <a:r>
              <a:rPr lang="it-IT" sz="1200">
                <a:solidFill>
                  <a:srgbClr val="BA2121"/>
                </a:solidFill>
                <a:effectLst/>
                <a:latin typeface="Ubuntu Mono" panose="020B0509030602030204" pitchFamily="49" charset="0"/>
              </a:rPr>
              <a:t>' </a:t>
            </a:r>
            <a:r>
              <a:rPr lang="it-IT" sz="1200">
                <a:solidFill>
                  <a:srgbClr val="BA2121"/>
                </a:solidFill>
                <a:effectLst/>
                <a:highlight>
                  <a:srgbClr val="00FFFF"/>
                </a:highlight>
                <a:latin typeface="Ubuntu Mono" panose="020B0509030602030204" pitchFamily="49" charset="0"/>
              </a:rPr>
              <a:t>run-script post-create-project-cmd</a:t>
            </a:r>
            <a:r>
              <a:rPr lang="it-IT" sz="1200">
                <a:solidFill>
                  <a:srgbClr val="BA2121"/>
                </a:solidFill>
                <a:effectLst/>
                <a:latin typeface="Ubuntu Mono" panose="020B0509030602030204" pitchFamily="49" charset="0"/>
              </a:rPr>
              <a:t>'</a:t>
            </a:r>
            <a:r>
              <a:rPr lang="it-IT" sz="1200">
                <a:solidFill>
                  <a:srgbClr val="000000"/>
                </a:solidFill>
                <a:effectLst/>
                <a:latin typeface="Ubuntu Mono" panose="020B0509030602030204" pitchFamily="49" charset="0"/>
              </a:rPr>
              <a:t>,</a:t>
            </a:r>
            <a:endParaRPr lang="it-IT" sz="1200">
              <a:solidFill>
                <a:srgbClr val="BA2121"/>
              </a:solidFill>
              <a:effectLst/>
              <a:latin typeface="Ubuntu Mono" panose="020B0509030602030204" pitchFamily="49" charset="0"/>
            </a:endParaRPr>
          </a:p>
          <a:p>
            <a:r>
              <a:rPr lang="it-IT" sz="1200">
                <a:solidFill>
                  <a:srgbClr val="000000"/>
                </a:solidFill>
                <a:effectLst/>
                <a:latin typeface="Ubuntu Mono" panose="020B0509030602030204" pitchFamily="49" charset="0"/>
              </a:rPr>
              <a:t>            </a:t>
            </a:r>
            <a:r>
              <a:rPr lang="it-IT" sz="1200">
                <a:solidFill>
                  <a:srgbClr val="19177C"/>
                </a:solidFill>
                <a:effectLst/>
                <a:latin typeface="Ubuntu Mono" panose="020B0509030602030204" pitchFamily="49" charset="0"/>
              </a:rPr>
              <a:t>$composer</a:t>
            </a:r>
            <a:r>
              <a:rPr lang="it-IT" sz="1200">
                <a:solidFill>
                  <a:srgbClr val="666666"/>
                </a:solidFill>
                <a:effectLst/>
                <a:latin typeface="Ubuntu Mono" panose="020B0509030602030204" pitchFamily="49" charset="0"/>
              </a:rPr>
              <a:t>.</a:t>
            </a:r>
            <a:r>
              <a:rPr lang="it-IT" sz="1200">
                <a:solidFill>
                  <a:srgbClr val="BA2121"/>
                </a:solidFill>
                <a:effectLst/>
                <a:latin typeface="Ubuntu Mono" panose="020B0509030602030204" pitchFamily="49" charset="0"/>
              </a:rPr>
              <a:t>' </a:t>
            </a:r>
            <a:r>
              <a:rPr lang="it-IT" sz="1200">
                <a:solidFill>
                  <a:srgbClr val="BA2121"/>
                </a:solidFill>
                <a:effectLst/>
                <a:highlight>
                  <a:srgbClr val="C0C0C0"/>
                </a:highlight>
                <a:latin typeface="Ubuntu Mono" panose="020B0509030602030204" pitchFamily="49" charset="0"/>
              </a:rPr>
              <a:t>run-script post-autoload-dump</a:t>
            </a:r>
            <a:r>
              <a:rPr lang="it-IT" sz="1200">
                <a:solidFill>
                  <a:srgbClr val="BA2121"/>
                </a:solidFill>
                <a:effectLst/>
                <a:latin typeface="Ubuntu Mono" panose="020B0509030602030204" pitchFamily="49" charset="0"/>
              </a:rPr>
              <a:t>'</a:t>
            </a:r>
            <a:r>
              <a:rPr lang="it-IT" sz="1200">
                <a:solidFill>
                  <a:srgbClr val="000000"/>
                </a:solidFill>
                <a:effectLst/>
                <a:latin typeface="Ubuntu Mono" panose="020B0509030602030204" pitchFamily="49" charset="0"/>
              </a:rPr>
              <a:t>,</a:t>
            </a:r>
            <a:endParaRPr lang="it-IT" sz="1200">
              <a:solidFill>
                <a:srgbClr val="BA2121"/>
              </a:solidFill>
              <a:effectLst/>
              <a:latin typeface="Ubuntu Mono" panose="020B0509030602030204" pitchFamily="49" charset="0"/>
            </a:endParaRPr>
          </a:p>
          <a:p>
            <a:r>
              <a:rPr lang="it-IT" sz="1200">
                <a:effectLst/>
                <a:latin typeface="Ubuntu Mono" panose="020B0509030602030204" pitchFamily="49" charset="0"/>
              </a:rPr>
              <a:t>        ];</a:t>
            </a:r>
          </a:p>
          <a:p>
            <a:r>
              <a:rPr lang="it-IT" sz="1200">
                <a:latin typeface="Ubuntu Mono" panose="020B0509030602030204" pitchFamily="49" charset="0"/>
              </a:rPr>
              <a:t>...</a:t>
            </a:r>
          </a:p>
        </p:txBody>
      </p:sp>
    </p:spTree>
    <p:extLst>
      <p:ext uri="{BB962C8B-B14F-4D97-AF65-F5344CB8AC3E}">
        <p14:creationId xmlns:p14="http://schemas.microsoft.com/office/powerpoint/2010/main" val="3376765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9EDF5"/>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F06340-4479-4FB2-A619-47A97C3DCD19}"/>
              </a:ext>
            </a:extLst>
          </p:cNvPr>
          <p:cNvSpPr>
            <a:spLocks noGrp="1"/>
          </p:cNvSpPr>
          <p:nvPr>
            <p:ph type="title"/>
          </p:nvPr>
        </p:nvSpPr>
        <p:spPr>
          <a:xfrm>
            <a:off x="359500" y="185017"/>
            <a:ext cx="8579942" cy="799930"/>
          </a:xfrm>
        </p:spPr>
        <p:txBody>
          <a:bodyPr/>
          <a:lstStyle/>
          <a:p>
            <a:r>
              <a:rPr lang="it-IT"/>
              <a:t>Un tutorial in italiano</a:t>
            </a:r>
          </a:p>
        </p:txBody>
      </p:sp>
      <p:sp>
        <p:nvSpPr>
          <p:cNvPr id="3" name="Segnaposto contenuto 2">
            <a:extLst>
              <a:ext uri="{FF2B5EF4-FFF2-40B4-BE49-F238E27FC236}">
                <a16:creationId xmlns:a16="http://schemas.microsoft.com/office/drawing/2014/main" id="{BE79AACF-4E55-4F46-9A1A-223E62EFB3BE}"/>
              </a:ext>
            </a:extLst>
          </p:cNvPr>
          <p:cNvSpPr>
            <a:spLocks noGrp="1"/>
          </p:cNvSpPr>
          <p:nvPr>
            <p:ph idx="1"/>
          </p:nvPr>
        </p:nvSpPr>
        <p:spPr>
          <a:xfrm>
            <a:off x="354157" y="1148526"/>
            <a:ext cx="8585285" cy="5014962"/>
          </a:xfrm>
        </p:spPr>
        <p:txBody>
          <a:bodyPr/>
          <a:lstStyle/>
          <a:p>
            <a:r>
              <a:rPr lang="it-IT">
                <a:hlinkClick r:id="rId2"/>
              </a:rPr>
              <a:t>Laravel, la guida | PHP HTML.it</a:t>
            </a:r>
            <a:r>
              <a:rPr lang="it-IT"/>
              <a:t> (</a:t>
            </a:r>
            <a:r>
              <a:rPr lang="it-IT">
                <a:hlinkClick r:id="rId2"/>
              </a:rPr>
              <a:t>https://www.html.it/guide/laravel-la-guida/</a:t>
            </a:r>
            <a:r>
              <a:rPr lang="it-IT"/>
              <a:t>)</a:t>
            </a:r>
          </a:p>
          <a:p>
            <a:r>
              <a:rPr lang="it-IT"/>
              <a:t>Conciso, ma abbastanza completo</a:t>
            </a:r>
          </a:p>
          <a:p>
            <a:r>
              <a:rPr lang="it-IT"/>
              <a:t>Purtroppo riferito alla versione 5.X</a:t>
            </a:r>
          </a:p>
        </p:txBody>
      </p:sp>
      <p:sp>
        <p:nvSpPr>
          <p:cNvPr id="4" name="Segnaposto data 3">
            <a:extLst>
              <a:ext uri="{FF2B5EF4-FFF2-40B4-BE49-F238E27FC236}">
                <a16:creationId xmlns:a16="http://schemas.microsoft.com/office/drawing/2014/main" id="{E571904C-174E-459E-BBE4-4E6EEACDB6E0}"/>
              </a:ext>
            </a:extLst>
          </p:cNvPr>
          <p:cNvSpPr>
            <a:spLocks noGrp="1"/>
          </p:cNvSpPr>
          <p:nvPr>
            <p:ph type="dt" sz="half" idx="10"/>
          </p:nvPr>
        </p:nvSpPr>
        <p:spPr/>
        <p:txBody>
          <a:bodyPr/>
          <a:lstStyle/>
          <a:p>
            <a:fld id="{5F9D40C0-8A54-B345-A3A0-1F6E05D90E7C}" type="datetime1">
              <a:rPr lang="it-IT" smtClean="0"/>
              <a:t>09/01/24</a:t>
            </a:fld>
            <a:endParaRPr lang="it-IT"/>
          </a:p>
        </p:txBody>
      </p:sp>
      <p:sp>
        <p:nvSpPr>
          <p:cNvPr id="5" name="Segnaposto piè di pagina 4">
            <a:extLst>
              <a:ext uri="{FF2B5EF4-FFF2-40B4-BE49-F238E27FC236}">
                <a16:creationId xmlns:a16="http://schemas.microsoft.com/office/drawing/2014/main" id="{663F9B16-2846-4ABE-9CC2-B8D59CD58AE5}"/>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FAC11F35-D574-4724-81C3-4FCF3D627840}"/>
              </a:ext>
            </a:extLst>
          </p:cNvPr>
          <p:cNvSpPr>
            <a:spLocks noGrp="1"/>
          </p:cNvSpPr>
          <p:nvPr>
            <p:ph type="sldNum" sz="quarter" idx="12"/>
          </p:nvPr>
        </p:nvSpPr>
        <p:spPr/>
        <p:txBody>
          <a:bodyPr/>
          <a:lstStyle/>
          <a:p>
            <a:fld id="{F8EFCE01-9A1A-5743-92DE-2F66DAA3BA2F}" type="slidenum">
              <a:rPr lang="it-IT" smtClean="0"/>
              <a:t>5</a:t>
            </a:fld>
            <a:endParaRPr lang="it-IT"/>
          </a:p>
        </p:txBody>
      </p:sp>
    </p:spTree>
    <p:extLst>
      <p:ext uri="{BB962C8B-B14F-4D97-AF65-F5344CB8AC3E}">
        <p14:creationId xmlns:p14="http://schemas.microsoft.com/office/powerpoint/2010/main" val="2892493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E4EDF2"/>
        </a:solidFill>
        <a:effectLst/>
      </p:bgPr>
    </p:bg>
    <p:spTree>
      <p:nvGrpSpPr>
        <p:cNvPr id="1" name=""/>
        <p:cNvGrpSpPr/>
        <p:nvPr/>
      </p:nvGrpSpPr>
      <p:grpSpPr>
        <a:xfrm>
          <a:off x="0" y="0"/>
          <a:ext cx="0" cy="0"/>
          <a:chOff x="0" y="0"/>
          <a:chExt cx="0" cy="0"/>
        </a:xfrm>
      </p:grpSpPr>
      <p:sp>
        <p:nvSpPr>
          <p:cNvPr id="16" name="Segnaposto contenuto 2">
            <a:extLst>
              <a:ext uri="{FF2B5EF4-FFF2-40B4-BE49-F238E27FC236}">
                <a16:creationId xmlns:a16="http://schemas.microsoft.com/office/drawing/2014/main" id="{E69FB089-0800-674F-AC7F-BDCC1182717C}"/>
              </a:ext>
            </a:extLst>
          </p:cNvPr>
          <p:cNvSpPr txBox="1">
            <a:spLocks/>
          </p:cNvSpPr>
          <p:nvPr/>
        </p:nvSpPr>
        <p:spPr>
          <a:xfrm>
            <a:off x="718591" y="4820842"/>
            <a:ext cx="8325656" cy="7891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it-IT" sz="2200"/>
              <a:t>così che il metodo statico </a:t>
            </a:r>
            <a:r>
              <a:rPr lang="it-IT" sz="1800" i="1">
                <a:solidFill>
                  <a:srgbClr val="BA2121"/>
                </a:solidFill>
                <a:latin typeface="Arial Narrow" panose="020B0604020202020204" pitchFamily="34" charset="0"/>
                <a:cs typeface="Arial Narrow" panose="020B0604020202020204" pitchFamily="34" charset="0"/>
              </a:rPr>
              <a:t>Illuminate\Foundation\ComposerScripts::postAutoloadDump </a:t>
            </a:r>
            <a:r>
              <a:rPr lang="it-IT" sz="2200"/>
              <a:t>possa essere invocato facilmente:  </a:t>
            </a:r>
          </a:p>
        </p:txBody>
      </p:sp>
      <p:sp>
        <p:nvSpPr>
          <p:cNvPr id="2" name="Titolo 1">
            <a:extLst>
              <a:ext uri="{FF2B5EF4-FFF2-40B4-BE49-F238E27FC236}">
                <a16:creationId xmlns:a16="http://schemas.microsoft.com/office/drawing/2014/main" id="{19C8D1EE-746E-4740-A6E2-14E4CFFA9D11}"/>
              </a:ext>
            </a:extLst>
          </p:cNvPr>
          <p:cNvSpPr>
            <a:spLocks noGrp="1"/>
          </p:cNvSpPr>
          <p:nvPr>
            <p:ph type="title"/>
          </p:nvPr>
        </p:nvSpPr>
        <p:spPr/>
        <p:txBody>
          <a:bodyPr>
            <a:normAutofit/>
          </a:bodyPr>
          <a:lstStyle/>
          <a:p>
            <a:r>
              <a:rPr lang="it-IT" sz="4000" b="0" i="1"/>
              <a:t>laravel new</a:t>
            </a:r>
            <a:r>
              <a:rPr lang="it-IT" sz="4000" b="0"/>
              <a:t>: ultimi ritocchi</a:t>
            </a:r>
          </a:p>
        </p:txBody>
      </p:sp>
      <p:sp>
        <p:nvSpPr>
          <p:cNvPr id="4" name="Segnaposto data 3">
            <a:extLst>
              <a:ext uri="{FF2B5EF4-FFF2-40B4-BE49-F238E27FC236}">
                <a16:creationId xmlns:a16="http://schemas.microsoft.com/office/drawing/2014/main" id="{9AB832B2-6846-B649-9E16-4E18A4397732}"/>
              </a:ext>
            </a:extLst>
          </p:cNvPr>
          <p:cNvSpPr>
            <a:spLocks noGrp="1"/>
          </p:cNvSpPr>
          <p:nvPr>
            <p:ph type="dt" sz="half" idx="10"/>
          </p:nvPr>
        </p:nvSpPr>
        <p:spPr/>
        <p:txBody>
          <a:bodyPr/>
          <a:lstStyle/>
          <a:p>
            <a:fld id="{F8023184-044F-3A41-8FAD-349D42CE4EF4}" type="datetime1">
              <a:rPr lang="it-IT" smtClean="0"/>
              <a:t>09/01/24</a:t>
            </a:fld>
            <a:endParaRPr lang="it-IT"/>
          </a:p>
        </p:txBody>
      </p:sp>
      <p:sp>
        <p:nvSpPr>
          <p:cNvPr id="5" name="Segnaposto piè di pagina 4">
            <a:extLst>
              <a:ext uri="{FF2B5EF4-FFF2-40B4-BE49-F238E27FC236}">
                <a16:creationId xmlns:a16="http://schemas.microsoft.com/office/drawing/2014/main" id="{A46BE55C-E572-3B4E-A661-18D2F7126BDE}"/>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C8CEC4D-E73B-5E47-99B0-86E1679CCE3F}"/>
              </a:ext>
            </a:extLst>
          </p:cNvPr>
          <p:cNvSpPr>
            <a:spLocks noGrp="1"/>
          </p:cNvSpPr>
          <p:nvPr>
            <p:ph type="sldNum" sz="quarter" idx="12"/>
          </p:nvPr>
        </p:nvSpPr>
        <p:spPr/>
        <p:txBody>
          <a:bodyPr/>
          <a:lstStyle/>
          <a:p>
            <a:fld id="{F8EFCE01-9A1A-5743-92DE-2F66DAA3BA2F}" type="slidenum">
              <a:rPr lang="it-IT" smtClean="0"/>
              <a:t>50</a:t>
            </a:fld>
            <a:endParaRPr lang="it-IT"/>
          </a:p>
        </p:txBody>
      </p:sp>
      <p:sp>
        <p:nvSpPr>
          <p:cNvPr id="14" name="Segnaposto contenuto 2">
            <a:extLst>
              <a:ext uri="{FF2B5EF4-FFF2-40B4-BE49-F238E27FC236}">
                <a16:creationId xmlns:a16="http://schemas.microsoft.com/office/drawing/2014/main" id="{AE4BA627-C273-9B40-92C1-308E8A4D6C50}"/>
              </a:ext>
            </a:extLst>
          </p:cNvPr>
          <p:cNvSpPr txBox="1">
            <a:spLocks/>
          </p:cNvSpPr>
          <p:nvPr/>
        </p:nvSpPr>
        <p:spPr>
          <a:xfrm>
            <a:off x="344671" y="912239"/>
            <a:ext cx="8454657" cy="117294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it-IT" sz="2200"/>
              <a:t>Con questi tre script, completiamo il nostro </a:t>
            </a:r>
            <a:r>
              <a:rPr lang="it-IT" sz="2200" i="1"/>
              <a:t>laravel new</a:t>
            </a:r>
            <a:r>
              <a:rPr lang="it-IT" sz="2200"/>
              <a:t> "a mano":</a:t>
            </a:r>
          </a:p>
          <a:p>
            <a:pPr marL="357188" indent="-357188">
              <a:buFont typeface="+mj-lt"/>
              <a:buAutoNum type="arabicPeriod" startAt="4"/>
            </a:pPr>
            <a:r>
              <a:rPr lang="it-IT" sz="2200" i="1"/>
              <a:t>post-root-package-install</a:t>
            </a:r>
            <a:r>
              <a:rPr lang="it-IT" sz="2200"/>
              <a:t>: via </a:t>
            </a:r>
            <a:r>
              <a:rPr lang="it-IT" sz="2200" i="1"/>
              <a:t>php</a:t>
            </a:r>
            <a:r>
              <a:rPr lang="it-IT" sz="2200"/>
              <a:t> crea il file di configurazione </a:t>
            </a:r>
            <a:r>
              <a:rPr lang="it-IT" sz="2200" i="1"/>
              <a:t>.env</a:t>
            </a:r>
            <a:r>
              <a:rPr lang="it-IT" sz="2200"/>
              <a:t> (qui invochiamo direttamente il corpo dello script)</a:t>
            </a:r>
          </a:p>
        </p:txBody>
      </p:sp>
      <p:sp>
        <p:nvSpPr>
          <p:cNvPr id="15" name="Rettangolo 14">
            <a:extLst>
              <a:ext uri="{FF2B5EF4-FFF2-40B4-BE49-F238E27FC236}">
                <a16:creationId xmlns:a16="http://schemas.microsoft.com/office/drawing/2014/main" id="{48ABACEF-2675-A544-B0F5-FD419B28F965}"/>
              </a:ext>
            </a:extLst>
          </p:cNvPr>
          <p:cNvSpPr/>
          <p:nvPr/>
        </p:nvSpPr>
        <p:spPr>
          <a:xfrm>
            <a:off x="480614" y="2081252"/>
            <a:ext cx="8255608" cy="276999"/>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200">
                <a:solidFill>
                  <a:schemeClr val="accent6"/>
                </a:solidFill>
                <a:latin typeface="Ubuntu Mono" panose="020B0509030602030204" pitchFamily="49" charset="0"/>
              </a:rPr>
              <a:t>an_app $ </a:t>
            </a:r>
            <a:r>
              <a:rPr lang="it-IT" sz="1200">
                <a:solidFill>
                  <a:srgbClr val="000000"/>
                </a:solidFill>
                <a:latin typeface="Ubuntu Mono" panose="020B0509030602030204" pitchFamily="49" charset="0"/>
              </a:rPr>
              <a:t>php -r "file_exists('.env') || copy('.env.example', '.env');"</a:t>
            </a:r>
          </a:p>
        </p:txBody>
      </p:sp>
      <p:sp>
        <p:nvSpPr>
          <p:cNvPr id="10" name="Segnaposto contenuto 2">
            <a:extLst>
              <a:ext uri="{FF2B5EF4-FFF2-40B4-BE49-F238E27FC236}">
                <a16:creationId xmlns:a16="http://schemas.microsoft.com/office/drawing/2014/main" id="{BCB8C6D4-D12B-054F-9C3B-77004DBAAA3F}"/>
              </a:ext>
            </a:extLst>
          </p:cNvPr>
          <p:cNvSpPr txBox="1">
            <a:spLocks/>
          </p:cNvSpPr>
          <p:nvPr/>
        </p:nvSpPr>
        <p:spPr>
          <a:xfrm>
            <a:off x="359501" y="3527264"/>
            <a:ext cx="3012350" cy="131201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57188" indent="-357188">
              <a:buFont typeface="+mj-lt"/>
              <a:buAutoNum type="arabicPeriod" startAt="6"/>
            </a:pPr>
            <a:r>
              <a:rPr lang="it-IT" sz="2200"/>
              <a:t>infine, si lancia a mano l'ultimo script (stavolta non diretta-mente il suo corpo): </a:t>
            </a:r>
          </a:p>
        </p:txBody>
      </p:sp>
      <p:sp>
        <p:nvSpPr>
          <p:cNvPr id="11" name="Rettangolo 10">
            <a:extLst>
              <a:ext uri="{FF2B5EF4-FFF2-40B4-BE49-F238E27FC236}">
                <a16:creationId xmlns:a16="http://schemas.microsoft.com/office/drawing/2014/main" id="{8F6669BF-1D1A-DC47-9E22-26E20CF6FFFB}"/>
              </a:ext>
            </a:extLst>
          </p:cNvPr>
          <p:cNvSpPr/>
          <p:nvPr/>
        </p:nvSpPr>
        <p:spPr>
          <a:xfrm>
            <a:off x="4761670" y="5231946"/>
            <a:ext cx="3891882" cy="276999"/>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200">
                <a:solidFill>
                  <a:schemeClr val="accent6"/>
                </a:solidFill>
                <a:latin typeface="Ubuntu Mono" panose="020B0509030602030204" pitchFamily="49" charset="0"/>
              </a:rPr>
              <a:t>an_app $ </a:t>
            </a:r>
            <a:r>
              <a:rPr lang="it-IT" sz="1200">
                <a:solidFill>
                  <a:srgbClr val="000000"/>
                </a:solidFill>
                <a:latin typeface="Ubuntu Mono" panose="020B0509030602030204" pitchFamily="49" charset="0"/>
              </a:rPr>
              <a:t>composer run-script post-autoload-dump </a:t>
            </a:r>
            <a:endParaRPr lang="it-IT" sz="1200">
              <a:solidFill>
                <a:srgbClr val="2FB41D"/>
              </a:solidFill>
              <a:latin typeface="Ubuntu Mono" panose="020B0509030602030204" pitchFamily="49" charset="0"/>
            </a:endParaRPr>
          </a:p>
        </p:txBody>
      </p:sp>
      <p:sp>
        <p:nvSpPr>
          <p:cNvPr id="12" name="Segnaposto contenuto 2">
            <a:extLst>
              <a:ext uri="{FF2B5EF4-FFF2-40B4-BE49-F238E27FC236}">
                <a16:creationId xmlns:a16="http://schemas.microsoft.com/office/drawing/2014/main" id="{F9335622-495F-414F-B769-D2F66E7630A1}"/>
              </a:ext>
            </a:extLst>
          </p:cNvPr>
          <p:cNvSpPr txBox="1">
            <a:spLocks/>
          </p:cNvSpPr>
          <p:nvPr/>
        </p:nvSpPr>
        <p:spPr>
          <a:xfrm>
            <a:off x="344667" y="2437452"/>
            <a:ext cx="8699580" cy="117294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57188" indent="-357188">
              <a:buFont typeface="+mj-lt"/>
              <a:buAutoNum type="arabicPeriod" startAt="5"/>
            </a:pPr>
            <a:r>
              <a:rPr lang="it-IT" sz="2200" i="1"/>
              <a:t>post-create-</a:t>
            </a:r>
            <a:r>
              <a:rPr lang="it-IT" sz="2200" i="1" err="1"/>
              <a:t>project</a:t>
            </a:r>
            <a:r>
              <a:rPr lang="it-IT" sz="2200" i="1"/>
              <a:t>-</a:t>
            </a:r>
            <a:r>
              <a:rPr lang="it-IT" sz="2200" i="1" err="1"/>
              <a:t>cmd</a:t>
            </a:r>
            <a:r>
              <a:rPr lang="it-IT" sz="2200"/>
              <a:t>: con il </a:t>
            </a:r>
            <a:r>
              <a:rPr lang="it-IT" sz="2200" err="1"/>
              <a:t>tool</a:t>
            </a:r>
            <a:r>
              <a:rPr lang="it-IT" sz="2200"/>
              <a:t> </a:t>
            </a:r>
            <a:r>
              <a:rPr lang="it-IT" sz="2200" i="1"/>
              <a:t>artisan</a:t>
            </a:r>
            <a:r>
              <a:rPr lang="it-IT" sz="2200"/>
              <a:t> dell'</a:t>
            </a:r>
            <a:r>
              <a:rPr lang="it-IT" sz="2200" err="1"/>
              <a:t>app</a:t>
            </a:r>
            <a:r>
              <a:rPr lang="it-IT" sz="2200"/>
              <a:t>, genera una chiave e la memorizza nel file .</a:t>
            </a:r>
            <a:r>
              <a:rPr lang="it-IT" sz="2200" i="1" err="1"/>
              <a:t>env</a:t>
            </a:r>
            <a:r>
              <a:rPr lang="it-IT" sz="2200"/>
              <a:t> (qui si invoca</a:t>
            </a:r>
            <a:br>
              <a:rPr lang="it-IT" sz="2200"/>
            </a:br>
            <a:r>
              <a:rPr lang="it-IT" sz="2200"/>
              <a:t>direttamente il corpo dello script)</a:t>
            </a:r>
          </a:p>
        </p:txBody>
      </p:sp>
      <p:sp>
        <p:nvSpPr>
          <p:cNvPr id="13" name="Rettangolo 12">
            <a:extLst>
              <a:ext uri="{FF2B5EF4-FFF2-40B4-BE49-F238E27FC236}">
                <a16:creationId xmlns:a16="http://schemas.microsoft.com/office/drawing/2014/main" id="{D22B2AD2-819B-3340-B447-57349793A19C}"/>
              </a:ext>
            </a:extLst>
          </p:cNvPr>
          <p:cNvSpPr/>
          <p:nvPr/>
        </p:nvSpPr>
        <p:spPr>
          <a:xfrm>
            <a:off x="5502570" y="3023359"/>
            <a:ext cx="3233651" cy="461665"/>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200" err="1">
                <a:solidFill>
                  <a:schemeClr val="accent6"/>
                </a:solidFill>
                <a:latin typeface="Ubuntu Mono" panose="020B0509030602030204" pitchFamily="49" charset="0"/>
              </a:rPr>
              <a:t>an_app</a:t>
            </a:r>
            <a:r>
              <a:rPr lang="it-IT" sz="1200">
                <a:solidFill>
                  <a:schemeClr val="accent6"/>
                </a:solidFill>
                <a:latin typeface="Ubuntu Mono" panose="020B0509030602030204" pitchFamily="49" charset="0"/>
              </a:rPr>
              <a:t> $</a:t>
            </a:r>
            <a:r>
              <a:rPr lang="it-IT" sz="1200">
                <a:solidFill>
                  <a:srgbClr val="000000"/>
                </a:solidFill>
                <a:latin typeface="Ubuntu Mono" panose="020B0509030602030204" pitchFamily="49" charset="0"/>
              </a:rPr>
              <a:t> </a:t>
            </a:r>
            <a:r>
              <a:rPr lang="it-IT" sz="1200" err="1">
                <a:solidFill>
                  <a:srgbClr val="000000"/>
                </a:solidFill>
                <a:latin typeface="Ubuntu Mono" panose="020B0509030602030204" pitchFamily="49" charset="0"/>
              </a:rPr>
              <a:t>php</a:t>
            </a:r>
            <a:r>
              <a:rPr lang="it-IT" sz="1200">
                <a:solidFill>
                  <a:srgbClr val="000000"/>
                </a:solidFill>
                <a:latin typeface="Ubuntu Mono" panose="020B0509030602030204" pitchFamily="49" charset="0"/>
              </a:rPr>
              <a:t> artisan </a:t>
            </a:r>
            <a:r>
              <a:rPr lang="it-IT" sz="1200" err="1">
                <a:solidFill>
                  <a:srgbClr val="000000"/>
                </a:solidFill>
                <a:latin typeface="Ubuntu Mono" panose="020B0509030602030204" pitchFamily="49" charset="0"/>
              </a:rPr>
              <a:t>key:generate</a:t>
            </a:r>
            <a:r>
              <a:rPr lang="it-IT" sz="1200">
                <a:solidFill>
                  <a:srgbClr val="000000"/>
                </a:solidFill>
                <a:latin typeface="Ubuntu Mono" panose="020B0509030602030204" pitchFamily="49" charset="0"/>
              </a:rPr>
              <a:t> --ansi</a:t>
            </a:r>
          </a:p>
          <a:p>
            <a:r>
              <a:rPr lang="it-IT" sz="1200">
                <a:solidFill>
                  <a:srgbClr val="2FB41D"/>
                </a:solidFill>
                <a:latin typeface="Ubuntu Mono" panose="020B0509030602030204" pitchFamily="49" charset="0"/>
              </a:rPr>
              <a:t>Application </a:t>
            </a:r>
            <a:r>
              <a:rPr lang="it-IT" sz="1200" err="1">
                <a:solidFill>
                  <a:srgbClr val="2FB41D"/>
                </a:solidFill>
                <a:latin typeface="Ubuntu Mono" panose="020B0509030602030204" pitchFamily="49" charset="0"/>
              </a:rPr>
              <a:t>key</a:t>
            </a:r>
            <a:r>
              <a:rPr lang="it-IT" sz="1200">
                <a:solidFill>
                  <a:srgbClr val="2FB41D"/>
                </a:solidFill>
                <a:latin typeface="Ubuntu Mono" panose="020B0509030602030204" pitchFamily="49" charset="0"/>
              </a:rPr>
              <a:t> set </a:t>
            </a:r>
            <a:r>
              <a:rPr lang="it-IT" sz="1200" err="1">
                <a:solidFill>
                  <a:srgbClr val="2FB41D"/>
                </a:solidFill>
                <a:latin typeface="Ubuntu Mono" panose="020B0509030602030204" pitchFamily="49" charset="0"/>
              </a:rPr>
              <a:t>successfully</a:t>
            </a:r>
            <a:r>
              <a:rPr lang="it-IT" sz="1200">
                <a:solidFill>
                  <a:srgbClr val="2FB41D"/>
                </a:solidFill>
                <a:latin typeface="Ubuntu Mono" panose="020B0509030602030204" pitchFamily="49" charset="0"/>
              </a:rPr>
              <a:t>.</a:t>
            </a:r>
          </a:p>
        </p:txBody>
      </p:sp>
      <p:sp>
        <p:nvSpPr>
          <p:cNvPr id="17" name="Rettangolo 16">
            <a:extLst>
              <a:ext uri="{FF2B5EF4-FFF2-40B4-BE49-F238E27FC236}">
                <a16:creationId xmlns:a16="http://schemas.microsoft.com/office/drawing/2014/main" id="{49AD04ED-C3CF-9542-B78E-8B7113E0A1C8}"/>
              </a:ext>
            </a:extLst>
          </p:cNvPr>
          <p:cNvSpPr/>
          <p:nvPr/>
        </p:nvSpPr>
        <p:spPr>
          <a:xfrm>
            <a:off x="3449923" y="3679593"/>
            <a:ext cx="5286298" cy="1107996"/>
          </a:xfrm>
          <a:prstGeom prst="rect">
            <a:avLst/>
          </a:prstGeom>
          <a:solidFill>
            <a:srgbClr val="D4E1F1"/>
          </a:solidFill>
          <a:ln>
            <a:noFill/>
          </a:ln>
        </p:spPr>
        <p:txBody>
          <a:bodyPr wrap="square">
            <a:spAutoFit/>
          </a:bodyPr>
          <a:lstStyle/>
          <a:p>
            <a:r>
              <a:rPr lang="it-IT" sz="1100">
                <a:solidFill>
                  <a:srgbClr val="0070C0"/>
                </a:solidFill>
                <a:effectLst/>
                <a:latin typeface="Ubuntu Mono" panose="020B0509030602030204" pitchFamily="49" charset="0"/>
              </a:rPr>
              <a:t>// </a:t>
            </a:r>
            <a:r>
              <a:rPr lang="it-IT" sz="1100">
                <a:solidFill>
                  <a:srgbClr val="0070C0"/>
                </a:solidFill>
                <a:effectLst/>
                <a:latin typeface="Times New Roman" panose="02020603050405020304" pitchFamily="18" charset="0"/>
                <a:cs typeface="Times New Roman" panose="02020603050405020304" pitchFamily="18" charset="0"/>
              </a:rPr>
              <a:t>file </a:t>
            </a:r>
            <a:r>
              <a:rPr lang="it-IT" sz="1100">
                <a:solidFill>
                  <a:srgbClr val="0070C0"/>
                </a:solidFill>
                <a:effectLst/>
                <a:latin typeface="Ubuntu Mono" panose="020B0509030602030204" pitchFamily="49" charset="0"/>
              </a:rPr>
              <a:t>&lt;</a:t>
            </a:r>
            <a:r>
              <a:rPr lang="it-IT" sz="1100" i="1">
                <a:solidFill>
                  <a:srgbClr val="0070C0"/>
                </a:solidFill>
                <a:effectLst/>
                <a:latin typeface="Ubuntu Mono" panose="020B0509030602030204" pitchFamily="49" charset="0"/>
              </a:rPr>
              <a:t>dir-base-</a:t>
            </a:r>
            <a:r>
              <a:rPr lang="it-IT" sz="1100" i="1" err="1">
                <a:solidFill>
                  <a:srgbClr val="0070C0"/>
                </a:solidFill>
                <a:effectLst/>
                <a:latin typeface="Ubuntu Mono" panose="020B0509030602030204" pitchFamily="49" charset="0"/>
              </a:rPr>
              <a:t>app</a:t>
            </a:r>
            <a:r>
              <a:rPr lang="it-IT" sz="1100">
                <a:solidFill>
                  <a:srgbClr val="0070C0"/>
                </a:solidFill>
                <a:effectLst/>
                <a:latin typeface="Ubuntu Mono" panose="020B0509030602030204" pitchFamily="49" charset="0"/>
              </a:rPr>
              <a:t>&gt;/</a:t>
            </a:r>
            <a:r>
              <a:rPr lang="it-IT" sz="1100" err="1">
                <a:solidFill>
                  <a:srgbClr val="0070C0"/>
                </a:solidFill>
                <a:effectLst/>
                <a:latin typeface="Ubuntu Mono" panose="020B0509030602030204" pitchFamily="49" charset="0"/>
              </a:rPr>
              <a:t>composer.json</a:t>
            </a:r>
            <a:endParaRPr lang="it-IT" sz="1100">
              <a:solidFill>
                <a:srgbClr val="0070C0"/>
              </a:solidFill>
              <a:effectLst/>
              <a:latin typeface="Ubuntu Mono" panose="020B0509030602030204" pitchFamily="49" charset="0"/>
            </a:endParaRPr>
          </a:p>
          <a:p>
            <a:r>
              <a:rPr lang="it-IT" sz="1100">
                <a:solidFill>
                  <a:srgbClr val="000000"/>
                </a:solidFill>
                <a:effectLst/>
                <a:latin typeface="Ubuntu Mono" panose="020B0509030602030204" pitchFamily="49" charset="0"/>
              </a:rPr>
              <a:t>...</a:t>
            </a:r>
            <a:endParaRPr lang="it-IT" sz="1100">
              <a:solidFill>
                <a:srgbClr val="008000"/>
              </a:solidFill>
              <a:effectLst/>
              <a:latin typeface="Ubuntu Mono" panose="020B0509030602030204" pitchFamily="49" charset="0"/>
            </a:endParaRPr>
          </a:p>
          <a:p>
            <a:r>
              <a:rPr lang="it-IT" sz="1100">
                <a:solidFill>
                  <a:srgbClr val="000000"/>
                </a:solidFill>
                <a:effectLst/>
                <a:latin typeface="Ubuntu Mono" panose="020B0509030602030204" pitchFamily="49" charset="0"/>
              </a:rPr>
              <a:t>    </a:t>
            </a:r>
            <a:r>
              <a:rPr lang="it-IT" sz="1100" b="1">
                <a:solidFill>
                  <a:srgbClr val="008000"/>
                </a:solidFill>
                <a:effectLst/>
                <a:latin typeface="Ubuntu Mono" panose="020B0509030602030204" pitchFamily="49" charset="0"/>
              </a:rPr>
              <a:t>"scripts"</a:t>
            </a:r>
            <a:r>
              <a:rPr lang="it-IT" sz="1100">
                <a:solidFill>
                  <a:srgbClr val="000000"/>
                </a:solidFill>
                <a:effectLst/>
                <a:latin typeface="Ubuntu Mono" panose="020B0509030602030204" pitchFamily="49" charset="0"/>
              </a:rPr>
              <a:t>: { ...</a:t>
            </a:r>
            <a:endParaRPr lang="it-IT" sz="1100">
              <a:effectLst/>
              <a:latin typeface="Ubuntu Mono" panose="020B0509030602030204" pitchFamily="49" charset="0"/>
            </a:endParaRPr>
          </a:p>
          <a:p>
            <a:r>
              <a:rPr lang="it-IT" sz="1100">
                <a:solidFill>
                  <a:srgbClr val="000000"/>
                </a:solidFill>
                <a:latin typeface="Ubuntu Mono" panose="020B0509030602030204" pitchFamily="49" charset="0"/>
              </a:rPr>
              <a:t>        </a:t>
            </a:r>
            <a:r>
              <a:rPr lang="it-IT" sz="1100" b="1">
                <a:solidFill>
                  <a:srgbClr val="008000"/>
                </a:solidFill>
                <a:latin typeface="Ubuntu Mono" panose="020B0509030602030204" pitchFamily="49" charset="0"/>
              </a:rPr>
              <a:t>"</a:t>
            </a:r>
            <a:r>
              <a:rPr lang="it-IT" sz="1100" b="1">
                <a:solidFill>
                  <a:srgbClr val="008000"/>
                </a:solidFill>
                <a:highlight>
                  <a:srgbClr val="C0C0C0"/>
                </a:highlight>
                <a:latin typeface="Ubuntu Mono" panose="020B0509030602030204" pitchFamily="49" charset="0"/>
              </a:rPr>
              <a:t>post-</a:t>
            </a:r>
            <a:r>
              <a:rPr lang="it-IT" sz="1100" b="1" err="1">
                <a:solidFill>
                  <a:srgbClr val="008000"/>
                </a:solidFill>
                <a:highlight>
                  <a:srgbClr val="C0C0C0"/>
                </a:highlight>
                <a:latin typeface="Ubuntu Mono" panose="020B0509030602030204" pitchFamily="49" charset="0"/>
              </a:rPr>
              <a:t>autoload</a:t>
            </a:r>
            <a:r>
              <a:rPr lang="it-IT" sz="1100" b="1">
                <a:solidFill>
                  <a:srgbClr val="008000"/>
                </a:solidFill>
                <a:highlight>
                  <a:srgbClr val="C0C0C0"/>
                </a:highlight>
                <a:latin typeface="Ubuntu Mono" panose="020B0509030602030204" pitchFamily="49" charset="0"/>
              </a:rPr>
              <a:t>-</a:t>
            </a:r>
            <a:r>
              <a:rPr lang="it-IT" sz="1100" b="1" err="1">
                <a:solidFill>
                  <a:srgbClr val="008000"/>
                </a:solidFill>
                <a:highlight>
                  <a:srgbClr val="C0C0C0"/>
                </a:highlight>
                <a:latin typeface="Ubuntu Mono" panose="020B0509030602030204" pitchFamily="49" charset="0"/>
              </a:rPr>
              <a:t>dump</a:t>
            </a:r>
            <a:r>
              <a:rPr lang="it-IT" sz="1100" b="1">
                <a:solidFill>
                  <a:srgbClr val="008000"/>
                </a:solidFill>
                <a:latin typeface="Ubuntu Mono" panose="020B0509030602030204" pitchFamily="49" charset="0"/>
              </a:rPr>
              <a:t>"</a:t>
            </a:r>
            <a:r>
              <a:rPr lang="it-IT" sz="1100">
                <a:solidFill>
                  <a:srgbClr val="000000"/>
                </a:solidFill>
                <a:latin typeface="Ubuntu Mono" panose="020B0509030602030204" pitchFamily="49" charset="0"/>
              </a:rPr>
              <a:t>: [</a:t>
            </a:r>
            <a:endParaRPr lang="it-IT" sz="1100">
              <a:solidFill>
                <a:srgbClr val="008000"/>
              </a:solidFill>
              <a:latin typeface="Ubuntu Mono" panose="020B0509030602030204" pitchFamily="49" charset="0"/>
            </a:endParaRPr>
          </a:p>
          <a:p>
            <a:r>
              <a:rPr lang="it-IT" sz="1100">
                <a:solidFill>
                  <a:srgbClr val="000000"/>
                </a:solidFill>
                <a:latin typeface="Ubuntu Mono" panose="020B0509030602030204" pitchFamily="49" charset="0"/>
              </a:rPr>
              <a:t>            </a:t>
            </a:r>
            <a:r>
              <a:rPr lang="it-IT" sz="1100">
                <a:solidFill>
                  <a:srgbClr val="BA2121"/>
                </a:solidFill>
                <a:latin typeface="Ubuntu Mono" panose="020B0509030602030204" pitchFamily="49" charset="0"/>
              </a:rPr>
              <a:t>"Illuminate\\Foundation\\</a:t>
            </a:r>
            <a:r>
              <a:rPr lang="it-IT" sz="1100" err="1">
                <a:solidFill>
                  <a:srgbClr val="BA2121"/>
                </a:solidFill>
                <a:latin typeface="Ubuntu Mono" panose="020B0509030602030204" pitchFamily="49" charset="0"/>
              </a:rPr>
              <a:t>ComposerScripts</a:t>
            </a:r>
            <a:r>
              <a:rPr lang="it-IT" sz="1100">
                <a:solidFill>
                  <a:srgbClr val="BA2121"/>
                </a:solidFill>
                <a:latin typeface="Ubuntu Mono" panose="020B0509030602030204" pitchFamily="49" charset="0"/>
              </a:rPr>
              <a:t>::</a:t>
            </a:r>
            <a:r>
              <a:rPr lang="it-IT" sz="1100" err="1">
                <a:solidFill>
                  <a:srgbClr val="BA2121"/>
                </a:solidFill>
                <a:latin typeface="Ubuntu Mono" panose="020B0509030602030204" pitchFamily="49" charset="0"/>
              </a:rPr>
              <a:t>postAutoloadDump</a:t>
            </a:r>
            <a:r>
              <a:rPr lang="it-IT" sz="1100">
                <a:solidFill>
                  <a:srgbClr val="BA2121"/>
                </a:solidFill>
                <a:latin typeface="Ubuntu Mono" panose="020B0509030602030204" pitchFamily="49" charset="0"/>
              </a:rPr>
              <a:t>"</a:t>
            </a:r>
            <a:r>
              <a:rPr lang="it-IT" sz="1100">
                <a:solidFill>
                  <a:srgbClr val="000000"/>
                </a:solidFill>
                <a:latin typeface="Ubuntu Mono" panose="020B0509030602030204" pitchFamily="49" charset="0"/>
              </a:rPr>
              <a:t>,</a:t>
            </a:r>
            <a:endParaRPr lang="it-IT" sz="1100">
              <a:solidFill>
                <a:srgbClr val="BA2121"/>
              </a:solidFill>
              <a:latin typeface="Ubuntu Mono" panose="020B0509030602030204" pitchFamily="49" charset="0"/>
            </a:endParaRPr>
          </a:p>
          <a:p>
            <a:r>
              <a:rPr lang="it-IT" sz="1100">
                <a:solidFill>
                  <a:srgbClr val="000000"/>
                </a:solidFill>
                <a:latin typeface="Ubuntu Mono" panose="020B0509030602030204" pitchFamily="49" charset="0"/>
              </a:rPr>
              <a:t>            </a:t>
            </a:r>
            <a:r>
              <a:rPr lang="it-IT" sz="1100">
                <a:solidFill>
                  <a:srgbClr val="BA2121"/>
                </a:solidFill>
                <a:latin typeface="Ubuntu Mono" panose="020B0509030602030204" pitchFamily="49" charset="0"/>
              </a:rPr>
              <a:t>"@</a:t>
            </a:r>
            <a:r>
              <a:rPr lang="it-IT" sz="1100" err="1">
                <a:solidFill>
                  <a:srgbClr val="BA2121"/>
                </a:solidFill>
                <a:latin typeface="Ubuntu Mono" panose="020B0509030602030204" pitchFamily="49" charset="0"/>
              </a:rPr>
              <a:t>php</a:t>
            </a:r>
            <a:r>
              <a:rPr lang="it-IT" sz="1100">
                <a:solidFill>
                  <a:srgbClr val="BA2121"/>
                </a:solidFill>
                <a:latin typeface="Ubuntu Mono" panose="020B0509030602030204" pitchFamily="49" charset="0"/>
              </a:rPr>
              <a:t> artisan </a:t>
            </a:r>
            <a:r>
              <a:rPr lang="it-IT" sz="1100" err="1">
                <a:solidFill>
                  <a:srgbClr val="BA2121"/>
                </a:solidFill>
                <a:latin typeface="Ubuntu Mono" panose="020B0509030602030204" pitchFamily="49" charset="0"/>
              </a:rPr>
              <a:t>package:discover</a:t>
            </a:r>
            <a:r>
              <a:rPr lang="it-IT" sz="1100">
                <a:solidFill>
                  <a:srgbClr val="BA2121"/>
                </a:solidFill>
                <a:latin typeface="Ubuntu Mono" panose="020B0509030602030204" pitchFamily="49" charset="0"/>
              </a:rPr>
              <a:t> --ansi"</a:t>
            </a:r>
            <a:r>
              <a:rPr lang="it-IT" sz="1100">
                <a:latin typeface="Ubuntu Mono" panose="020B0509030602030204" pitchFamily="49" charset="0"/>
              </a:rPr>
              <a:t> ]</a:t>
            </a:r>
            <a:endParaRPr lang="it-IT" sz="1100">
              <a:effectLst/>
              <a:latin typeface="Ubuntu Mono" panose="020B0509030602030204" pitchFamily="49" charset="0"/>
            </a:endParaRPr>
          </a:p>
        </p:txBody>
      </p:sp>
      <p:sp>
        <p:nvSpPr>
          <p:cNvPr id="18" name="Segnaposto contenuto 2">
            <a:extLst>
              <a:ext uri="{FF2B5EF4-FFF2-40B4-BE49-F238E27FC236}">
                <a16:creationId xmlns:a16="http://schemas.microsoft.com/office/drawing/2014/main" id="{CF29E7F7-E860-6245-B3D9-EA20A826267F}"/>
              </a:ext>
            </a:extLst>
          </p:cNvPr>
          <p:cNvSpPr txBox="1">
            <a:spLocks/>
          </p:cNvSpPr>
          <p:nvPr/>
        </p:nvSpPr>
        <p:spPr>
          <a:xfrm>
            <a:off x="337731" y="5610037"/>
            <a:ext cx="8325656" cy="88871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it-IT" sz="2200"/>
              <a:t>Quest'ultimo passo è relativamente involuto (ma non è indispensabile capirlo, per i nostri scopi). Cercheremo di illustrarlo nella prossima slide.</a:t>
            </a:r>
          </a:p>
        </p:txBody>
      </p:sp>
    </p:spTree>
    <p:extLst>
      <p:ext uri="{BB962C8B-B14F-4D97-AF65-F5344CB8AC3E}">
        <p14:creationId xmlns:p14="http://schemas.microsoft.com/office/powerpoint/2010/main" val="1182210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E4EDF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C8D1EE-746E-4740-A6E2-14E4CFFA9D11}"/>
              </a:ext>
            </a:extLst>
          </p:cNvPr>
          <p:cNvSpPr>
            <a:spLocks noGrp="1"/>
          </p:cNvSpPr>
          <p:nvPr>
            <p:ph type="title"/>
          </p:nvPr>
        </p:nvSpPr>
        <p:spPr>
          <a:xfrm>
            <a:off x="261808" y="73049"/>
            <a:ext cx="8677634" cy="799930"/>
          </a:xfrm>
        </p:spPr>
        <p:txBody>
          <a:bodyPr>
            <a:normAutofit/>
          </a:bodyPr>
          <a:lstStyle/>
          <a:p>
            <a:r>
              <a:rPr lang="it-IT" sz="4000" b="0"/>
              <a:t>Laravel scopre i pacchetti installati</a:t>
            </a:r>
          </a:p>
        </p:txBody>
      </p:sp>
      <p:sp>
        <p:nvSpPr>
          <p:cNvPr id="4" name="Segnaposto data 3">
            <a:extLst>
              <a:ext uri="{FF2B5EF4-FFF2-40B4-BE49-F238E27FC236}">
                <a16:creationId xmlns:a16="http://schemas.microsoft.com/office/drawing/2014/main" id="{9AB832B2-6846-B649-9E16-4E18A4397732}"/>
              </a:ext>
            </a:extLst>
          </p:cNvPr>
          <p:cNvSpPr>
            <a:spLocks noGrp="1"/>
          </p:cNvSpPr>
          <p:nvPr>
            <p:ph type="dt" sz="half" idx="10"/>
          </p:nvPr>
        </p:nvSpPr>
        <p:spPr/>
        <p:txBody>
          <a:bodyPr/>
          <a:lstStyle/>
          <a:p>
            <a:fld id="{08989B78-8838-8549-8650-18E90A2ABBDF}" type="datetime1">
              <a:rPr lang="it-IT" smtClean="0"/>
              <a:t>09/01/24</a:t>
            </a:fld>
            <a:endParaRPr lang="it-IT"/>
          </a:p>
        </p:txBody>
      </p:sp>
      <p:sp>
        <p:nvSpPr>
          <p:cNvPr id="5" name="Segnaposto piè di pagina 4">
            <a:extLst>
              <a:ext uri="{FF2B5EF4-FFF2-40B4-BE49-F238E27FC236}">
                <a16:creationId xmlns:a16="http://schemas.microsoft.com/office/drawing/2014/main" id="{A46BE55C-E572-3B4E-A661-18D2F7126BDE}"/>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C8CEC4D-E73B-5E47-99B0-86E1679CCE3F}"/>
              </a:ext>
            </a:extLst>
          </p:cNvPr>
          <p:cNvSpPr>
            <a:spLocks noGrp="1"/>
          </p:cNvSpPr>
          <p:nvPr>
            <p:ph type="sldNum" sz="quarter" idx="12"/>
          </p:nvPr>
        </p:nvSpPr>
        <p:spPr/>
        <p:txBody>
          <a:bodyPr/>
          <a:lstStyle/>
          <a:p>
            <a:fld id="{F8EFCE01-9A1A-5743-92DE-2F66DAA3BA2F}" type="slidenum">
              <a:rPr lang="it-IT" smtClean="0"/>
              <a:t>51</a:t>
            </a:fld>
            <a:endParaRPr lang="it-IT"/>
          </a:p>
        </p:txBody>
      </p:sp>
      <p:sp>
        <p:nvSpPr>
          <p:cNvPr id="14" name="Segnaposto contenuto 2">
            <a:extLst>
              <a:ext uri="{FF2B5EF4-FFF2-40B4-BE49-F238E27FC236}">
                <a16:creationId xmlns:a16="http://schemas.microsoft.com/office/drawing/2014/main" id="{AE4BA627-C273-9B40-92C1-308E8A4D6C50}"/>
              </a:ext>
            </a:extLst>
          </p:cNvPr>
          <p:cNvSpPr txBox="1">
            <a:spLocks/>
          </p:cNvSpPr>
          <p:nvPr/>
        </p:nvSpPr>
        <p:spPr>
          <a:xfrm>
            <a:off x="344671" y="912240"/>
            <a:ext cx="8454657" cy="457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it-IT" sz="2200"/>
              <a:t>Consideriamo l'ultimo script lanciato da </a:t>
            </a:r>
            <a:r>
              <a:rPr lang="it-IT" sz="2200" i="1"/>
              <a:t>laravel new</a:t>
            </a:r>
            <a:r>
              <a:rPr lang="it-IT" sz="2200"/>
              <a:t>:</a:t>
            </a:r>
          </a:p>
        </p:txBody>
      </p:sp>
      <p:sp>
        <p:nvSpPr>
          <p:cNvPr id="11" name="Rettangolo 10">
            <a:extLst>
              <a:ext uri="{FF2B5EF4-FFF2-40B4-BE49-F238E27FC236}">
                <a16:creationId xmlns:a16="http://schemas.microsoft.com/office/drawing/2014/main" id="{8F6669BF-1D1A-DC47-9E22-26E20CF6FFFB}"/>
              </a:ext>
            </a:extLst>
          </p:cNvPr>
          <p:cNvSpPr/>
          <p:nvPr/>
        </p:nvSpPr>
        <p:spPr>
          <a:xfrm>
            <a:off x="417657" y="1420539"/>
            <a:ext cx="8165803" cy="1754326"/>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200" err="1">
                <a:solidFill>
                  <a:schemeClr val="accent6"/>
                </a:solidFill>
                <a:latin typeface="Ubuntu Mono" panose="020B0509030602030204" pitchFamily="49" charset="0"/>
              </a:rPr>
              <a:t>an_app</a:t>
            </a:r>
            <a:r>
              <a:rPr lang="it-IT" sz="1200">
                <a:solidFill>
                  <a:schemeClr val="accent6"/>
                </a:solidFill>
                <a:latin typeface="Ubuntu Mono" panose="020B0509030602030204" pitchFamily="49" charset="0"/>
              </a:rPr>
              <a:t> $ </a:t>
            </a:r>
            <a:r>
              <a:rPr lang="it-IT" sz="1200" err="1">
                <a:solidFill>
                  <a:srgbClr val="000000"/>
                </a:solidFill>
                <a:latin typeface="Ubuntu Mono" panose="020B0509030602030204" pitchFamily="49" charset="0"/>
              </a:rPr>
              <a:t>composer</a:t>
            </a:r>
            <a:r>
              <a:rPr lang="it-IT" sz="1200">
                <a:solidFill>
                  <a:srgbClr val="000000"/>
                </a:solidFill>
                <a:latin typeface="Ubuntu Mono" panose="020B0509030602030204" pitchFamily="49" charset="0"/>
              </a:rPr>
              <a:t> </a:t>
            </a:r>
            <a:r>
              <a:rPr lang="it-IT" sz="1200" err="1">
                <a:solidFill>
                  <a:srgbClr val="000000"/>
                </a:solidFill>
                <a:latin typeface="Ubuntu Mono" panose="020B0509030602030204" pitchFamily="49" charset="0"/>
              </a:rPr>
              <a:t>run</a:t>
            </a:r>
            <a:r>
              <a:rPr lang="it-IT" sz="1200">
                <a:solidFill>
                  <a:srgbClr val="000000"/>
                </a:solidFill>
                <a:latin typeface="Ubuntu Mono" panose="020B0509030602030204" pitchFamily="49" charset="0"/>
              </a:rPr>
              <a:t>-script post-</a:t>
            </a:r>
            <a:r>
              <a:rPr lang="it-IT" sz="1200" err="1">
                <a:solidFill>
                  <a:srgbClr val="000000"/>
                </a:solidFill>
                <a:latin typeface="Ubuntu Mono" panose="020B0509030602030204" pitchFamily="49" charset="0"/>
              </a:rPr>
              <a:t>autoload</a:t>
            </a:r>
            <a:r>
              <a:rPr lang="it-IT" sz="1200">
                <a:solidFill>
                  <a:srgbClr val="000000"/>
                </a:solidFill>
                <a:latin typeface="Ubuntu Mono" panose="020B0509030602030204" pitchFamily="49" charset="0"/>
              </a:rPr>
              <a:t>-</a:t>
            </a:r>
            <a:r>
              <a:rPr lang="it-IT" sz="1200" err="1">
                <a:solidFill>
                  <a:srgbClr val="000000"/>
                </a:solidFill>
                <a:latin typeface="Ubuntu Mono" panose="020B0509030602030204" pitchFamily="49" charset="0"/>
              </a:rPr>
              <a:t>dump</a:t>
            </a:r>
            <a:endParaRPr lang="it-IT" sz="1200">
              <a:solidFill>
                <a:srgbClr val="000000"/>
              </a:solidFill>
              <a:latin typeface="Ubuntu Mono" panose="020B0509030602030204" pitchFamily="49" charset="0"/>
            </a:endParaRPr>
          </a:p>
          <a:p>
            <a:r>
              <a:rPr lang="it-IT" sz="1200">
                <a:solidFill>
                  <a:srgbClr val="000000"/>
                </a:solidFill>
                <a:latin typeface="Ubuntu Mono" panose="020B0509030602030204" pitchFamily="49" charset="0"/>
              </a:rPr>
              <a:t>&gt; Illuminate\Foundation\</a:t>
            </a:r>
            <a:r>
              <a:rPr lang="it-IT" sz="1200" err="1">
                <a:solidFill>
                  <a:srgbClr val="000000"/>
                </a:solidFill>
                <a:latin typeface="Ubuntu Mono" panose="020B0509030602030204" pitchFamily="49" charset="0"/>
              </a:rPr>
              <a:t>ComposerScripts</a:t>
            </a:r>
            <a:r>
              <a:rPr lang="it-IT" sz="1200">
                <a:solidFill>
                  <a:srgbClr val="000000"/>
                </a:solidFill>
                <a:latin typeface="Ubuntu Mono" panose="020B0509030602030204" pitchFamily="49" charset="0"/>
              </a:rPr>
              <a:t>::</a:t>
            </a:r>
            <a:r>
              <a:rPr lang="it-IT" sz="1200" err="1">
                <a:solidFill>
                  <a:srgbClr val="000000"/>
                </a:solidFill>
                <a:latin typeface="Ubuntu Mono" panose="020B0509030602030204" pitchFamily="49" charset="0"/>
              </a:rPr>
              <a:t>postAutoloadDump</a:t>
            </a:r>
            <a:endParaRPr lang="it-IT" sz="1200">
              <a:solidFill>
                <a:srgbClr val="000000"/>
              </a:solidFill>
              <a:latin typeface="Ubuntu Mono" panose="020B0509030602030204" pitchFamily="49" charset="0"/>
            </a:endParaRPr>
          </a:p>
          <a:p>
            <a:r>
              <a:rPr lang="it-IT" sz="1200">
                <a:solidFill>
                  <a:srgbClr val="000000"/>
                </a:solidFill>
                <a:latin typeface="Ubuntu Mono" panose="020B0509030602030204" pitchFamily="49" charset="0"/>
              </a:rPr>
              <a:t>&gt; @</a:t>
            </a:r>
            <a:r>
              <a:rPr lang="it-IT" sz="1200" err="1">
                <a:solidFill>
                  <a:srgbClr val="000000"/>
                </a:solidFill>
                <a:latin typeface="Ubuntu Mono" panose="020B0509030602030204" pitchFamily="49" charset="0"/>
              </a:rPr>
              <a:t>php</a:t>
            </a:r>
            <a:r>
              <a:rPr lang="it-IT" sz="1200">
                <a:solidFill>
                  <a:srgbClr val="000000"/>
                </a:solidFill>
                <a:latin typeface="Ubuntu Mono" panose="020B0509030602030204" pitchFamily="49" charset="0"/>
              </a:rPr>
              <a:t> artisan </a:t>
            </a:r>
            <a:r>
              <a:rPr lang="it-IT" sz="1200" err="1">
                <a:solidFill>
                  <a:srgbClr val="000000"/>
                </a:solidFill>
                <a:latin typeface="Ubuntu Mono" panose="020B0509030602030204" pitchFamily="49" charset="0"/>
              </a:rPr>
              <a:t>package:discover</a:t>
            </a:r>
            <a:r>
              <a:rPr lang="it-IT" sz="1200">
                <a:solidFill>
                  <a:srgbClr val="000000"/>
                </a:solidFill>
                <a:latin typeface="Ubuntu Mono" panose="020B0509030602030204" pitchFamily="49" charset="0"/>
              </a:rPr>
              <a:t> --ansi</a:t>
            </a:r>
          </a:p>
          <a:p>
            <a:r>
              <a:rPr lang="it-IT" sz="1200" err="1">
                <a:solidFill>
                  <a:srgbClr val="000000"/>
                </a:solidFill>
                <a:latin typeface="Ubuntu Mono" panose="020B0509030602030204" pitchFamily="49" charset="0"/>
              </a:rPr>
              <a:t>Discovered</a:t>
            </a:r>
            <a:r>
              <a:rPr lang="it-IT" sz="1200">
                <a:solidFill>
                  <a:srgbClr val="000000"/>
                </a:solidFill>
                <a:latin typeface="Ubuntu Mono" panose="020B0509030602030204" pitchFamily="49" charset="0"/>
              </a:rPr>
              <a:t> Package: </a:t>
            </a:r>
            <a:r>
              <a:rPr lang="it-IT" sz="1200" err="1">
                <a:solidFill>
                  <a:srgbClr val="2FB41D"/>
                </a:solidFill>
                <a:latin typeface="Ubuntu Mono" panose="020B0509030602030204" pitchFamily="49" charset="0"/>
              </a:rPr>
              <a:t>beyondcode</a:t>
            </a:r>
            <a:r>
              <a:rPr lang="it-IT" sz="1200">
                <a:solidFill>
                  <a:srgbClr val="2FB41D"/>
                </a:solidFill>
                <a:latin typeface="Ubuntu Mono" panose="020B0509030602030204" pitchFamily="49" charset="0"/>
              </a:rPr>
              <a:t>/</a:t>
            </a:r>
            <a:r>
              <a:rPr lang="it-IT" sz="1200" err="1">
                <a:solidFill>
                  <a:srgbClr val="2FB41D"/>
                </a:solidFill>
                <a:latin typeface="Ubuntu Mono" panose="020B0509030602030204" pitchFamily="49" charset="0"/>
              </a:rPr>
              <a:t>laravel</a:t>
            </a:r>
            <a:r>
              <a:rPr lang="it-IT" sz="1200">
                <a:solidFill>
                  <a:srgbClr val="2FB41D"/>
                </a:solidFill>
                <a:latin typeface="Ubuntu Mono" panose="020B0509030602030204" pitchFamily="49" charset="0"/>
              </a:rPr>
              <a:t>-</a:t>
            </a:r>
            <a:r>
              <a:rPr lang="it-IT" sz="1200" err="1">
                <a:solidFill>
                  <a:srgbClr val="2FB41D"/>
                </a:solidFill>
                <a:latin typeface="Ubuntu Mono" panose="020B0509030602030204" pitchFamily="49" charset="0"/>
              </a:rPr>
              <a:t>dump</a:t>
            </a:r>
            <a:r>
              <a:rPr lang="it-IT" sz="1200">
                <a:solidFill>
                  <a:srgbClr val="2FB41D"/>
                </a:solidFill>
                <a:latin typeface="Ubuntu Mono" panose="020B0509030602030204" pitchFamily="49" charset="0"/>
              </a:rPr>
              <a:t>-server</a:t>
            </a:r>
          </a:p>
          <a:p>
            <a:r>
              <a:rPr lang="it-IT" sz="1200" err="1">
                <a:solidFill>
                  <a:srgbClr val="000000"/>
                </a:solidFill>
                <a:latin typeface="Ubuntu Mono" panose="020B0509030602030204" pitchFamily="49" charset="0"/>
              </a:rPr>
              <a:t>Discovered</a:t>
            </a:r>
            <a:r>
              <a:rPr lang="it-IT" sz="1200">
                <a:solidFill>
                  <a:srgbClr val="000000"/>
                </a:solidFill>
                <a:latin typeface="Ubuntu Mono" panose="020B0509030602030204" pitchFamily="49" charset="0"/>
              </a:rPr>
              <a:t> Package: </a:t>
            </a:r>
            <a:r>
              <a:rPr lang="it-IT" sz="1200" err="1">
                <a:solidFill>
                  <a:srgbClr val="2FB41D"/>
                </a:solidFill>
                <a:latin typeface="Ubuntu Mono" panose="020B0509030602030204" pitchFamily="49" charset="0"/>
              </a:rPr>
              <a:t>fideloper</a:t>
            </a:r>
            <a:r>
              <a:rPr lang="it-IT" sz="1200">
                <a:solidFill>
                  <a:srgbClr val="2FB41D"/>
                </a:solidFill>
                <a:latin typeface="Ubuntu Mono" panose="020B0509030602030204" pitchFamily="49" charset="0"/>
              </a:rPr>
              <a:t>/</a:t>
            </a:r>
            <a:r>
              <a:rPr lang="it-IT" sz="1200" err="1">
                <a:solidFill>
                  <a:srgbClr val="2FB41D"/>
                </a:solidFill>
                <a:latin typeface="Ubuntu Mono" panose="020B0509030602030204" pitchFamily="49" charset="0"/>
              </a:rPr>
              <a:t>proxy</a:t>
            </a:r>
            <a:endParaRPr lang="it-IT" sz="1200">
              <a:solidFill>
                <a:srgbClr val="000000"/>
              </a:solidFill>
              <a:latin typeface="Ubuntu Mono" panose="020B0509030602030204" pitchFamily="49" charset="0"/>
            </a:endParaRPr>
          </a:p>
          <a:p>
            <a:r>
              <a:rPr lang="it-IT" sz="1200" err="1">
                <a:solidFill>
                  <a:srgbClr val="000000"/>
                </a:solidFill>
                <a:latin typeface="Ubuntu Mono" panose="020B0509030602030204" pitchFamily="49" charset="0"/>
              </a:rPr>
              <a:t>Discovered</a:t>
            </a:r>
            <a:r>
              <a:rPr lang="it-IT" sz="1200">
                <a:solidFill>
                  <a:srgbClr val="000000"/>
                </a:solidFill>
                <a:latin typeface="Ubuntu Mono" panose="020B0509030602030204" pitchFamily="49" charset="0"/>
              </a:rPr>
              <a:t> Package: </a:t>
            </a:r>
            <a:r>
              <a:rPr lang="it-IT" sz="1200" err="1">
                <a:solidFill>
                  <a:srgbClr val="2FB41D"/>
                </a:solidFill>
                <a:latin typeface="Ubuntu Mono" panose="020B0509030602030204" pitchFamily="49" charset="0"/>
              </a:rPr>
              <a:t>laravel</a:t>
            </a:r>
            <a:r>
              <a:rPr lang="it-IT" sz="1200">
                <a:solidFill>
                  <a:srgbClr val="2FB41D"/>
                </a:solidFill>
                <a:latin typeface="Ubuntu Mono" panose="020B0509030602030204" pitchFamily="49" charset="0"/>
              </a:rPr>
              <a:t>/</a:t>
            </a:r>
            <a:r>
              <a:rPr lang="it-IT" sz="1200" err="1">
                <a:solidFill>
                  <a:srgbClr val="2FB41D"/>
                </a:solidFill>
                <a:latin typeface="Ubuntu Mono" panose="020B0509030602030204" pitchFamily="49" charset="0"/>
              </a:rPr>
              <a:t>tinker</a:t>
            </a:r>
            <a:endParaRPr lang="it-IT" sz="1200">
              <a:solidFill>
                <a:srgbClr val="000000"/>
              </a:solidFill>
              <a:latin typeface="Ubuntu Mono" panose="020B0509030602030204" pitchFamily="49" charset="0"/>
            </a:endParaRPr>
          </a:p>
          <a:p>
            <a:r>
              <a:rPr lang="it-IT" sz="1200" err="1">
                <a:solidFill>
                  <a:srgbClr val="000000"/>
                </a:solidFill>
                <a:latin typeface="Ubuntu Mono" panose="020B0509030602030204" pitchFamily="49" charset="0"/>
              </a:rPr>
              <a:t>Discovered</a:t>
            </a:r>
            <a:r>
              <a:rPr lang="it-IT" sz="1200">
                <a:solidFill>
                  <a:srgbClr val="000000"/>
                </a:solidFill>
                <a:latin typeface="Ubuntu Mono" panose="020B0509030602030204" pitchFamily="49" charset="0"/>
              </a:rPr>
              <a:t> Package: </a:t>
            </a:r>
            <a:r>
              <a:rPr lang="it-IT" sz="1200" err="1">
                <a:solidFill>
                  <a:srgbClr val="2FB41D"/>
                </a:solidFill>
                <a:latin typeface="Ubuntu Mono" panose="020B0509030602030204" pitchFamily="49" charset="0"/>
              </a:rPr>
              <a:t>nesbot</a:t>
            </a:r>
            <a:r>
              <a:rPr lang="it-IT" sz="1200">
                <a:solidFill>
                  <a:srgbClr val="2FB41D"/>
                </a:solidFill>
                <a:latin typeface="Ubuntu Mono" panose="020B0509030602030204" pitchFamily="49" charset="0"/>
              </a:rPr>
              <a:t>/carbon</a:t>
            </a:r>
            <a:endParaRPr lang="it-IT" sz="1200">
              <a:solidFill>
                <a:srgbClr val="000000"/>
              </a:solidFill>
              <a:latin typeface="Ubuntu Mono" panose="020B0509030602030204" pitchFamily="49" charset="0"/>
            </a:endParaRPr>
          </a:p>
          <a:p>
            <a:r>
              <a:rPr lang="it-IT" sz="1200" err="1">
                <a:solidFill>
                  <a:srgbClr val="000000"/>
                </a:solidFill>
                <a:latin typeface="Ubuntu Mono" panose="020B0509030602030204" pitchFamily="49" charset="0"/>
              </a:rPr>
              <a:t>Discovered</a:t>
            </a:r>
            <a:r>
              <a:rPr lang="it-IT" sz="1200">
                <a:solidFill>
                  <a:srgbClr val="000000"/>
                </a:solidFill>
                <a:latin typeface="Ubuntu Mono" panose="020B0509030602030204" pitchFamily="49" charset="0"/>
              </a:rPr>
              <a:t> Package: </a:t>
            </a:r>
            <a:r>
              <a:rPr lang="it-IT" sz="1200" err="1">
                <a:solidFill>
                  <a:srgbClr val="2FB41D"/>
                </a:solidFill>
                <a:latin typeface="Ubuntu Mono" panose="020B0509030602030204" pitchFamily="49" charset="0"/>
              </a:rPr>
              <a:t>nunomaduro</a:t>
            </a:r>
            <a:r>
              <a:rPr lang="it-IT" sz="1200">
                <a:solidFill>
                  <a:srgbClr val="2FB41D"/>
                </a:solidFill>
                <a:latin typeface="Ubuntu Mono" panose="020B0509030602030204" pitchFamily="49" charset="0"/>
              </a:rPr>
              <a:t>/</a:t>
            </a:r>
            <a:r>
              <a:rPr lang="it-IT" sz="1200" err="1">
                <a:solidFill>
                  <a:srgbClr val="2FB41D"/>
                </a:solidFill>
                <a:latin typeface="Ubuntu Mono" panose="020B0509030602030204" pitchFamily="49" charset="0"/>
              </a:rPr>
              <a:t>collision</a:t>
            </a:r>
            <a:endParaRPr lang="it-IT" sz="1200">
              <a:solidFill>
                <a:srgbClr val="000000"/>
              </a:solidFill>
              <a:latin typeface="Ubuntu Mono" panose="020B0509030602030204" pitchFamily="49" charset="0"/>
            </a:endParaRPr>
          </a:p>
          <a:p>
            <a:r>
              <a:rPr lang="it-IT" sz="1200">
                <a:solidFill>
                  <a:srgbClr val="2FB41D"/>
                </a:solidFill>
                <a:latin typeface="Ubuntu Mono" panose="020B0509030602030204" pitchFamily="49" charset="0"/>
              </a:rPr>
              <a:t>Package </a:t>
            </a:r>
            <a:r>
              <a:rPr lang="it-IT" sz="1200" err="1">
                <a:solidFill>
                  <a:srgbClr val="2FB41D"/>
                </a:solidFill>
                <a:latin typeface="Ubuntu Mono" panose="020B0509030602030204" pitchFamily="49" charset="0"/>
              </a:rPr>
              <a:t>manifest</a:t>
            </a:r>
            <a:r>
              <a:rPr lang="it-IT" sz="1200">
                <a:solidFill>
                  <a:srgbClr val="2FB41D"/>
                </a:solidFill>
                <a:latin typeface="Ubuntu Mono" panose="020B0509030602030204" pitchFamily="49" charset="0"/>
              </a:rPr>
              <a:t> </a:t>
            </a:r>
            <a:r>
              <a:rPr lang="it-IT" sz="1200" err="1">
                <a:solidFill>
                  <a:srgbClr val="2FB41D"/>
                </a:solidFill>
                <a:latin typeface="Ubuntu Mono" panose="020B0509030602030204" pitchFamily="49" charset="0"/>
              </a:rPr>
              <a:t>generated</a:t>
            </a:r>
            <a:r>
              <a:rPr lang="it-IT" sz="1200">
                <a:solidFill>
                  <a:srgbClr val="2FB41D"/>
                </a:solidFill>
                <a:latin typeface="Ubuntu Mono" panose="020B0509030602030204" pitchFamily="49" charset="0"/>
              </a:rPr>
              <a:t> </a:t>
            </a:r>
            <a:r>
              <a:rPr lang="it-IT" sz="1200" err="1">
                <a:solidFill>
                  <a:srgbClr val="2FB41D"/>
                </a:solidFill>
                <a:latin typeface="Ubuntu Mono" panose="020B0509030602030204" pitchFamily="49" charset="0"/>
              </a:rPr>
              <a:t>successfully</a:t>
            </a:r>
            <a:r>
              <a:rPr lang="it-IT" sz="1200">
                <a:solidFill>
                  <a:srgbClr val="2FB41D"/>
                </a:solidFill>
                <a:latin typeface="Ubuntu Mono" panose="020B0509030602030204" pitchFamily="49" charset="0"/>
              </a:rPr>
              <a:t>.</a:t>
            </a:r>
          </a:p>
        </p:txBody>
      </p:sp>
      <p:sp>
        <p:nvSpPr>
          <p:cNvPr id="18" name="Segnaposto contenuto 2">
            <a:extLst>
              <a:ext uri="{FF2B5EF4-FFF2-40B4-BE49-F238E27FC236}">
                <a16:creationId xmlns:a16="http://schemas.microsoft.com/office/drawing/2014/main" id="{CF29E7F7-E860-6245-B3D9-EA20A826267F}"/>
              </a:ext>
            </a:extLst>
          </p:cNvPr>
          <p:cNvSpPr txBox="1">
            <a:spLocks/>
          </p:cNvSpPr>
          <p:nvPr/>
        </p:nvSpPr>
        <p:spPr>
          <a:xfrm>
            <a:off x="359500" y="3238778"/>
            <a:ext cx="8325656" cy="312877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it-IT" sz="2000" dirty="0"/>
              <a:t>Lo script analizza i pacchetti installati, per renderli disponibili al codice </a:t>
            </a:r>
            <a:r>
              <a:rPr lang="it-IT" sz="2000" dirty="0" err="1"/>
              <a:t>Laravel</a:t>
            </a:r>
            <a:r>
              <a:rPr lang="it-IT" sz="2000" dirty="0"/>
              <a:t>. </a:t>
            </a:r>
          </a:p>
          <a:p>
            <a:pPr marL="0" indent="0">
              <a:buNone/>
            </a:pPr>
            <a:r>
              <a:rPr lang="it-IT" sz="2000" dirty="0"/>
              <a:t>A questo scopo, occorre registrare (nelle sedi opportune, cache, etc.) ciascuno di questi pacchetti con i suoi componenti detti </a:t>
            </a:r>
            <a:r>
              <a:rPr lang="it-IT" sz="2000" i="1" dirty="0"/>
              <a:t>service provider</a:t>
            </a:r>
            <a:r>
              <a:rPr lang="it-IT" sz="2000" dirty="0"/>
              <a:t> e </a:t>
            </a:r>
            <a:r>
              <a:rPr lang="it-IT" sz="2000" i="1" dirty="0" err="1"/>
              <a:t>façade</a:t>
            </a:r>
            <a:r>
              <a:rPr lang="it-IT" sz="2000" dirty="0"/>
              <a:t>.</a:t>
            </a:r>
          </a:p>
          <a:p>
            <a:pPr marL="0" indent="0">
              <a:buNone/>
            </a:pPr>
            <a:r>
              <a:rPr lang="it-IT" sz="2000" dirty="0">
                <a:highlight>
                  <a:srgbClr val="FFFF00"/>
                </a:highlight>
                <a:latin typeface="Arial Narrow" panose="020B0604020202020204" pitchFamily="34" charset="0"/>
                <a:cs typeface="Arial Narrow" panose="020B0604020202020204" pitchFamily="34" charset="0"/>
              </a:rPr>
              <a:t>v. ??? </a:t>
            </a:r>
            <a:r>
              <a:rPr lang="it-IT" sz="2000" dirty="0">
                <a:highlight>
                  <a:srgbClr val="FFFF00"/>
                </a:highlight>
                <a:latin typeface="Arial Narrow" panose="020B0604020202020204" pitchFamily="34" charset="0"/>
                <a:cs typeface="Arial Narrow" panose="020B0604020202020204" pitchFamily="34" charset="0"/>
                <a:hlinkClick r:id="rId2"/>
              </a:rPr>
              <a:t>https://laravel.com/docs/container#binding</a:t>
            </a:r>
            <a:r>
              <a:rPr lang="it-IT" sz="2000" dirty="0">
                <a:highlight>
                  <a:srgbClr val="FFFF00"/>
                </a:highlight>
                <a:latin typeface="Arial Narrow" panose="020B0604020202020204" pitchFamily="34" charset="0"/>
                <a:cs typeface="Arial Narrow" panose="020B0604020202020204" pitchFamily="34" charset="0"/>
              </a:rPr>
              <a:t> e </a:t>
            </a:r>
            <a:r>
              <a:rPr lang="it-IT" sz="2000" dirty="0">
                <a:highlight>
                  <a:srgbClr val="FFFF00"/>
                </a:highlight>
                <a:latin typeface="Arial Narrow" panose="020B0604020202020204" pitchFamily="34" charset="0"/>
                <a:cs typeface="Arial Narrow" panose="020B0604020202020204" pitchFamily="34" charset="0"/>
                <a:hlinkClick r:id="rId3"/>
              </a:rPr>
              <a:t>https://laravel.com/docs/facades</a:t>
            </a:r>
            <a:r>
              <a:rPr lang="it-IT" sz="2000" dirty="0">
                <a:highlight>
                  <a:srgbClr val="FFFF00"/>
                </a:highlight>
                <a:latin typeface="Arial Narrow" panose="020B0604020202020204" pitchFamily="34" charset="0"/>
                <a:cs typeface="Arial Narrow" panose="020B0604020202020204" pitchFamily="34" charset="0"/>
              </a:rPr>
              <a:t> </a:t>
            </a:r>
          </a:p>
          <a:p>
            <a:pPr marL="0" indent="0">
              <a:buNone/>
            </a:pPr>
            <a:r>
              <a:rPr lang="it-IT" sz="2000" dirty="0"/>
              <a:t>Lo script esegue due azioni : </a:t>
            </a:r>
          </a:p>
          <a:p>
            <a:pPr marL="355600" indent="-355600">
              <a:buFont typeface="+mj-lt"/>
              <a:buAutoNum type="arabicPeriod"/>
            </a:pPr>
            <a:r>
              <a:rPr lang="it-IT" sz="2000" dirty="0"/>
              <a:t>invoca il metodo </a:t>
            </a:r>
            <a:r>
              <a:rPr lang="it-IT" sz="2000" i="1" dirty="0" err="1"/>
              <a:t>postAutoloadDump</a:t>
            </a:r>
            <a:r>
              <a:rPr lang="it-IT" sz="2000" dirty="0"/>
              <a:t>, che cancella (da file e cache) ogni informazione su package precedentemente registrati</a:t>
            </a:r>
          </a:p>
          <a:p>
            <a:pPr marL="355600" indent="-355600">
              <a:buFont typeface="+mj-lt"/>
              <a:buAutoNum type="arabicPeriod"/>
            </a:pPr>
            <a:r>
              <a:rPr lang="it-IT" sz="2000" dirty="0"/>
              <a:t>esegue il comando </a:t>
            </a:r>
            <a:r>
              <a:rPr lang="it-IT" sz="2000" i="1" dirty="0"/>
              <a:t>artisan </a:t>
            </a:r>
            <a:r>
              <a:rPr lang="it-IT" sz="2000" i="1" dirty="0" err="1"/>
              <a:t>package:discover</a:t>
            </a:r>
            <a:r>
              <a:rPr lang="it-IT" sz="2000" dirty="0"/>
              <a:t> per </a:t>
            </a:r>
          </a:p>
          <a:p>
            <a:pPr marL="0" indent="0">
              <a:buNone/>
            </a:pPr>
            <a:r>
              <a:rPr lang="it-IT" sz="2000" dirty="0"/>
              <a:t>Per dettagli: </a:t>
            </a:r>
            <a:r>
              <a:rPr lang="it-IT" sz="2000" dirty="0">
                <a:hlinkClick r:id="rId4"/>
              </a:rPr>
              <a:t>https://divinglaravel.com/laravels-package-auto-discovery</a:t>
            </a:r>
            <a:endParaRPr lang="it-IT" sz="2000" dirty="0"/>
          </a:p>
        </p:txBody>
      </p:sp>
    </p:spTree>
    <p:extLst>
      <p:ext uri="{BB962C8B-B14F-4D97-AF65-F5344CB8AC3E}">
        <p14:creationId xmlns:p14="http://schemas.microsoft.com/office/powerpoint/2010/main" val="3582956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E4EDF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C8D1EE-746E-4740-A6E2-14E4CFFA9D11}"/>
              </a:ext>
            </a:extLst>
          </p:cNvPr>
          <p:cNvSpPr>
            <a:spLocks noGrp="1"/>
          </p:cNvSpPr>
          <p:nvPr>
            <p:ph type="title"/>
          </p:nvPr>
        </p:nvSpPr>
        <p:spPr/>
        <p:txBody>
          <a:bodyPr/>
          <a:lstStyle/>
          <a:p>
            <a:r>
              <a:rPr lang="it-IT"/>
              <a:t>Laravel e composer / 2</a:t>
            </a:r>
          </a:p>
        </p:txBody>
      </p:sp>
      <p:sp>
        <p:nvSpPr>
          <p:cNvPr id="4" name="Segnaposto data 3">
            <a:extLst>
              <a:ext uri="{FF2B5EF4-FFF2-40B4-BE49-F238E27FC236}">
                <a16:creationId xmlns:a16="http://schemas.microsoft.com/office/drawing/2014/main" id="{9AB832B2-6846-B649-9E16-4E18A4397732}"/>
              </a:ext>
            </a:extLst>
          </p:cNvPr>
          <p:cNvSpPr>
            <a:spLocks noGrp="1"/>
          </p:cNvSpPr>
          <p:nvPr>
            <p:ph type="dt" sz="half" idx="10"/>
          </p:nvPr>
        </p:nvSpPr>
        <p:spPr/>
        <p:txBody>
          <a:bodyPr/>
          <a:lstStyle/>
          <a:p>
            <a:fld id="{94E18B5A-3484-1E42-BE09-7C61FDA038AB}" type="datetime1">
              <a:rPr lang="it-IT" smtClean="0"/>
              <a:t>09/01/24</a:t>
            </a:fld>
            <a:endParaRPr lang="it-IT"/>
          </a:p>
        </p:txBody>
      </p:sp>
      <p:sp>
        <p:nvSpPr>
          <p:cNvPr id="5" name="Segnaposto piè di pagina 4">
            <a:extLst>
              <a:ext uri="{FF2B5EF4-FFF2-40B4-BE49-F238E27FC236}">
                <a16:creationId xmlns:a16="http://schemas.microsoft.com/office/drawing/2014/main" id="{A46BE55C-E572-3B4E-A661-18D2F7126BDE}"/>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C8CEC4D-E73B-5E47-99B0-86E1679CCE3F}"/>
              </a:ext>
            </a:extLst>
          </p:cNvPr>
          <p:cNvSpPr>
            <a:spLocks noGrp="1"/>
          </p:cNvSpPr>
          <p:nvPr>
            <p:ph type="sldNum" sz="quarter" idx="12"/>
          </p:nvPr>
        </p:nvSpPr>
        <p:spPr/>
        <p:txBody>
          <a:bodyPr/>
          <a:lstStyle/>
          <a:p>
            <a:fld id="{F8EFCE01-9A1A-5743-92DE-2F66DAA3BA2F}" type="slidenum">
              <a:rPr lang="it-IT" smtClean="0"/>
              <a:t>52</a:t>
            </a:fld>
            <a:endParaRPr lang="it-IT"/>
          </a:p>
        </p:txBody>
      </p:sp>
      <p:sp>
        <p:nvSpPr>
          <p:cNvPr id="8" name="Rettangolo 7">
            <a:extLst>
              <a:ext uri="{FF2B5EF4-FFF2-40B4-BE49-F238E27FC236}">
                <a16:creationId xmlns:a16="http://schemas.microsoft.com/office/drawing/2014/main" id="{5E88DF7B-5F5D-0D43-A9FB-38A9DDFD9515}"/>
              </a:ext>
            </a:extLst>
          </p:cNvPr>
          <p:cNvSpPr/>
          <p:nvPr/>
        </p:nvSpPr>
        <p:spPr>
          <a:xfrm>
            <a:off x="359500" y="2246849"/>
            <a:ext cx="8498268" cy="2423740"/>
          </a:xfrm>
          <a:prstGeom prst="rect">
            <a:avLst/>
          </a:prstGeom>
          <a:solidFill>
            <a:schemeClr val="bg1">
              <a:lumMod val="95000"/>
            </a:schemeClr>
          </a:solidFill>
        </p:spPr>
        <p:txBody>
          <a:bodyPr wrap="square">
            <a:spAutoFit/>
          </a:bodyPr>
          <a:lstStyle/>
          <a:p>
            <a:pPr>
              <a:spcAft>
                <a:spcPts val="300"/>
              </a:spcAft>
            </a:pPr>
            <a:r>
              <a:rPr lang="it-IT" sz="1400" i="0">
                <a:solidFill>
                  <a:srgbClr val="222222"/>
                </a:solidFill>
                <a:effectLst/>
                <a:latin typeface="Ubuntu Mono" panose="020B0509030602030204" pitchFamily="49" charset="0"/>
              </a:rPr>
              <a:t>composer dump-autoload</a:t>
            </a:r>
            <a:r>
              <a:rPr lang="it-IT" sz="1600" i="0">
                <a:solidFill>
                  <a:srgbClr val="222222"/>
                </a:solidFill>
                <a:effectLst/>
              </a:rPr>
              <a:t> (da </a:t>
            </a:r>
            <a:r>
              <a:rPr lang="it-IT" sz="1600">
                <a:hlinkClick r:id="rId2"/>
              </a:rPr>
              <a:t>https://getcomposer.org/doc/03-cli.md#dump-autoload-dumpautoload</a:t>
            </a:r>
            <a:r>
              <a:rPr lang="it-IT" sz="1600" b="0" i="0">
                <a:solidFill>
                  <a:srgbClr val="222222"/>
                </a:solidFill>
                <a:effectLst/>
              </a:rPr>
              <a:t>)</a:t>
            </a:r>
          </a:p>
          <a:p>
            <a:pPr>
              <a:spcAft>
                <a:spcPts val="300"/>
              </a:spcAft>
            </a:pPr>
            <a:r>
              <a:rPr lang="it-IT" sz="1600" b="0" i="0">
                <a:solidFill>
                  <a:srgbClr val="222222"/>
                </a:solidFill>
                <a:effectLst/>
              </a:rPr>
              <a:t>If you need to </a:t>
            </a:r>
            <a:r>
              <a:rPr lang="it-IT" sz="1600" b="0" i="0" u="sng">
                <a:solidFill>
                  <a:srgbClr val="222222"/>
                </a:solidFill>
                <a:effectLst/>
              </a:rPr>
              <a:t>update the autoloader</a:t>
            </a:r>
            <a:r>
              <a:rPr lang="it-IT" sz="1600" b="0" i="0">
                <a:solidFill>
                  <a:srgbClr val="222222"/>
                </a:solidFill>
                <a:effectLst/>
              </a:rPr>
              <a:t> (e.g. because of new classes in a classmap package), you can use dump-autoload to do that </a:t>
            </a:r>
            <a:r>
              <a:rPr lang="it-IT" sz="1600" b="0" i="0" u="sng">
                <a:solidFill>
                  <a:srgbClr val="222222"/>
                </a:solidFill>
                <a:effectLst/>
              </a:rPr>
              <a:t>without having to go through an install or update</a:t>
            </a:r>
            <a:r>
              <a:rPr lang="it-IT" sz="1600" b="0" i="0">
                <a:solidFill>
                  <a:srgbClr val="222222"/>
                </a:solidFill>
                <a:effectLst/>
              </a:rPr>
              <a:t>.</a:t>
            </a:r>
          </a:p>
          <a:p>
            <a:pPr>
              <a:spcAft>
                <a:spcPts val="300"/>
              </a:spcAft>
            </a:pPr>
            <a:r>
              <a:rPr lang="it-IT" sz="1600" b="0" i="0" u="sng">
                <a:solidFill>
                  <a:srgbClr val="222222"/>
                </a:solidFill>
                <a:effectLst/>
              </a:rPr>
              <a:t>Additionally</a:t>
            </a:r>
            <a:r>
              <a:rPr lang="it-IT" sz="1600" b="0" i="0">
                <a:solidFill>
                  <a:srgbClr val="222222"/>
                </a:solidFill>
                <a:effectLst/>
              </a:rPr>
              <a:t>, it can dump an optimized autoloader that </a:t>
            </a:r>
            <a:r>
              <a:rPr lang="it-IT" sz="1600" b="0" i="0" u="sng">
                <a:solidFill>
                  <a:srgbClr val="222222"/>
                </a:solidFill>
                <a:effectLst/>
              </a:rPr>
              <a:t>converts PSR-4 packages into classmap ones</a:t>
            </a:r>
            <a:r>
              <a:rPr lang="it-IT" sz="1600" b="0" i="0">
                <a:solidFill>
                  <a:srgbClr val="222222"/>
                </a:solidFill>
                <a:effectLst/>
              </a:rPr>
              <a:t> </a:t>
            </a:r>
            <a:r>
              <a:rPr lang="it-IT" sz="1600" b="0" i="0" u="sng">
                <a:solidFill>
                  <a:srgbClr val="222222"/>
                </a:solidFill>
                <a:effectLst/>
              </a:rPr>
              <a:t>for performance reasons</a:t>
            </a:r>
            <a:r>
              <a:rPr lang="it-IT" sz="1600" b="0" i="0">
                <a:solidFill>
                  <a:srgbClr val="222222"/>
                </a:solidFill>
                <a:effectLst/>
              </a:rPr>
              <a:t>. In large applications with many classes, the autoloader can take up a substantial portion of every request's time. Using classmaps is less convenient in development, but using this option you can still use PSR-4 for convenience and classmaps for performance.</a:t>
            </a:r>
          </a:p>
          <a:p>
            <a:pPr>
              <a:spcAft>
                <a:spcPts val="300"/>
              </a:spcAft>
            </a:pPr>
            <a:r>
              <a:rPr lang="it-IT" sz="1600">
                <a:solidFill>
                  <a:srgbClr val="222222"/>
                </a:solidFill>
                <a:latin typeface="Ubuntu Mono" panose="020B0509030602030204" pitchFamily="49" charset="0"/>
              </a:rPr>
              <a:t>composer dump-autoload --optimize (-o)</a:t>
            </a:r>
            <a:r>
              <a:rPr lang="it-IT" sz="1600" b="1" i="0">
                <a:solidFill>
                  <a:srgbClr val="222222"/>
                </a:solidFill>
                <a:effectLst/>
              </a:rPr>
              <a:t> :</a:t>
            </a:r>
            <a:r>
              <a:rPr lang="it-IT" sz="1600" b="0" i="0">
                <a:solidFill>
                  <a:srgbClr val="222222"/>
                </a:solidFill>
                <a:effectLst/>
              </a:rPr>
              <a:t> Convert PSR-0/4 autoloading to classmap to get a faster autoloader. Recommended especially for production, but can take a bit of time to run.</a:t>
            </a:r>
          </a:p>
        </p:txBody>
      </p:sp>
      <p:sp>
        <p:nvSpPr>
          <p:cNvPr id="13" name="Segnaposto contenuto 2">
            <a:extLst>
              <a:ext uri="{FF2B5EF4-FFF2-40B4-BE49-F238E27FC236}">
                <a16:creationId xmlns:a16="http://schemas.microsoft.com/office/drawing/2014/main" id="{53C66F48-D337-F343-A5ED-5C1A0E48ABB8}"/>
              </a:ext>
            </a:extLst>
          </p:cNvPr>
          <p:cNvSpPr txBox="1">
            <a:spLocks/>
          </p:cNvSpPr>
          <p:nvPr/>
        </p:nvSpPr>
        <p:spPr>
          <a:xfrm>
            <a:off x="147779" y="4803752"/>
            <a:ext cx="8585285" cy="45233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7013" indent="-227013"/>
            <a:r>
              <a:rPr lang="it-IT" sz="2100"/>
              <a:t>con </a:t>
            </a:r>
          </a:p>
        </p:txBody>
      </p:sp>
    </p:spTree>
    <p:extLst>
      <p:ext uri="{BB962C8B-B14F-4D97-AF65-F5344CB8AC3E}">
        <p14:creationId xmlns:p14="http://schemas.microsoft.com/office/powerpoint/2010/main" val="8024603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C5F25-EA59-8549-ABE9-3E279858A2EB}"/>
              </a:ext>
            </a:extLst>
          </p:cNvPr>
          <p:cNvSpPr>
            <a:spLocks noGrp="1"/>
          </p:cNvSpPr>
          <p:nvPr>
            <p:ph type="title"/>
          </p:nvPr>
        </p:nvSpPr>
        <p:spPr/>
        <p:txBody>
          <a:bodyPr/>
          <a:lstStyle/>
          <a:p>
            <a:r>
              <a:rPr lang="it-IT"/>
              <a:t>Servire app Laravel</a:t>
            </a:r>
          </a:p>
        </p:txBody>
      </p:sp>
      <p:sp>
        <p:nvSpPr>
          <p:cNvPr id="4" name="Segnaposto data 3">
            <a:extLst>
              <a:ext uri="{FF2B5EF4-FFF2-40B4-BE49-F238E27FC236}">
                <a16:creationId xmlns:a16="http://schemas.microsoft.com/office/drawing/2014/main" id="{86FCA9A5-E09C-BB4F-BB67-70D40F5243F5}"/>
              </a:ext>
            </a:extLst>
          </p:cNvPr>
          <p:cNvSpPr>
            <a:spLocks noGrp="1"/>
          </p:cNvSpPr>
          <p:nvPr>
            <p:ph type="dt" sz="half" idx="10"/>
          </p:nvPr>
        </p:nvSpPr>
        <p:spPr/>
        <p:txBody>
          <a:bodyPr/>
          <a:lstStyle/>
          <a:p>
            <a:fld id="{36E14CC4-4549-9447-A3C4-34BC7C45FED1}" type="datetime1">
              <a:rPr lang="it-IT" smtClean="0"/>
              <a:t>09/01/24</a:t>
            </a:fld>
            <a:endParaRPr lang="it-IT"/>
          </a:p>
        </p:txBody>
      </p:sp>
      <p:sp>
        <p:nvSpPr>
          <p:cNvPr id="5" name="Segnaposto piè di pagina 4">
            <a:extLst>
              <a:ext uri="{FF2B5EF4-FFF2-40B4-BE49-F238E27FC236}">
                <a16:creationId xmlns:a16="http://schemas.microsoft.com/office/drawing/2014/main" id="{B3E0D842-1214-B540-B828-EEEA48EFC586}"/>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4EA4907-1407-B642-A3F5-0406710209D0}"/>
              </a:ext>
            </a:extLst>
          </p:cNvPr>
          <p:cNvSpPr>
            <a:spLocks noGrp="1"/>
          </p:cNvSpPr>
          <p:nvPr>
            <p:ph type="sldNum" sz="quarter" idx="12"/>
          </p:nvPr>
        </p:nvSpPr>
        <p:spPr/>
        <p:txBody>
          <a:bodyPr/>
          <a:lstStyle/>
          <a:p>
            <a:fld id="{F8EFCE01-9A1A-5743-92DE-2F66DAA3BA2F}" type="slidenum">
              <a:rPr lang="it-IT" smtClean="0"/>
              <a:t>53</a:t>
            </a:fld>
            <a:endParaRPr lang="it-IT"/>
          </a:p>
        </p:txBody>
      </p:sp>
      <p:sp>
        <p:nvSpPr>
          <p:cNvPr id="9" name="Rettangolo 8">
            <a:extLst>
              <a:ext uri="{FF2B5EF4-FFF2-40B4-BE49-F238E27FC236}">
                <a16:creationId xmlns:a16="http://schemas.microsoft.com/office/drawing/2014/main" id="{35BED3C4-B9FA-574D-9419-90E34773B4F2}"/>
              </a:ext>
            </a:extLst>
          </p:cNvPr>
          <p:cNvSpPr/>
          <p:nvPr/>
        </p:nvSpPr>
        <p:spPr>
          <a:xfrm>
            <a:off x="359500" y="943763"/>
            <a:ext cx="7916804" cy="1297791"/>
          </a:xfrm>
          <a:prstGeom prst="rect">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spcAft>
                <a:spcPts val="500"/>
              </a:spcAft>
            </a:pPr>
            <a:r>
              <a:rPr lang="it-IT" sz="1400">
                <a:solidFill>
                  <a:srgbClr val="C814C9"/>
                </a:solidFill>
                <a:latin typeface="Ubuntu Mono" panose="020B0509030602030204" pitchFamily="49" charset="0"/>
              </a:rPr>
              <a:t>$</a:t>
            </a:r>
            <a:r>
              <a:rPr lang="it-IT" sz="1400">
                <a:solidFill>
                  <a:schemeClr val="accent6"/>
                </a:solidFill>
                <a:latin typeface="Ubuntu Mono" panose="020B0509030602030204" pitchFamily="49" charset="0"/>
              </a:rPr>
              <a:t> </a:t>
            </a:r>
            <a:r>
              <a:rPr lang="it-IT" sz="1400">
                <a:solidFill>
                  <a:srgbClr val="000000"/>
                </a:solidFill>
                <a:latin typeface="Ubuntu Mono" panose="020B0509030602030204" pitchFamily="49" charset="0"/>
              </a:rPr>
              <a:t>cd </a:t>
            </a:r>
            <a:r>
              <a:rPr lang="it-IT" sz="1400" err="1">
                <a:solidFill>
                  <a:srgbClr val="000000"/>
                </a:solidFill>
                <a:latin typeface="Ubuntu Mono" panose="020B0509030602030204" pitchFamily="49" charset="0"/>
              </a:rPr>
              <a:t>my_app</a:t>
            </a:r>
            <a:r>
              <a:rPr lang="it-IT" sz="1400">
                <a:solidFill>
                  <a:srgbClr val="000000"/>
                </a:solidFill>
                <a:latin typeface="Ubuntu Mono" panose="020B0509030602030204" pitchFamily="49" charset="0"/>
              </a:rPr>
              <a:t>             </a:t>
            </a:r>
            <a:r>
              <a:rPr lang="it-IT" sz="1400">
                <a:solidFill>
                  <a:srgbClr val="0070C0"/>
                </a:solidFill>
                <a:latin typeface="Ubuntu Mono" panose="020B0509030602030204" pitchFamily="49" charset="0"/>
              </a:rPr>
              <a:t># </a:t>
            </a:r>
            <a:r>
              <a:rPr lang="it-IT" sz="1400">
                <a:solidFill>
                  <a:srgbClr val="0070C0"/>
                </a:solidFill>
                <a:latin typeface="Times New Roman" panose="02020603050405020304" pitchFamily="18" charset="0"/>
                <a:cs typeface="Times New Roman" panose="02020603050405020304" pitchFamily="18" charset="0"/>
              </a:rPr>
              <a:t>si entra nella directory della </a:t>
            </a:r>
            <a:r>
              <a:rPr lang="it-IT" sz="1400" err="1">
                <a:solidFill>
                  <a:srgbClr val="0070C0"/>
                </a:solidFill>
                <a:latin typeface="Times New Roman" panose="02020603050405020304" pitchFamily="18" charset="0"/>
                <a:cs typeface="Times New Roman" panose="02020603050405020304" pitchFamily="18" charset="0"/>
              </a:rPr>
              <a:t>app</a:t>
            </a:r>
            <a:r>
              <a:rPr lang="it-IT" sz="1400">
                <a:solidFill>
                  <a:srgbClr val="0070C0"/>
                </a:solidFill>
                <a:latin typeface="Times New Roman" panose="02020603050405020304" pitchFamily="18" charset="0"/>
                <a:cs typeface="Times New Roman" panose="02020603050405020304" pitchFamily="18" charset="0"/>
              </a:rPr>
              <a:t> </a:t>
            </a:r>
            <a:r>
              <a:rPr lang="it-IT" sz="1400" err="1">
                <a:solidFill>
                  <a:srgbClr val="0070C0"/>
                </a:solidFill>
                <a:latin typeface="Times New Roman" panose="02020603050405020304" pitchFamily="18" charset="0"/>
                <a:cs typeface="Times New Roman" panose="02020603050405020304" pitchFamily="18" charset="0"/>
              </a:rPr>
              <a:t>Laravel</a:t>
            </a:r>
            <a:r>
              <a:rPr lang="it-IT" sz="1400">
                <a:solidFill>
                  <a:srgbClr val="0070C0"/>
                </a:solidFill>
                <a:latin typeface="Times New Roman" panose="02020603050405020304" pitchFamily="18" charset="0"/>
                <a:cs typeface="Times New Roman" panose="02020603050405020304" pitchFamily="18" charset="0"/>
              </a:rPr>
              <a:t> generata </a:t>
            </a:r>
            <a:endParaRPr lang="it-IT" sz="1400">
              <a:solidFill>
                <a:schemeClr val="accent6"/>
              </a:solidFill>
              <a:latin typeface="Ubuntu Mono" panose="020B0509030602030204" pitchFamily="49" charset="0"/>
            </a:endParaRPr>
          </a:p>
          <a:p>
            <a:r>
              <a:rPr lang="it-IT" sz="1400" err="1">
                <a:solidFill>
                  <a:srgbClr val="C814C9"/>
                </a:solidFill>
                <a:latin typeface="Ubuntu Mono" panose="020B0509030602030204" pitchFamily="49" charset="0"/>
              </a:rPr>
              <a:t>my_app</a:t>
            </a:r>
            <a:r>
              <a:rPr lang="it-IT" sz="1400">
                <a:solidFill>
                  <a:srgbClr val="C814C9"/>
                </a:solidFill>
                <a:latin typeface="Ubuntu Mono" panose="020B0509030602030204" pitchFamily="49" charset="0"/>
              </a:rPr>
              <a:t> $</a:t>
            </a:r>
            <a:r>
              <a:rPr lang="it-IT" sz="1400">
                <a:solidFill>
                  <a:schemeClr val="accent6"/>
                </a:solidFill>
                <a:latin typeface="Ubuntu Mono" panose="020B0509030602030204" pitchFamily="49" charset="0"/>
              </a:rPr>
              <a:t> </a:t>
            </a:r>
            <a:r>
              <a:rPr lang="it-IT" sz="1400">
                <a:solidFill>
                  <a:srgbClr val="000000"/>
                </a:solidFill>
                <a:latin typeface="Ubuntu Mono" panose="020B0509030602030204" pitchFamily="49" charset="0"/>
              </a:rPr>
              <a:t>file artisan   </a:t>
            </a:r>
            <a:r>
              <a:rPr lang="it-IT" sz="1400">
                <a:solidFill>
                  <a:srgbClr val="0070C0"/>
                </a:solidFill>
                <a:latin typeface="Ubuntu Mono" panose="020B0509030602030204" pitchFamily="49" charset="0"/>
              </a:rPr>
              <a:t># </a:t>
            </a:r>
            <a:r>
              <a:rPr lang="it-IT" sz="1400" b="1">
                <a:solidFill>
                  <a:srgbClr val="0070C0"/>
                </a:solidFill>
                <a:latin typeface="Times New Roman" panose="02020603050405020304" pitchFamily="18" charset="0"/>
                <a:cs typeface="Times New Roman" panose="02020603050405020304" pitchFamily="18" charset="0"/>
              </a:rPr>
              <a:t>in essa c'è il file </a:t>
            </a:r>
            <a:r>
              <a:rPr lang="it-IT" sz="1400" b="1" i="1">
                <a:solidFill>
                  <a:srgbClr val="0070C0"/>
                </a:solidFill>
                <a:latin typeface="Times New Roman" panose="02020603050405020304" pitchFamily="18" charset="0"/>
                <a:cs typeface="Times New Roman" panose="02020603050405020304" pitchFamily="18" charset="0"/>
              </a:rPr>
              <a:t>artisan</a:t>
            </a:r>
            <a:r>
              <a:rPr lang="it-IT" sz="1400" b="1">
                <a:solidFill>
                  <a:srgbClr val="0070C0"/>
                </a:solidFill>
                <a:latin typeface="Times New Roman" panose="02020603050405020304" pitchFamily="18" charset="0"/>
                <a:cs typeface="Times New Roman" panose="02020603050405020304" pitchFamily="18" charset="0"/>
              </a:rPr>
              <a:t>, script PHP di gestione della </a:t>
            </a:r>
            <a:r>
              <a:rPr lang="it-IT" sz="1400" b="1" err="1">
                <a:solidFill>
                  <a:srgbClr val="0070C0"/>
                </a:solidFill>
                <a:latin typeface="Times New Roman" panose="02020603050405020304" pitchFamily="18" charset="0"/>
                <a:cs typeface="Times New Roman" panose="02020603050405020304" pitchFamily="18" charset="0"/>
              </a:rPr>
              <a:t>app</a:t>
            </a:r>
            <a:endParaRPr lang="it-IT" sz="1400" b="1">
              <a:solidFill>
                <a:srgbClr val="000000"/>
              </a:solidFill>
              <a:latin typeface="Ubuntu Mono" panose="020B0509030602030204" pitchFamily="49" charset="0"/>
            </a:endParaRPr>
          </a:p>
          <a:p>
            <a:pPr>
              <a:spcAft>
                <a:spcPts val="500"/>
              </a:spcAft>
            </a:pPr>
            <a:r>
              <a:rPr lang="it-IT" sz="1400">
                <a:solidFill>
                  <a:srgbClr val="000000"/>
                </a:solidFill>
                <a:latin typeface="Ubuntu Mono" panose="020B0509030602030204" pitchFamily="49" charset="0"/>
              </a:rPr>
              <a:t>Artisan: a /</a:t>
            </a:r>
            <a:r>
              <a:rPr lang="it-IT" sz="1400" err="1">
                <a:solidFill>
                  <a:srgbClr val="000000"/>
                </a:solidFill>
                <a:latin typeface="Ubuntu Mono" panose="020B0509030602030204" pitchFamily="49" charset="0"/>
              </a:rPr>
              <a:t>usr</a:t>
            </a:r>
            <a:r>
              <a:rPr lang="it-IT" sz="1400">
                <a:solidFill>
                  <a:srgbClr val="000000"/>
                </a:solidFill>
                <a:latin typeface="Ubuntu Mono" panose="020B0509030602030204" pitchFamily="49" charset="0"/>
              </a:rPr>
              <a:t>/bin/</a:t>
            </a:r>
            <a:r>
              <a:rPr lang="it-IT" sz="1400" err="1">
                <a:solidFill>
                  <a:srgbClr val="000000"/>
                </a:solidFill>
                <a:latin typeface="Ubuntu Mono" panose="020B0509030602030204" pitchFamily="49" charset="0"/>
              </a:rPr>
              <a:t>env</a:t>
            </a:r>
            <a:r>
              <a:rPr lang="it-IT" sz="1400">
                <a:solidFill>
                  <a:srgbClr val="000000"/>
                </a:solidFill>
                <a:latin typeface="Ubuntu Mono" panose="020B0509030602030204" pitchFamily="49" charset="0"/>
              </a:rPr>
              <a:t> </a:t>
            </a:r>
            <a:r>
              <a:rPr lang="it-IT" sz="1400" err="1">
                <a:solidFill>
                  <a:srgbClr val="000000"/>
                </a:solidFill>
                <a:latin typeface="Ubuntu Mono" panose="020B0509030602030204" pitchFamily="49" charset="0"/>
              </a:rPr>
              <a:t>php</a:t>
            </a:r>
            <a:r>
              <a:rPr lang="it-IT" sz="1400">
                <a:solidFill>
                  <a:srgbClr val="000000"/>
                </a:solidFill>
                <a:latin typeface="Ubuntu Mono" panose="020B0509030602030204" pitchFamily="49" charset="0"/>
              </a:rPr>
              <a:t> script text </a:t>
            </a:r>
            <a:r>
              <a:rPr lang="it-IT" sz="1400" err="1">
                <a:solidFill>
                  <a:srgbClr val="000000"/>
                </a:solidFill>
                <a:latin typeface="Ubuntu Mono" panose="020B0509030602030204" pitchFamily="49" charset="0"/>
              </a:rPr>
              <a:t>executable</a:t>
            </a:r>
            <a:r>
              <a:rPr lang="it-IT" sz="1400">
                <a:solidFill>
                  <a:srgbClr val="000000"/>
                </a:solidFill>
                <a:latin typeface="Ubuntu Mono" panose="020B0509030602030204" pitchFamily="49" charset="0"/>
              </a:rPr>
              <a:t>, ASCII text</a:t>
            </a:r>
          </a:p>
          <a:p>
            <a:r>
              <a:rPr lang="it-IT" sz="1400" err="1">
                <a:solidFill>
                  <a:srgbClr val="C814C9"/>
                </a:solidFill>
                <a:latin typeface="Ubuntu Mono" panose="020B0509030602030204" pitchFamily="49" charset="0"/>
              </a:rPr>
              <a:t>my_app</a:t>
            </a:r>
            <a:r>
              <a:rPr lang="it-IT" sz="1400">
                <a:solidFill>
                  <a:srgbClr val="C814C9"/>
                </a:solidFill>
                <a:latin typeface="Ubuntu Mono" panose="020B0509030602030204" pitchFamily="49" charset="0"/>
              </a:rPr>
              <a:t> $</a:t>
            </a:r>
            <a:r>
              <a:rPr lang="it-IT" sz="1400">
                <a:solidFill>
                  <a:schemeClr val="accent6"/>
                </a:solidFill>
                <a:latin typeface="Ubuntu Mono" panose="020B0509030602030204" pitchFamily="49" charset="0"/>
              </a:rPr>
              <a:t> </a:t>
            </a:r>
            <a:r>
              <a:rPr lang="it-IT" sz="1400" err="1">
                <a:solidFill>
                  <a:srgbClr val="000000"/>
                </a:solidFill>
                <a:latin typeface="Ubuntu Mono" panose="020B0509030602030204" pitchFamily="49" charset="0"/>
              </a:rPr>
              <a:t>php</a:t>
            </a:r>
            <a:r>
              <a:rPr lang="it-IT" sz="1400">
                <a:solidFill>
                  <a:srgbClr val="000000"/>
                </a:solidFill>
                <a:latin typeface="Ubuntu Mono" panose="020B0509030602030204" pitchFamily="49" charset="0"/>
              </a:rPr>
              <a:t> artisan    </a:t>
            </a:r>
            <a:r>
              <a:rPr lang="it-IT" sz="1400">
                <a:solidFill>
                  <a:srgbClr val="0070C0"/>
                </a:solidFill>
                <a:latin typeface="Ubuntu Mono" panose="020B0509030602030204" pitchFamily="49" charset="0"/>
              </a:rPr>
              <a:t># ... </a:t>
            </a:r>
            <a:r>
              <a:rPr lang="it-IT" sz="1400">
                <a:solidFill>
                  <a:srgbClr val="0070C0"/>
                </a:solidFill>
                <a:latin typeface="Times New Roman" panose="02020603050405020304" pitchFamily="18" charset="0"/>
                <a:cs typeface="Times New Roman" panose="02020603050405020304" pitchFamily="18" charset="0"/>
              </a:rPr>
              <a:t>help con numerosissimi </a:t>
            </a:r>
            <a:r>
              <a:rPr lang="it-IT" sz="1400" err="1">
                <a:solidFill>
                  <a:srgbClr val="0070C0"/>
                </a:solidFill>
                <a:latin typeface="Times New Roman" panose="02020603050405020304" pitchFamily="18" charset="0"/>
                <a:cs typeface="Times New Roman" panose="02020603050405020304" pitchFamily="18" charset="0"/>
              </a:rPr>
              <a:t>comand</a:t>
            </a:r>
            <a:r>
              <a:rPr lang="it-IT" sz="1400">
                <a:solidFill>
                  <a:srgbClr val="0070C0"/>
                </a:solidFill>
                <a:latin typeface="Times New Roman" panose="02020603050405020304" pitchFamily="18" charset="0"/>
                <a:cs typeface="Times New Roman" panose="02020603050405020304" pitchFamily="18" charset="0"/>
              </a:rPr>
              <a:t>, tra cui </a:t>
            </a:r>
            <a:r>
              <a:rPr lang="it-IT" sz="1400" i="1">
                <a:solidFill>
                  <a:srgbClr val="0070C0"/>
                </a:solidFill>
                <a:latin typeface="Times New Roman" panose="02020603050405020304" pitchFamily="18" charset="0"/>
                <a:cs typeface="Times New Roman" panose="02020603050405020304" pitchFamily="18" charset="0"/>
              </a:rPr>
              <a:t>serve</a:t>
            </a:r>
            <a:endParaRPr lang="it-IT" sz="1400">
              <a:solidFill>
                <a:srgbClr val="0070C0"/>
              </a:solidFill>
              <a:latin typeface="Ubuntu Mono" panose="020B0509030602030204" pitchFamily="49" charset="0"/>
              <a:cs typeface="Times New Roman" panose="02020603050405020304" pitchFamily="18" charset="0"/>
            </a:endParaRPr>
          </a:p>
          <a:p>
            <a:r>
              <a:rPr lang="it-IT" sz="1400">
                <a:solidFill>
                  <a:srgbClr val="0070C0"/>
                </a:solidFill>
                <a:latin typeface="Ubuntu Mono" panose="020B0509030602030204" pitchFamily="49" charset="0"/>
                <a:cs typeface="Times New Roman" panose="02020603050405020304" pitchFamily="18" charset="0"/>
              </a:rPr>
              <a:t>...</a:t>
            </a:r>
          </a:p>
        </p:txBody>
      </p:sp>
      <p:sp>
        <p:nvSpPr>
          <p:cNvPr id="15" name="Segnaposto contenuto 2">
            <a:extLst>
              <a:ext uri="{FF2B5EF4-FFF2-40B4-BE49-F238E27FC236}">
                <a16:creationId xmlns:a16="http://schemas.microsoft.com/office/drawing/2014/main" id="{44848FB0-549A-1C49-A016-1FE0EEE2CA66}"/>
              </a:ext>
            </a:extLst>
          </p:cNvPr>
          <p:cNvSpPr txBox="1">
            <a:spLocks/>
          </p:cNvSpPr>
          <p:nvPr/>
        </p:nvSpPr>
        <p:spPr>
          <a:xfrm>
            <a:off x="157524" y="4160335"/>
            <a:ext cx="5589860" cy="129563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9388" indent="-179388"/>
            <a:r>
              <a:rPr lang="it-IT" sz="2400"/>
              <a:t>NB: questo "web server" </a:t>
            </a:r>
            <a:r>
              <a:rPr lang="it-IT" sz="2400" i="1"/>
              <a:t>artisan serve</a:t>
            </a:r>
            <a:r>
              <a:rPr lang="it-IT" sz="2400"/>
              <a:t>, che usa la CLI PHP, è adatto alla fase di sviluppo, ma non "in produzione" </a:t>
            </a:r>
          </a:p>
        </p:txBody>
      </p:sp>
      <p:sp>
        <p:nvSpPr>
          <p:cNvPr id="10" name="Segnaposto contenuto 2">
            <a:extLst>
              <a:ext uri="{FF2B5EF4-FFF2-40B4-BE49-F238E27FC236}">
                <a16:creationId xmlns:a16="http://schemas.microsoft.com/office/drawing/2014/main" id="{5CE32AC7-51CF-A542-8C4E-6A1AF3DC4C88}"/>
              </a:ext>
            </a:extLst>
          </p:cNvPr>
          <p:cNvSpPr txBox="1">
            <a:spLocks/>
          </p:cNvSpPr>
          <p:nvPr/>
        </p:nvSpPr>
        <p:spPr>
          <a:xfrm>
            <a:off x="261808" y="2348477"/>
            <a:ext cx="8782707" cy="79993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9388" indent="-179388">
              <a:lnSpc>
                <a:spcPct val="90000"/>
              </a:lnSpc>
            </a:pPr>
            <a:r>
              <a:rPr lang="it-IT" sz="2400"/>
              <a:t>Ora è già possibile servire l'</a:t>
            </a:r>
            <a:r>
              <a:rPr lang="it-IT" sz="2400" err="1"/>
              <a:t>app</a:t>
            </a:r>
            <a:r>
              <a:rPr lang="it-IT" sz="2400"/>
              <a:t> (</a:t>
            </a:r>
            <a:r>
              <a:rPr lang="it-IT" sz="2400" err="1"/>
              <a:t>template</a:t>
            </a:r>
            <a:r>
              <a:rPr lang="it-IT" sz="2400"/>
              <a:t>) generata a clienti locali (si presume si usi una macchina di sviluppo), con </a:t>
            </a:r>
            <a:r>
              <a:rPr lang="it-IT" sz="2400" i="1" err="1"/>
              <a:t>php</a:t>
            </a:r>
            <a:r>
              <a:rPr lang="it-IT" sz="2400" i="1"/>
              <a:t> artisan serve</a:t>
            </a:r>
            <a:r>
              <a:rPr lang="it-IT" sz="2400"/>
              <a:t> :</a:t>
            </a:r>
          </a:p>
          <a:p>
            <a:endParaRPr lang="it-IT" sz="2400"/>
          </a:p>
        </p:txBody>
      </p:sp>
      <p:sp>
        <p:nvSpPr>
          <p:cNvPr id="11" name="Rettangolo 10">
            <a:extLst>
              <a:ext uri="{FF2B5EF4-FFF2-40B4-BE49-F238E27FC236}">
                <a16:creationId xmlns:a16="http://schemas.microsoft.com/office/drawing/2014/main" id="{A78441CD-B560-E648-A4E7-C9495ECEDC8D}"/>
              </a:ext>
            </a:extLst>
          </p:cNvPr>
          <p:cNvSpPr/>
          <p:nvPr/>
        </p:nvSpPr>
        <p:spPr>
          <a:xfrm>
            <a:off x="359500" y="3179123"/>
            <a:ext cx="7916804" cy="856645"/>
          </a:xfrm>
          <a:prstGeom prst="rect">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spcAft>
                <a:spcPts val="200"/>
              </a:spcAft>
            </a:pPr>
            <a:r>
              <a:rPr lang="it-IT" sz="1400" err="1">
                <a:solidFill>
                  <a:srgbClr val="C814C9"/>
                </a:solidFill>
                <a:latin typeface="Ubuntu Mono" panose="020B0509030602030204" pitchFamily="49" charset="0"/>
              </a:rPr>
              <a:t>my_app</a:t>
            </a:r>
            <a:r>
              <a:rPr lang="it-IT" sz="1400">
                <a:solidFill>
                  <a:srgbClr val="C814C9"/>
                </a:solidFill>
                <a:latin typeface="Ubuntu Mono" panose="020B0509030602030204" pitchFamily="49" charset="0"/>
              </a:rPr>
              <a:t> $</a:t>
            </a:r>
            <a:r>
              <a:rPr lang="it-IT" sz="1400">
                <a:solidFill>
                  <a:schemeClr val="accent6"/>
                </a:solidFill>
                <a:latin typeface="Ubuntu Mono" panose="020B0509030602030204" pitchFamily="49" charset="0"/>
              </a:rPr>
              <a:t> </a:t>
            </a:r>
            <a:r>
              <a:rPr lang="it-IT" sz="1400" err="1">
                <a:solidFill>
                  <a:srgbClr val="000000"/>
                </a:solidFill>
                <a:latin typeface="Ubuntu Mono" panose="020B0509030602030204" pitchFamily="49" charset="0"/>
              </a:rPr>
              <a:t>php</a:t>
            </a:r>
            <a:r>
              <a:rPr lang="it-IT" sz="1400">
                <a:solidFill>
                  <a:srgbClr val="000000"/>
                </a:solidFill>
                <a:latin typeface="Ubuntu Mono" panose="020B0509030602030204" pitchFamily="49" charset="0"/>
              </a:rPr>
              <a:t> artisan serve  </a:t>
            </a:r>
            <a:r>
              <a:rPr lang="it-IT" sz="1400">
                <a:solidFill>
                  <a:srgbClr val="0070C0"/>
                </a:solidFill>
                <a:latin typeface="Ubuntu Mono" panose="020B0509030602030204" pitchFamily="49" charset="0"/>
              </a:rPr>
              <a:t># </a:t>
            </a:r>
            <a:r>
              <a:rPr lang="it-IT" sz="1400">
                <a:solidFill>
                  <a:srgbClr val="0070C0"/>
                </a:solidFill>
                <a:latin typeface="Times New Roman" panose="02020603050405020304" pitchFamily="18" charset="0"/>
                <a:cs typeface="Times New Roman" panose="02020603050405020304" pitchFamily="18" charset="0"/>
              </a:rPr>
              <a:t>avvia un server, ora si può puntare il browser a </a:t>
            </a:r>
            <a:r>
              <a:rPr lang="it-IT" sz="1400" i="1">
                <a:solidFill>
                  <a:srgbClr val="0070C0"/>
                </a:solidFill>
                <a:latin typeface="Times New Roman" panose="02020603050405020304" pitchFamily="18" charset="0"/>
                <a:cs typeface="Times New Roman" panose="02020603050405020304" pitchFamily="18" charset="0"/>
              </a:rPr>
              <a:t>localhost</a:t>
            </a:r>
            <a:r>
              <a:rPr lang="it-IT" sz="1400">
                <a:solidFill>
                  <a:srgbClr val="0070C0"/>
                </a:solidFill>
                <a:latin typeface="Times New Roman" panose="02020603050405020304" pitchFamily="18" charset="0"/>
                <a:cs typeface="Times New Roman" panose="02020603050405020304" pitchFamily="18" charset="0"/>
              </a:rPr>
              <a:t>:8000</a:t>
            </a:r>
            <a:endParaRPr lang="it-IT" sz="1400">
              <a:solidFill>
                <a:srgbClr val="000000"/>
              </a:solidFill>
              <a:latin typeface="Ubuntu Mono" panose="020B0509030602030204" pitchFamily="49" charset="0"/>
            </a:endParaRPr>
          </a:p>
          <a:p>
            <a:r>
              <a:rPr lang="it-IT" sz="1400" err="1">
                <a:solidFill>
                  <a:srgbClr val="2FB41D"/>
                </a:solidFill>
                <a:latin typeface="Ubuntu Mono" panose="020B0509030602030204" pitchFamily="49" charset="0"/>
              </a:rPr>
              <a:t>Laravel</a:t>
            </a:r>
            <a:r>
              <a:rPr lang="it-IT" sz="1400">
                <a:solidFill>
                  <a:srgbClr val="2FB41D"/>
                </a:solidFill>
                <a:latin typeface="Ubuntu Mono" panose="020B0509030602030204" pitchFamily="49" charset="0"/>
              </a:rPr>
              <a:t> </a:t>
            </a:r>
            <a:r>
              <a:rPr lang="it-IT" sz="1400" err="1">
                <a:solidFill>
                  <a:srgbClr val="2FB41D"/>
                </a:solidFill>
                <a:latin typeface="Ubuntu Mono" panose="020B0509030602030204" pitchFamily="49" charset="0"/>
              </a:rPr>
              <a:t>development</a:t>
            </a:r>
            <a:r>
              <a:rPr lang="it-IT" sz="1400">
                <a:solidFill>
                  <a:srgbClr val="2FB41D"/>
                </a:solidFill>
                <a:latin typeface="Ubuntu Mono" panose="020B0509030602030204" pitchFamily="49" charset="0"/>
              </a:rPr>
              <a:t> server </a:t>
            </a:r>
            <a:r>
              <a:rPr lang="it-IT" sz="1400" err="1">
                <a:solidFill>
                  <a:srgbClr val="2FB41D"/>
                </a:solidFill>
                <a:latin typeface="Ubuntu Mono" panose="020B0509030602030204" pitchFamily="49" charset="0"/>
              </a:rPr>
              <a:t>started</a:t>
            </a:r>
            <a:r>
              <a:rPr lang="it-IT" sz="1400">
                <a:solidFill>
                  <a:srgbClr val="2FB41D"/>
                </a:solidFill>
                <a:latin typeface="Ubuntu Mono" panose="020B0509030602030204" pitchFamily="49" charset="0"/>
              </a:rPr>
              <a:t>:</a:t>
            </a:r>
            <a:r>
              <a:rPr lang="it-IT" sz="1400">
                <a:solidFill>
                  <a:srgbClr val="000000"/>
                </a:solidFill>
                <a:latin typeface="Ubuntu Mono" panose="020B0509030602030204" pitchFamily="49" charset="0"/>
              </a:rPr>
              <a:t> &lt;http://127.0.0.1:8000&gt;</a:t>
            </a:r>
            <a:endParaRPr lang="it-IT" sz="1400">
              <a:solidFill>
                <a:srgbClr val="2FB41D"/>
              </a:solidFill>
              <a:latin typeface="Ubuntu Mono" panose="020B0509030602030204" pitchFamily="49" charset="0"/>
            </a:endParaRPr>
          </a:p>
          <a:p>
            <a:r>
              <a:rPr lang="it-IT" sz="1400">
                <a:solidFill>
                  <a:srgbClr val="000000"/>
                </a:solidFill>
                <a:latin typeface="Ubuntu Mono" panose="020B0509030602030204" pitchFamily="49" charset="0"/>
              </a:rPr>
              <a:t>[</a:t>
            </a:r>
            <a:r>
              <a:rPr lang="it-IT" sz="1400" err="1">
                <a:solidFill>
                  <a:srgbClr val="000000"/>
                </a:solidFill>
                <a:latin typeface="Ubuntu Mono" panose="020B0509030602030204" pitchFamily="49" charset="0"/>
              </a:rPr>
              <a:t>Thu</a:t>
            </a:r>
            <a:r>
              <a:rPr lang="it-IT" sz="1400">
                <a:solidFill>
                  <a:srgbClr val="000000"/>
                </a:solidFill>
                <a:latin typeface="Ubuntu Mono" panose="020B0509030602030204" pitchFamily="49" charset="0"/>
              </a:rPr>
              <a:t> </a:t>
            </a:r>
            <a:r>
              <a:rPr lang="it-IT" sz="1400" err="1">
                <a:solidFill>
                  <a:srgbClr val="000000"/>
                </a:solidFill>
                <a:latin typeface="Ubuntu Mono" panose="020B0509030602030204" pitchFamily="49" charset="0"/>
              </a:rPr>
              <a:t>May</a:t>
            </a:r>
            <a:r>
              <a:rPr lang="it-IT" sz="1400">
                <a:solidFill>
                  <a:srgbClr val="000000"/>
                </a:solidFill>
                <a:latin typeface="Ubuntu Mono" panose="020B0509030602030204" pitchFamily="49" charset="0"/>
              </a:rPr>
              <a:t> 16 03:08:18 2019] 127.0.0.1:56160 [200]: /</a:t>
            </a:r>
            <a:r>
              <a:rPr lang="it-IT" sz="1400" err="1">
                <a:solidFill>
                  <a:srgbClr val="000000"/>
                </a:solidFill>
                <a:latin typeface="Ubuntu Mono" panose="020B0509030602030204" pitchFamily="49" charset="0"/>
              </a:rPr>
              <a:t>favicon.ico</a:t>
            </a:r>
            <a:endParaRPr lang="it-IT" sz="1400">
              <a:solidFill>
                <a:srgbClr val="000000"/>
              </a:solidFill>
              <a:latin typeface="Ubuntu Mono" panose="020B0509030602030204" pitchFamily="49" charset="0"/>
            </a:endParaRPr>
          </a:p>
          <a:p>
            <a:endParaRPr lang="it-IT" sz="600">
              <a:solidFill>
                <a:srgbClr val="000000"/>
              </a:solidFill>
              <a:latin typeface="Ubuntu Mono" panose="020B0509030602030204" pitchFamily="49" charset="0"/>
            </a:endParaRPr>
          </a:p>
        </p:txBody>
      </p:sp>
      <p:cxnSp>
        <p:nvCxnSpPr>
          <p:cNvPr id="12" name="Connettore 1 11">
            <a:extLst>
              <a:ext uri="{FF2B5EF4-FFF2-40B4-BE49-F238E27FC236}">
                <a16:creationId xmlns:a16="http://schemas.microsoft.com/office/drawing/2014/main" id="{199C9D1B-06DC-CF42-BEAD-50C5C8EE47DC}"/>
              </a:ext>
            </a:extLst>
          </p:cNvPr>
          <p:cNvCxnSpPr>
            <a:cxnSpLocks/>
          </p:cNvCxnSpPr>
          <p:nvPr/>
        </p:nvCxnSpPr>
        <p:spPr>
          <a:xfrm>
            <a:off x="5963416" y="3697480"/>
            <a:ext cx="588413" cy="796249"/>
          </a:xfrm>
          <a:prstGeom prst="lin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cxnSp>
      <p:sp>
        <p:nvSpPr>
          <p:cNvPr id="14" name="Rettangolo 13">
            <a:extLst>
              <a:ext uri="{FF2B5EF4-FFF2-40B4-BE49-F238E27FC236}">
                <a16:creationId xmlns:a16="http://schemas.microsoft.com/office/drawing/2014/main" id="{0A5D588B-F017-E44D-BBF1-671AE4645B0A}"/>
              </a:ext>
            </a:extLst>
          </p:cNvPr>
          <p:cNvSpPr/>
          <p:nvPr/>
        </p:nvSpPr>
        <p:spPr>
          <a:xfrm>
            <a:off x="3589865" y="3453833"/>
            <a:ext cx="2373551" cy="243647"/>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984D6234-8CFD-CE42-ABB6-D6DA1D666D8E}"/>
              </a:ext>
            </a:extLst>
          </p:cNvPr>
          <p:cNvSpPr/>
          <p:nvPr/>
        </p:nvSpPr>
        <p:spPr>
          <a:xfrm>
            <a:off x="6551829" y="4493729"/>
            <a:ext cx="812990" cy="185441"/>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13" name="Gruppo 12">
            <a:extLst>
              <a:ext uri="{FF2B5EF4-FFF2-40B4-BE49-F238E27FC236}">
                <a16:creationId xmlns:a16="http://schemas.microsoft.com/office/drawing/2014/main" id="{B526043A-E21A-AE46-BE7A-B5EB8D455EB7}"/>
              </a:ext>
            </a:extLst>
          </p:cNvPr>
          <p:cNvGrpSpPr/>
          <p:nvPr/>
        </p:nvGrpSpPr>
        <p:grpSpPr>
          <a:xfrm>
            <a:off x="5695571" y="4211549"/>
            <a:ext cx="3240000" cy="1130873"/>
            <a:chOff x="5695571" y="4349861"/>
            <a:chExt cx="3240000" cy="1130873"/>
          </a:xfrm>
        </p:grpSpPr>
        <p:pic>
          <p:nvPicPr>
            <p:cNvPr id="7" name="Immagine 6">
              <a:extLst>
                <a:ext uri="{FF2B5EF4-FFF2-40B4-BE49-F238E27FC236}">
                  <a16:creationId xmlns:a16="http://schemas.microsoft.com/office/drawing/2014/main" id="{DEC27B79-21E2-C444-973D-CBDB311573A3}"/>
                </a:ext>
              </a:extLst>
            </p:cNvPr>
            <p:cNvPicPr>
              <a:picLocks noChangeAspect="1"/>
            </p:cNvPicPr>
            <p:nvPr/>
          </p:nvPicPr>
          <p:blipFill>
            <a:blip r:embed="rId2"/>
            <a:stretch>
              <a:fillRect/>
            </a:stretch>
          </p:blipFill>
          <p:spPr>
            <a:xfrm>
              <a:off x="5695571" y="4349861"/>
              <a:ext cx="3240000" cy="746351"/>
            </a:xfrm>
            <a:prstGeom prst="rect">
              <a:avLst/>
            </a:prstGeom>
            <a:ln>
              <a:solidFill>
                <a:schemeClr val="accent1"/>
              </a:solidFill>
            </a:ln>
          </p:spPr>
        </p:pic>
        <p:pic>
          <p:nvPicPr>
            <p:cNvPr id="1025" name="Picture 1" descr="page1image60407808">
              <a:extLst>
                <a:ext uri="{FF2B5EF4-FFF2-40B4-BE49-F238E27FC236}">
                  <a16:creationId xmlns:a16="http://schemas.microsoft.com/office/drawing/2014/main" id="{AD1E12AB-D2DA-5542-92EE-5F274A4A2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571" y="4857163"/>
              <a:ext cx="3240000" cy="62357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grpSp>
      <p:sp>
        <p:nvSpPr>
          <p:cNvPr id="18" name="Segnaposto contenuto 2">
            <a:extLst>
              <a:ext uri="{FF2B5EF4-FFF2-40B4-BE49-F238E27FC236}">
                <a16:creationId xmlns:a16="http://schemas.microsoft.com/office/drawing/2014/main" id="{ED75B232-FBEB-284F-B04C-8DBFC5DF199C}"/>
              </a:ext>
            </a:extLst>
          </p:cNvPr>
          <p:cNvSpPr txBox="1">
            <a:spLocks/>
          </p:cNvSpPr>
          <p:nvPr/>
        </p:nvSpPr>
        <p:spPr>
          <a:xfrm>
            <a:off x="157523" y="5396046"/>
            <a:ext cx="8778047" cy="111092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9388" indent="-179388">
              <a:lnSpc>
                <a:spcPct val="90000"/>
              </a:lnSpc>
              <a:spcBef>
                <a:spcPts val="1000"/>
              </a:spcBef>
            </a:pPr>
            <a:r>
              <a:rPr lang="it-IT" sz="2400" i="1" u="sng"/>
              <a:t>artisan</a:t>
            </a:r>
            <a:r>
              <a:rPr lang="it-IT" sz="2400" u="sng"/>
              <a:t>, con tantissimi comandi, è il </a:t>
            </a:r>
            <a:r>
              <a:rPr lang="it-IT" sz="2400" u="sng" err="1"/>
              <a:t>tool</a:t>
            </a:r>
            <a:r>
              <a:rPr lang="it-IT" sz="2400" u="sng"/>
              <a:t> fondamentale per </a:t>
            </a:r>
            <a:r>
              <a:rPr lang="it-IT" sz="2400" u="sng" err="1"/>
              <a:t>Laravel</a:t>
            </a:r>
            <a:endParaRPr lang="it-IT" sz="2400" u="sng"/>
          </a:p>
          <a:p>
            <a:pPr marL="0" indent="0">
              <a:lnSpc>
                <a:spcPct val="90000"/>
              </a:lnSpc>
              <a:spcBef>
                <a:spcPts val="1200"/>
              </a:spcBef>
              <a:buNone/>
            </a:pPr>
            <a:r>
              <a:rPr lang="it-IT" sz="2400"/>
              <a:t>L'altra possibilità è servire le app Laravel con Apache, correttamente configurato e con il suo modulo PHP (v. altre slide)</a:t>
            </a:r>
          </a:p>
        </p:txBody>
      </p:sp>
    </p:spTree>
    <p:extLst>
      <p:ext uri="{BB962C8B-B14F-4D97-AF65-F5344CB8AC3E}">
        <p14:creationId xmlns:p14="http://schemas.microsoft.com/office/powerpoint/2010/main" val="138595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C5F25-EA59-8549-ABE9-3E279858A2EB}"/>
              </a:ext>
            </a:extLst>
          </p:cNvPr>
          <p:cNvSpPr>
            <a:spLocks noGrp="1"/>
          </p:cNvSpPr>
          <p:nvPr>
            <p:ph type="title"/>
          </p:nvPr>
        </p:nvSpPr>
        <p:spPr/>
        <p:txBody>
          <a:bodyPr/>
          <a:lstStyle/>
          <a:p>
            <a:r>
              <a:rPr lang="it-IT"/>
              <a:t>Servire altre app Laravel</a:t>
            </a:r>
          </a:p>
        </p:txBody>
      </p:sp>
      <p:sp>
        <p:nvSpPr>
          <p:cNvPr id="4" name="Segnaposto data 3">
            <a:extLst>
              <a:ext uri="{FF2B5EF4-FFF2-40B4-BE49-F238E27FC236}">
                <a16:creationId xmlns:a16="http://schemas.microsoft.com/office/drawing/2014/main" id="{86FCA9A5-E09C-BB4F-BB67-70D40F5243F5}"/>
              </a:ext>
            </a:extLst>
          </p:cNvPr>
          <p:cNvSpPr>
            <a:spLocks noGrp="1"/>
          </p:cNvSpPr>
          <p:nvPr>
            <p:ph type="dt" sz="half" idx="10"/>
          </p:nvPr>
        </p:nvSpPr>
        <p:spPr/>
        <p:txBody>
          <a:bodyPr/>
          <a:lstStyle/>
          <a:p>
            <a:fld id="{FA978066-48BE-AD4A-A2E4-44361A3F1802}" type="datetime1">
              <a:rPr lang="it-IT" smtClean="0"/>
              <a:t>09/01/24</a:t>
            </a:fld>
            <a:endParaRPr lang="it-IT"/>
          </a:p>
        </p:txBody>
      </p:sp>
      <p:sp>
        <p:nvSpPr>
          <p:cNvPr id="5" name="Segnaposto piè di pagina 4">
            <a:extLst>
              <a:ext uri="{FF2B5EF4-FFF2-40B4-BE49-F238E27FC236}">
                <a16:creationId xmlns:a16="http://schemas.microsoft.com/office/drawing/2014/main" id="{B3E0D842-1214-B540-B828-EEEA48EFC586}"/>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B4EA4907-1407-B642-A3F5-0406710209D0}"/>
              </a:ext>
            </a:extLst>
          </p:cNvPr>
          <p:cNvSpPr>
            <a:spLocks noGrp="1"/>
          </p:cNvSpPr>
          <p:nvPr>
            <p:ph type="sldNum" sz="quarter" idx="12"/>
          </p:nvPr>
        </p:nvSpPr>
        <p:spPr/>
        <p:txBody>
          <a:bodyPr/>
          <a:lstStyle/>
          <a:p>
            <a:fld id="{F8EFCE01-9A1A-5743-92DE-2F66DAA3BA2F}" type="slidenum">
              <a:rPr lang="it-IT" smtClean="0"/>
              <a:t>54</a:t>
            </a:fld>
            <a:endParaRPr lang="it-IT"/>
          </a:p>
        </p:txBody>
      </p:sp>
      <p:sp>
        <p:nvSpPr>
          <p:cNvPr id="10" name="Segnaposto contenuto 2">
            <a:extLst>
              <a:ext uri="{FF2B5EF4-FFF2-40B4-BE49-F238E27FC236}">
                <a16:creationId xmlns:a16="http://schemas.microsoft.com/office/drawing/2014/main" id="{D603C362-79E9-4147-B2A6-729C80CE3366}"/>
              </a:ext>
            </a:extLst>
          </p:cNvPr>
          <p:cNvSpPr txBox="1">
            <a:spLocks/>
          </p:cNvSpPr>
          <p:nvPr/>
        </p:nvSpPr>
        <p:spPr>
          <a:xfrm>
            <a:off x="261808" y="872979"/>
            <a:ext cx="8812852" cy="19594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17500" indent="-317500"/>
            <a:r>
              <a:rPr lang="it-IT" sz="2400"/>
              <a:t>Per passare a generare un'altra app, basta cambiare directory (presumibilmente la </a:t>
            </a:r>
            <a:r>
              <a:rPr lang="it-IT" sz="2400" i="1"/>
              <a:t>home</a:t>
            </a:r>
            <a:r>
              <a:rPr lang="it-IT" sz="2400"/>
              <a:t>) </a:t>
            </a:r>
          </a:p>
          <a:p>
            <a:pPr marL="317500" indent="-317500"/>
            <a:r>
              <a:rPr lang="it-IT" sz="2400"/>
              <a:t>E usare di nuovo il wizard </a:t>
            </a:r>
            <a:r>
              <a:rPr lang="it-IT" sz="2400" i="1"/>
              <a:t>laravel new</a:t>
            </a:r>
            <a:r>
              <a:rPr lang="it-IT" sz="2400"/>
              <a:t> </a:t>
            </a:r>
          </a:p>
          <a:p>
            <a:pPr marL="717550" lvl="1" indent="-317500"/>
            <a:r>
              <a:rPr lang="it-IT" sz="2000"/>
              <a:t>stavolta i pacchetti che compongono il framework sono già in </a:t>
            </a:r>
            <a:r>
              <a:rPr lang="it-IT" sz="2000" i="1"/>
              <a:t>cache</a:t>
            </a:r>
            <a:r>
              <a:rPr lang="it-IT" sz="2000"/>
              <a:t>, quindi non verranno scaricati</a:t>
            </a:r>
          </a:p>
          <a:p>
            <a:endParaRPr lang="it-IT" sz="2400"/>
          </a:p>
        </p:txBody>
      </p:sp>
      <p:sp>
        <p:nvSpPr>
          <p:cNvPr id="12" name="Rettangolo 11">
            <a:extLst>
              <a:ext uri="{FF2B5EF4-FFF2-40B4-BE49-F238E27FC236}">
                <a16:creationId xmlns:a16="http://schemas.microsoft.com/office/drawing/2014/main" id="{DCC275D9-A045-0041-9E64-54161054A58E}"/>
              </a:ext>
            </a:extLst>
          </p:cNvPr>
          <p:cNvSpPr/>
          <p:nvPr/>
        </p:nvSpPr>
        <p:spPr>
          <a:xfrm>
            <a:off x="721732" y="2832411"/>
            <a:ext cx="5552688" cy="2693045"/>
          </a:xfrm>
          <a:prstGeom prst="rect">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300">
                <a:solidFill>
                  <a:srgbClr val="C814C9"/>
                </a:solidFill>
                <a:latin typeface="Ubuntu Mono" panose="020B0509030602030204" pitchFamily="49" charset="0"/>
              </a:rPr>
              <a:t>$</a:t>
            </a:r>
            <a:r>
              <a:rPr lang="it-IT" sz="1300">
                <a:solidFill>
                  <a:srgbClr val="000000"/>
                </a:solidFill>
                <a:latin typeface="Ubuntu Mono" panose="020B0509030602030204" pitchFamily="49" charset="0"/>
              </a:rPr>
              <a:t> </a:t>
            </a:r>
            <a:r>
              <a:rPr lang="it-IT" sz="1300" err="1">
                <a:solidFill>
                  <a:srgbClr val="000000"/>
                </a:solidFill>
                <a:latin typeface="Ubuntu Mono" panose="020B0509030602030204" pitchFamily="49" charset="0"/>
              </a:rPr>
              <a:t>laravel</a:t>
            </a:r>
            <a:r>
              <a:rPr lang="it-IT" sz="1300">
                <a:solidFill>
                  <a:srgbClr val="000000"/>
                </a:solidFill>
                <a:latin typeface="Ubuntu Mono" panose="020B0509030602030204" pitchFamily="49" charset="0"/>
              </a:rPr>
              <a:t> new my_app_1</a:t>
            </a:r>
          </a:p>
          <a:p>
            <a:r>
              <a:rPr lang="it-IT" sz="1300" err="1">
                <a:solidFill>
                  <a:srgbClr val="2FB41D"/>
                </a:solidFill>
                <a:latin typeface="Ubuntu Mono" panose="020B0509030602030204" pitchFamily="49" charset="0"/>
              </a:rPr>
              <a:t>Crafting</a:t>
            </a:r>
            <a:r>
              <a:rPr lang="it-IT" sz="1300">
                <a:solidFill>
                  <a:srgbClr val="2FB41D"/>
                </a:solidFill>
                <a:latin typeface="Ubuntu Mono" panose="020B0509030602030204" pitchFamily="49" charset="0"/>
              </a:rPr>
              <a:t> </a:t>
            </a:r>
            <a:r>
              <a:rPr lang="it-IT" sz="1300" err="1">
                <a:solidFill>
                  <a:srgbClr val="2FB41D"/>
                </a:solidFill>
                <a:latin typeface="Ubuntu Mono" panose="020B0509030602030204" pitchFamily="49" charset="0"/>
              </a:rPr>
              <a:t>application</a:t>
            </a:r>
            <a:r>
              <a:rPr lang="it-IT" sz="1300">
                <a:solidFill>
                  <a:srgbClr val="2FB41D"/>
                </a:solidFill>
                <a:latin typeface="Ubuntu Mono" panose="020B0509030602030204" pitchFamily="49" charset="0"/>
              </a:rPr>
              <a:t>...</a:t>
            </a:r>
          </a:p>
          <a:p>
            <a:r>
              <a:rPr lang="it-IT" sz="1300">
                <a:solidFill>
                  <a:srgbClr val="2FB41D"/>
                </a:solidFill>
                <a:latin typeface="Ubuntu Mono" panose="020B0509030602030204" pitchFamily="49" charset="0"/>
              </a:rPr>
              <a:t>Package </a:t>
            </a:r>
            <a:r>
              <a:rPr lang="it-IT" sz="1300" err="1">
                <a:solidFill>
                  <a:srgbClr val="2FB41D"/>
                </a:solidFill>
                <a:latin typeface="Ubuntu Mono" panose="020B0509030602030204" pitchFamily="49" charset="0"/>
              </a:rPr>
              <a:t>operations</a:t>
            </a:r>
            <a:r>
              <a:rPr lang="it-IT" sz="1300">
                <a:solidFill>
                  <a:srgbClr val="2FB41D"/>
                </a:solidFill>
                <a:latin typeface="Ubuntu Mono" panose="020B0509030602030204" pitchFamily="49" charset="0"/>
              </a:rPr>
              <a:t>: 76 </a:t>
            </a:r>
            <a:r>
              <a:rPr lang="it-IT" sz="1300" err="1">
                <a:solidFill>
                  <a:srgbClr val="2FB41D"/>
                </a:solidFill>
                <a:latin typeface="Ubuntu Mono" panose="020B0509030602030204" pitchFamily="49" charset="0"/>
              </a:rPr>
              <a:t>installs</a:t>
            </a:r>
            <a:r>
              <a:rPr lang="it-IT" sz="1300">
                <a:solidFill>
                  <a:srgbClr val="2FB41D"/>
                </a:solidFill>
                <a:latin typeface="Ubuntu Mono" panose="020B0509030602030204" pitchFamily="49" charset="0"/>
              </a:rPr>
              <a:t>, 0 </a:t>
            </a:r>
            <a:r>
              <a:rPr lang="it-IT" sz="1300" err="1">
                <a:solidFill>
                  <a:srgbClr val="2FB41D"/>
                </a:solidFill>
                <a:latin typeface="Ubuntu Mono" panose="020B0509030602030204" pitchFamily="49" charset="0"/>
              </a:rPr>
              <a:t>updates</a:t>
            </a:r>
            <a:r>
              <a:rPr lang="it-IT" sz="1300">
                <a:solidFill>
                  <a:srgbClr val="2FB41D"/>
                </a:solidFill>
                <a:latin typeface="Ubuntu Mono" panose="020B0509030602030204" pitchFamily="49" charset="0"/>
              </a:rPr>
              <a:t>, 0 </a:t>
            </a:r>
            <a:r>
              <a:rPr lang="it-IT" sz="1300" err="1">
                <a:solidFill>
                  <a:srgbClr val="2FB41D"/>
                </a:solidFill>
                <a:latin typeface="Ubuntu Mono" panose="020B0509030602030204" pitchFamily="49" charset="0"/>
              </a:rPr>
              <a:t>removals</a:t>
            </a:r>
            <a:endParaRPr lang="it-IT" sz="1300">
              <a:solidFill>
                <a:srgbClr val="2FB41D"/>
              </a:solidFill>
              <a:latin typeface="Ubuntu Mono" panose="020B0509030602030204" pitchFamily="49" charset="0"/>
            </a:endParaRPr>
          </a:p>
          <a:p>
            <a:r>
              <a:rPr lang="it-IT" sz="1300">
                <a:solidFill>
                  <a:srgbClr val="000000"/>
                </a:solidFill>
                <a:latin typeface="Ubuntu Mono" panose="020B0509030602030204" pitchFamily="49" charset="0"/>
              </a:rPr>
              <a:t>  - </a:t>
            </a:r>
            <a:r>
              <a:rPr lang="it-IT" sz="1300" err="1">
                <a:solidFill>
                  <a:srgbClr val="000000"/>
                </a:solidFill>
                <a:latin typeface="Ubuntu Mono" panose="020B0509030602030204" pitchFamily="49" charset="0"/>
              </a:rPr>
              <a:t>Installing</a:t>
            </a:r>
            <a:r>
              <a:rPr lang="it-IT" sz="1300">
                <a:solidFill>
                  <a:srgbClr val="000000"/>
                </a:solidFill>
                <a:latin typeface="Ubuntu Mono" panose="020B0509030602030204" pitchFamily="49" charset="0"/>
              </a:rPr>
              <a:t> </a:t>
            </a:r>
            <a:r>
              <a:rPr lang="it-IT" sz="1300" err="1">
                <a:solidFill>
                  <a:srgbClr val="2FB41D"/>
                </a:solidFill>
                <a:latin typeface="Ubuntu Mono" panose="020B0509030602030204" pitchFamily="49" charset="0"/>
              </a:rPr>
              <a:t>doctrine</a:t>
            </a:r>
            <a:r>
              <a:rPr lang="it-IT" sz="1300">
                <a:solidFill>
                  <a:srgbClr val="2FB41D"/>
                </a:solidFill>
                <a:latin typeface="Ubuntu Mono" panose="020B0509030602030204" pitchFamily="49" charset="0"/>
              </a:rPr>
              <a:t>/</a:t>
            </a:r>
            <a:r>
              <a:rPr lang="it-IT" sz="1300" err="1">
                <a:solidFill>
                  <a:srgbClr val="2FB41D"/>
                </a:solidFill>
                <a:latin typeface="Ubuntu Mono" panose="020B0509030602030204" pitchFamily="49" charset="0"/>
              </a:rPr>
              <a:t>inflector</a:t>
            </a:r>
            <a:r>
              <a:rPr lang="it-IT" sz="1300">
                <a:solidFill>
                  <a:srgbClr val="000000"/>
                </a:solidFill>
                <a:latin typeface="Ubuntu Mono" panose="020B0509030602030204" pitchFamily="49" charset="0"/>
              </a:rPr>
              <a:t> (</a:t>
            </a:r>
            <a:r>
              <a:rPr lang="it-IT" sz="1300">
                <a:solidFill>
                  <a:srgbClr val="9FA01C"/>
                </a:solidFill>
                <a:latin typeface="Ubuntu Mono" panose="020B0509030602030204" pitchFamily="49" charset="0"/>
              </a:rPr>
              <a:t>v1.3.0</a:t>
            </a:r>
            <a:r>
              <a:rPr lang="it-IT" sz="1300">
                <a:solidFill>
                  <a:srgbClr val="000000"/>
                </a:solidFill>
                <a:latin typeface="Ubuntu Mono" panose="020B0509030602030204" pitchFamily="49" charset="0"/>
              </a:rPr>
              <a:t>): </a:t>
            </a:r>
            <a:r>
              <a:rPr lang="it-IT" sz="1300" err="1">
                <a:solidFill>
                  <a:srgbClr val="000000"/>
                </a:solidFill>
                <a:highlight>
                  <a:srgbClr val="FFFF00"/>
                </a:highlight>
                <a:latin typeface="Ubuntu Mono" panose="020B0509030602030204" pitchFamily="49" charset="0"/>
              </a:rPr>
              <a:t>Loading</a:t>
            </a:r>
            <a:r>
              <a:rPr lang="it-IT" sz="1300">
                <a:solidFill>
                  <a:srgbClr val="000000"/>
                </a:solidFill>
                <a:highlight>
                  <a:srgbClr val="FFFF00"/>
                </a:highlight>
                <a:latin typeface="Ubuntu Mono" panose="020B0509030602030204" pitchFamily="49" charset="0"/>
              </a:rPr>
              <a:t> from cache</a:t>
            </a:r>
          </a:p>
          <a:p>
            <a:r>
              <a:rPr lang="it-IT" sz="1300">
                <a:solidFill>
                  <a:srgbClr val="000000"/>
                </a:solidFill>
                <a:latin typeface="Ubuntu Mono" panose="020B0509030602030204" pitchFamily="49" charset="0"/>
              </a:rPr>
              <a:t>...</a:t>
            </a:r>
          </a:p>
          <a:p>
            <a:r>
              <a:rPr lang="it-IT" sz="1300" err="1">
                <a:solidFill>
                  <a:srgbClr val="2FB41D"/>
                </a:solidFill>
                <a:latin typeface="Ubuntu Mono" panose="020B0509030602030204" pitchFamily="49" charset="0"/>
              </a:rPr>
              <a:t>Generating</a:t>
            </a:r>
            <a:r>
              <a:rPr lang="it-IT" sz="1300">
                <a:solidFill>
                  <a:srgbClr val="2FB41D"/>
                </a:solidFill>
                <a:latin typeface="Ubuntu Mono" panose="020B0509030602030204" pitchFamily="49" charset="0"/>
              </a:rPr>
              <a:t> </a:t>
            </a:r>
            <a:r>
              <a:rPr lang="it-IT" sz="1300" err="1">
                <a:solidFill>
                  <a:srgbClr val="2FB41D"/>
                </a:solidFill>
                <a:latin typeface="Ubuntu Mono" panose="020B0509030602030204" pitchFamily="49" charset="0"/>
              </a:rPr>
              <a:t>optimized</a:t>
            </a:r>
            <a:r>
              <a:rPr lang="it-IT" sz="1300">
                <a:solidFill>
                  <a:srgbClr val="2FB41D"/>
                </a:solidFill>
                <a:latin typeface="Ubuntu Mono" panose="020B0509030602030204" pitchFamily="49" charset="0"/>
              </a:rPr>
              <a:t> </a:t>
            </a:r>
            <a:r>
              <a:rPr lang="it-IT" sz="1300" err="1">
                <a:solidFill>
                  <a:srgbClr val="2FB41D"/>
                </a:solidFill>
                <a:latin typeface="Ubuntu Mono" panose="020B0509030602030204" pitchFamily="49" charset="0"/>
              </a:rPr>
              <a:t>autoload</a:t>
            </a:r>
            <a:r>
              <a:rPr lang="it-IT" sz="1300">
                <a:solidFill>
                  <a:srgbClr val="2FB41D"/>
                </a:solidFill>
                <a:latin typeface="Ubuntu Mono" panose="020B0509030602030204" pitchFamily="49" charset="0"/>
              </a:rPr>
              <a:t> </a:t>
            </a:r>
            <a:r>
              <a:rPr lang="it-IT" sz="1300" err="1">
                <a:solidFill>
                  <a:srgbClr val="2FB41D"/>
                </a:solidFill>
                <a:latin typeface="Ubuntu Mono" panose="020B0509030602030204" pitchFamily="49" charset="0"/>
              </a:rPr>
              <a:t>files</a:t>
            </a:r>
            <a:endParaRPr lang="it-IT" sz="1300">
              <a:solidFill>
                <a:srgbClr val="2FB41D"/>
              </a:solidFill>
              <a:latin typeface="Ubuntu Mono" panose="020B0509030602030204" pitchFamily="49" charset="0"/>
            </a:endParaRPr>
          </a:p>
          <a:p>
            <a:r>
              <a:rPr lang="it-IT" sz="1300">
                <a:solidFill>
                  <a:srgbClr val="000000"/>
                </a:solidFill>
                <a:latin typeface="Ubuntu Mono" panose="020B0509030602030204" pitchFamily="49" charset="0"/>
              </a:rPr>
              <a:t>...</a:t>
            </a:r>
          </a:p>
          <a:p>
            <a:r>
              <a:rPr lang="it-IT" sz="1300">
                <a:solidFill>
                  <a:srgbClr val="2FB41D"/>
                </a:solidFill>
                <a:latin typeface="Ubuntu Mono" panose="020B0509030602030204" pitchFamily="49" charset="0"/>
              </a:rPr>
              <a:t>Application </a:t>
            </a:r>
            <a:r>
              <a:rPr lang="it-IT" sz="1300" err="1">
                <a:solidFill>
                  <a:srgbClr val="2FB41D"/>
                </a:solidFill>
                <a:latin typeface="Ubuntu Mono" panose="020B0509030602030204" pitchFamily="49" charset="0"/>
              </a:rPr>
              <a:t>key</a:t>
            </a:r>
            <a:r>
              <a:rPr lang="it-IT" sz="1300">
                <a:solidFill>
                  <a:srgbClr val="2FB41D"/>
                </a:solidFill>
                <a:latin typeface="Ubuntu Mono" panose="020B0509030602030204" pitchFamily="49" charset="0"/>
              </a:rPr>
              <a:t> set </a:t>
            </a:r>
            <a:r>
              <a:rPr lang="it-IT" sz="1300" err="1">
                <a:solidFill>
                  <a:srgbClr val="2FB41D"/>
                </a:solidFill>
                <a:latin typeface="Ubuntu Mono" panose="020B0509030602030204" pitchFamily="49" charset="0"/>
              </a:rPr>
              <a:t>successfully</a:t>
            </a:r>
            <a:r>
              <a:rPr lang="it-IT" sz="1300">
                <a:solidFill>
                  <a:srgbClr val="2FB41D"/>
                </a:solidFill>
                <a:latin typeface="Ubuntu Mono" panose="020B0509030602030204" pitchFamily="49" charset="0"/>
              </a:rPr>
              <a:t>.</a:t>
            </a:r>
          </a:p>
          <a:p>
            <a:r>
              <a:rPr lang="it-IT" sz="1300">
                <a:solidFill>
                  <a:srgbClr val="000000"/>
                </a:solidFill>
                <a:latin typeface="Ubuntu Mono" panose="020B0509030602030204" pitchFamily="49" charset="0"/>
              </a:rPr>
              <a:t>&gt; Illuminate\Foundation\</a:t>
            </a:r>
            <a:r>
              <a:rPr lang="it-IT" sz="1300" err="1">
                <a:solidFill>
                  <a:srgbClr val="000000"/>
                </a:solidFill>
                <a:latin typeface="Ubuntu Mono" panose="020B0509030602030204" pitchFamily="49" charset="0"/>
              </a:rPr>
              <a:t>ComposerScripts</a:t>
            </a:r>
            <a:r>
              <a:rPr lang="it-IT" sz="1300">
                <a:solidFill>
                  <a:srgbClr val="000000"/>
                </a:solidFill>
                <a:latin typeface="Ubuntu Mono" panose="020B0509030602030204" pitchFamily="49" charset="0"/>
              </a:rPr>
              <a:t>::</a:t>
            </a:r>
            <a:r>
              <a:rPr lang="it-IT" sz="1300" err="1">
                <a:solidFill>
                  <a:srgbClr val="000000"/>
                </a:solidFill>
                <a:latin typeface="Ubuntu Mono" panose="020B0509030602030204" pitchFamily="49" charset="0"/>
              </a:rPr>
              <a:t>postAutoloadDump</a:t>
            </a:r>
            <a:endParaRPr lang="it-IT" sz="1300">
              <a:solidFill>
                <a:srgbClr val="000000"/>
              </a:solidFill>
              <a:latin typeface="Ubuntu Mono" panose="020B0509030602030204" pitchFamily="49" charset="0"/>
            </a:endParaRPr>
          </a:p>
          <a:p>
            <a:r>
              <a:rPr lang="it-IT" sz="1300">
                <a:solidFill>
                  <a:srgbClr val="000000"/>
                </a:solidFill>
                <a:latin typeface="Ubuntu Mono" panose="020B0509030602030204" pitchFamily="49" charset="0"/>
              </a:rPr>
              <a:t>&gt; @</a:t>
            </a:r>
            <a:r>
              <a:rPr lang="it-IT" sz="1300" err="1">
                <a:solidFill>
                  <a:srgbClr val="000000"/>
                </a:solidFill>
                <a:latin typeface="Ubuntu Mono" panose="020B0509030602030204" pitchFamily="49" charset="0"/>
              </a:rPr>
              <a:t>php</a:t>
            </a:r>
            <a:r>
              <a:rPr lang="it-IT" sz="1300">
                <a:solidFill>
                  <a:srgbClr val="000000"/>
                </a:solidFill>
                <a:latin typeface="Ubuntu Mono" panose="020B0509030602030204" pitchFamily="49" charset="0"/>
              </a:rPr>
              <a:t> artisan </a:t>
            </a:r>
            <a:r>
              <a:rPr lang="it-IT" sz="1300" err="1">
                <a:solidFill>
                  <a:srgbClr val="000000"/>
                </a:solidFill>
                <a:latin typeface="Ubuntu Mono" panose="020B0509030602030204" pitchFamily="49" charset="0"/>
              </a:rPr>
              <a:t>package:discover</a:t>
            </a:r>
            <a:r>
              <a:rPr lang="it-IT" sz="1300">
                <a:solidFill>
                  <a:srgbClr val="000000"/>
                </a:solidFill>
                <a:latin typeface="Ubuntu Mono" panose="020B0509030602030204" pitchFamily="49" charset="0"/>
              </a:rPr>
              <a:t> --ansi</a:t>
            </a:r>
          </a:p>
          <a:p>
            <a:r>
              <a:rPr lang="it-IT" sz="1300">
                <a:solidFill>
                  <a:srgbClr val="000000"/>
                </a:solidFill>
                <a:latin typeface="Ubuntu Mono" panose="020B0509030602030204" pitchFamily="49" charset="0"/>
              </a:rPr>
              <a:t>...</a:t>
            </a:r>
          </a:p>
          <a:p>
            <a:r>
              <a:rPr lang="it-IT" sz="1300">
                <a:solidFill>
                  <a:srgbClr val="000000"/>
                </a:solidFill>
                <a:latin typeface="Ubuntu Mono" panose="020B0509030602030204" pitchFamily="49" charset="0"/>
              </a:rPr>
              <a:t>Package </a:t>
            </a:r>
            <a:r>
              <a:rPr lang="it-IT" sz="1300" err="1">
                <a:solidFill>
                  <a:srgbClr val="2FB41D"/>
                </a:solidFill>
                <a:latin typeface="Ubuntu Mono" panose="020B0509030602030204" pitchFamily="49" charset="0"/>
              </a:rPr>
              <a:t>manifest</a:t>
            </a:r>
            <a:r>
              <a:rPr lang="it-IT" sz="1300">
                <a:solidFill>
                  <a:srgbClr val="2FB41D"/>
                </a:solidFill>
                <a:latin typeface="Ubuntu Mono" panose="020B0509030602030204" pitchFamily="49" charset="0"/>
              </a:rPr>
              <a:t> </a:t>
            </a:r>
            <a:r>
              <a:rPr lang="it-IT" sz="1300" err="1">
                <a:solidFill>
                  <a:srgbClr val="2FB41D"/>
                </a:solidFill>
                <a:latin typeface="Ubuntu Mono" panose="020B0509030602030204" pitchFamily="49" charset="0"/>
              </a:rPr>
              <a:t>generated</a:t>
            </a:r>
            <a:r>
              <a:rPr lang="it-IT" sz="1300">
                <a:solidFill>
                  <a:srgbClr val="2FB41D"/>
                </a:solidFill>
                <a:latin typeface="Ubuntu Mono" panose="020B0509030602030204" pitchFamily="49" charset="0"/>
              </a:rPr>
              <a:t> </a:t>
            </a:r>
            <a:r>
              <a:rPr lang="it-IT" sz="1300" err="1">
                <a:solidFill>
                  <a:srgbClr val="2FB41D"/>
                </a:solidFill>
                <a:latin typeface="Ubuntu Mono" panose="020B0509030602030204" pitchFamily="49" charset="0"/>
              </a:rPr>
              <a:t>successfully</a:t>
            </a:r>
            <a:r>
              <a:rPr lang="it-IT" sz="1300">
                <a:solidFill>
                  <a:srgbClr val="2FB41D"/>
                </a:solidFill>
                <a:latin typeface="Ubuntu Mono" panose="020B0509030602030204" pitchFamily="49" charset="0"/>
              </a:rPr>
              <a:t>.</a:t>
            </a:r>
          </a:p>
          <a:p>
            <a:r>
              <a:rPr lang="it-IT" sz="1300">
                <a:solidFill>
                  <a:srgbClr val="9FA01C"/>
                </a:solidFill>
                <a:latin typeface="Ubuntu Mono" panose="020B0509030602030204" pitchFamily="49" charset="0"/>
              </a:rPr>
              <a:t>Application ready! </a:t>
            </a:r>
            <a:r>
              <a:rPr lang="it-IT" sz="1300" err="1">
                <a:solidFill>
                  <a:srgbClr val="9FA01C"/>
                </a:solidFill>
                <a:latin typeface="Ubuntu Mono" panose="020B0509030602030204" pitchFamily="49" charset="0"/>
              </a:rPr>
              <a:t>Build</a:t>
            </a:r>
            <a:r>
              <a:rPr lang="it-IT" sz="1300">
                <a:solidFill>
                  <a:srgbClr val="9FA01C"/>
                </a:solidFill>
                <a:latin typeface="Ubuntu Mono" panose="020B0509030602030204" pitchFamily="49" charset="0"/>
              </a:rPr>
              <a:t> </a:t>
            </a:r>
            <a:r>
              <a:rPr lang="it-IT" sz="1300" err="1">
                <a:solidFill>
                  <a:srgbClr val="9FA01C"/>
                </a:solidFill>
                <a:latin typeface="Ubuntu Mono" panose="020B0509030602030204" pitchFamily="49" charset="0"/>
              </a:rPr>
              <a:t>something</a:t>
            </a:r>
            <a:r>
              <a:rPr lang="it-IT" sz="1300">
                <a:solidFill>
                  <a:srgbClr val="9FA01C"/>
                </a:solidFill>
                <a:latin typeface="Ubuntu Mono" panose="020B0509030602030204" pitchFamily="49" charset="0"/>
              </a:rPr>
              <a:t> </a:t>
            </a:r>
            <a:r>
              <a:rPr lang="it-IT" sz="1300" err="1">
                <a:solidFill>
                  <a:srgbClr val="9FA01C"/>
                </a:solidFill>
                <a:latin typeface="Ubuntu Mono" panose="020B0509030602030204" pitchFamily="49" charset="0"/>
              </a:rPr>
              <a:t>amazing</a:t>
            </a:r>
            <a:endParaRPr lang="it-IT" sz="1300">
              <a:solidFill>
                <a:srgbClr val="9FA01C"/>
              </a:solidFill>
              <a:latin typeface="Ubuntu Mono" panose="020B0509030602030204" pitchFamily="49" charset="0"/>
            </a:endParaRPr>
          </a:p>
        </p:txBody>
      </p:sp>
      <p:sp>
        <p:nvSpPr>
          <p:cNvPr id="13" name="Rettangolo 12">
            <a:extLst>
              <a:ext uri="{FF2B5EF4-FFF2-40B4-BE49-F238E27FC236}">
                <a16:creationId xmlns:a16="http://schemas.microsoft.com/office/drawing/2014/main" id="{7B26D036-2358-9F44-BB1C-2B9CFC1AAD37}"/>
              </a:ext>
            </a:extLst>
          </p:cNvPr>
          <p:cNvSpPr/>
          <p:nvPr/>
        </p:nvSpPr>
        <p:spPr>
          <a:xfrm>
            <a:off x="5637234" y="5628139"/>
            <a:ext cx="3259454" cy="892552"/>
          </a:xfrm>
          <a:prstGeom prst="rect">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300">
                <a:solidFill>
                  <a:srgbClr val="C814C9"/>
                </a:solidFill>
                <a:latin typeface="Ubuntu Mono" panose="020B0509030602030204" pitchFamily="49" charset="0"/>
              </a:rPr>
              <a:t>$</a:t>
            </a:r>
            <a:r>
              <a:rPr lang="it-IT" sz="1300">
                <a:solidFill>
                  <a:schemeClr val="accent6"/>
                </a:solidFill>
                <a:latin typeface="Ubuntu Mono" panose="020B0509030602030204" pitchFamily="49" charset="0"/>
              </a:rPr>
              <a:t> </a:t>
            </a:r>
            <a:r>
              <a:rPr lang="it-IT" sz="1300">
                <a:solidFill>
                  <a:srgbClr val="000000"/>
                </a:solidFill>
                <a:latin typeface="Ubuntu Mono" panose="020B0509030602030204" pitchFamily="49" charset="0"/>
              </a:rPr>
              <a:t>cd my_app_1</a:t>
            </a:r>
            <a:endParaRPr lang="it-IT" sz="1300">
              <a:solidFill>
                <a:schemeClr val="accent6"/>
              </a:solidFill>
              <a:latin typeface="Ubuntu Mono" panose="020B0509030602030204" pitchFamily="49" charset="0"/>
            </a:endParaRPr>
          </a:p>
          <a:p>
            <a:r>
              <a:rPr lang="it-IT" sz="1300" err="1">
                <a:solidFill>
                  <a:srgbClr val="C814C9"/>
                </a:solidFill>
                <a:latin typeface="Ubuntu Mono" panose="020B0509030602030204" pitchFamily="49" charset="0"/>
              </a:rPr>
              <a:t>my_app</a:t>
            </a:r>
            <a:r>
              <a:rPr lang="it-IT" sz="1300">
                <a:solidFill>
                  <a:srgbClr val="C814C9"/>
                </a:solidFill>
                <a:latin typeface="Ubuntu Mono" panose="020B0509030602030204" pitchFamily="49" charset="0"/>
              </a:rPr>
              <a:t> $</a:t>
            </a:r>
            <a:r>
              <a:rPr lang="it-IT" sz="1300">
                <a:solidFill>
                  <a:schemeClr val="accent6"/>
                </a:solidFill>
                <a:latin typeface="Ubuntu Mono" panose="020B0509030602030204" pitchFamily="49" charset="0"/>
              </a:rPr>
              <a:t> </a:t>
            </a:r>
            <a:r>
              <a:rPr lang="it-IT" sz="1300" err="1">
                <a:solidFill>
                  <a:srgbClr val="000000"/>
                </a:solidFill>
                <a:latin typeface="Ubuntu Mono" panose="020B0509030602030204" pitchFamily="49" charset="0"/>
              </a:rPr>
              <a:t>php</a:t>
            </a:r>
            <a:r>
              <a:rPr lang="it-IT" sz="1300">
                <a:solidFill>
                  <a:srgbClr val="000000"/>
                </a:solidFill>
                <a:latin typeface="Ubuntu Mono" panose="020B0509030602030204" pitchFamily="49" charset="0"/>
              </a:rPr>
              <a:t> artisan serve </a:t>
            </a:r>
            <a:r>
              <a:rPr lang="it-IT" sz="1300">
                <a:solidFill>
                  <a:srgbClr val="000000"/>
                </a:solidFill>
                <a:highlight>
                  <a:srgbClr val="00FFFF"/>
                </a:highlight>
                <a:latin typeface="Ubuntu Mono" panose="020B0509030602030204" pitchFamily="49" charset="0"/>
              </a:rPr>
              <a:t>-</a:t>
            </a:r>
            <a:r>
              <a:rPr lang="it-IT" sz="1300" err="1">
                <a:solidFill>
                  <a:srgbClr val="000000"/>
                </a:solidFill>
                <a:highlight>
                  <a:srgbClr val="00FFFF"/>
                </a:highlight>
                <a:latin typeface="Ubuntu Mono" panose="020B0509030602030204" pitchFamily="49" charset="0"/>
              </a:rPr>
              <a:t>port</a:t>
            </a:r>
            <a:r>
              <a:rPr lang="it-IT" sz="1300">
                <a:solidFill>
                  <a:srgbClr val="000000"/>
                </a:solidFill>
                <a:highlight>
                  <a:srgbClr val="00FFFF"/>
                </a:highlight>
                <a:latin typeface="Ubuntu Mono" panose="020B0509030602030204" pitchFamily="49" charset="0"/>
              </a:rPr>
              <a:t>=8001</a:t>
            </a:r>
          </a:p>
          <a:p>
            <a:r>
              <a:rPr lang="it-IT" sz="1300" err="1">
                <a:solidFill>
                  <a:srgbClr val="2FB41D"/>
                </a:solidFill>
                <a:latin typeface="Ubuntu Mono" panose="020B0509030602030204" pitchFamily="49" charset="0"/>
              </a:rPr>
              <a:t>Laravel</a:t>
            </a:r>
            <a:r>
              <a:rPr lang="it-IT" sz="1300">
                <a:solidFill>
                  <a:srgbClr val="2FB41D"/>
                </a:solidFill>
                <a:latin typeface="Ubuntu Mono" panose="020B0509030602030204" pitchFamily="49" charset="0"/>
              </a:rPr>
              <a:t> server </a:t>
            </a:r>
            <a:r>
              <a:rPr lang="it-IT" sz="1300" err="1">
                <a:solidFill>
                  <a:srgbClr val="2FB41D"/>
                </a:solidFill>
                <a:latin typeface="Ubuntu Mono" panose="020B0509030602030204" pitchFamily="49" charset="0"/>
              </a:rPr>
              <a:t>started</a:t>
            </a:r>
            <a:r>
              <a:rPr lang="it-IT" sz="1300">
                <a:solidFill>
                  <a:srgbClr val="2FB41D"/>
                </a:solidFill>
                <a:latin typeface="Ubuntu Mono" panose="020B0509030602030204" pitchFamily="49" charset="0"/>
              </a:rPr>
              <a:t>:</a:t>
            </a:r>
            <a:r>
              <a:rPr lang="it-IT" sz="1300">
                <a:solidFill>
                  <a:srgbClr val="000000"/>
                </a:solidFill>
                <a:latin typeface="Ubuntu Mono" panose="020B0509030602030204" pitchFamily="49" charset="0"/>
              </a:rPr>
              <a:t> </a:t>
            </a:r>
          </a:p>
          <a:p>
            <a:r>
              <a:rPr lang="it-IT" sz="1300">
                <a:solidFill>
                  <a:srgbClr val="000000"/>
                </a:solidFill>
                <a:latin typeface="Ubuntu Mono" panose="020B0509030602030204" pitchFamily="49" charset="0"/>
              </a:rPr>
              <a:t>&lt;http://127.0.0.1:8001&gt; ...</a:t>
            </a:r>
            <a:endParaRPr lang="it-IT" sz="1300">
              <a:solidFill>
                <a:srgbClr val="2FB41D"/>
              </a:solidFill>
              <a:latin typeface="Ubuntu Mono" panose="020B0509030602030204" pitchFamily="49" charset="0"/>
            </a:endParaRPr>
          </a:p>
        </p:txBody>
      </p:sp>
      <p:sp>
        <p:nvSpPr>
          <p:cNvPr id="14" name="Segnaposto contenuto 2">
            <a:extLst>
              <a:ext uri="{FF2B5EF4-FFF2-40B4-BE49-F238E27FC236}">
                <a16:creationId xmlns:a16="http://schemas.microsoft.com/office/drawing/2014/main" id="{CB7E6F84-1C83-4440-82F8-058BC951A61B}"/>
              </a:ext>
            </a:extLst>
          </p:cNvPr>
          <p:cNvSpPr txBox="1">
            <a:spLocks/>
          </p:cNvSpPr>
          <p:nvPr/>
        </p:nvSpPr>
        <p:spPr>
          <a:xfrm>
            <a:off x="238845" y="5664820"/>
            <a:ext cx="5358087" cy="78921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17500" indent="-317500"/>
            <a:r>
              <a:rPr lang="it-IT" sz="2400"/>
              <a:t>Per servire questa app </a:t>
            </a:r>
            <a:r>
              <a:rPr lang="it-IT" sz="2400" i="1"/>
              <a:t>insieme</a:t>
            </a:r>
            <a:r>
              <a:rPr lang="it-IT" sz="2400"/>
              <a:t> alla precedente, va impiegato un altro </a:t>
            </a:r>
            <a:r>
              <a:rPr lang="it-IT" sz="2400">
                <a:highlight>
                  <a:srgbClr val="00FFFF"/>
                </a:highlight>
              </a:rPr>
              <a:t>port</a:t>
            </a:r>
          </a:p>
        </p:txBody>
      </p:sp>
    </p:spTree>
    <p:extLst>
      <p:ext uri="{BB962C8B-B14F-4D97-AF65-F5344CB8AC3E}">
        <p14:creationId xmlns:p14="http://schemas.microsoft.com/office/powerpoint/2010/main" val="108524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E9EDF5"/>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34F2D6-CE23-454C-88CC-FD4879ED43D9}"/>
              </a:ext>
            </a:extLst>
          </p:cNvPr>
          <p:cNvSpPr>
            <a:spLocks noGrp="1"/>
          </p:cNvSpPr>
          <p:nvPr>
            <p:ph type="title"/>
          </p:nvPr>
        </p:nvSpPr>
        <p:spPr/>
        <p:txBody>
          <a:bodyPr/>
          <a:lstStyle/>
          <a:p>
            <a:r>
              <a:rPr lang="it-IT"/>
              <a:t>Servire direttamente da PHP</a:t>
            </a:r>
          </a:p>
        </p:txBody>
      </p:sp>
      <p:sp>
        <p:nvSpPr>
          <p:cNvPr id="3" name="Segnaposto contenuto 2">
            <a:extLst>
              <a:ext uri="{FF2B5EF4-FFF2-40B4-BE49-F238E27FC236}">
                <a16:creationId xmlns:a16="http://schemas.microsoft.com/office/drawing/2014/main" id="{F3C977AF-0F8E-4A4B-8EC1-AA2E081BE893}"/>
              </a:ext>
            </a:extLst>
          </p:cNvPr>
          <p:cNvSpPr>
            <a:spLocks noGrp="1"/>
          </p:cNvSpPr>
          <p:nvPr>
            <p:ph idx="1"/>
          </p:nvPr>
        </p:nvSpPr>
        <p:spPr>
          <a:xfrm>
            <a:off x="99882" y="920433"/>
            <a:ext cx="8677633" cy="1640162"/>
          </a:xfrm>
        </p:spPr>
        <p:txBody>
          <a:bodyPr>
            <a:normAutofit/>
          </a:bodyPr>
          <a:lstStyle/>
          <a:p>
            <a:pPr marL="274638" indent="-274638">
              <a:lnSpc>
                <a:spcPct val="95000"/>
              </a:lnSpc>
            </a:pPr>
            <a:r>
              <a:rPr lang="it-IT" sz="2400"/>
              <a:t>Il comando </a:t>
            </a:r>
            <a:r>
              <a:rPr lang="it-IT" sz="2400" i="1"/>
              <a:t>artisan serve</a:t>
            </a:r>
            <a:r>
              <a:rPr lang="it-IT" sz="2400"/>
              <a:t>, oltre a effettuare qualche verifica e mostrare dei diagnostici, non fa altro che invocare l'interprete PHP CLI sul file </a:t>
            </a:r>
            <a:r>
              <a:rPr lang="it-IT" sz="2400" i="1" err="1"/>
              <a:t>server.php</a:t>
            </a:r>
            <a:r>
              <a:rPr lang="it-IT" sz="2400"/>
              <a:t>, generato automaticamente dal </a:t>
            </a:r>
            <a:r>
              <a:rPr lang="it-IT" sz="2400" err="1"/>
              <a:t>tool</a:t>
            </a:r>
            <a:r>
              <a:rPr lang="it-IT" sz="2400"/>
              <a:t> </a:t>
            </a:r>
            <a:r>
              <a:rPr lang="it-IT" sz="2400" i="1" err="1"/>
              <a:t>laravel</a:t>
            </a:r>
            <a:r>
              <a:rPr lang="it-IT" sz="2400" i="1"/>
              <a:t> new</a:t>
            </a:r>
            <a:r>
              <a:rPr lang="it-IT" sz="2400"/>
              <a:t>, nella directory base (</a:t>
            </a:r>
            <a:r>
              <a:rPr lang="it-IT" sz="2400" err="1"/>
              <a:t>p.es</a:t>
            </a:r>
            <a:r>
              <a:rPr lang="it-IT" sz="2400"/>
              <a:t>. </a:t>
            </a:r>
            <a:r>
              <a:rPr lang="it-IT" sz="2400" i="1" err="1"/>
              <a:t>my_app</a:t>
            </a:r>
            <a:r>
              <a:rPr lang="it-IT" sz="2400"/>
              <a:t>) della applicazione</a:t>
            </a:r>
          </a:p>
        </p:txBody>
      </p:sp>
      <p:sp>
        <p:nvSpPr>
          <p:cNvPr id="4" name="Segnaposto data 3">
            <a:extLst>
              <a:ext uri="{FF2B5EF4-FFF2-40B4-BE49-F238E27FC236}">
                <a16:creationId xmlns:a16="http://schemas.microsoft.com/office/drawing/2014/main" id="{5AE47BF9-C7B8-5B4F-A155-16D776E5806E}"/>
              </a:ext>
            </a:extLst>
          </p:cNvPr>
          <p:cNvSpPr>
            <a:spLocks noGrp="1"/>
          </p:cNvSpPr>
          <p:nvPr>
            <p:ph type="dt" sz="half" idx="10"/>
          </p:nvPr>
        </p:nvSpPr>
        <p:spPr/>
        <p:txBody>
          <a:bodyPr/>
          <a:lstStyle/>
          <a:p>
            <a:fld id="{A70268DC-775C-9649-A4C0-A6D5F73373A0}" type="datetime1">
              <a:rPr lang="it-IT" smtClean="0"/>
              <a:t>09/01/24</a:t>
            </a:fld>
            <a:endParaRPr lang="it-IT"/>
          </a:p>
        </p:txBody>
      </p:sp>
      <p:sp>
        <p:nvSpPr>
          <p:cNvPr id="5" name="Segnaposto piè di pagina 4">
            <a:extLst>
              <a:ext uri="{FF2B5EF4-FFF2-40B4-BE49-F238E27FC236}">
                <a16:creationId xmlns:a16="http://schemas.microsoft.com/office/drawing/2014/main" id="{845B9EEC-55C3-944C-98F7-ED1F0AD07680}"/>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ED3E1841-5B89-5F40-8987-277E67F63B36}"/>
              </a:ext>
            </a:extLst>
          </p:cNvPr>
          <p:cNvSpPr>
            <a:spLocks noGrp="1"/>
          </p:cNvSpPr>
          <p:nvPr>
            <p:ph type="sldNum" sz="quarter" idx="12"/>
          </p:nvPr>
        </p:nvSpPr>
        <p:spPr/>
        <p:txBody>
          <a:bodyPr/>
          <a:lstStyle/>
          <a:p>
            <a:fld id="{F8EFCE01-9A1A-5743-92DE-2F66DAA3BA2F}" type="slidenum">
              <a:rPr lang="it-IT" smtClean="0"/>
              <a:t>55</a:t>
            </a:fld>
            <a:endParaRPr lang="it-IT"/>
          </a:p>
        </p:txBody>
      </p:sp>
      <p:sp>
        <p:nvSpPr>
          <p:cNvPr id="7" name="Rettangolo 6">
            <a:extLst>
              <a:ext uri="{FF2B5EF4-FFF2-40B4-BE49-F238E27FC236}">
                <a16:creationId xmlns:a16="http://schemas.microsoft.com/office/drawing/2014/main" id="{8050D4A1-9059-B84E-B674-068A1CDCFC92}"/>
              </a:ext>
            </a:extLst>
          </p:cNvPr>
          <p:cNvSpPr/>
          <p:nvPr/>
        </p:nvSpPr>
        <p:spPr>
          <a:xfrm>
            <a:off x="5089182" y="2538311"/>
            <a:ext cx="3796011" cy="1092607"/>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it-IT" sz="1300">
                <a:solidFill>
                  <a:srgbClr val="C814C9"/>
                </a:solidFill>
                <a:latin typeface="Ubuntu Mono" panose="020B0509030602030204" pitchFamily="49" charset="0"/>
              </a:rPr>
              <a:t>$</a:t>
            </a:r>
            <a:r>
              <a:rPr lang="it-IT" sz="1300">
                <a:solidFill>
                  <a:schemeClr val="accent6"/>
                </a:solidFill>
                <a:latin typeface="Ubuntu Mono" panose="020B0509030602030204" pitchFamily="49" charset="0"/>
              </a:rPr>
              <a:t> </a:t>
            </a:r>
            <a:r>
              <a:rPr lang="it-IT" sz="1300">
                <a:solidFill>
                  <a:srgbClr val="000000"/>
                </a:solidFill>
                <a:latin typeface="Ubuntu Mono" panose="020B0509030602030204" pitchFamily="49" charset="0"/>
              </a:rPr>
              <a:t>cd </a:t>
            </a:r>
            <a:r>
              <a:rPr lang="it-IT" sz="1300" err="1">
                <a:solidFill>
                  <a:srgbClr val="000000"/>
                </a:solidFill>
                <a:latin typeface="Ubuntu Mono" panose="020B0509030602030204" pitchFamily="49" charset="0"/>
              </a:rPr>
              <a:t>my_app</a:t>
            </a:r>
            <a:endParaRPr lang="it-IT" sz="1300">
              <a:solidFill>
                <a:schemeClr val="accent6"/>
              </a:solidFill>
              <a:latin typeface="Ubuntu Mono" panose="020B0509030602030204" pitchFamily="49" charset="0"/>
            </a:endParaRPr>
          </a:p>
          <a:p>
            <a:r>
              <a:rPr lang="it-IT" sz="1300" err="1">
                <a:solidFill>
                  <a:srgbClr val="C814C9"/>
                </a:solidFill>
                <a:latin typeface="Ubuntu Mono" panose="020B0509030602030204" pitchFamily="49" charset="0"/>
              </a:rPr>
              <a:t>my_app</a:t>
            </a:r>
            <a:r>
              <a:rPr lang="it-IT" sz="1300">
                <a:solidFill>
                  <a:srgbClr val="C814C9"/>
                </a:solidFill>
                <a:latin typeface="Ubuntu Mono" panose="020B0509030602030204" pitchFamily="49" charset="0"/>
              </a:rPr>
              <a:t> $</a:t>
            </a:r>
            <a:r>
              <a:rPr lang="it-IT" sz="1300">
                <a:solidFill>
                  <a:schemeClr val="accent6"/>
                </a:solidFill>
                <a:latin typeface="Ubuntu Mono" panose="020B0509030602030204" pitchFamily="49" charset="0"/>
              </a:rPr>
              <a:t> </a:t>
            </a:r>
            <a:r>
              <a:rPr lang="it-IT" sz="1300" err="1">
                <a:solidFill>
                  <a:srgbClr val="000000"/>
                </a:solidFill>
                <a:latin typeface="Ubuntu Mono" panose="020B0509030602030204" pitchFamily="49" charset="0"/>
              </a:rPr>
              <a:t>php</a:t>
            </a:r>
            <a:r>
              <a:rPr lang="it-IT" sz="1300">
                <a:solidFill>
                  <a:srgbClr val="000000"/>
                </a:solidFill>
                <a:latin typeface="Ubuntu Mono" panose="020B0509030602030204" pitchFamily="49" charset="0"/>
              </a:rPr>
              <a:t> –</a:t>
            </a:r>
            <a:r>
              <a:rPr lang="it-IT" sz="1300" err="1">
                <a:solidFill>
                  <a:srgbClr val="000000"/>
                </a:solidFill>
                <a:latin typeface="Ubuntu Mono" panose="020B0509030602030204" pitchFamily="49" charset="0"/>
              </a:rPr>
              <a:t>S</a:t>
            </a:r>
            <a:r>
              <a:rPr lang="it-IT" sz="1300">
                <a:solidFill>
                  <a:srgbClr val="000000"/>
                </a:solidFill>
                <a:latin typeface="Ubuntu Mono" panose="020B0509030602030204" pitchFamily="49" charset="0"/>
              </a:rPr>
              <a:t> localhost:8001 </a:t>
            </a:r>
            <a:r>
              <a:rPr lang="it-IT" sz="1300" err="1">
                <a:solidFill>
                  <a:srgbClr val="000000"/>
                </a:solidFill>
                <a:latin typeface="Ubuntu Mono" panose="020B0509030602030204" pitchFamily="49" charset="0"/>
              </a:rPr>
              <a:t>server.php</a:t>
            </a:r>
            <a:endParaRPr lang="it-IT" sz="1300">
              <a:solidFill>
                <a:srgbClr val="000000"/>
              </a:solidFill>
              <a:latin typeface="Ubuntu Mono" panose="020B0509030602030204" pitchFamily="49" charset="0"/>
            </a:endParaRPr>
          </a:p>
          <a:p>
            <a:r>
              <a:rPr lang="it-IT" sz="1300" err="1">
                <a:solidFill>
                  <a:srgbClr val="000000"/>
                </a:solidFill>
                <a:latin typeface="Ubuntu Mono" panose="020B0509030602030204" pitchFamily="49" charset="0"/>
              </a:rPr>
              <a:t>Listening</a:t>
            </a:r>
            <a:r>
              <a:rPr lang="it-IT" sz="1300">
                <a:solidFill>
                  <a:srgbClr val="000000"/>
                </a:solidFill>
                <a:latin typeface="Ubuntu Mono" panose="020B0509030602030204" pitchFamily="49" charset="0"/>
              </a:rPr>
              <a:t> on http://localhost:8001</a:t>
            </a:r>
          </a:p>
          <a:p>
            <a:r>
              <a:rPr lang="it-IT" sz="1300" err="1">
                <a:solidFill>
                  <a:srgbClr val="000000"/>
                </a:solidFill>
                <a:latin typeface="Ubuntu Mono" panose="020B0509030602030204" pitchFamily="49" charset="0"/>
              </a:rPr>
              <a:t>Document</a:t>
            </a:r>
            <a:r>
              <a:rPr lang="it-IT" sz="1300">
                <a:solidFill>
                  <a:srgbClr val="000000"/>
                </a:solidFill>
                <a:latin typeface="Ubuntu Mono" panose="020B0509030602030204" pitchFamily="49" charset="0"/>
              </a:rPr>
              <a:t> </a:t>
            </a:r>
            <a:r>
              <a:rPr lang="it-IT" sz="1300" err="1">
                <a:solidFill>
                  <a:srgbClr val="000000"/>
                </a:solidFill>
                <a:latin typeface="Ubuntu Mono" panose="020B0509030602030204" pitchFamily="49" charset="0"/>
              </a:rPr>
              <a:t>root</a:t>
            </a:r>
            <a:r>
              <a:rPr lang="it-IT" sz="1300">
                <a:solidFill>
                  <a:srgbClr val="000000"/>
                </a:solidFill>
                <a:latin typeface="Ubuntu Mono" panose="020B0509030602030204" pitchFamily="49" charset="0"/>
              </a:rPr>
              <a:t> </a:t>
            </a:r>
            <a:r>
              <a:rPr lang="it-IT" sz="1300" err="1">
                <a:solidFill>
                  <a:srgbClr val="000000"/>
                </a:solidFill>
                <a:latin typeface="Ubuntu Mono" panose="020B0509030602030204" pitchFamily="49" charset="0"/>
              </a:rPr>
              <a:t>is</a:t>
            </a:r>
            <a:r>
              <a:rPr lang="it-IT" sz="1300">
                <a:solidFill>
                  <a:srgbClr val="000000"/>
                </a:solidFill>
                <a:latin typeface="Ubuntu Mono" panose="020B0509030602030204" pitchFamily="49" charset="0"/>
              </a:rPr>
              <a:t> /</a:t>
            </a:r>
            <a:r>
              <a:rPr lang="it-IT" sz="1300" err="1">
                <a:solidFill>
                  <a:srgbClr val="000000"/>
                </a:solidFill>
                <a:latin typeface="Ubuntu Mono" panose="020B0509030602030204" pitchFamily="49" charset="0"/>
              </a:rPr>
              <a:t>Users</a:t>
            </a:r>
            <a:r>
              <a:rPr lang="it-IT" sz="1300">
                <a:solidFill>
                  <a:srgbClr val="000000"/>
                </a:solidFill>
                <a:latin typeface="Ubuntu Mono" panose="020B0509030602030204" pitchFamily="49" charset="0"/>
              </a:rPr>
              <a:t>/</a:t>
            </a:r>
            <a:r>
              <a:rPr lang="it-IT" sz="1300" err="1">
                <a:solidFill>
                  <a:srgbClr val="000000"/>
                </a:solidFill>
                <a:latin typeface="Ubuntu Mono" panose="020B0509030602030204" pitchFamily="49" charset="0"/>
              </a:rPr>
              <a:t>gp</a:t>
            </a:r>
            <a:r>
              <a:rPr lang="it-IT" sz="1300">
                <a:solidFill>
                  <a:srgbClr val="000000"/>
                </a:solidFill>
                <a:latin typeface="Ubuntu Mono" panose="020B0509030602030204" pitchFamily="49" charset="0"/>
              </a:rPr>
              <a:t>/</a:t>
            </a:r>
            <a:r>
              <a:rPr lang="it-IT" sz="1300" err="1">
                <a:solidFill>
                  <a:srgbClr val="000000"/>
                </a:solidFill>
                <a:latin typeface="Ubuntu Mono" panose="020B0509030602030204" pitchFamily="49" charset="0"/>
              </a:rPr>
              <a:t>laracode</a:t>
            </a:r>
            <a:r>
              <a:rPr lang="it-IT" sz="1300">
                <a:solidFill>
                  <a:srgbClr val="000000"/>
                </a:solidFill>
                <a:latin typeface="Ubuntu Mono" panose="020B0509030602030204" pitchFamily="49" charset="0"/>
              </a:rPr>
              <a:t>/</a:t>
            </a:r>
            <a:r>
              <a:rPr lang="it-IT" sz="1300" err="1">
                <a:solidFill>
                  <a:srgbClr val="000000"/>
                </a:solidFill>
                <a:latin typeface="Ubuntu Mono" panose="020B0509030602030204" pitchFamily="49" charset="0"/>
              </a:rPr>
              <a:t>my_app</a:t>
            </a:r>
            <a:endParaRPr lang="it-IT" sz="1300">
              <a:solidFill>
                <a:srgbClr val="000000"/>
              </a:solidFill>
              <a:latin typeface="Ubuntu Mono" panose="020B0509030602030204" pitchFamily="49" charset="0"/>
            </a:endParaRPr>
          </a:p>
          <a:p>
            <a:r>
              <a:rPr lang="it-IT" sz="1300">
                <a:solidFill>
                  <a:srgbClr val="000000"/>
                </a:solidFill>
                <a:latin typeface="Ubuntu Mono" panose="020B0509030602030204" pitchFamily="49" charset="0"/>
              </a:rPr>
              <a:t>Press </a:t>
            </a:r>
            <a:r>
              <a:rPr lang="it-IT" sz="1300" err="1">
                <a:solidFill>
                  <a:srgbClr val="000000"/>
                </a:solidFill>
                <a:latin typeface="Ubuntu Mono" panose="020B0509030602030204" pitchFamily="49" charset="0"/>
              </a:rPr>
              <a:t>Ctrl</a:t>
            </a:r>
            <a:r>
              <a:rPr lang="it-IT" sz="1300">
                <a:solidFill>
                  <a:srgbClr val="000000"/>
                </a:solidFill>
                <a:latin typeface="Ubuntu Mono" panose="020B0509030602030204" pitchFamily="49" charset="0"/>
              </a:rPr>
              <a:t>-C to </a:t>
            </a:r>
            <a:r>
              <a:rPr lang="it-IT" sz="1300" err="1">
                <a:solidFill>
                  <a:srgbClr val="000000"/>
                </a:solidFill>
                <a:latin typeface="Ubuntu Mono" panose="020B0509030602030204" pitchFamily="49" charset="0"/>
              </a:rPr>
              <a:t>quit</a:t>
            </a:r>
            <a:r>
              <a:rPr lang="it-IT" sz="1300">
                <a:solidFill>
                  <a:srgbClr val="000000"/>
                </a:solidFill>
                <a:latin typeface="Ubuntu Mono" panose="020B0509030602030204" pitchFamily="49" charset="0"/>
              </a:rPr>
              <a:t>.</a:t>
            </a:r>
            <a:endParaRPr lang="it-IT" sz="1300">
              <a:solidFill>
                <a:srgbClr val="000000"/>
              </a:solidFill>
              <a:highlight>
                <a:srgbClr val="00FFFF"/>
              </a:highlight>
              <a:latin typeface="Ubuntu Mono" panose="020B0509030602030204" pitchFamily="49" charset="0"/>
            </a:endParaRPr>
          </a:p>
        </p:txBody>
      </p:sp>
      <p:sp>
        <p:nvSpPr>
          <p:cNvPr id="10" name="Segnaposto contenuto 2">
            <a:extLst>
              <a:ext uri="{FF2B5EF4-FFF2-40B4-BE49-F238E27FC236}">
                <a16:creationId xmlns:a16="http://schemas.microsoft.com/office/drawing/2014/main" id="{4B264C94-C71D-7942-9F42-7992995E02E3}"/>
              </a:ext>
            </a:extLst>
          </p:cNvPr>
          <p:cNvSpPr txBox="1">
            <a:spLocks/>
          </p:cNvSpPr>
          <p:nvPr/>
        </p:nvSpPr>
        <p:spPr>
          <a:xfrm>
            <a:off x="99882" y="2468573"/>
            <a:ext cx="5100768" cy="12431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74638" indent="-274638"/>
            <a:r>
              <a:rPr lang="it-IT" sz="2400"/>
              <a:t>Quindi, un altro modo di "servire" un'app </a:t>
            </a:r>
            <a:r>
              <a:rPr lang="it-IT" sz="2400" err="1"/>
              <a:t>Laravel</a:t>
            </a:r>
            <a:r>
              <a:rPr lang="it-IT" sz="2400"/>
              <a:t> ai clienti, è invocare dalla shell, nella directory della </a:t>
            </a:r>
            <a:r>
              <a:rPr lang="it-IT" sz="2400" err="1"/>
              <a:t>app</a:t>
            </a:r>
            <a:r>
              <a:rPr lang="it-IT" sz="2400"/>
              <a:t>:</a:t>
            </a:r>
          </a:p>
        </p:txBody>
      </p:sp>
      <p:sp>
        <p:nvSpPr>
          <p:cNvPr id="11" name="Segnaposto contenuto 2">
            <a:extLst>
              <a:ext uri="{FF2B5EF4-FFF2-40B4-BE49-F238E27FC236}">
                <a16:creationId xmlns:a16="http://schemas.microsoft.com/office/drawing/2014/main" id="{361718BE-0AD5-1B4C-8480-8DA3A0D593AC}"/>
              </a:ext>
            </a:extLst>
          </p:cNvPr>
          <p:cNvSpPr txBox="1">
            <a:spLocks/>
          </p:cNvSpPr>
          <p:nvPr/>
        </p:nvSpPr>
        <p:spPr>
          <a:xfrm>
            <a:off x="99882" y="4533582"/>
            <a:ext cx="8585285" cy="175571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74638" indent="-274638"/>
            <a:r>
              <a:rPr lang="it-IT" sz="2000"/>
              <a:t>NB: si potrebbe anche lanciare </a:t>
            </a:r>
            <a:r>
              <a:rPr lang="it-IT" sz="2000" i="1"/>
              <a:t>php -S localhost:8001</a:t>
            </a:r>
            <a:r>
              <a:rPr lang="it-IT" sz="2000"/>
              <a:t> senza l'arg </a:t>
            </a:r>
            <a:r>
              <a:rPr lang="it-IT" sz="2000" i="1"/>
              <a:t>server.php</a:t>
            </a:r>
            <a:r>
              <a:rPr lang="it-IT" sz="2000"/>
              <a:t> e l'app risponderebbe su </a:t>
            </a:r>
            <a:r>
              <a:rPr lang="it-IT" sz="2000" i="1">
                <a:hlinkClick r:id="rId2"/>
              </a:rPr>
              <a:t>http://localhost:8001/server.php</a:t>
            </a:r>
            <a:r>
              <a:rPr lang="it-IT" sz="2000"/>
              <a:t>, ma i link dell'applicazione probabilmente non funzionerebbero</a:t>
            </a:r>
          </a:p>
          <a:p>
            <a:pPr marL="674688" lvl="1" indent="-274638"/>
            <a:r>
              <a:rPr lang="it-IT" sz="2000"/>
              <a:t>Inoltre per il server, la "Root dir" sarebbe quella dell'app (</a:t>
            </a:r>
            <a:r>
              <a:rPr lang="it-IT" sz="2000" i="1"/>
              <a:t>my_app</a:t>
            </a:r>
            <a:r>
              <a:rPr lang="it-IT" sz="2000"/>
              <a:t> nell'esempio): altri file in essa e in sottodirectory restano visibili</a:t>
            </a:r>
          </a:p>
        </p:txBody>
      </p:sp>
      <p:sp>
        <p:nvSpPr>
          <p:cNvPr id="13" name="Segnaposto contenuto 2">
            <a:extLst>
              <a:ext uri="{FF2B5EF4-FFF2-40B4-BE49-F238E27FC236}">
                <a16:creationId xmlns:a16="http://schemas.microsoft.com/office/drawing/2014/main" id="{13D1B972-1BE4-E740-9D07-5AF966BE498B}"/>
              </a:ext>
            </a:extLst>
          </p:cNvPr>
          <p:cNvSpPr txBox="1">
            <a:spLocks/>
          </p:cNvSpPr>
          <p:nvPr/>
        </p:nvSpPr>
        <p:spPr>
          <a:xfrm>
            <a:off x="100433" y="3703783"/>
            <a:ext cx="8757886" cy="76832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6700" indent="0">
              <a:buNone/>
            </a:pPr>
            <a:r>
              <a:rPr lang="it-IT" sz="2100"/>
              <a:t>(così però il cliente (browser) ha una certa visibilità della presenza di altri file presenti nelle (sotto)directory della app)</a:t>
            </a:r>
          </a:p>
        </p:txBody>
      </p:sp>
    </p:spTree>
    <p:extLst>
      <p:ext uri="{BB962C8B-B14F-4D97-AF65-F5344CB8AC3E}">
        <p14:creationId xmlns:p14="http://schemas.microsoft.com/office/powerpoint/2010/main" val="25783413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643774-51EF-534D-835C-F99BB40A9275}"/>
              </a:ext>
            </a:extLst>
          </p:cNvPr>
          <p:cNvSpPr>
            <a:spLocks noGrp="1"/>
          </p:cNvSpPr>
          <p:nvPr>
            <p:ph type="title"/>
          </p:nvPr>
        </p:nvSpPr>
        <p:spPr/>
        <p:txBody>
          <a:bodyPr/>
          <a:lstStyle/>
          <a:p>
            <a:r>
              <a:rPr lang="it-IT"/>
              <a:t>Il </a:t>
            </a:r>
            <a:r>
              <a:rPr lang="it-IT" err="1"/>
              <a:t>tool</a:t>
            </a:r>
            <a:r>
              <a:rPr lang="it-IT"/>
              <a:t> </a:t>
            </a:r>
            <a:r>
              <a:rPr lang="it-IT" i="1"/>
              <a:t>artisan</a:t>
            </a:r>
            <a:endParaRPr lang="it-IT"/>
          </a:p>
        </p:txBody>
      </p:sp>
      <p:sp>
        <p:nvSpPr>
          <p:cNvPr id="3" name="Segnaposto contenuto 2">
            <a:extLst>
              <a:ext uri="{FF2B5EF4-FFF2-40B4-BE49-F238E27FC236}">
                <a16:creationId xmlns:a16="http://schemas.microsoft.com/office/drawing/2014/main" id="{625EAA92-B60D-0244-8A4C-37F82BEA9214}"/>
              </a:ext>
            </a:extLst>
          </p:cNvPr>
          <p:cNvSpPr>
            <a:spLocks noGrp="1"/>
          </p:cNvSpPr>
          <p:nvPr>
            <p:ph idx="1"/>
          </p:nvPr>
        </p:nvSpPr>
        <p:spPr>
          <a:xfrm>
            <a:off x="354157" y="872979"/>
            <a:ext cx="8585285" cy="1198713"/>
          </a:xfrm>
        </p:spPr>
        <p:txBody>
          <a:bodyPr>
            <a:noAutofit/>
          </a:bodyPr>
          <a:lstStyle/>
          <a:p>
            <a:pPr marL="0" indent="0">
              <a:buNone/>
            </a:pPr>
            <a:r>
              <a:rPr lang="it-IT" sz="2200"/>
              <a:t>Si è visto che nella directory di una </a:t>
            </a:r>
            <a:r>
              <a:rPr lang="it-IT" sz="2200" err="1"/>
              <a:t>app</a:t>
            </a:r>
            <a:r>
              <a:rPr lang="it-IT" sz="2200"/>
              <a:t> </a:t>
            </a:r>
            <a:r>
              <a:rPr lang="it-IT" sz="2200" err="1"/>
              <a:t>Laravel</a:t>
            </a:r>
            <a:r>
              <a:rPr lang="it-IT" sz="2200"/>
              <a:t> è presente </a:t>
            </a:r>
            <a:r>
              <a:rPr lang="it-IT" sz="2200" i="1"/>
              <a:t>artisan, </a:t>
            </a:r>
            <a:r>
              <a:rPr lang="it-IT" sz="2200"/>
              <a:t>script PHP, di cui si sono usati i comandi </a:t>
            </a:r>
            <a:r>
              <a:rPr lang="it-IT" sz="2200" i="1"/>
              <a:t>serve</a:t>
            </a:r>
            <a:r>
              <a:rPr lang="it-IT" sz="2200"/>
              <a:t>, </a:t>
            </a:r>
            <a:r>
              <a:rPr lang="it-IT" sz="2200" i="1" err="1"/>
              <a:t>key:generate</a:t>
            </a:r>
            <a:r>
              <a:rPr lang="it-IT" sz="2200"/>
              <a:t>, </a:t>
            </a:r>
            <a:r>
              <a:rPr lang="it-IT" sz="2200" i="1" err="1"/>
              <a:t>package:discover</a:t>
            </a:r>
            <a:r>
              <a:rPr lang="it-IT" sz="2200"/>
              <a:t> </a:t>
            </a:r>
          </a:p>
          <a:p>
            <a:pPr marL="0" indent="0">
              <a:buNone/>
            </a:pPr>
            <a:r>
              <a:rPr lang="it-IT" sz="2200"/>
              <a:t>Si tratta di un </a:t>
            </a:r>
            <a:r>
              <a:rPr lang="it-IT" sz="2200" err="1"/>
              <a:t>tool</a:t>
            </a:r>
            <a:r>
              <a:rPr lang="it-IT" sz="2200"/>
              <a:t> per lo sviluppatore </a:t>
            </a:r>
            <a:r>
              <a:rPr lang="it-IT" sz="2200" err="1"/>
              <a:t>Laravel</a:t>
            </a:r>
            <a:r>
              <a:rPr lang="it-IT" sz="2200"/>
              <a:t>, ricchissimo di funzionalità:</a:t>
            </a:r>
          </a:p>
        </p:txBody>
      </p:sp>
      <p:sp>
        <p:nvSpPr>
          <p:cNvPr id="4" name="Segnaposto data 3">
            <a:extLst>
              <a:ext uri="{FF2B5EF4-FFF2-40B4-BE49-F238E27FC236}">
                <a16:creationId xmlns:a16="http://schemas.microsoft.com/office/drawing/2014/main" id="{3CADEB23-5C32-A647-B118-740C3C2E014A}"/>
              </a:ext>
            </a:extLst>
          </p:cNvPr>
          <p:cNvSpPr>
            <a:spLocks noGrp="1"/>
          </p:cNvSpPr>
          <p:nvPr>
            <p:ph type="dt" sz="half" idx="10"/>
          </p:nvPr>
        </p:nvSpPr>
        <p:spPr/>
        <p:txBody>
          <a:bodyPr/>
          <a:lstStyle/>
          <a:p>
            <a:fld id="{E649BAE4-0D6F-3A43-B61E-0B63BBA2FF86}" type="datetime1">
              <a:rPr lang="it-IT" smtClean="0"/>
              <a:t>09/01/24</a:t>
            </a:fld>
            <a:endParaRPr lang="it-IT"/>
          </a:p>
        </p:txBody>
      </p:sp>
      <p:sp>
        <p:nvSpPr>
          <p:cNvPr id="5" name="Segnaposto piè di pagina 4">
            <a:extLst>
              <a:ext uri="{FF2B5EF4-FFF2-40B4-BE49-F238E27FC236}">
                <a16:creationId xmlns:a16="http://schemas.microsoft.com/office/drawing/2014/main" id="{864F98E8-D7A2-CE45-B5C2-FB8CA740FB5A}"/>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2F5A9314-A155-904F-80AC-AABFDA1AB3BC}"/>
              </a:ext>
            </a:extLst>
          </p:cNvPr>
          <p:cNvSpPr>
            <a:spLocks noGrp="1"/>
          </p:cNvSpPr>
          <p:nvPr>
            <p:ph type="sldNum" sz="quarter" idx="12"/>
          </p:nvPr>
        </p:nvSpPr>
        <p:spPr/>
        <p:txBody>
          <a:bodyPr/>
          <a:lstStyle/>
          <a:p>
            <a:fld id="{F8EFCE01-9A1A-5743-92DE-2F66DAA3BA2F}" type="slidenum">
              <a:rPr lang="it-IT" smtClean="0"/>
              <a:t>56</a:t>
            </a:fld>
            <a:endParaRPr lang="it-IT"/>
          </a:p>
        </p:txBody>
      </p:sp>
      <p:sp>
        <p:nvSpPr>
          <p:cNvPr id="7" name="Rettangolo 6">
            <a:extLst>
              <a:ext uri="{FF2B5EF4-FFF2-40B4-BE49-F238E27FC236}">
                <a16:creationId xmlns:a16="http://schemas.microsoft.com/office/drawing/2014/main" id="{1CD9A8AC-2156-E543-9A3D-DE5F566162B6}"/>
              </a:ext>
            </a:extLst>
          </p:cNvPr>
          <p:cNvSpPr/>
          <p:nvPr/>
        </p:nvSpPr>
        <p:spPr>
          <a:xfrm>
            <a:off x="286232" y="2071692"/>
            <a:ext cx="8677634" cy="4401205"/>
          </a:xfrm>
          <a:prstGeom prst="rect">
            <a:avLst/>
          </a:prstGeom>
          <a:solidFill>
            <a:schemeClr val="bg1">
              <a:lumMod val="95000"/>
            </a:schemeClr>
          </a:solidFill>
        </p:spPr>
        <p:txBody>
          <a:bodyPr wrap="square">
            <a:spAutoFit/>
          </a:bodyPr>
          <a:lstStyle/>
          <a:p>
            <a:r>
              <a:rPr lang="it-IT" sz="1000">
                <a:solidFill>
                  <a:srgbClr val="9FA01C"/>
                </a:solidFill>
                <a:effectLst/>
                <a:latin typeface="Ubuntu Mono" panose="020B0509030602030204" pitchFamily="49" charset="0"/>
              </a:rPr>
              <a:t>app8</a:t>
            </a:r>
            <a:r>
              <a:rPr lang="it-IT" sz="1000">
                <a:solidFill>
                  <a:srgbClr val="000000"/>
                </a:solidFill>
                <a:effectLst/>
                <a:latin typeface="Ubuntu Mono" panose="020B0509030602030204" pitchFamily="49" charset="0"/>
              </a:rPr>
              <a:t> $ </a:t>
            </a:r>
            <a:r>
              <a:rPr lang="it-IT" sz="1000" err="1">
                <a:solidFill>
                  <a:srgbClr val="000000"/>
                </a:solidFill>
                <a:effectLst/>
                <a:latin typeface="Ubuntu Mono" panose="020B0509030602030204" pitchFamily="49" charset="0"/>
              </a:rPr>
              <a:t>php</a:t>
            </a:r>
            <a:r>
              <a:rPr lang="it-IT" sz="1000">
                <a:solidFill>
                  <a:srgbClr val="000000"/>
                </a:solidFill>
                <a:effectLst/>
                <a:latin typeface="Ubuntu Mono" panose="020B0509030602030204" pitchFamily="49" charset="0"/>
              </a:rPr>
              <a:t> artisan</a:t>
            </a:r>
          </a:p>
          <a:p>
            <a:r>
              <a:rPr lang="it-IT" sz="1000" err="1">
                <a:solidFill>
                  <a:srgbClr val="000000"/>
                </a:solidFill>
                <a:effectLst/>
                <a:latin typeface="Ubuntu Mono" panose="020B0509030602030204" pitchFamily="49" charset="0"/>
              </a:rPr>
              <a:t>Laravel</a:t>
            </a:r>
            <a:r>
              <a:rPr lang="it-IT" sz="1000">
                <a:solidFill>
                  <a:srgbClr val="000000"/>
                </a:solidFill>
                <a:effectLst/>
                <a:latin typeface="Ubuntu Mono" panose="020B0509030602030204" pitchFamily="49" charset="0"/>
              </a:rPr>
              <a:t> Framework </a:t>
            </a:r>
            <a:r>
              <a:rPr lang="it-IT" sz="1000">
                <a:solidFill>
                  <a:srgbClr val="2FB41D"/>
                </a:solidFill>
                <a:effectLst/>
                <a:latin typeface="Ubuntu Mono" panose="020B0509030602030204" pitchFamily="49" charset="0"/>
              </a:rPr>
              <a:t>5.8.33</a:t>
            </a:r>
            <a:endParaRPr lang="it-IT" sz="1000">
              <a:solidFill>
                <a:srgbClr val="000000"/>
              </a:solidFill>
              <a:effectLst/>
              <a:latin typeface="Ubuntu Mono" panose="020B0509030602030204" pitchFamily="49" charset="0"/>
            </a:endParaRPr>
          </a:p>
          <a:p>
            <a:r>
              <a:rPr lang="it-IT" sz="1000" err="1">
                <a:solidFill>
                  <a:srgbClr val="9FA01C"/>
                </a:solidFill>
                <a:effectLst/>
                <a:latin typeface="Ubuntu Mono" panose="020B0509030602030204" pitchFamily="49" charset="0"/>
              </a:rPr>
              <a:t>Usage</a:t>
            </a:r>
            <a:r>
              <a:rPr lang="it-IT" sz="1000">
                <a:solidFill>
                  <a:srgbClr val="9FA01C"/>
                </a:solidFill>
                <a:effectLst/>
                <a:latin typeface="Ubuntu Mono" panose="020B0509030602030204" pitchFamily="49" charset="0"/>
              </a:rPr>
              <a:t>:</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command</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options</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arguments</a:t>
            </a:r>
            <a:r>
              <a:rPr lang="it-IT" sz="1000">
                <a:solidFill>
                  <a:srgbClr val="000000"/>
                </a:solidFill>
                <a:effectLst/>
                <a:latin typeface="Ubuntu Mono" panose="020B0509030602030204" pitchFamily="49" charset="0"/>
              </a:rPr>
              <a:t>]</a:t>
            </a:r>
          </a:p>
          <a:p>
            <a:r>
              <a:rPr lang="it-IT" sz="1000" err="1">
                <a:solidFill>
                  <a:srgbClr val="9FA01C"/>
                </a:solidFill>
                <a:effectLst/>
                <a:latin typeface="Ubuntu Mono" panose="020B0509030602030204" pitchFamily="49" charset="0"/>
              </a:rPr>
              <a:t>Options</a:t>
            </a:r>
            <a:r>
              <a:rPr lang="it-IT" sz="1000">
                <a:solidFill>
                  <a:srgbClr val="9FA01C"/>
                </a:solidFill>
                <a:effectLst/>
                <a:latin typeface="Ubuntu Mono" panose="020B0509030602030204" pitchFamily="49" charset="0"/>
              </a:rPr>
              <a:t>:</a:t>
            </a:r>
          </a:p>
          <a:p>
            <a:r>
              <a:rPr lang="it-IT" sz="1000">
                <a:solidFill>
                  <a:srgbClr val="000000"/>
                </a:solidFill>
                <a:effectLst/>
                <a:latin typeface="Ubuntu Mono" panose="020B0509030602030204" pitchFamily="49" charset="0"/>
              </a:rPr>
              <a:t>  </a:t>
            </a:r>
            <a:r>
              <a:rPr lang="it-IT" sz="1000">
                <a:solidFill>
                  <a:srgbClr val="2FB41D"/>
                </a:solidFill>
                <a:effectLst/>
                <a:latin typeface="Ubuntu Mono" panose="020B0509030602030204" pitchFamily="49" charset="0"/>
              </a:rPr>
              <a:t>-h, --help</a:t>
            </a:r>
            <a:r>
              <a:rPr lang="it-IT" sz="1000">
                <a:solidFill>
                  <a:srgbClr val="000000"/>
                </a:solidFill>
                <a:effectLst/>
                <a:latin typeface="Ubuntu Mono" panose="020B0509030602030204" pitchFamily="49" charset="0"/>
              </a:rPr>
              <a:t>            Display </a:t>
            </a:r>
            <a:r>
              <a:rPr lang="it-IT" sz="1000" err="1">
                <a:solidFill>
                  <a:srgbClr val="000000"/>
                </a:solidFill>
                <a:effectLst/>
                <a:latin typeface="Ubuntu Mono" panose="020B0509030602030204" pitchFamily="49" charset="0"/>
              </a:rPr>
              <a:t>this</a:t>
            </a:r>
            <a:r>
              <a:rPr lang="it-IT" sz="1000">
                <a:solidFill>
                  <a:srgbClr val="000000"/>
                </a:solidFill>
                <a:effectLst/>
                <a:latin typeface="Ubuntu Mono" panose="020B0509030602030204" pitchFamily="49" charset="0"/>
              </a:rPr>
              <a:t> help </a:t>
            </a:r>
            <a:r>
              <a:rPr lang="it-IT" sz="1000" err="1">
                <a:solidFill>
                  <a:srgbClr val="000000"/>
                </a:solidFill>
                <a:effectLst/>
                <a:latin typeface="Ubuntu Mono" panose="020B0509030602030204" pitchFamily="49" charset="0"/>
              </a:rPr>
              <a:t>message</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a:solidFill>
                  <a:srgbClr val="2FB41D"/>
                </a:solidFill>
                <a:effectLst/>
                <a:latin typeface="Ubuntu Mono" panose="020B0509030602030204" pitchFamily="49" charset="0"/>
              </a:rPr>
              <a:t>-</a:t>
            </a:r>
            <a:r>
              <a:rPr lang="it-IT" sz="1000" err="1">
                <a:solidFill>
                  <a:srgbClr val="2FB41D"/>
                </a:solidFill>
                <a:effectLst/>
                <a:latin typeface="Ubuntu Mono" panose="020B0509030602030204" pitchFamily="49" charset="0"/>
              </a:rPr>
              <a:t>q</a:t>
            </a:r>
            <a:r>
              <a:rPr lang="it-IT" sz="1000">
                <a:solidFill>
                  <a:srgbClr val="2FB41D"/>
                </a:solidFill>
                <a:effectLst/>
                <a:latin typeface="Ubuntu Mono" panose="020B0509030602030204" pitchFamily="49" charset="0"/>
              </a:rPr>
              <a:t>, --</a:t>
            </a:r>
            <a:r>
              <a:rPr lang="it-IT" sz="1000" err="1">
                <a:solidFill>
                  <a:srgbClr val="2FB41D"/>
                </a:solidFill>
                <a:effectLst/>
                <a:latin typeface="Ubuntu Mono" panose="020B0509030602030204" pitchFamily="49" charset="0"/>
              </a:rPr>
              <a:t>quiet</a:t>
            </a:r>
            <a:r>
              <a:rPr lang="it-IT" sz="1000">
                <a:solidFill>
                  <a:srgbClr val="000000"/>
                </a:solidFill>
                <a:effectLst/>
                <a:latin typeface="Ubuntu Mono" panose="020B0509030602030204" pitchFamily="49" charset="0"/>
              </a:rPr>
              <a:t>           Do </a:t>
            </a:r>
            <a:r>
              <a:rPr lang="it-IT" sz="1000" err="1">
                <a:solidFill>
                  <a:srgbClr val="000000"/>
                </a:solidFill>
                <a:effectLst/>
                <a:latin typeface="Ubuntu Mono" panose="020B0509030602030204" pitchFamily="49" charset="0"/>
              </a:rPr>
              <a:t>not</a:t>
            </a:r>
            <a:r>
              <a:rPr lang="it-IT" sz="1000">
                <a:solidFill>
                  <a:srgbClr val="000000"/>
                </a:solidFill>
                <a:effectLst/>
                <a:latin typeface="Ubuntu Mono" panose="020B0509030602030204" pitchFamily="49" charset="0"/>
              </a:rPr>
              <a:t> output </a:t>
            </a:r>
            <a:r>
              <a:rPr lang="it-IT" sz="1000" err="1">
                <a:solidFill>
                  <a:srgbClr val="000000"/>
                </a:solidFill>
                <a:effectLst/>
                <a:latin typeface="Ubuntu Mono" panose="020B0509030602030204" pitchFamily="49" charset="0"/>
              </a:rPr>
              <a:t>any</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message</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a:solidFill>
                  <a:srgbClr val="2FB41D"/>
                </a:solidFill>
                <a:effectLst/>
                <a:latin typeface="Ubuntu Mono" panose="020B0509030602030204" pitchFamily="49" charset="0"/>
              </a:rPr>
              <a:t>-V, --</a:t>
            </a:r>
            <a:r>
              <a:rPr lang="it-IT" sz="1000" err="1">
                <a:solidFill>
                  <a:srgbClr val="2FB41D"/>
                </a:solidFill>
                <a:effectLst/>
                <a:latin typeface="Ubuntu Mono" panose="020B0509030602030204" pitchFamily="49" charset="0"/>
              </a:rPr>
              <a:t>version</a:t>
            </a:r>
            <a:r>
              <a:rPr lang="it-IT" sz="1000">
                <a:solidFill>
                  <a:srgbClr val="000000"/>
                </a:solidFill>
                <a:effectLst/>
                <a:latin typeface="Ubuntu Mono" panose="020B0509030602030204" pitchFamily="49" charset="0"/>
              </a:rPr>
              <a:t>         Display </a:t>
            </a:r>
            <a:r>
              <a:rPr lang="it-IT" sz="1000" err="1">
                <a:solidFill>
                  <a:srgbClr val="000000"/>
                </a:solidFill>
                <a:effectLst/>
                <a:latin typeface="Ubuntu Mono" panose="020B0509030602030204" pitchFamily="49" charset="0"/>
              </a:rPr>
              <a:t>this</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application</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version</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a:solidFill>
                  <a:srgbClr val="2FB41D"/>
                </a:solidFill>
                <a:effectLst/>
                <a:latin typeface="Ubuntu Mono" panose="020B0509030602030204" pitchFamily="49" charset="0"/>
              </a:rPr>
              <a:t>    --ansi</a:t>
            </a:r>
            <a:r>
              <a:rPr lang="it-IT" sz="1000">
                <a:solidFill>
                  <a:srgbClr val="000000"/>
                </a:solidFill>
                <a:effectLst/>
                <a:latin typeface="Ubuntu Mono" panose="020B0509030602030204" pitchFamily="49" charset="0"/>
              </a:rPr>
              <a:t>            Force ANSI output</a:t>
            </a:r>
          </a:p>
          <a:p>
            <a:r>
              <a:rPr lang="it-IT" sz="1000">
                <a:solidFill>
                  <a:srgbClr val="000000"/>
                </a:solidFill>
                <a:effectLst/>
                <a:latin typeface="Ubuntu Mono" panose="020B0509030602030204" pitchFamily="49" charset="0"/>
              </a:rPr>
              <a:t>  </a:t>
            </a:r>
            <a:r>
              <a:rPr lang="it-IT" sz="1000">
                <a:solidFill>
                  <a:srgbClr val="2FB41D"/>
                </a:solidFill>
                <a:effectLst/>
                <a:latin typeface="Ubuntu Mono" panose="020B0509030602030204" pitchFamily="49" charset="0"/>
              </a:rPr>
              <a:t>    --no-ansi</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Disable</a:t>
            </a:r>
            <a:r>
              <a:rPr lang="it-IT" sz="1000">
                <a:solidFill>
                  <a:srgbClr val="000000"/>
                </a:solidFill>
                <a:effectLst/>
                <a:latin typeface="Ubuntu Mono" panose="020B0509030602030204" pitchFamily="49" charset="0"/>
              </a:rPr>
              <a:t> ANSI output</a:t>
            </a:r>
          </a:p>
          <a:p>
            <a:r>
              <a:rPr lang="it-IT" sz="1000">
                <a:solidFill>
                  <a:srgbClr val="000000"/>
                </a:solidFill>
                <a:effectLst/>
                <a:latin typeface="Ubuntu Mono" panose="020B0509030602030204" pitchFamily="49" charset="0"/>
              </a:rPr>
              <a:t>  </a:t>
            </a:r>
            <a:r>
              <a:rPr lang="it-IT" sz="1000">
                <a:solidFill>
                  <a:srgbClr val="2FB41D"/>
                </a:solidFill>
                <a:effectLst/>
                <a:latin typeface="Ubuntu Mono" panose="020B0509030602030204" pitchFamily="49" charset="0"/>
              </a:rPr>
              <a:t>-</a:t>
            </a:r>
            <a:r>
              <a:rPr lang="it-IT" sz="1000" err="1">
                <a:solidFill>
                  <a:srgbClr val="2FB41D"/>
                </a:solidFill>
                <a:effectLst/>
                <a:latin typeface="Ubuntu Mono" panose="020B0509030602030204" pitchFamily="49" charset="0"/>
              </a:rPr>
              <a:t>n</a:t>
            </a:r>
            <a:r>
              <a:rPr lang="it-IT" sz="1000">
                <a:solidFill>
                  <a:srgbClr val="2FB41D"/>
                </a:solidFill>
                <a:effectLst/>
                <a:latin typeface="Ubuntu Mono" panose="020B0509030602030204" pitchFamily="49" charset="0"/>
              </a:rPr>
              <a:t>, --no-</a:t>
            </a:r>
            <a:r>
              <a:rPr lang="it-IT" sz="1000" err="1">
                <a:solidFill>
                  <a:srgbClr val="2FB41D"/>
                </a:solidFill>
                <a:effectLst/>
                <a:latin typeface="Ubuntu Mono" panose="020B0509030602030204" pitchFamily="49" charset="0"/>
              </a:rPr>
              <a:t>interaction</a:t>
            </a:r>
            <a:r>
              <a:rPr lang="it-IT" sz="1000">
                <a:solidFill>
                  <a:srgbClr val="000000"/>
                </a:solidFill>
                <a:effectLst/>
                <a:latin typeface="Ubuntu Mono" panose="020B0509030602030204" pitchFamily="49" charset="0"/>
              </a:rPr>
              <a:t>  Do </a:t>
            </a:r>
            <a:r>
              <a:rPr lang="it-IT" sz="1000" err="1">
                <a:solidFill>
                  <a:srgbClr val="000000"/>
                </a:solidFill>
                <a:effectLst/>
                <a:latin typeface="Ubuntu Mono" panose="020B0509030602030204" pitchFamily="49" charset="0"/>
              </a:rPr>
              <a:t>not</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ask</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any</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interactive</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question</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a:solidFill>
                  <a:srgbClr val="2FB41D"/>
                </a:solidFill>
                <a:effectLst/>
                <a:latin typeface="Ubuntu Mono" panose="020B0509030602030204" pitchFamily="49" charset="0"/>
              </a:rPr>
              <a:t>    --</a:t>
            </a:r>
            <a:r>
              <a:rPr lang="it-IT" sz="1000" err="1">
                <a:solidFill>
                  <a:srgbClr val="2FB41D"/>
                </a:solidFill>
                <a:effectLst/>
                <a:latin typeface="Ubuntu Mono" panose="020B0509030602030204" pitchFamily="49" charset="0"/>
              </a:rPr>
              <a:t>env</a:t>
            </a:r>
            <a:r>
              <a:rPr lang="it-IT" sz="1000">
                <a:solidFill>
                  <a:srgbClr val="2FB41D"/>
                </a:solidFill>
                <a:effectLst/>
                <a:latin typeface="Ubuntu Mono" panose="020B0509030602030204" pitchFamily="49" charset="0"/>
              </a:rPr>
              <a:t>[=ENV]</a:t>
            </a:r>
            <a:r>
              <a:rPr lang="it-IT" sz="1000">
                <a:solidFill>
                  <a:srgbClr val="000000"/>
                </a:solidFill>
                <a:effectLst/>
                <a:latin typeface="Ubuntu Mono" panose="020B0509030602030204" pitchFamily="49" charset="0"/>
              </a:rPr>
              <a:t>       The </a:t>
            </a:r>
            <a:r>
              <a:rPr lang="it-IT" sz="1000" err="1">
                <a:solidFill>
                  <a:srgbClr val="000000"/>
                </a:solidFill>
                <a:effectLst/>
                <a:latin typeface="Ubuntu Mono" panose="020B0509030602030204" pitchFamily="49" charset="0"/>
              </a:rPr>
              <a:t>environment</a:t>
            </a:r>
            <a:r>
              <a:rPr lang="it-IT" sz="1000">
                <a:solidFill>
                  <a:srgbClr val="000000"/>
                </a:solidFill>
                <a:effectLst/>
                <a:latin typeface="Ubuntu Mono" panose="020B0509030602030204" pitchFamily="49" charset="0"/>
              </a:rPr>
              <a:t> the </a:t>
            </a:r>
            <a:r>
              <a:rPr lang="it-IT" sz="1000" err="1">
                <a:solidFill>
                  <a:srgbClr val="000000"/>
                </a:solidFill>
                <a:effectLst/>
                <a:latin typeface="Ubuntu Mono" panose="020B0509030602030204" pitchFamily="49" charset="0"/>
              </a:rPr>
              <a:t>command</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should</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run</a:t>
            </a:r>
            <a:r>
              <a:rPr lang="it-IT" sz="1000">
                <a:solidFill>
                  <a:srgbClr val="000000"/>
                </a:solidFill>
                <a:effectLst/>
                <a:latin typeface="Ubuntu Mono" panose="020B0509030602030204" pitchFamily="49" charset="0"/>
              </a:rPr>
              <a:t> under</a:t>
            </a:r>
          </a:p>
          <a:p>
            <a:r>
              <a:rPr lang="it-IT" sz="1000">
                <a:solidFill>
                  <a:srgbClr val="000000"/>
                </a:solidFill>
                <a:effectLst/>
                <a:latin typeface="Ubuntu Mono" panose="020B0509030602030204" pitchFamily="49" charset="0"/>
              </a:rPr>
              <a:t>  </a:t>
            </a:r>
            <a:r>
              <a:rPr lang="it-IT" sz="1000">
                <a:solidFill>
                  <a:srgbClr val="2FB41D"/>
                </a:solidFill>
                <a:effectLst/>
                <a:latin typeface="Ubuntu Mono" panose="020B0509030602030204" pitchFamily="49" charset="0"/>
              </a:rPr>
              <a:t>-</a:t>
            </a:r>
            <a:r>
              <a:rPr lang="it-IT" sz="1000" err="1">
                <a:solidFill>
                  <a:srgbClr val="2FB41D"/>
                </a:solidFill>
                <a:effectLst/>
                <a:latin typeface="Ubuntu Mono" panose="020B0509030602030204" pitchFamily="49" charset="0"/>
              </a:rPr>
              <a:t>v|vv|vvv</a:t>
            </a:r>
            <a:r>
              <a:rPr lang="it-IT" sz="1000">
                <a:solidFill>
                  <a:srgbClr val="2FB41D"/>
                </a:solidFill>
                <a:effectLst/>
                <a:latin typeface="Ubuntu Mono" panose="020B0509030602030204" pitchFamily="49" charset="0"/>
              </a:rPr>
              <a:t>, --verbose</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Increase</a:t>
            </a:r>
            <a:r>
              <a:rPr lang="it-IT" sz="1000">
                <a:solidFill>
                  <a:srgbClr val="000000"/>
                </a:solidFill>
                <a:effectLst/>
                <a:latin typeface="Ubuntu Mono" panose="020B0509030602030204" pitchFamily="49" charset="0"/>
              </a:rPr>
              <a:t> the </a:t>
            </a:r>
            <a:r>
              <a:rPr lang="it-IT" sz="1000" err="1">
                <a:solidFill>
                  <a:srgbClr val="000000"/>
                </a:solidFill>
                <a:effectLst/>
                <a:latin typeface="Ubuntu Mono" panose="020B0509030602030204" pitchFamily="49" charset="0"/>
              </a:rPr>
              <a:t>verbosity</a:t>
            </a:r>
            <a:r>
              <a:rPr lang="it-IT" sz="1000">
                <a:solidFill>
                  <a:srgbClr val="000000"/>
                </a:solidFill>
                <a:effectLst/>
                <a:latin typeface="Ubuntu Mono" panose="020B0509030602030204" pitchFamily="49" charset="0"/>
              </a:rPr>
              <a:t> of </a:t>
            </a:r>
            <a:r>
              <a:rPr lang="it-IT" sz="1000" err="1">
                <a:solidFill>
                  <a:srgbClr val="000000"/>
                </a:solidFill>
                <a:effectLst/>
                <a:latin typeface="Ubuntu Mono" panose="020B0509030602030204" pitchFamily="49" charset="0"/>
              </a:rPr>
              <a:t>messages</a:t>
            </a:r>
            <a:r>
              <a:rPr lang="it-IT" sz="1000">
                <a:solidFill>
                  <a:srgbClr val="000000"/>
                </a:solidFill>
                <a:effectLst/>
                <a:latin typeface="Ubuntu Mono" panose="020B0509030602030204" pitchFamily="49" charset="0"/>
              </a:rPr>
              <a:t>: 1 for </a:t>
            </a:r>
            <a:r>
              <a:rPr lang="it-IT" sz="1000" err="1">
                <a:solidFill>
                  <a:srgbClr val="000000"/>
                </a:solidFill>
                <a:effectLst/>
                <a:latin typeface="Ubuntu Mono" panose="020B0509030602030204" pitchFamily="49" charset="0"/>
              </a:rPr>
              <a:t>normal</a:t>
            </a:r>
            <a:r>
              <a:rPr lang="it-IT" sz="1000">
                <a:solidFill>
                  <a:srgbClr val="000000"/>
                </a:solidFill>
                <a:effectLst/>
                <a:latin typeface="Ubuntu Mono" panose="020B0509030602030204" pitchFamily="49" charset="0"/>
              </a:rPr>
              <a:t> output, 2 for more verbose output and 3 for </a:t>
            </a:r>
            <a:r>
              <a:rPr lang="it-IT" sz="1000" err="1">
                <a:solidFill>
                  <a:srgbClr val="000000"/>
                </a:solidFill>
                <a:effectLst/>
                <a:latin typeface="Ubuntu Mono" panose="020B0509030602030204" pitchFamily="49" charset="0"/>
              </a:rPr>
              <a:t>debug</a:t>
            </a:r>
            <a:endParaRPr lang="it-IT" sz="1000">
              <a:solidFill>
                <a:srgbClr val="000000"/>
              </a:solidFill>
              <a:effectLst/>
              <a:latin typeface="Ubuntu Mono" panose="020B0509030602030204" pitchFamily="49" charset="0"/>
            </a:endParaRPr>
          </a:p>
          <a:p>
            <a:r>
              <a:rPr lang="it-IT" sz="1000" err="1">
                <a:solidFill>
                  <a:srgbClr val="9FA01C"/>
                </a:solidFill>
                <a:effectLst/>
                <a:latin typeface="Ubuntu Mono" panose="020B0509030602030204" pitchFamily="49" charset="0"/>
              </a:rPr>
              <a:t>Available</a:t>
            </a:r>
            <a:r>
              <a:rPr lang="it-IT" sz="1000">
                <a:solidFill>
                  <a:srgbClr val="9FA01C"/>
                </a:solidFill>
                <a:effectLst/>
                <a:latin typeface="Ubuntu Mono" panose="020B0509030602030204" pitchFamily="49" charset="0"/>
              </a:rPr>
              <a:t> </a:t>
            </a:r>
            <a:r>
              <a:rPr lang="it-IT" sz="1000" err="1">
                <a:solidFill>
                  <a:srgbClr val="9FA01C"/>
                </a:solidFill>
                <a:effectLst/>
                <a:latin typeface="Ubuntu Mono" panose="020B0509030602030204" pitchFamily="49" charset="0"/>
              </a:rPr>
              <a:t>commands</a:t>
            </a:r>
            <a:r>
              <a:rPr lang="it-IT" sz="1000">
                <a:solidFill>
                  <a:srgbClr val="9FA01C"/>
                </a:solidFill>
                <a:effectLst/>
                <a:latin typeface="Ubuntu Mono" panose="020B0509030602030204" pitchFamily="49" charset="0"/>
              </a:rPr>
              <a:t>:</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clear-compiled</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Remove</a:t>
            </a:r>
            <a:r>
              <a:rPr lang="it-IT" sz="1000">
                <a:solidFill>
                  <a:srgbClr val="000000"/>
                </a:solidFill>
                <a:effectLst/>
                <a:latin typeface="Ubuntu Mono" panose="020B0509030602030204" pitchFamily="49" charset="0"/>
              </a:rPr>
              <a:t> the </a:t>
            </a:r>
            <a:r>
              <a:rPr lang="it-IT" sz="1000" err="1">
                <a:solidFill>
                  <a:srgbClr val="000000"/>
                </a:solidFill>
                <a:effectLst/>
                <a:latin typeface="Ubuntu Mono" panose="020B0509030602030204" pitchFamily="49" charset="0"/>
              </a:rPr>
              <a:t>compiled</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class</a:t>
            </a:r>
            <a:r>
              <a:rPr lang="it-IT" sz="1000">
                <a:solidFill>
                  <a:srgbClr val="000000"/>
                </a:solidFill>
                <a:effectLst/>
                <a:latin typeface="Ubuntu Mono" panose="020B0509030602030204" pitchFamily="49" charset="0"/>
              </a:rPr>
              <a:t> file</a:t>
            </a:r>
          </a:p>
          <a:p>
            <a:r>
              <a:rPr lang="it-IT" sz="1000">
                <a:solidFill>
                  <a:srgbClr val="000000"/>
                </a:solidFill>
                <a:effectLst/>
                <a:latin typeface="Ubuntu Mono" panose="020B0509030602030204" pitchFamily="49" charset="0"/>
              </a:rPr>
              <a:t>  </a:t>
            </a:r>
            <a:r>
              <a:rPr lang="it-IT" sz="1000">
                <a:solidFill>
                  <a:srgbClr val="2FB41D"/>
                </a:solidFill>
                <a:effectLst/>
                <a:latin typeface="Ubuntu Mono" panose="020B0509030602030204" pitchFamily="49" charset="0"/>
              </a:rPr>
              <a:t>down</a:t>
            </a:r>
            <a:r>
              <a:rPr lang="it-IT" sz="1000">
                <a:solidFill>
                  <a:srgbClr val="000000"/>
                </a:solidFill>
                <a:effectLst/>
                <a:latin typeface="Ubuntu Mono" panose="020B0509030602030204" pitchFamily="49" charset="0"/>
              </a:rPr>
              <a:t>                 Put the </a:t>
            </a:r>
            <a:r>
              <a:rPr lang="it-IT" sz="1000" err="1">
                <a:solidFill>
                  <a:srgbClr val="000000"/>
                </a:solidFill>
                <a:effectLst/>
                <a:latin typeface="Ubuntu Mono" panose="020B0509030602030204" pitchFamily="49" charset="0"/>
              </a:rPr>
              <a:t>application</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into</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maintenance</a:t>
            </a:r>
            <a:r>
              <a:rPr lang="it-IT" sz="1000">
                <a:solidFill>
                  <a:srgbClr val="000000"/>
                </a:solidFill>
                <a:effectLst/>
                <a:latin typeface="Ubuntu Mono" panose="020B0509030602030204" pitchFamily="49" charset="0"/>
              </a:rPr>
              <a:t> mode</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dump</a:t>
            </a:r>
            <a:r>
              <a:rPr lang="it-IT" sz="1000">
                <a:solidFill>
                  <a:srgbClr val="2FB41D"/>
                </a:solidFill>
                <a:effectLst/>
                <a:latin typeface="Ubuntu Mono" panose="020B0509030602030204" pitchFamily="49" charset="0"/>
              </a:rPr>
              <a:t>-server</a:t>
            </a:r>
            <a:r>
              <a:rPr lang="it-IT" sz="1000">
                <a:solidFill>
                  <a:srgbClr val="000000"/>
                </a:solidFill>
                <a:effectLst/>
                <a:latin typeface="Ubuntu Mono" panose="020B0509030602030204" pitchFamily="49" charset="0"/>
              </a:rPr>
              <a:t>          Start the </a:t>
            </a:r>
            <a:r>
              <a:rPr lang="it-IT" sz="1000" err="1">
                <a:solidFill>
                  <a:srgbClr val="000000"/>
                </a:solidFill>
                <a:effectLst/>
                <a:latin typeface="Ubuntu Mono" panose="020B0509030602030204" pitchFamily="49" charset="0"/>
              </a:rPr>
              <a:t>dump</a:t>
            </a:r>
            <a:r>
              <a:rPr lang="it-IT" sz="1000">
                <a:solidFill>
                  <a:srgbClr val="000000"/>
                </a:solidFill>
                <a:effectLst/>
                <a:latin typeface="Ubuntu Mono" panose="020B0509030602030204" pitchFamily="49" charset="0"/>
              </a:rPr>
              <a:t> server to </a:t>
            </a:r>
            <a:r>
              <a:rPr lang="it-IT" sz="1000" err="1">
                <a:solidFill>
                  <a:srgbClr val="000000"/>
                </a:solidFill>
                <a:effectLst/>
                <a:latin typeface="Ubuntu Mono" panose="020B0509030602030204" pitchFamily="49" charset="0"/>
              </a:rPr>
              <a:t>collect</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dump</a:t>
            </a:r>
            <a:r>
              <a:rPr lang="it-IT" sz="1000">
                <a:solidFill>
                  <a:srgbClr val="000000"/>
                </a:solidFill>
                <a:effectLst/>
                <a:latin typeface="Ubuntu Mono" panose="020B0509030602030204" pitchFamily="49" charset="0"/>
              </a:rPr>
              <a:t> information.</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env</a:t>
            </a:r>
            <a:r>
              <a:rPr lang="it-IT" sz="1000">
                <a:solidFill>
                  <a:srgbClr val="000000"/>
                </a:solidFill>
                <a:effectLst/>
                <a:latin typeface="Ubuntu Mono" panose="020B0509030602030204" pitchFamily="49" charset="0"/>
              </a:rPr>
              <a:t>                  Display the </a:t>
            </a:r>
            <a:r>
              <a:rPr lang="it-IT" sz="1000" err="1">
                <a:solidFill>
                  <a:srgbClr val="000000"/>
                </a:solidFill>
                <a:effectLst/>
                <a:latin typeface="Ubuntu Mono" panose="020B0509030602030204" pitchFamily="49" charset="0"/>
              </a:rPr>
              <a:t>current</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framework</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environment</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a:solidFill>
                  <a:srgbClr val="2FB41D"/>
                </a:solidFill>
                <a:effectLst/>
                <a:latin typeface="Ubuntu Mono" panose="020B0509030602030204" pitchFamily="49" charset="0"/>
              </a:rPr>
              <a:t>help</a:t>
            </a:r>
            <a:r>
              <a:rPr lang="it-IT" sz="1000">
                <a:solidFill>
                  <a:srgbClr val="000000"/>
                </a:solidFill>
                <a:effectLst/>
                <a:latin typeface="Ubuntu Mono" panose="020B0509030602030204" pitchFamily="49" charset="0"/>
              </a:rPr>
              <a:t>                 Displays help for a </a:t>
            </a:r>
            <a:r>
              <a:rPr lang="it-IT" sz="1000" err="1">
                <a:solidFill>
                  <a:srgbClr val="000000"/>
                </a:solidFill>
                <a:effectLst/>
                <a:latin typeface="Ubuntu Mono" panose="020B0509030602030204" pitchFamily="49" charset="0"/>
              </a:rPr>
              <a:t>command</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inspire</a:t>
            </a:r>
            <a:r>
              <a:rPr lang="it-IT" sz="1000">
                <a:solidFill>
                  <a:srgbClr val="000000"/>
                </a:solidFill>
                <a:effectLst/>
                <a:latin typeface="Ubuntu Mono" panose="020B0509030602030204" pitchFamily="49" charset="0"/>
              </a:rPr>
              <a:t>              Display an </a:t>
            </a:r>
            <a:r>
              <a:rPr lang="it-IT" sz="1000" err="1">
                <a:solidFill>
                  <a:srgbClr val="000000"/>
                </a:solidFill>
                <a:effectLst/>
                <a:latin typeface="Ubuntu Mono" panose="020B0509030602030204" pitchFamily="49" charset="0"/>
              </a:rPr>
              <a:t>inspiring</a:t>
            </a:r>
            <a:r>
              <a:rPr lang="it-IT" sz="1000">
                <a:solidFill>
                  <a:srgbClr val="000000"/>
                </a:solidFill>
                <a:effectLst/>
                <a:latin typeface="Ubuntu Mono" panose="020B0509030602030204" pitchFamily="49" charset="0"/>
              </a:rPr>
              <a:t> quote</a:t>
            </a:r>
          </a:p>
          <a:p>
            <a:r>
              <a:rPr lang="it-IT" sz="1000">
                <a:solidFill>
                  <a:srgbClr val="000000"/>
                </a:solidFill>
                <a:effectLst/>
                <a:latin typeface="Ubuntu Mono" panose="020B0509030602030204" pitchFamily="49" charset="0"/>
              </a:rPr>
              <a:t>  </a:t>
            </a:r>
            <a:r>
              <a:rPr lang="it-IT" sz="1000">
                <a:solidFill>
                  <a:srgbClr val="2FB41D"/>
                </a:solidFill>
                <a:effectLst/>
                <a:latin typeface="Ubuntu Mono" panose="020B0509030602030204" pitchFamily="49" charset="0"/>
              </a:rPr>
              <a:t>list</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Lists</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commands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a:solidFill>
                  <a:srgbClr val="2FB41D"/>
                </a:solidFill>
                <a:effectLst/>
                <a:latin typeface="Ubuntu Mono" panose="020B0509030602030204" pitchFamily="49" charset="0"/>
              </a:rPr>
              <a:t>migrate</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Run</a:t>
            </a:r>
            <a:r>
              <a:rPr lang="it-IT" sz="1000">
                <a:solidFill>
                  <a:srgbClr val="000000"/>
                </a:solidFill>
                <a:effectLst/>
                <a:latin typeface="Ubuntu Mono" panose="020B0509030602030204" pitchFamily="49" charset="0"/>
              </a:rPr>
              <a:t> the database </a:t>
            </a:r>
            <a:r>
              <a:rPr lang="it-IT" sz="1000" err="1">
                <a:solidFill>
                  <a:srgbClr val="000000"/>
                </a:solidFill>
                <a:effectLst/>
                <a:latin typeface="Ubuntu Mono" panose="020B0509030602030204" pitchFamily="49" charset="0"/>
              </a:rPr>
              <a:t>migrations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optimize</a:t>
            </a:r>
            <a:r>
              <a:rPr lang="it-IT" sz="1000">
                <a:solidFill>
                  <a:srgbClr val="000000"/>
                </a:solidFill>
                <a:effectLst/>
                <a:latin typeface="Ubuntu Mono" panose="020B0509030602030204" pitchFamily="49" charset="0"/>
              </a:rPr>
              <a:t>             Cache the </a:t>
            </a:r>
            <a:r>
              <a:rPr lang="it-IT" sz="1000" err="1">
                <a:solidFill>
                  <a:srgbClr val="000000"/>
                </a:solidFill>
                <a:effectLst/>
                <a:latin typeface="Ubuntu Mono" panose="020B0509030602030204" pitchFamily="49" charset="0"/>
              </a:rPr>
              <a:t>framework</a:t>
            </a:r>
            <a:r>
              <a:rPr lang="it-IT" sz="1000">
                <a:solidFill>
                  <a:srgbClr val="000000"/>
                </a:solidFill>
                <a:effectLst/>
                <a:latin typeface="Ubuntu Mono" panose="020B0509030602030204" pitchFamily="49" charset="0"/>
              </a:rPr>
              <a:t> bootstrap </a:t>
            </a:r>
            <a:r>
              <a:rPr lang="it-IT" sz="1000" err="1">
                <a:solidFill>
                  <a:srgbClr val="000000"/>
                </a:solidFill>
                <a:effectLst/>
                <a:latin typeface="Ubuntu Mono" panose="020B0509030602030204" pitchFamily="49" charset="0"/>
              </a:rPr>
              <a:t>files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preset</a:t>
            </a:r>
            <a:r>
              <a:rPr lang="it-IT" sz="1000">
                <a:solidFill>
                  <a:srgbClr val="000000"/>
                </a:solidFill>
                <a:effectLst/>
                <a:latin typeface="Ubuntu Mono" panose="020B0509030602030204" pitchFamily="49" charset="0"/>
              </a:rPr>
              <a:t>               Swap the front-end </a:t>
            </a:r>
            <a:r>
              <a:rPr lang="it-IT" sz="1000" err="1">
                <a:solidFill>
                  <a:srgbClr val="000000"/>
                </a:solidFill>
                <a:effectLst/>
                <a:latin typeface="Ubuntu Mono" panose="020B0509030602030204" pitchFamily="49" charset="0"/>
              </a:rPr>
              <a:t>scaffolding</a:t>
            </a:r>
            <a:r>
              <a:rPr lang="it-IT" sz="1000">
                <a:solidFill>
                  <a:srgbClr val="000000"/>
                </a:solidFill>
                <a:effectLst/>
                <a:latin typeface="Ubuntu Mono" panose="020B0509030602030204" pitchFamily="49" charset="0"/>
              </a:rPr>
              <a:t> for the </a:t>
            </a:r>
            <a:r>
              <a:rPr lang="it-IT" sz="1000" err="1">
                <a:solidFill>
                  <a:srgbClr val="000000"/>
                </a:solidFill>
                <a:effectLst/>
                <a:latin typeface="Ubuntu Mono" panose="020B0509030602030204" pitchFamily="49" charset="0"/>
              </a:rPr>
              <a:t>application</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a:solidFill>
                  <a:srgbClr val="2FB41D"/>
                </a:solidFill>
                <a:effectLst/>
                <a:latin typeface="Ubuntu Mono" panose="020B0509030602030204" pitchFamily="49" charset="0"/>
              </a:rPr>
              <a:t>serve</a:t>
            </a:r>
            <a:r>
              <a:rPr lang="it-IT" sz="1000">
                <a:solidFill>
                  <a:srgbClr val="000000"/>
                </a:solidFill>
                <a:effectLst/>
                <a:latin typeface="Ubuntu Mono" panose="020B0509030602030204" pitchFamily="49" charset="0"/>
              </a:rPr>
              <a:t>                Serve the </a:t>
            </a:r>
            <a:r>
              <a:rPr lang="it-IT" sz="1000" err="1">
                <a:solidFill>
                  <a:srgbClr val="000000"/>
                </a:solidFill>
                <a:effectLst/>
                <a:latin typeface="Ubuntu Mono" panose="020B0509030602030204" pitchFamily="49" charset="0"/>
              </a:rPr>
              <a:t>application</a:t>
            </a:r>
            <a:r>
              <a:rPr lang="it-IT" sz="1000">
                <a:solidFill>
                  <a:srgbClr val="000000"/>
                </a:solidFill>
                <a:effectLst/>
                <a:latin typeface="Ubuntu Mono" panose="020B0509030602030204" pitchFamily="49" charset="0"/>
              </a:rPr>
              <a:t> on the PHP </a:t>
            </a:r>
            <a:r>
              <a:rPr lang="it-IT" sz="1000" err="1">
                <a:solidFill>
                  <a:srgbClr val="000000"/>
                </a:solidFill>
                <a:effectLst/>
                <a:latin typeface="Ubuntu Mono" panose="020B0509030602030204" pitchFamily="49" charset="0"/>
              </a:rPr>
              <a:t>development</a:t>
            </a:r>
            <a:r>
              <a:rPr lang="it-IT" sz="1000">
                <a:solidFill>
                  <a:srgbClr val="000000"/>
                </a:solidFill>
                <a:effectLst/>
                <a:latin typeface="Ubuntu Mono" panose="020B0509030602030204" pitchFamily="49" charset="0"/>
              </a:rPr>
              <a:t> server</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tinker</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Interact</a:t>
            </a:r>
            <a:r>
              <a:rPr lang="it-IT" sz="1000">
                <a:solidFill>
                  <a:srgbClr val="000000"/>
                </a:solidFill>
                <a:effectLst/>
                <a:latin typeface="Ubuntu Mono" panose="020B0509030602030204" pitchFamily="49" charset="0"/>
              </a:rPr>
              <a:t> with </a:t>
            </a:r>
            <a:r>
              <a:rPr lang="it-IT" sz="1000" err="1">
                <a:solidFill>
                  <a:srgbClr val="000000"/>
                </a:solidFill>
                <a:effectLst/>
                <a:latin typeface="Ubuntu Mono" panose="020B0509030602030204" pitchFamily="49" charset="0"/>
              </a:rPr>
              <a:t>your</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application</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a:solidFill>
                  <a:srgbClr val="2FB41D"/>
                </a:solidFill>
                <a:effectLst/>
                <a:latin typeface="Ubuntu Mono" panose="020B0509030602030204" pitchFamily="49" charset="0"/>
              </a:rPr>
              <a:t>up</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Bring</a:t>
            </a:r>
            <a:r>
              <a:rPr lang="it-IT" sz="1000">
                <a:solidFill>
                  <a:srgbClr val="000000"/>
                </a:solidFill>
                <a:effectLst/>
                <a:latin typeface="Ubuntu Mono" panose="020B0509030602030204" pitchFamily="49" charset="0"/>
              </a:rPr>
              <a:t> the </a:t>
            </a:r>
            <a:r>
              <a:rPr lang="it-IT" sz="1000" err="1">
                <a:solidFill>
                  <a:srgbClr val="000000"/>
                </a:solidFill>
                <a:effectLst/>
                <a:latin typeface="Ubuntu Mono" panose="020B0509030602030204" pitchFamily="49" charset="0"/>
              </a:rPr>
              <a:t>application</a:t>
            </a:r>
            <a:r>
              <a:rPr lang="it-IT" sz="1000">
                <a:solidFill>
                  <a:srgbClr val="000000"/>
                </a:solidFill>
                <a:effectLst/>
                <a:latin typeface="Ubuntu Mono" panose="020B0509030602030204" pitchFamily="49" charset="0"/>
              </a:rPr>
              <a:t> out of </a:t>
            </a:r>
            <a:r>
              <a:rPr lang="it-IT" sz="1000" err="1">
                <a:solidFill>
                  <a:srgbClr val="000000"/>
                </a:solidFill>
                <a:effectLst/>
                <a:latin typeface="Ubuntu Mono" panose="020B0509030602030204" pitchFamily="49" charset="0"/>
              </a:rPr>
              <a:t>maintenance</a:t>
            </a:r>
            <a:r>
              <a:rPr lang="it-IT" sz="1000">
                <a:solidFill>
                  <a:srgbClr val="000000"/>
                </a:solidFill>
                <a:effectLst/>
                <a:latin typeface="Ubuntu Mono" panose="020B0509030602030204" pitchFamily="49" charset="0"/>
              </a:rPr>
              <a:t> mode</a:t>
            </a:r>
          </a:p>
          <a:p>
            <a:r>
              <a:rPr lang="it-IT" sz="1000">
                <a:solidFill>
                  <a:srgbClr val="000000"/>
                </a:solidFill>
                <a:effectLst/>
                <a:latin typeface="Ubuntu Mono" panose="020B0509030602030204" pitchFamily="49" charset="0"/>
              </a:rPr>
              <a:t> </a:t>
            </a:r>
            <a:r>
              <a:rPr lang="it-IT" sz="1000" err="1">
                <a:solidFill>
                  <a:srgbClr val="9FA01C"/>
                </a:solidFill>
                <a:effectLst/>
                <a:latin typeface="Ubuntu Mono" panose="020B0509030602030204" pitchFamily="49" charset="0"/>
              </a:rPr>
              <a:t>app</a:t>
            </a:r>
            <a:endParaRPr lang="it-IT" sz="1000">
              <a:solidFill>
                <a:srgbClr val="9FA01C"/>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app:name</a:t>
            </a:r>
            <a:r>
              <a:rPr lang="it-IT" sz="1000">
                <a:solidFill>
                  <a:srgbClr val="000000"/>
                </a:solidFill>
                <a:effectLst/>
                <a:latin typeface="Ubuntu Mono" panose="020B0509030602030204" pitchFamily="49" charset="0"/>
              </a:rPr>
              <a:t>             Set the </a:t>
            </a:r>
            <a:r>
              <a:rPr lang="it-IT" sz="1000" err="1">
                <a:solidFill>
                  <a:srgbClr val="000000"/>
                </a:solidFill>
                <a:effectLst/>
                <a:latin typeface="Ubuntu Mono" panose="020B0509030602030204" pitchFamily="49" charset="0"/>
              </a:rPr>
              <a:t>application</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namespace</a:t>
            </a:r>
            <a:endParaRPr lang="it-IT" sz="1000">
              <a:solidFill>
                <a:srgbClr val="000000"/>
              </a:solidFill>
              <a:effectLst/>
              <a:latin typeface="Ubuntu Mono" panose="020B0509030602030204" pitchFamily="49" charset="0"/>
            </a:endParaRPr>
          </a:p>
        </p:txBody>
      </p:sp>
    </p:spTree>
    <p:extLst>
      <p:ext uri="{BB962C8B-B14F-4D97-AF65-F5344CB8AC3E}">
        <p14:creationId xmlns:p14="http://schemas.microsoft.com/office/powerpoint/2010/main" val="39494643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3CADEB23-5C32-A647-B118-740C3C2E014A}"/>
              </a:ext>
            </a:extLst>
          </p:cNvPr>
          <p:cNvSpPr>
            <a:spLocks noGrp="1"/>
          </p:cNvSpPr>
          <p:nvPr>
            <p:ph type="dt" sz="half" idx="10"/>
          </p:nvPr>
        </p:nvSpPr>
        <p:spPr/>
        <p:txBody>
          <a:bodyPr/>
          <a:lstStyle/>
          <a:p>
            <a:fld id="{C9BC76BD-E22B-044A-A281-8AE6C7256FF4}" type="datetime1">
              <a:rPr lang="it-IT" smtClean="0"/>
              <a:t>09/01/24</a:t>
            </a:fld>
            <a:endParaRPr lang="it-IT"/>
          </a:p>
        </p:txBody>
      </p:sp>
      <p:sp>
        <p:nvSpPr>
          <p:cNvPr id="5" name="Segnaposto piè di pagina 4">
            <a:extLst>
              <a:ext uri="{FF2B5EF4-FFF2-40B4-BE49-F238E27FC236}">
                <a16:creationId xmlns:a16="http://schemas.microsoft.com/office/drawing/2014/main" id="{864F98E8-D7A2-CE45-B5C2-FB8CA740FB5A}"/>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2F5A9314-A155-904F-80AC-AABFDA1AB3BC}"/>
              </a:ext>
            </a:extLst>
          </p:cNvPr>
          <p:cNvSpPr>
            <a:spLocks noGrp="1"/>
          </p:cNvSpPr>
          <p:nvPr>
            <p:ph type="sldNum" sz="quarter" idx="12"/>
          </p:nvPr>
        </p:nvSpPr>
        <p:spPr/>
        <p:txBody>
          <a:bodyPr/>
          <a:lstStyle/>
          <a:p>
            <a:fld id="{F8EFCE01-9A1A-5743-92DE-2F66DAA3BA2F}" type="slidenum">
              <a:rPr lang="it-IT" smtClean="0"/>
              <a:t>57</a:t>
            </a:fld>
            <a:endParaRPr lang="it-IT"/>
          </a:p>
        </p:txBody>
      </p:sp>
      <p:sp>
        <p:nvSpPr>
          <p:cNvPr id="7" name="Rettangolo 6">
            <a:extLst>
              <a:ext uri="{FF2B5EF4-FFF2-40B4-BE49-F238E27FC236}">
                <a16:creationId xmlns:a16="http://schemas.microsoft.com/office/drawing/2014/main" id="{1CD9A8AC-2156-E543-9A3D-DE5F566162B6}"/>
              </a:ext>
            </a:extLst>
          </p:cNvPr>
          <p:cNvSpPr/>
          <p:nvPr/>
        </p:nvSpPr>
        <p:spPr>
          <a:xfrm>
            <a:off x="178472" y="174259"/>
            <a:ext cx="4433871" cy="6336000"/>
          </a:xfrm>
          <a:prstGeom prst="rect">
            <a:avLst/>
          </a:prstGeom>
          <a:solidFill>
            <a:schemeClr val="bg1">
              <a:lumMod val="95000"/>
            </a:schemeClr>
          </a:solidFill>
        </p:spPr>
        <p:txBody>
          <a:bodyPr wrap="square">
            <a:noAutofit/>
          </a:bodyPr>
          <a:lstStyle/>
          <a:p>
            <a:r>
              <a:rPr lang="it-IT" sz="1000">
                <a:solidFill>
                  <a:srgbClr val="000000"/>
                </a:solidFill>
                <a:effectLst/>
                <a:latin typeface="Ubuntu Mono" panose="020B0509030602030204" pitchFamily="49" charset="0"/>
              </a:rPr>
              <a:t> </a:t>
            </a:r>
            <a:r>
              <a:rPr lang="it-IT" sz="1000" err="1">
                <a:solidFill>
                  <a:srgbClr val="9FA01C"/>
                </a:solidFill>
                <a:effectLst/>
                <a:latin typeface="Ubuntu Mono" panose="020B0509030602030204" pitchFamily="49" charset="0"/>
              </a:rPr>
              <a:t>auth</a:t>
            </a:r>
            <a:endParaRPr lang="it-IT" sz="1000">
              <a:solidFill>
                <a:srgbClr val="9FA01C"/>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auth:clear-resets</a:t>
            </a:r>
            <a:r>
              <a:rPr lang="it-IT" sz="1000">
                <a:solidFill>
                  <a:srgbClr val="000000"/>
                </a:solidFill>
                <a:effectLst/>
                <a:latin typeface="Ubuntu Mono" panose="020B0509030602030204" pitchFamily="49" charset="0"/>
              </a:rPr>
              <a:t>    Flush </a:t>
            </a:r>
            <a:r>
              <a:rPr lang="it-IT" sz="1000" err="1">
                <a:solidFill>
                  <a:srgbClr val="000000"/>
                </a:solidFill>
                <a:effectLst/>
                <a:latin typeface="Ubuntu Mono" panose="020B0509030602030204" pitchFamily="49" charset="0"/>
              </a:rPr>
              <a:t>expired</a:t>
            </a:r>
            <a:r>
              <a:rPr lang="it-IT" sz="1000">
                <a:solidFill>
                  <a:srgbClr val="000000"/>
                </a:solidFill>
                <a:effectLst/>
                <a:latin typeface="Ubuntu Mono" panose="020B0509030602030204" pitchFamily="49" charset="0"/>
              </a:rPr>
              <a:t> password reset </a:t>
            </a:r>
            <a:r>
              <a:rPr lang="it-IT" sz="1000" err="1">
                <a:solidFill>
                  <a:srgbClr val="000000"/>
                </a:solidFill>
                <a:effectLst/>
                <a:latin typeface="Ubuntu Mono" panose="020B0509030602030204" pitchFamily="49" charset="0"/>
              </a:rPr>
              <a:t>tokens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a:solidFill>
                  <a:srgbClr val="9FA01C"/>
                </a:solidFill>
                <a:effectLst/>
                <a:latin typeface="Ubuntu Mono" panose="020B0509030602030204" pitchFamily="49" charset="0"/>
              </a:rPr>
              <a:t>cache</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cache:clear</a:t>
            </a:r>
            <a:r>
              <a:rPr lang="it-IT" sz="1000">
                <a:solidFill>
                  <a:srgbClr val="000000"/>
                </a:solidFill>
                <a:effectLst/>
                <a:latin typeface="Ubuntu Mono" panose="020B0509030602030204" pitchFamily="49" charset="0"/>
              </a:rPr>
              <a:t>          Flush the </a:t>
            </a:r>
            <a:r>
              <a:rPr lang="it-IT" sz="1000" err="1">
                <a:solidFill>
                  <a:srgbClr val="000000"/>
                </a:solidFill>
                <a:effectLst/>
                <a:latin typeface="Ubuntu Mono" panose="020B0509030602030204" pitchFamily="49" charset="0"/>
              </a:rPr>
              <a:t>application</a:t>
            </a:r>
            <a:r>
              <a:rPr lang="it-IT" sz="1000">
                <a:solidFill>
                  <a:srgbClr val="000000"/>
                </a:solidFill>
                <a:effectLst/>
                <a:latin typeface="Ubuntu Mono" panose="020B0509030602030204" pitchFamily="49" charset="0"/>
              </a:rPr>
              <a:t> cache</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cache:forget</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Remove</a:t>
            </a:r>
            <a:r>
              <a:rPr lang="it-IT" sz="1000">
                <a:solidFill>
                  <a:srgbClr val="000000"/>
                </a:solidFill>
                <a:effectLst/>
                <a:latin typeface="Ubuntu Mono" panose="020B0509030602030204" pitchFamily="49" charset="0"/>
              </a:rPr>
              <a:t> an item from the cache</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cache:table</a:t>
            </a:r>
            <a:r>
              <a:rPr lang="it-IT" sz="1000">
                <a:solidFill>
                  <a:srgbClr val="000000"/>
                </a:solidFill>
                <a:effectLst/>
                <a:latin typeface="Ubuntu Mono" panose="020B0509030602030204" pitchFamily="49" charset="0"/>
              </a:rPr>
              <a:t>          Create a </a:t>
            </a:r>
            <a:r>
              <a:rPr lang="it-IT" sz="1000" err="1">
                <a:solidFill>
                  <a:srgbClr val="000000"/>
                </a:solidFill>
                <a:effectLst/>
                <a:latin typeface="Ubuntu Mono" panose="020B0509030602030204" pitchFamily="49" charset="0"/>
              </a:rPr>
              <a:t>migration</a:t>
            </a:r>
            <a:r>
              <a:rPr lang="it-IT" sz="1000">
                <a:solidFill>
                  <a:srgbClr val="000000"/>
                </a:solidFill>
                <a:effectLst/>
                <a:latin typeface="Ubuntu Mono" panose="020B0509030602030204" pitchFamily="49" charset="0"/>
              </a:rPr>
              <a:t> for the cache database </a:t>
            </a:r>
            <a:r>
              <a:rPr lang="it-IT" sz="1000" err="1">
                <a:solidFill>
                  <a:srgbClr val="000000"/>
                </a:solidFill>
                <a:effectLst/>
                <a:latin typeface="Ubuntu Mono" panose="020B0509030602030204" pitchFamily="49" charset="0"/>
              </a:rPr>
              <a:t>table</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9FA01C"/>
                </a:solidFill>
                <a:effectLst/>
                <a:latin typeface="Ubuntu Mono" panose="020B0509030602030204" pitchFamily="49" charset="0"/>
              </a:rPr>
              <a:t>config</a:t>
            </a:r>
            <a:endParaRPr lang="it-IT" sz="1000">
              <a:solidFill>
                <a:srgbClr val="9FA01C"/>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config:cache</a:t>
            </a:r>
            <a:r>
              <a:rPr lang="it-IT" sz="1000">
                <a:solidFill>
                  <a:srgbClr val="000000"/>
                </a:solidFill>
                <a:effectLst/>
                <a:latin typeface="Ubuntu Mono" panose="020B0509030602030204" pitchFamily="49" charset="0"/>
              </a:rPr>
              <a:t>         Create a cache file for </a:t>
            </a:r>
            <a:r>
              <a:rPr lang="it-IT" sz="1000" err="1">
                <a:solidFill>
                  <a:srgbClr val="000000"/>
                </a:solidFill>
                <a:effectLst/>
                <a:latin typeface="Ubuntu Mono" panose="020B0509030602030204" pitchFamily="49" charset="0"/>
              </a:rPr>
              <a:t>faster</a:t>
            </a:r>
            <a:r>
              <a:rPr lang="it-IT" sz="1000">
                <a:solidFill>
                  <a:srgbClr val="000000"/>
                </a:solidFill>
                <a:effectLst/>
                <a:latin typeface="Ubuntu Mono" panose="020B0509030602030204" pitchFamily="49" charset="0"/>
              </a:rPr>
              <a:t> ...</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config:clear</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Remove</a:t>
            </a:r>
            <a:r>
              <a:rPr lang="it-IT" sz="1000">
                <a:solidFill>
                  <a:srgbClr val="000000"/>
                </a:solidFill>
                <a:effectLst/>
                <a:latin typeface="Ubuntu Mono" panose="020B0509030602030204" pitchFamily="49" charset="0"/>
              </a:rPr>
              <a:t> the </a:t>
            </a:r>
            <a:r>
              <a:rPr lang="it-IT" sz="1000" err="1">
                <a:solidFill>
                  <a:srgbClr val="000000"/>
                </a:solidFill>
                <a:effectLst/>
                <a:latin typeface="Ubuntu Mono" panose="020B0509030602030204" pitchFamily="49" charset="0"/>
              </a:rPr>
              <a:t>configuration</a:t>
            </a:r>
            <a:r>
              <a:rPr lang="it-IT" sz="1000">
                <a:solidFill>
                  <a:srgbClr val="000000"/>
                </a:solidFill>
                <a:effectLst/>
                <a:latin typeface="Ubuntu Mono" panose="020B0509030602030204" pitchFamily="49" charset="0"/>
              </a:rPr>
              <a:t> cache file</a:t>
            </a:r>
          </a:p>
          <a:p>
            <a:r>
              <a:rPr lang="it-IT" sz="1000">
                <a:solidFill>
                  <a:srgbClr val="000000"/>
                </a:solidFill>
                <a:effectLst/>
                <a:latin typeface="Ubuntu Mono" panose="020B0509030602030204" pitchFamily="49" charset="0"/>
              </a:rPr>
              <a:t> </a:t>
            </a:r>
            <a:r>
              <a:rPr lang="it-IT" sz="1000" err="1">
                <a:solidFill>
                  <a:srgbClr val="9FA01C"/>
                </a:solidFill>
                <a:effectLst/>
                <a:latin typeface="Ubuntu Mono" panose="020B0509030602030204" pitchFamily="49" charset="0"/>
              </a:rPr>
              <a:t>db</a:t>
            </a:r>
            <a:endParaRPr lang="it-IT" sz="1000">
              <a:solidFill>
                <a:srgbClr val="9FA01C"/>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db:seed</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Seed</a:t>
            </a:r>
            <a:r>
              <a:rPr lang="it-IT" sz="1000">
                <a:solidFill>
                  <a:srgbClr val="000000"/>
                </a:solidFill>
                <a:effectLst/>
                <a:latin typeface="Ubuntu Mono" panose="020B0509030602030204" pitchFamily="49" charset="0"/>
              </a:rPr>
              <a:t> the database with </a:t>
            </a:r>
            <a:r>
              <a:rPr lang="it-IT" sz="1000" err="1">
                <a:solidFill>
                  <a:srgbClr val="000000"/>
                </a:solidFill>
                <a:effectLst/>
                <a:latin typeface="Ubuntu Mono" panose="020B0509030602030204" pitchFamily="49" charset="0"/>
              </a:rPr>
              <a:t>records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9FA01C"/>
                </a:solidFill>
                <a:effectLst/>
                <a:latin typeface="Ubuntu Mono" panose="020B0509030602030204" pitchFamily="49" charset="0"/>
              </a:rPr>
              <a:t>event</a:t>
            </a:r>
            <a:endParaRPr lang="it-IT" sz="1000">
              <a:solidFill>
                <a:srgbClr val="9FA01C"/>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event:cache</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Discover</a:t>
            </a:r>
            <a:r>
              <a:rPr lang="it-IT" sz="1000">
                <a:solidFill>
                  <a:srgbClr val="000000"/>
                </a:solidFill>
                <a:effectLst/>
                <a:latin typeface="Ubuntu Mono" panose="020B0509030602030204" pitchFamily="49" charset="0"/>
              </a:rPr>
              <a:t> and cache </a:t>
            </a:r>
            <a:r>
              <a:rPr lang="it-IT" sz="1000" err="1">
                <a:solidFill>
                  <a:srgbClr val="000000"/>
                </a:solidFill>
                <a:effectLst/>
                <a:latin typeface="Ubuntu Mono" panose="020B0509030602030204" pitchFamily="49" charset="0"/>
              </a:rPr>
              <a:t>application's</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events</a:t>
            </a:r>
            <a:r>
              <a:rPr lang="it-IT" sz="1000">
                <a:solidFill>
                  <a:srgbClr val="000000"/>
                </a:solidFill>
                <a:effectLst/>
                <a:latin typeface="Ubuntu Mono" panose="020B0509030602030204" pitchFamily="49" charset="0"/>
              </a:rPr>
              <a:t> ...</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event:clear</a:t>
            </a:r>
            <a:r>
              <a:rPr lang="it-IT" sz="1000">
                <a:solidFill>
                  <a:srgbClr val="000000"/>
                </a:solidFill>
                <a:effectLst/>
                <a:latin typeface="Ubuntu Mono" panose="020B0509030602030204" pitchFamily="49" charset="0"/>
              </a:rPr>
              <a:t>          Clear </a:t>
            </a:r>
            <a:r>
              <a:rPr lang="it-IT" sz="1000" err="1">
                <a:solidFill>
                  <a:srgbClr val="000000"/>
                </a:solidFill>
                <a:effectLst/>
                <a:latin typeface="Ubuntu Mono" panose="020B0509030602030204" pitchFamily="49" charset="0"/>
              </a:rPr>
              <a:t>all</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cached</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events</a:t>
            </a:r>
            <a:r>
              <a:rPr lang="it-IT" sz="1000">
                <a:solidFill>
                  <a:srgbClr val="000000"/>
                </a:solidFill>
                <a:effectLst/>
                <a:latin typeface="Ubuntu Mono" panose="020B0509030602030204" pitchFamily="49" charset="0"/>
              </a:rPr>
              <a:t> and </a:t>
            </a:r>
            <a:r>
              <a:rPr lang="it-IT" sz="1000" err="1">
                <a:solidFill>
                  <a:srgbClr val="000000"/>
                </a:solidFill>
                <a:effectLst/>
                <a:latin typeface="Ubuntu Mono" panose="020B0509030602030204" pitchFamily="49" charset="0"/>
              </a:rPr>
              <a:t>listeners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event:generate</a:t>
            </a:r>
            <a:r>
              <a:rPr lang="it-IT" sz="1000">
                <a:solidFill>
                  <a:srgbClr val="000000"/>
                </a:solidFill>
                <a:effectLst/>
                <a:latin typeface="Ubuntu Mono" panose="020B0509030602030204" pitchFamily="49" charset="0"/>
              </a:rPr>
              <a:t>       Generate </a:t>
            </a:r>
            <a:r>
              <a:rPr lang="it-IT" sz="1000" err="1">
                <a:solidFill>
                  <a:srgbClr val="000000"/>
                </a:solidFill>
                <a:effectLst/>
                <a:latin typeface="Ubuntu Mono" panose="020B0509030602030204" pitchFamily="49" charset="0"/>
              </a:rPr>
              <a:t>missing</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events</a:t>
            </a:r>
            <a:r>
              <a:rPr lang="it-IT" sz="1000">
                <a:solidFill>
                  <a:srgbClr val="000000"/>
                </a:solidFill>
                <a:effectLst/>
                <a:latin typeface="Ubuntu Mono" panose="020B0509030602030204" pitchFamily="49" charset="0"/>
              </a:rPr>
              <a:t> and </a:t>
            </a:r>
            <a:r>
              <a:rPr lang="it-IT" sz="1000" err="1">
                <a:solidFill>
                  <a:srgbClr val="000000"/>
                </a:solidFill>
                <a:effectLst/>
                <a:latin typeface="Ubuntu Mono" panose="020B0509030602030204" pitchFamily="49" charset="0"/>
              </a:rPr>
              <a:t>listeners</a:t>
            </a:r>
            <a:r>
              <a:rPr lang="it-IT" sz="1000">
                <a:solidFill>
                  <a:srgbClr val="000000"/>
                </a:solidFill>
                <a:effectLst/>
                <a:latin typeface="Ubuntu Mono" panose="020B0509030602030204" pitchFamily="49" charset="0"/>
              </a:rPr>
              <a:t> ...</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event:list</a:t>
            </a:r>
            <a:r>
              <a:rPr lang="it-IT" sz="1000">
                <a:solidFill>
                  <a:srgbClr val="000000"/>
                </a:solidFill>
                <a:effectLst/>
                <a:latin typeface="Ubuntu Mono" panose="020B0509030602030204" pitchFamily="49" charset="0"/>
              </a:rPr>
              <a:t>           List the </a:t>
            </a:r>
            <a:r>
              <a:rPr lang="it-IT" sz="1000" err="1">
                <a:solidFill>
                  <a:srgbClr val="000000"/>
                </a:solidFill>
                <a:effectLst/>
                <a:latin typeface="Ubuntu Mono" panose="020B0509030602030204" pitchFamily="49" charset="0"/>
              </a:rPr>
              <a:t>application's</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events</a:t>
            </a:r>
            <a:r>
              <a:rPr lang="it-IT" sz="1000">
                <a:solidFill>
                  <a:srgbClr val="000000"/>
                </a:solidFill>
                <a:effectLst/>
                <a:latin typeface="Ubuntu Mono" panose="020B0509030602030204" pitchFamily="49" charset="0"/>
              </a:rPr>
              <a:t> and ...</a:t>
            </a:r>
          </a:p>
          <a:p>
            <a:r>
              <a:rPr lang="it-IT" sz="1000">
                <a:solidFill>
                  <a:srgbClr val="000000"/>
                </a:solidFill>
                <a:effectLst/>
                <a:latin typeface="Ubuntu Mono" panose="020B0509030602030204" pitchFamily="49" charset="0"/>
              </a:rPr>
              <a:t> </a:t>
            </a:r>
            <a:r>
              <a:rPr lang="it-IT" sz="1000" err="1">
                <a:solidFill>
                  <a:srgbClr val="9FA01C"/>
                </a:solidFill>
                <a:effectLst/>
                <a:latin typeface="Ubuntu Mono" panose="020B0509030602030204" pitchFamily="49" charset="0"/>
              </a:rPr>
              <a:t>key</a:t>
            </a:r>
            <a:endParaRPr lang="it-IT" sz="1000">
              <a:solidFill>
                <a:srgbClr val="9FA01C"/>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key:generate</a:t>
            </a:r>
            <a:r>
              <a:rPr lang="it-IT" sz="1000">
                <a:solidFill>
                  <a:srgbClr val="000000"/>
                </a:solidFill>
                <a:effectLst/>
                <a:latin typeface="Ubuntu Mono" panose="020B0509030602030204" pitchFamily="49" charset="0"/>
              </a:rPr>
              <a:t>         Set the </a:t>
            </a:r>
            <a:r>
              <a:rPr lang="it-IT" sz="1000" err="1">
                <a:solidFill>
                  <a:srgbClr val="000000"/>
                </a:solidFill>
                <a:effectLst/>
                <a:latin typeface="Ubuntu Mono" panose="020B0509030602030204" pitchFamily="49" charset="0"/>
              </a:rPr>
              <a:t>application</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key</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9FA01C"/>
                </a:solidFill>
                <a:effectLst/>
                <a:latin typeface="Ubuntu Mono" panose="020B0509030602030204" pitchFamily="49" charset="0"/>
              </a:rPr>
              <a:t>make</a:t>
            </a:r>
            <a:endParaRPr lang="it-IT" sz="1000">
              <a:solidFill>
                <a:srgbClr val="9FA01C"/>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make:auth</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Scaffold</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basic</a:t>
            </a:r>
            <a:r>
              <a:rPr lang="it-IT" sz="1000">
                <a:solidFill>
                  <a:srgbClr val="000000"/>
                </a:solidFill>
                <a:effectLst/>
                <a:latin typeface="Ubuntu Mono" panose="020B0509030602030204" pitchFamily="49" charset="0"/>
              </a:rPr>
              <a:t> login and </a:t>
            </a:r>
            <a:r>
              <a:rPr lang="it-IT" sz="1000" err="1">
                <a:solidFill>
                  <a:srgbClr val="000000"/>
                </a:solidFill>
                <a:effectLst/>
                <a:latin typeface="Ubuntu Mono" panose="020B0509030602030204" pitchFamily="49" charset="0"/>
              </a:rPr>
              <a:t>registration</a:t>
            </a:r>
            <a:r>
              <a:rPr lang="it-IT" sz="1000">
                <a:solidFill>
                  <a:srgbClr val="000000"/>
                </a:solidFill>
                <a:effectLst/>
                <a:latin typeface="Ubuntu Mono" panose="020B0509030602030204" pitchFamily="49" charset="0"/>
              </a:rPr>
              <a:t> ...</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make:channel</a:t>
            </a:r>
            <a:r>
              <a:rPr lang="it-IT" sz="1000">
                <a:solidFill>
                  <a:srgbClr val="000000"/>
                </a:solidFill>
                <a:effectLst/>
                <a:latin typeface="Ubuntu Mono" panose="020B0509030602030204" pitchFamily="49" charset="0"/>
              </a:rPr>
              <a:t>         Create a new </a:t>
            </a:r>
            <a:r>
              <a:rPr lang="it-IT" sz="1000" err="1">
                <a:solidFill>
                  <a:srgbClr val="000000"/>
                </a:solidFill>
                <a:effectLst/>
                <a:latin typeface="Ubuntu Mono" panose="020B0509030602030204" pitchFamily="49" charset="0"/>
              </a:rPr>
              <a:t>channel</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class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make:command</a:t>
            </a:r>
            <a:r>
              <a:rPr lang="it-IT" sz="1000">
                <a:solidFill>
                  <a:srgbClr val="000000"/>
                </a:solidFill>
                <a:effectLst/>
                <a:latin typeface="Ubuntu Mono" panose="020B0509030602030204" pitchFamily="49" charset="0"/>
              </a:rPr>
              <a:t>         Create a new Artisan </a:t>
            </a:r>
            <a:r>
              <a:rPr lang="it-IT" sz="1000" err="1">
                <a:solidFill>
                  <a:srgbClr val="000000"/>
                </a:solidFill>
                <a:effectLst/>
                <a:latin typeface="Ubuntu Mono" panose="020B0509030602030204" pitchFamily="49" charset="0"/>
              </a:rPr>
              <a:t>command</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make:controller</a:t>
            </a:r>
            <a:r>
              <a:rPr lang="it-IT" sz="1000">
                <a:solidFill>
                  <a:srgbClr val="000000"/>
                </a:solidFill>
                <a:effectLst/>
                <a:latin typeface="Ubuntu Mono" panose="020B0509030602030204" pitchFamily="49" charset="0"/>
              </a:rPr>
              <a:t>      Create a new controller </a:t>
            </a:r>
            <a:r>
              <a:rPr lang="it-IT" sz="1000" err="1">
                <a:solidFill>
                  <a:srgbClr val="000000"/>
                </a:solidFill>
                <a:effectLst/>
                <a:latin typeface="Ubuntu Mono" panose="020B0509030602030204" pitchFamily="49" charset="0"/>
              </a:rPr>
              <a:t>class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make:event</a:t>
            </a:r>
            <a:r>
              <a:rPr lang="it-IT" sz="1000">
                <a:solidFill>
                  <a:srgbClr val="000000"/>
                </a:solidFill>
                <a:effectLst/>
                <a:latin typeface="Ubuntu Mono" panose="020B0509030602030204" pitchFamily="49" charset="0"/>
              </a:rPr>
              <a:t>           Create a new </a:t>
            </a:r>
            <a:r>
              <a:rPr lang="it-IT" sz="1000" err="1">
                <a:solidFill>
                  <a:srgbClr val="000000"/>
                </a:solidFill>
                <a:effectLst/>
                <a:latin typeface="Ubuntu Mono" panose="020B0509030602030204" pitchFamily="49" charset="0"/>
              </a:rPr>
              <a:t>event</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class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make:exception</a:t>
            </a:r>
            <a:r>
              <a:rPr lang="it-IT" sz="1000">
                <a:solidFill>
                  <a:srgbClr val="000000"/>
                </a:solidFill>
                <a:effectLst/>
                <a:latin typeface="Ubuntu Mono" panose="020B0509030602030204" pitchFamily="49" charset="0"/>
              </a:rPr>
              <a:t>       Create a new custom </a:t>
            </a:r>
            <a:r>
              <a:rPr lang="it-IT" sz="1000" err="1">
                <a:solidFill>
                  <a:srgbClr val="000000"/>
                </a:solidFill>
                <a:effectLst/>
                <a:latin typeface="Ubuntu Mono" panose="020B0509030602030204" pitchFamily="49" charset="0"/>
              </a:rPr>
              <a:t>exception</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class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make:factory</a:t>
            </a:r>
            <a:r>
              <a:rPr lang="it-IT" sz="1000">
                <a:solidFill>
                  <a:srgbClr val="000000"/>
                </a:solidFill>
                <a:effectLst/>
                <a:latin typeface="Ubuntu Mono" panose="020B0509030602030204" pitchFamily="49" charset="0"/>
              </a:rPr>
              <a:t>         Create a new model </a:t>
            </a:r>
            <a:r>
              <a:rPr lang="it-IT" sz="1000" err="1">
                <a:solidFill>
                  <a:srgbClr val="000000"/>
                </a:solidFill>
                <a:effectLst/>
                <a:latin typeface="Ubuntu Mono" panose="020B0509030602030204" pitchFamily="49" charset="0"/>
              </a:rPr>
              <a:t>factory</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make:job</a:t>
            </a:r>
            <a:r>
              <a:rPr lang="it-IT" sz="1000">
                <a:solidFill>
                  <a:srgbClr val="000000"/>
                </a:solidFill>
                <a:effectLst/>
                <a:latin typeface="Ubuntu Mono" panose="020B0509030602030204" pitchFamily="49" charset="0"/>
              </a:rPr>
              <a:t>             Create a new job </a:t>
            </a:r>
            <a:r>
              <a:rPr lang="it-IT" sz="1000" err="1">
                <a:solidFill>
                  <a:srgbClr val="000000"/>
                </a:solidFill>
                <a:effectLst/>
                <a:latin typeface="Ubuntu Mono" panose="020B0509030602030204" pitchFamily="49" charset="0"/>
              </a:rPr>
              <a:t>class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make:listener</a:t>
            </a:r>
            <a:r>
              <a:rPr lang="it-IT" sz="1000">
                <a:solidFill>
                  <a:srgbClr val="000000"/>
                </a:solidFill>
                <a:effectLst/>
                <a:latin typeface="Ubuntu Mono" panose="020B0509030602030204" pitchFamily="49" charset="0"/>
              </a:rPr>
              <a:t>        Create a new </a:t>
            </a:r>
            <a:r>
              <a:rPr lang="it-IT" sz="1000" err="1">
                <a:solidFill>
                  <a:srgbClr val="000000"/>
                </a:solidFill>
                <a:effectLst/>
                <a:latin typeface="Ubuntu Mono" panose="020B0509030602030204" pitchFamily="49" charset="0"/>
              </a:rPr>
              <a:t>event</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listener</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class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make:mail</a:t>
            </a:r>
            <a:r>
              <a:rPr lang="it-IT" sz="1000">
                <a:solidFill>
                  <a:srgbClr val="000000"/>
                </a:solidFill>
                <a:effectLst/>
                <a:latin typeface="Ubuntu Mono" panose="020B0509030602030204" pitchFamily="49" charset="0"/>
              </a:rPr>
              <a:t>            Create a new email </a:t>
            </a:r>
            <a:r>
              <a:rPr lang="it-IT" sz="1000" err="1">
                <a:solidFill>
                  <a:srgbClr val="000000"/>
                </a:solidFill>
                <a:effectLst/>
                <a:latin typeface="Ubuntu Mono" panose="020B0509030602030204" pitchFamily="49" charset="0"/>
              </a:rPr>
              <a:t>class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make:middleware</a:t>
            </a:r>
            <a:r>
              <a:rPr lang="it-IT" sz="1000">
                <a:solidFill>
                  <a:srgbClr val="000000"/>
                </a:solidFill>
                <a:effectLst/>
                <a:latin typeface="Ubuntu Mono" panose="020B0509030602030204" pitchFamily="49" charset="0"/>
              </a:rPr>
              <a:t>      Create a new </a:t>
            </a:r>
            <a:r>
              <a:rPr lang="it-IT" sz="1000" err="1">
                <a:solidFill>
                  <a:srgbClr val="000000"/>
                </a:solidFill>
                <a:effectLst/>
                <a:latin typeface="Ubuntu Mono" panose="020B0509030602030204" pitchFamily="49" charset="0"/>
              </a:rPr>
              <a:t>middleware</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class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make:migration</a:t>
            </a:r>
            <a:r>
              <a:rPr lang="it-IT" sz="1000">
                <a:solidFill>
                  <a:srgbClr val="000000"/>
                </a:solidFill>
                <a:effectLst/>
                <a:latin typeface="Ubuntu Mono" panose="020B0509030602030204" pitchFamily="49" charset="0"/>
              </a:rPr>
              <a:t>       Create a new </a:t>
            </a:r>
            <a:r>
              <a:rPr lang="it-IT" sz="1000" err="1">
                <a:solidFill>
                  <a:srgbClr val="000000"/>
                </a:solidFill>
                <a:effectLst/>
                <a:latin typeface="Ubuntu Mono" panose="020B0509030602030204" pitchFamily="49" charset="0"/>
              </a:rPr>
              <a:t>migration</a:t>
            </a:r>
            <a:r>
              <a:rPr lang="it-IT" sz="1000">
                <a:solidFill>
                  <a:srgbClr val="000000"/>
                </a:solidFill>
                <a:effectLst/>
                <a:latin typeface="Ubuntu Mono" panose="020B0509030602030204" pitchFamily="49" charset="0"/>
              </a:rPr>
              <a:t> file</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make:model</a:t>
            </a:r>
            <a:r>
              <a:rPr lang="it-IT" sz="1000">
                <a:solidFill>
                  <a:srgbClr val="000000"/>
                </a:solidFill>
                <a:effectLst/>
                <a:latin typeface="Ubuntu Mono" panose="020B0509030602030204" pitchFamily="49" charset="0"/>
              </a:rPr>
              <a:t>           Create a new </a:t>
            </a:r>
            <a:r>
              <a:rPr lang="it-IT" sz="1000" err="1">
                <a:solidFill>
                  <a:srgbClr val="000000"/>
                </a:solidFill>
                <a:effectLst/>
                <a:latin typeface="Ubuntu Mono" panose="020B0509030602030204" pitchFamily="49" charset="0"/>
              </a:rPr>
              <a:t>Eloquent</a:t>
            </a:r>
            <a:r>
              <a:rPr lang="it-IT" sz="1000">
                <a:solidFill>
                  <a:srgbClr val="000000"/>
                </a:solidFill>
                <a:effectLst/>
                <a:latin typeface="Ubuntu Mono" panose="020B0509030602030204" pitchFamily="49" charset="0"/>
              </a:rPr>
              <a:t> model </a:t>
            </a:r>
            <a:r>
              <a:rPr lang="it-IT" sz="1000" err="1">
                <a:solidFill>
                  <a:srgbClr val="000000"/>
                </a:solidFill>
                <a:effectLst/>
                <a:latin typeface="Ubuntu Mono" panose="020B0509030602030204" pitchFamily="49" charset="0"/>
              </a:rPr>
              <a:t>class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make:notification</a:t>
            </a:r>
            <a:r>
              <a:rPr lang="it-IT" sz="1000">
                <a:solidFill>
                  <a:srgbClr val="000000"/>
                </a:solidFill>
                <a:effectLst/>
                <a:latin typeface="Ubuntu Mono" panose="020B0509030602030204" pitchFamily="49" charset="0"/>
              </a:rPr>
              <a:t>    Create a new </a:t>
            </a:r>
            <a:r>
              <a:rPr lang="it-IT" sz="1000" err="1">
                <a:solidFill>
                  <a:srgbClr val="000000"/>
                </a:solidFill>
                <a:effectLst/>
                <a:latin typeface="Ubuntu Mono" panose="020B0509030602030204" pitchFamily="49" charset="0"/>
              </a:rPr>
              <a:t>notification</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class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make:observer</a:t>
            </a:r>
            <a:r>
              <a:rPr lang="it-IT" sz="1000">
                <a:solidFill>
                  <a:srgbClr val="000000"/>
                </a:solidFill>
                <a:effectLst/>
                <a:latin typeface="Ubuntu Mono" panose="020B0509030602030204" pitchFamily="49" charset="0"/>
              </a:rPr>
              <a:t>        Create a new </a:t>
            </a:r>
            <a:r>
              <a:rPr lang="it-IT" sz="1000" err="1">
                <a:solidFill>
                  <a:srgbClr val="000000"/>
                </a:solidFill>
                <a:effectLst/>
                <a:latin typeface="Ubuntu Mono" panose="020B0509030602030204" pitchFamily="49" charset="0"/>
              </a:rPr>
              <a:t>observer</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class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make:policy</a:t>
            </a:r>
            <a:r>
              <a:rPr lang="it-IT" sz="1000">
                <a:solidFill>
                  <a:srgbClr val="000000"/>
                </a:solidFill>
                <a:effectLst/>
                <a:latin typeface="Ubuntu Mono" panose="020B0509030602030204" pitchFamily="49" charset="0"/>
              </a:rPr>
              <a:t>          Create a new policy </a:t>
            </a:r>
            <a:r>
              <a:rPr lang="it-IT" sz="1000" err="1">
                <a:solidFill>
                  <a:srgbClr val="000000"/>
                </a:solidFill>
                <a:effectLst/>
                <a:latin typeface="Ubuntu Mono" panose="020B0509030602030204" pitchFamily="49" charset="0"/>
              </a:rPr>
              <a:t>class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make:provider</a:t>
            </a:r>
            <a:r>
              <a:rPr lang="it-IT" sz="1000">
                <a:solidFill>
                  <a:srgbClr val="000000"/>
                </a:solidFill>
                <a:effectLst/>
                <a:latin typeface="Ubuntu Mono" panose="020B0509030602030204" pitchFamily="49" charset="0"/>
              </a:rPr>
              <a:t>        Create a new service provider </a:t>
            </a:r>
            <a:r>
              <a:rPr lang="it-IT" sz="1000" err="1">
                <a:solidFill>
                  <a:srgbClr val="000000"/>
                </a:solidFill>
                <a:effectLst/>
                <a:latin typeface="Ubuntu Mono" panose="020B0509030602030204" pitchFamily="49" charset="0"/>
              </a:rPr>
              <a:t>class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make:request</a:t>
            </a:r>
            <a:r>
              <a:rPr lang="it-IT" sz="1000">
                <a:solidFill>
                  <a:srgbClr val="000000"/>
                </a:solidFill>
                <a:effectLst/>
                <a:latin typeface="Ubuntu Mono" panose="020B0509030602030204" pitchFamily="49" charset="0"/>
              </a:rPr>
              <a:t>         Create a new </a:t>
            </a:r>
            <a:r>
              <a:rPr lang="it-IT" sz="1000" err="1">
                <a:solidFill>
                  <a:srgbClr val="000000"/>
                </a:solidFill>
                <a:effectLst/>
                <a:latin typeface="Ubuntu Mono" panose="020B0509030602030204" pitchFamily="49" charset="0"/>
              </a:rPr>
              <a:t>form</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request</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class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make:resource</a:t>
            </a:r>
            <a:r>
              <a:rPr lang="it-IT" sz="1000">
                <a:solidFill>
                  <a:srgbClr val="000000"/>
                </a:solidFill>
                <a:effectLst/>
                <a:latin typeface="Ubuntu Mono" panose="020B0509030602030204" pitchFamily="49" charset="0"/>
              </a:rPr>
              <a:t>        Create a new </a:t>
            </a:r>
            <a:r>
              <a:rPr lang="it-IT" sz="1000" err="1">
                <a:solidFill>
                  <a:srgbClr val="000000"/>
                </a:solidFill>
                <a:effectLst/>
                <a:latin typeface="Ubuntu Mono" panose="020B0509030602030204" pitchFamily="49" charset="0"/>
              </a:rPr>
              <a:t>resource</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make:rule</a:t>
            </a:r>
            <a:r>
              <a:rPr lang="it-IT" sz="1000">
                <a:solidFill>
                  <a:srgbClr val="000000"/>
                </a:solidFill>
                <a:effectLst/>
                <a:latin typeface="Ubuntu Mono" panose="020B0509030602030204" pitchFamily="49" charset="0"/>
              </a:rPr>
              <a:t>            Create a new </a:t>
            </a:r>
            <a:r>
              <a:rPr lang="it-IT" sz="1000" err="1">
                <a:solidFill>
                  <a:srgbClr val="000000"/>
                </a:solidFill>
                <a:effectLst/>
                <a:latin typeface="Ubuntu Mono" panose="020B0509030602030204" pitchFamily="49" charset="0"/>
              </a:rPr>
              <a:t>validation</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rule</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make:seeder</a:t>
            </a:r>
            <a:r>
              <a:rPr lang="it-IT" sz="1000">
                <a:solidFill>
                  <a:srgbClr val="000000"/>
                </a:solidFill>
                <a:effectLst/>
                <a:latin typeface="Ubuntu Mono" panose="020B0509030602030204" pitchFamily="49" charset="0"/>
              </a:rPr>
              <a:t>          Create a new </a:t>
            </a:r>
            <a:r>
              <a:rPr lang="it-IT" sz="1000" err="1">
                <a:solidFill>
                  <a:srgbClr val="000000"/>
                </a:solidFill>
                <a:effectLst/>
                <a:latin typeface="Ubuntu Mono" panose="020B0509030602030204" pitchFamily="49" charset="0"/>
              </a:rPr>
              <a:t>seeder</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class</a:t>
            </a:r>
            <a:endParaRPr lang="it-IT" sz="1000">
              <a:solidFill>
                <a:srgbClr val="000000"/>
              </a:solidFill>
              <a:effectLst/>
              <a:latin typeface="Ubuntu Mono" panose="020B0509030602030204" pitchFamily="49" charset="0"/>
            </a:endParaRPr>
          </a:p>
        </p:txBody>
      </p:sp>
      <p:sp>
        <p:nvSpPr>
          <p:cNvPr id="12" name="Rettangolo 11">
            <a:extLst>
              <a:ext uri="{FF2B5EF4-FFF2-40B4-BE49-F238E27FC236}">
                <a16:creationId xmlns:a16="http://schemas.microsoft.com/office/drawing/2014/main" id="{95F703A4-4758-754E-A069-C9B6B652178E}"/>
              </a:ext>
            </a:extLst>
          </p:cNvPr>
          <p:cNvSpPr/>
          <p:nvPr/>
        </p:nvSpPr>
        <p:spPr>
          <a:xfrm>
            <a:off x="4772067" y="174259"/>
            <a:ext cx="4190533" cy="6336000"/>
          </a:xfrm>
          <a:prstGeom prst="rect">
            <a:avLst/>
          </a:prstGeom>
          <a:solidFill>
            <a:schemeClr val="bg1">
              <a:lumMod val="95000"/>
            </a:schemeClr>
          </a:solidFill>
        </p:spPr>
        <p:txBody>
          <a:bodyPr wrap="square">
            <a:noAutofit/>
          </a:bodyPr>
          <a:lstStyle/>
          <a:p>
            <a:r>
              <a:rPr lang="it-IT" sz="1000">
                <a:solidFill>
                  <a:srgbClr val="000000"/>
                </a:solidFill>
                <a:latin typeface="Ubuntu Mono" panose="020B0509030602030204" pitchFamily="49" charset="0"/>
              </a:rPr>
              <a:t>  </a:t>
            </a:r>
            <a:r>
              <a:rPr lang="it-IT" sz="1000" err="1">
                <a:solidFill>
                  <a:srgbClr val="2FB41D"/>
                </a:solidFill>
                <a:latin typeface="Ubuntu Mono" panose="020B0509030602030204" pitchFamily="49" charset="0"/>
              </a:rPr>
              <a:t>make:test</a:t>
            </a:r>
            <a:r>
              <a:rPr lang="it-IT" sz="1000">
                <a:solidFill>
                  <a:srgbClr val="000000"/>
                </a:solidFill>
                <a:latin typeface="Ubuntu Mono" panose="020B0509030602030204" pitchFamily="49" charset="0"/>
              </a:rPr>
              <a:t>            Create a new test </a:t>
            </a:r>
            <a:r>
              <a:rPr lang="it-IT" sz="1000" err="1">
                <a:solidFill>
                  <a:srgbClr val="000000"/>
                </a:solidFill>
                <a:latin typeface="Ubuntu Mono" panose="020B0509030602030204" pitchFamily="49" charset="0"/>
              </a:rPr>
              <a:t>class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a:solidFill>
                  <a:srgbClr val="9FA01C"/>
                </a:solidFill>
                <a:effectLst/>
                <a:latin typeface="Ubuntu Mono" panose="020B0509030602030204" pitchFamily="49" charset="0"/>
              </a:rPr>
              <a:t>migrate</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migrate:fresh</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Drop</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all</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tables</a:t>
            </a:r>
            <a:r>
              <a:rPr lang="it-IT" sz="1000">
                <a:solidFill>
                  <a:srgbClr val="000000"/>
                </a:solidFill>
                <a:effectLst/>
                <a:latin typeface="Ubuntu Mono" panose="020B0509030602030204" pitchFamily="49" charset="0"/>
              </a:rPr>
              <a:t> and re-</a:t>
            </a:r>
            <a:r>
              <a:rPr lang="it-IT" sz="1000" err="1">
                <a:solidFill>
                  <a:srgbClr val="000000"/>
                </a:solidFill>
                <a:effectLst/>
                <a:latin typeface="Ubuntu Mono" panose="020B0509030602030204" pitchFamily="49" charset="0"/>
              </a:rPr>
              <a:t>run</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all</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migrations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migrate:install</a:t>
            </a:r>
            <a:r>
              <a:rPr lang="it-IT" sz="1000">
                <a:solidFill>
                  <a:srgbClr val="000000"/>
                </a:solidFill>
                <a:effectLst/>
                <a:latin typeface="Ubuntu Mono" panose="020B0509030602030204" pitchFamily="49" charset="0"/>
              </a:rPr>
              <a:t>      Create the </a:t>
            </a:r>
            <a:r>
              <a:rPr lang="it-IT" sz="1000" err="1">
                <a:solidFill>
                  <a:srgbClr val="000000"/>
                </a:solidFill>
                <a:effectLst/>
                <a:latin typeface="Ubuntu Mono" panose="020B0509030602030204" pitchFamily="49" charset="0"/>
              </a:rPr>
              <a:t>migration</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repository</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migrate:refresh</a:t>
            </a:r>
            <a:r>
              <a:rPr lang="it-IT" sz="1000">
                <a:solidFill>
                  <a:srgbClr val="000000"/>
                </a:solidFill>
                <a:effectLst/>
                <a:latin typeface="Ubuntu Mono" panose="020B0509030602030204" pitchFamily="49" charset="0"/>
              </a:rPr>
              <a:t>      Reset and re-</a:t>
            </a:r>
            <a:r>
              <a:rPr lang="it-IT" sz="1000" err="1">
                <a:solidFill>
                  <a:srgbClr val="000000"/>
                </a:solidFill>
                <a:effectLst/>
                <a:latin typeface="Ubuntu Mono" panose="020B0509030602030204" pitchFamily="49" charset="0"/>
              </a:rPr>
              <a:t>run</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all</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migrations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migrate:reset</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Rollback</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all</a:t>
            </a:r>
            <a:r>
              <a:rPr lang="it-IT" sz="1000">
                <a:solidFill>
                  <a:srgbClr val="000000"/>
                </a:solidFill>
                <a:effectLst/>
                <a:latin typeface="Ubuntu Mono" panose="020B0509030602030204" pitchFamily="49" charset="0"/>
              </a:rPr>
              <a:t> database </a:t>
            </a:r>
            <a:r>
              <a:rPr lang="it-IT" sz="1000" err="1">
                <a:solidFill>
                  <a:srgbClr val="000000"/>
                </a:solidFill>
                <a:effectLst/>
                <a:latin typeface="Ubuntu Mono" panose="020B0509030602030204" pitchFamily="49" charset="0"/>
              </a:rPr>
              <a:t>migrations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migrate:rollback</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Rollback</a:t>
            </a:r>
            <a:r>
              <a:rPr lang="it-IT" sz="1000">
                <a:solidFill>
                  <a:srgbClr val="000000"/>
                </a:solidFill>
                <a:effectLst/>
                <a:latin typeface="Ubuntu Mono" panose="020B0509030602030204" pitchFamily="49" charset="0"/>
              </a:rPr>
              <a:t> the last database </a:t>
            </a:r>
            <a:r>
              <a:rPr lang="it-IT" sz="1000" err="1">
                <a:solidFill>
                  <a:srgbClr val="000000"/>
                </a:solidFill>
                <a:effectLst/>
                <a:latin typeface="Ubuntu Mono" panose="020B0509030602030204" pitchFamily="49" charset="0"/>
              </a:rPr>
              <a:t>migration</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migrate:status</a:t>
            </a:r>
            <a:r>
              <a:rPr lang="it-IT" sz="1000">
                <a:solidFill>
                  <a:srgbClr val="000000"/>
                </a:solidFill>
                <a:effectLst/>
                <a:latin typeface="Ubuntu Mono" panose="020B0509030602030204" pitchFamily="49" charset="0"/>
              </a:rPr>
              <a:t>       Show the status of </a:t>
            </a:r>
            <a:r>
              <a:rPr lang="it-IT" sz="1000" err="1">
                <a:solidFill>
                  <a:srgbClr val="000000"/>
                </a:solidFill>
                <a:effectLst/>
                <a:latin typeface="Ubuntu Mono" panose="020B0509030602030204" pitchFamily="49" charset="0"/>
              </a:rPr>
              <a:t>each</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migration</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9FA01C"/>
                </a:solidFill>
                <a:effectLst/>
                <a:latin typeface="Ubuntu Mono" panose="020B0509030602030204" pitchFamily="49" charset="0"/>
              </a:rPr>
              <a:t>notifications</a:t>
            </a:r>
            <a:endParaRPr lang="it-IT" sz="1000">
              <a:solidFill>
                <a:srgbClr val="9FA01C"/>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notifications:table</a:t>
            </a:r>
            <a:r>
              <a:rPr lang="it-IT" sz="1000">
                <a:solidFill>
                  <a:srgbClr val="000000"/>
                </a:solidFill>
                <a:effectLst/>
                <a:latin typeface="Ubuntu Mono" panose="020B0509030602030204" pitchFamily="49" charset="0"/>
              </a:rPr>
              <a:t>  Create </a:t>
            </a:r>
            <a:r>
              <a:rPr lang="it-IT" sz="1000" err="1">
                <a:solidFill>
                  <a:srgbClr val="000000"/>
                </a:solidFill>
                <a:effectLst/>
                <a:latin typeface="Ubuntu Mono" panose="020B0509030602030204" pitchFamily="49" charset="0"/>
              </a:rPr>
              <a:t>migration</a:t>
            </a:r>
            <a:r>
              <a:rPr lang="it-IT" sz="1000">
                <a:solidFill>
                  <a:srgbClr val="000000"/>
                </a:solidFill>
                <a:effectLst/>
                <a:latin typeface="Ubuntu Mono" panose="020B0509030602030204" pitchFamily="49" charset="0"/>
              </a:rPr>
              <a:t> for </a:t>
            </a:r>
            <a:r>
              <a:rPr lang="it-IT" sz="1000" err="1">
                <a:solidFill>
                  <a:srgbClr val="000000"/>
                </a:solidFill>
                <a:effectLst/>
                <a:latin typeface="Ubuntu Mono" panose="020B0509030602030204" pitchFamily="49" charset="0"/>
              </a:rPr>
              <a:t>notifications</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table</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9FA01C"/>
                </a:solidFill>
                <a:effectLst/>
                <a:latin typeface="Ubuntu Mono" panose="020B0509030602030204" pitchFamily="49" charset="0"/>
              </a:rPr>
              <a:t>optimize</a:t>
            </a:r>
            <a:endParaRPr lang="it-IT" sz="1000">
              <a:solidFill>
                <a:srgbClr val="9FA01C"/>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optimize:clear</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Remove</a:t>
            </a:r>
            <a:r>
              <a:rPr lang="it-IT" sz="1000">
                <a:solidFill>
                  <a:srgbClr val="000000"/>
                </a:solidFill>
                <a:effectLst/>
                <a:latin typeface="Ubuntu Mono" panose="020B0509030602030204" pitchFamily="49" charset="0"/>
              </a:rPr>
              <a:t> the </a:t>
            </a:r>
            <a:r>
              <a:rPr lang="it-IT" sz="1000" err="1">
                <a:solidFill>
                  <a:srgbClr val="000000"/>
                </a:solidFill>
                <a:effectLst/>
                <a:latin typeface="Ubuntu Mono" panose="020B0509030602030204" pitchFamily="49" charset="0"/>
              </a:rPr>
              <a:t>cached</a:t>
            </a:r>
            <a:r>
              <a:rPr lang="it-IT" sz="1000">
                <a:solidFill>
                  <a:srgbClr val="000000"/>
                </a:solidFill>
                <a:effectLst/>
                <a:latin typeface="Ubuntu Mono" panose="020B0509030602030204" pitchFamily="49" charset="0"/>
              </a:rPr>
              <a:t> bootstrap </a:t>
            </a:r>
            <a:r>
              <a:rPr lang="it-IT" sz="1000" err="1">
                <a:solidFill>
                  <a:srgbClr val="000000"/>
                </a:solidFill>
                <a:effectLst/>
                <a:latin typeface="Ubuntu Mono" panose="020B0509030602030204" pitchFamily="49" charset="0"/>
              </a:rPr>
              <a:t>files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a:solidFill>
                  <a:srgbClr val="9FA01C"/>
                </a:solidFill>
                <a:effectLst/>
                <a:latin typeface="Ubuntu Mono" panose="020B0509030602030204" pitchFamily="49" charset="0"/>
              </a:rPr>
              <a:t>package</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package:discover</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Rebuild</a:t>
            </a:r>
            <a:r>
              <a:rPr lang="it-IT" sz="1000">
                <a:solidFill>
                  <a:srgbClr val="000000"/>
                </a:solidFill>
                <a:effectLst/>
                <a:latin typeface="Ubuntu Mono" panose="020B0509030602030204" pitchFamily="49" charset="0"/>
              </a:rPr>
              <a:t> the </a:t>
            </a:r>
            <a:r>
              <a:rPr lang="it-IT" sz="1000" err="1">
                <a:solidFill>
                  <a:srgbClr val="000000"/>
                </a:solidFill>
                <a:effectLst/>
                <a:latin typeface="Ubuntu Mono" panose="020B0509030602030204" pitchFamily="49" charset="0"/>
              </a:rPr>
              <a:t>cached</a:t>
            </a:r>
            <a:r>
              <a:rPr lang="it-IT" sz="1000">
                <a:solidFill>
                  <a:srgbClr val="000000"/>
                </a:solidFill>
                <a:effectLst/>
                <a:latin typeface="Ubuntu Mono" panose="020B0509030602030204" pitchFamily="49" charset="0"/>
              </a:rPr>
              <a:t> package </a:t>
            </a:r>
            <a:r>
              <a:rPr lang="it-IT" sz="1000" err="1">
                <a:solidFill>
                  <a:srgbClr val="000000"/>
                </a:solidFill>
                <a:effectLst/>
                <a:latin typeface="Ubuntu Mono" panose="020B0509030602030204" pitchFamily="49" charset="0"/>
              </a:rPr>
              <a:t>manifest</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9FA01C"/>
                </a:solidFill>
                <a:effectLst/>
                <a:latin typeface="Ubuntu Mono" panose="020B0509030602030204" pitchFamily="49" charset="0"/>
              </a:rPr>
              <a:t>queue</a:t>
            </a:r>
            <a:endParaRPr lang="it-IT" sz="1000">
              <a:solidFill>
                <a:srgbClr val="9FA01C"/>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queue:failed</a:t>
            </a:r>
            <a:r>
              <a:rPr lang="it-IT" sz="1000">
                <a:solidFill>
                  <a:srgbClr val="000000"/>
                </a:solidFill>
                <a:effectLst/>
                <a:latin typeface="Ubuntu Mono" panose="020B0509030602030204" pitchFamily="49" charset="0"/>
              </a:rPr>
              <a:t>         List </a:t>
            </a:r>
            <a:r>
              <a:rPr lang="it-IT" sz="1000" err="1">
                <a:solidFill>
                  <a:srgbClr val="000000"/>
                </a:solidFill>
                <a:effectLst/>
                <a:latin typeface="Ubuntu Mono" panose="020B0509030602030204" pitchFamily="49" charset="0"/>
              </a:rPr>
              <a:t>all</a:t>
            </a:r>
            <a:r>
              <a:rPr lang="it-IT" sz="1000">
                <a:solidFill>
                  <a:srgbClr val="000000"/>
                </a:solidFill>
                <a:effectLst/>
                <a:latin typeface="Ubuntu Mono" panose="020B0509030602030204" pitchFamily="49" charset="0"/>
              </a:rPr>
              <a:t> of the </a:t>
            </a:r>
            <a:r>
              <a:rPr lang="it-IT" sz="1000" err="1">
                <a:solidFill>
                  <a:srgbClr val="000000"/>
                </a:solidFill>
                <a:effectLst/>
                <a:latin typeface="Ubuntu Mono" panose="020B0509030602030204" pitchFamily="49" charset="0"/>
              </a:rPr>
              <a:t>failed</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queue</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jobs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queue:failed-table</a:t>
            </a:r>
            <a:r>
              <a:rPr lang="it-IT" sz="1000">
                <a:solidFill>
                  <a:srgbClr val="000000"/>
                </a:solidFill>
                <a:effectLst/>
                <a:latin typeface="Ubuntu Mono" panose="020B0509030602030204" pitchFamily="49" charset="0"/>
              </a:rPr>
              <a:t>   Create a </a:t>
            </a:r>
            <a:r>
              <a:rPr lang="it-IT" sz="1000" err="1">
                <a:solidFill>
                  <a:srgbClr val="000000"/>
                </a:solidFill>
                <a:effectLst/>
                <a:latin typeface="Ubuntu Mono" panose="020B0509030602030204" pitchFamily="49" charset="0"/>
              </a:rPr>
              <a:t>migration</a:t>
            </a:r>
            <a:r>
              <a:rPr lang="it-IT" sz="1000">
                <a:solidFill>
                  <a:srgbClr val="000000"/>
                </a:solidFill>
                <a:effectLst/>
                <a:latin typeface="Ubuntu Mono" panose="020B0509030602030204" pitchFamily="49" charset="0"/>
              </a:rPr>
              <a:t> for the </a:t>
            </a:r>
            <a:r>
              <a:rPr lang="it-IT" sz="1000" err="1">
                <a:solidFill>
                  <a:srgbClr val="000000"/>
                </a:solidFill>
                <a:effectLst/>
                <a:latin typeface="Ubuntu Mono" panose="020B0509030602030204" pitchFamily="49" charset="0"/>
              </a:rPr>
              <a:t>failed</a:t>
            </a:r>
            <a:r>
              <a:rPr lang="it-IT" sz="1000">
                <a:solidFill>
                  <a:srgbClr val="000000"/>
                </a:solidFill>
                <a:effectLst/>
                <a:latin typeface="Ubuntu Mono" panose="020B0509030602030204" pitchFamily="49" charset="0"/>
              </a:rPr>
              <a:t> ...</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queue:flush</a:t>
            </a:r>
            <a:r>
              <a:rPr lang="it-IT" sz="1000">
                <a:solidFill>
                  <a:srgbClr val="000000"/>
                </a:solidFill>
                <a:effectLst/>
                <a:latin typeface="Ubuntu Mono" panose="020B0509030602030204" pitchFamily="49" charset="0"/>
              </a:rPr>
              <a:t>          Flush </a:t>
            </a:r>
            <a:r>
              <a:rPr lang="it-IT" sz="1000" err="1">
                <a:solidFill>
                  <a:srgbClr val="000000"/>
                </a:solidFill>
                <a:effectLst/>
                <a:latin typeface="Ubuntu Mono" panose="020B0509030602030204" pitchFamily="49" charset="0"/>
              </a:rPr>
              <a:t>all</a:t>
            </a:r>
            <a:r>
              <a:rPr lang="it-IT" sz="1000">
                <a:solidFill>
                  <a:srgbClr val="000000"/>
                </a:solidFill>
                <a:effectLst/>
                <a:latin typeface="Ubuntu Mono" panose="020B0509030602030204" pitchFamily="49" charset="0"/>
              </a:rPr>
              <a:t> of the </a:t>
            </a:r>
            <a:r>
              <a:rPr lang="it-IT" sz="1000" err="1">
                <a:solidFill>
                  <a:srgbClr val="000000"/>
                </a:solidFill>
                <a:effectLst/>
                <a:latin typeface="Ubuntu Mono" panose="020B0509030602030204" pitchFamily="49" charset="0"/>
              </a:rPr>
              <a:t>failed</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queue</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jobs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queue:forget</a:t>
            </a:r>
            <a:r>
              <a:rPr lang="it-IT" sz="1000">
                <a:solidFill>
                  <a:srgbClr val="000000"/>
                </a:solidFill>
                <a:effectLst/>
                <a:latin typeface="Ubuntu Mono" panose="020B0509030602030204" pitchFamily="49" charset="0"/>
              </a:rPr>
              <a:t>         Delete a </a:t>
            </a:r>
            <a:r>
              <a:rPr lang="it-IT" sz="1000" err="1">
                <a:solidFill>
                  <a:srgbClr val="000000"/>
                </a:solidFill>
                <a:effectLst/>
                <a:latin typeface="Ubuntu Mono" panose="020B0509030602030204" pitchFamily="49" charset="0"/>
              </a:rPr>
              <a:t>failed</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queue</a:t>
            </a:r>
            <a:r>
              <a:rPr lang="it-IT" sz="1000">
                <a:solidFill>
                  <a:srgbClr val="000000"/>
                </a:solidFill>
                <a:effectLst/>
                <a:latin typeface="Ubuntu Mono" panose="020B0509030602030204" pitchFamily="49" charset="0"/>
              </a:rPr>
              <a:t> job</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queue:listen</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Listen</a:t>
            </a:r>
            <a:r>
              <a:rPr lang="it-IT" sz="1000">
                <a:solidFill>
                  <a:srgbClr val="000000"/>
                </a:solidFill>
                <a:effectLst/>
                <a:latin typeface="Ubuntu Mono" panose="020B0509030602030204" pitchFamily="49" charset="0"/>
              </a:rPr>
              <a:t> to a </a:t>
            </a:r>
            <a:r>
              <a:rPr lang="it-IT" sz="1000" err="1">
                <a:solidFill>
                  <a:srgbClr val="000000"/>
                </a:solidFill>
                <a:effectLst/>
                <a:latin typeface="Ubuntu Mono" panose="020B0509030602030204" pitchFamily="49" charset="0"/>
              </a:rPr>
              <a:t>given</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queue</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queue:restart</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Restart</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queue</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worker</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daemons</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after</a:t>
            </a:r>
            <a:r>
              <a:rPr lang="it-IT" sz="1000">
                <a:solidFill>
                  <a:srgbClr val="000000"/>
                </a:solidFill>
                <a:effectLst/>
                <a:latin typeface="Ubuntu Mono" panose="020B0509030602030204" pitchFamily="49" charset="0"/>
              </a:rPr>
              <a:t> job</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queue:retry</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Retry</a:t>
            </a:r>
            <a:r>
              <a:rPr lang="it-IT" sz="1000">
                <a:solidFill>
                  <a:srgbClr val="000000"/>
                </a:solidFill>
                <a:effectLst/>
                <a:latin typeface="Ubuntu Mono" panose="020B0509030602030204" pitchFamily="49" charset="0"/>
              </a:rPr>
              <a:t> a </a:t>
            </a:r>
            <a:r>
              <a:rPr lang="it-IT" sz="1000" err="1">
                <a:solidFill>
                  <a:srgbClr val="000000"/>
                </a:solidFill>
                <a:effectLst/>
                <a:latin typeface="Ubuntu Mono" panose="020B0509030602030204" pitchFamily="49" charset="0"/>
              </a:rPr>
              <a:t>failed</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queue</a:t>
            </a:r>
            <a:r>
              <a:rPr lang="it-IT" sz="1000">
                <a:solidFill>
                  <a:srgbClr val="000000"/>
                </a:solidFill>
                <a:effectLst/>
                <a:latin typeface="Ubuntu Mono" panose="020B0509030602030204" pitchFamily="49" charset="0"/>
              </a:rPr>
              <a:t> job</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queue:table</a:t>
            </a:r>
            <a:r>
              <a:rPr lang="it-IT" sz="1000">
                <a:solidFill>
                  <a:srgbClr val="000000"/>
                </a:solidFill>
                <a:effectLst/>
                <a:latin typeface="Ubuntu Mono" panose="020B0509030602030204" pitchFamily="49" charset="0"/>
              </a:rPr>
              <a:t>          Create a </a:t>
            </a:r>
            <a:r>
              <a:rPr lang="it-IT" sz="1000" err="1">
                <a:solidFill>
                  <a:srgbClr val="000000"/>
                </a:solidFill>
                <a:effectLst/>
                <a:latin typeface="Ubuntu Mono" panose="020B0509030602030204" pitchFamily="49" charset="0"/>
              </a:rPr>
              <a:t>migration</a:t>
            </a:r>
            <a:r>
              <a:rPr lang="it-IT" sz="1000">
                <a:solidFill>
                  <a:srgbClr val="000000"/>
                </a:solidFill>
                <a:effectLst/>
                <a:latin typeface="Ubuntu Mono" panose="020B0509030602030204" pitchFamily="49" charset="0"/>
              </a:rPr>
              <a:t> for </a:t>
            </a:r>
            <a:r>
              <a:rPr lang="it-IT" sz="1000" err="1">
                <a:solidFill>
                  <a:srgbClr val="000000"/>
                </a:solidFill>
                <a:effectLst/>
                <a:latin typeface="Ubuntu Mono" panose="020B0509030602030204" pitchFamily="49" charset="0"/>
              </a:rPr>
              <a:t>jpbs</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queue</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queue:work</a:t>
            </a:r>
            <a:r>
              <a:rPr lang="it-IT" sz="1000">
                <a:solidFill>
                  <a:srgbClr val="000000"/>
                </a:solidFill>
                <a:effectLst/>
                <a:latin typeface="Ubuntu Mono" panose="020B0509030602030204" pitchFamily="49" charset="0"/>
              </a:rPr>
              <a:t>           Start processing </a:t>
            </a:r>
            <a:r>
              <a:rPr lang="it-IT" sz="1000" err="1">
                <a:solidFill>
                  <a:srgbClr val="000000"/>
                </a:solidFill>
                <a:effectLst/>
                <a:latin typeface="Ubuntu Mono" panose="020B0509030602030204" pitchFamily="49" charset="0"/>
              </a:rPr>
              <a:t>jobs</a:t>
            </a:r>
            <a:r>
              <a:rPr lang="it-IT" sz="1000">
                <a:solidFill>
                  <a:srgbClr val="000000"/>
                </a:solidFill>
                <a:effectLst/>
                <a:latin typeface="Ubuntu Mono" panose="020B0509030602030204" pitchFamily="49" charset="0"/>
              </a:rPr>
              <a:t> on the </a:t>
            </a:r>
            <a:r>
              <a:rPr lang="it-IT" sz="1000" err="1">
                <a:solidFill>
                  <a:srgbClr val="000000"/>
                </a:solidFill>
                <a:effectLst/>
                <a:latin typeface="Ubuntu Mono" panose="020B0509030602030204" pitchFamily="49" charset="0"/>
              </a:rPr>
              <a:t>queue</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9FA01C"/>
                </a:solidFill>
                <a:effectLst/>
                <a:latin typeface="Ubuntu Mono" panose="020B0509030602030204" pitchFamily="49" charset="0"/>
              </a:rPr>
              <a:t>route</a:t>
            </a:r>
            <a:endParaRPr lang="it-IT" sz="1000">
              <a:solidFill>
                <a:srgbClr val="9FA01C"/>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route:cache</a:t>
            </a:r>
            <a:r>
              <a:rPr lang="it-IT" sz="1000">
                <a:solidFill>
                  <a:srgbClr val="000000"/>
                </a:solidFill>
                <a:effectLst/>
                <a:latin typeface="Ubuntu Mono" panose="020B0509030602030204" pitchFamily="49" charset="0"/>
              </a:rPr>
              <a:t>          Create a </a:t>
            </a:r>
            <a:r>
              <a:rPr lang="it-IT" sz="1000" err="1">
                <a:solidFill>
                  <a:srgbClr val="000000"/>
                </a:solidFill>
                <a:effectLst/>
                <a:latin typeface="Ubuntu Mono" panose="020B0509030602030204" pitchFamily="49" charset="0"/>
              </a:rPr>
              <a:t>route</a:t>
            </a:r>
            <a:r>
              <a:rPr lang="it-IT" sz="1000">
                <a:solidFill>
                  <a:srgbClr val="000000"/>
                </a:solidFill>
                <a:effectLst/>
                <a:latin typeface="Ubuntu Mono" panose="020B0509030602030204" pitchFamily="49" charset="0"/>
              </a:rPr>
              <a:t> cache file for </a:t>
            </a:r>
            <a:r>
              <a:rPr lang="it-IT" sz="1000" err="1">
                <a:solidFill>
                  <a:srgbClr val="000000"/>
                </a:solidFill>
                <a:effectLst/>
                <a:latin typeface="Ubuntu Mono" panose="020B0509030602030204" pitchFamily="49" charset="0"/>
              </a:rPr>
              <a:t>faster</a:t>
            </a:r>
            <a:r>
              <a:rPr lang="it-IT" sz="1000">
                <a:solidFill>
                  <a:srgbClr val="000000"/>
                </a:solidFill>
                <a:effectLst/>
                <a:latin typeface="Ubuntu Mono" panose="020B0509030602030204" pitchFamily="49" charset="0"/>
              </a:rPr>
              <a:t> ...</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route:clear</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Remove</a:t>
            </a:r>
            <a:r>
              <a:rPr lang="it-IT" sz="1000">
                <a:solidFill>
                  <a:srgbClr val="000000"/>
                </a:solidFill>
                <a:effectLst/>
                <a:latin typeface="Ubuntu Mono" panose="020B0509030602030204" pitchFamily="49" charset="0"/>
              </a:rPr>
              <a:t> the </a:t>
            </a:r>
            <a:r>
              <a:rPr lang="it-IT" sz="1000" err="1">
                <a:solidFill>
                  <a:srgbClr val="000000"/>
                </a:solidFill>
                <a:effectLst/>
                <a:latin typeface="Ubuntu Mono" panose="020B0509030602030204" pitchFamily="49" charset="0"/>
              </a:rPr>
              <a:t>route</a:t>
            </a:r>
            <a:r>
              <a:rPr lang="it-IT" sz="1000">
                <a:solidFill>
                  <a:srgbClr val="000000"/>
                </a:solidFill>
                <a:effectLst/>
                <a:latin typeface="Ubuntu Mono" panose="020B0509030602030204" pitchFamily="49" charset="0"/>
              </a:rPr>
              <a:t> cache file</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route:list</a:t>
            </a:r>
            <a:r>
              <a:rPr lang="it-IT" sz="1000">
                <a:solidFill>
                  <a:srgbClr val="000000"/>
                </a:solidFill>
                <a:effectLst/>
                <a:latin typeface="Ubuntu Mono" panose="020B0509030602030204" pitchFamily="49" charset="0"/>
              </a:rPr>
              <a:t>           List </a:t>
            </a:r>
            <a:r>
              <a:rPr lang="it-IT" sz="1000" err="1">
                <a:solidFill>
                  <a:srgbClr val="000000"/>
                </a:solidFill>
                <a:effectLst/>
                <a:latin typeface="Ubuntu Mono" panose="020B0509030602030204" pitchFamily="49" charset="0"/>
              </a:rPr>
              <a:t>all</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registered</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routes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a:solidFill>
                  <a:srgbClr val="9FA01C"/>
                </a:solidFill>
                <a:effectLst/>
                <a:latin typeface="Ubuntu Mono" panose="020B0509030602030204" pitchFamily="49" charset="0"/>
              </a:rPr>
              <a:t>schedule</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schedule:run</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Run</a:t>
            </a:r>
            <a:r>
              <a:rPr lang="it-IT" sz="1000">
                <a:solidFill>
                  <a:srgbClr val="000000"/>
                </a:solidFill>
                <a:effectLst/>
                <a:latin typeface="Ubuntu Mono" panose="020B0509030602030204" pitchFamily="49" charset="0"/>
              </a:rPr>
              <a:t> the </a:t>
            </a:r>
            <a:r>
              <a:rPr lang="it-IT" sz="1000" err="1">
                <a:solidFill>
                  <a:srgbClr val="000000"/>
                </a:solidFill>
                <a:effectLst/>
                <a:latin typeface="Ubuntu Mono" panose="020B0509030602030204" pitchFamily="49" charset="0"/>
              </a:rPr>
              <a:t>scheduled</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commands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a:solidFill>
                  <a:srgbClr val="9FA01C"/>
                </a:solidFill>
                <a:effectLst/>
                <a:latin typeface="Ubuntu Mono" panose="020B0509030602030204" pitchFamily="49" charset="0"/>
              </a:rPr>
              <a:t>session</a:t>
            </a: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session:table</a:t>
            </a:r>
            <a:r>
              <a:rPr lang="it-IT" sz="1000">
                <a:solidFill>
                  <a:srgbClr val="000000"/>
                </a:solidFill>
                <a:effectLst/>
                <a:latin typeface="Ubuntu Mono" panose="020B0509030602030204" pitchFamily="49" charset="0"/>
              </a:rPr>
              <a:t>        Create a </a:t>
            </a:r>
            <a:r>
              <a:rPr lang="it-IT" sz="1000" err="1">
                <a:solidFill>
                  <a:srgbClr val="000000"/>
                </a:solidFill>
                <a:effectLst/>
                <a:latin typeface="Ubuntu Mono" panose="020B0509030602030204" pitchFamily="49" charset="0"/>
              </a:rPr>
              <a:t>migration</a:t>
            </a:r>
            <a:r>
              <a:rPr lang="it-IT" sz="1000">
                <a:solidFill>
                  <a:srgbClr val="000000"/>
                </a:solidFill>
                <a:effectLst/>
                <a:latin typeface="Ubuntu Mono" panose="020B0509030602030204" pitchFamily="49" charset="0"/>
              </a:rPr>
              <a:t> for session DB </a:t>
            </a:r>
            <a:r>
              <a:rPr lang="it-IT" sz="1000" err="1">
                <a:solidFill>
                  <a:srgbClr val="000000"/>
                </a:solidFill>
                <a:effectLst/>
                <a:latin typeface="Ubuntu Mono" panose="020B0509030602030204" pitchFamily="49" charset="0"/>
              </a:rPr>
              <a:t>table</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9FA01C"/>
                </a:solidFill>
                <a:effectLst/>
                <a:latin typeface="Ubuntu Mono" panose="020B0509030602030204" pitchFamily="49" charset="0"/>
              </a:rPr>
              <a:t>storage</a:t>
            </a:r>
            <a:endParaRPr lang="it-IT" sz="1000">
              <a:solidFill>
                <a:srgbClr val="9FA01C"/>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storage:link</a:t>
            </a:r>
            <a:r>
              <a:rPr lang="it-IT" sz="1000">
                <a:solidFill>
                  <a:srgbClr val="000000"/>
                </a:solidFill>
                <a:effectLst/>
                <a:latin typeface="Ubuntu Mono" panose="020B0509030602030204" pitchFamily="49" charset="0"/>
              </a:rPr>
              <a:t>         Create </a:t>
            </a:r>
            <a:r>
              <a:rPr lang="it-IT" sz="1000" err="1">
                <a:solidFill>
                  <a:srgbClr val="000000"/>
                </a:solidFill>
                <a:effectLst/>
                <a:latin typeface="Ubuntu Mono" panose="020B0509030602030204" pitchFamily="49" charset="0"/>
              </a:rPr>
              <a:t>symbolic</a:t>
            </a:r>
            <a:r>
              <a:rPr lang="it-IT" sz="1000">
                <a:solidFill>
                  <a:srgbClr val="000000"/>
                </a:solidFill>
                <a:effectLst/>
                <a:latin typeface="Ubuntu Mono" panose="020B0509030602030204" pitchFamily="49" charset="0"/>
              </a:rPr>
              <a:t> link for public/</a:t>
            </a:r>
            <a:r>
              <a:rPr lang="it-IT" sz="1000" err="1">
                <a:solidFill>
                  <a:srgbClr val="000000"/>
                </a:solidFill>
                <a:effectLst/>
                <a:latin typeface="Ubuntu Mono" panose="020B0509030602030204" pitchFamily="49" charset="0"/>
              </a:rPr>
              <a:t>storage</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9FA01C"/>
                </a:solidFill>
                <a:effectLst/>
                <a:latin typeface="Ubuntu Mono" panose="020B0509030602030204" pitchFamily="49" charset="0"/>
              </a:rPr>
              <a:t>vendor</a:t>
            </a:r>
            <a:endParaRPr lang="it-IT" sz="1000">
              <a:solidFill>
                <a:srgbClr val="9FA01C"/>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vendor:publish</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Publish</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publishable</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assets</a:t>
            </a:r>
            <a:r>
              <a:rPr lang="it-IT" sz="1000">
                <a:solidFill>
                  <a:srgbClr val="000000"/>
                </a:solidFill>
                <a:effectLst/>
                <a:latin typeface="Ubuntu Mono" panose="020B0509030602030204" pitchFamily="49" charset="0"/>
              </a:rPr>
              <a:t> from </a:t>
            </a:r>
            <a:r>
              <a:rPr lang="it-IT" sz="1000" err="1">
                <a:solidFill>
                  <a:srgbClr val="000000"/>
                </a:solidFill>
                <a:effectLst/>
                <a:latin typeface="Ubuntu Mono" panose="020B0509030602030204" pitchFamily="49" charset="0"/>
              </a:rPr>
              <a:t>packages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9FA01C"/>
                </a:solidFill>
                <a:effectLst/>
                <a:latin typeface="Ubuntu Mono" panose="020B0509030602030204" pitchFamily="49" charset="0"/>
              </a:rPr>
              <a:t>view</a:t>
            </a:r>
            <a:endParaRPr lang="it-IT" sz="1000">
              <a:solidFill>
                <a:srgbClr val="9FA01C"/>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view:cache</a:t>
            </a:r>
            <a:r>
              <a:rPr lang="it-IT" sz="1000">
                <a:solidFill>
                  <a:srgbClr val="000000"/>
                </a:solidFill>
                <a:effectLst/>
                <a:latin typeface="Ubuntu Mono" panose="020B0509030602030204" pitchFamily="49" charset="0"/>
              </a:rPr>
              <a:t>           Compile </a:t>
            </a:r>
            <a:r>
              <a:rPr lang="it-IT" sz="1000" err="1">
                <a:solidFill>
                  <a:srgbClr val="000000"/>
                </a:solidFill>
                <a:effectLst/>
                <a:latin typeface="Ubuntu Mono" panose="020B0509030602030204" pitchFamily="49" charset="0"/>
              </a:rPr>
              <a:t>application's</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Blade</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templates</a:t>
            </a:r>
            <a:endParaRPr lang="it-IT" sz="1000">
              <a:solidFill>
                <a:srgbClr val="000000"/>
              </a:solidFill>
              <a:effectLst/>
              <a:latin typeface="Ubuntu Mono" panose="020B0509030602030204" pitchFamily="49" charset="0"/>
            </a:endParaRPr>
          </a:p>
          <a:p>
            <a:r>
              <a:rPr lang="it-IT" sz="1000">
                <a:solidFill>
                  <a:srgbClr val="000000"/>
                </a:solidFill>
                <a:effectLst/>
                <a:latin typeface="Ubuntu Mono" panose="020B0509030602030204" pitchFamily="49" charset="0"/>
              </a:rPr>
              <a:t>  </a:t>
            </a:r>
            <a:r>
              <a:rPr lang="it-IT" sz="1000" err="1">
                <a:solidFill>
                  <a:srgbClr val="2FB41D"/>
                </a:solidFill>
                <a:effectLst/>
                <a:latin typeface="Ubuntu Mono" panose="020B0509030602030204" pitchFamily="49" charset="0"/>
              </a:rPr>
              <a:t>view:clear</a:t>
            </a:r>
            <a:r>
              <a:rPr lang="it-IT" sz="1000">
                <a:solidFill>
                  <a:srgbClr val="000000"/>
                </a:solidFill>
                <a:effectLst/>
                <a:latin typeface="Ubuntu Mono" panose="020B0509030602030204" pitchFamily="49" charset="0"/>
              </a:rPr>
              <a:t>           Clear </a:t>
            </a:r>
            <a:r>
              <a:rPr lang="it-IT" sz="1000" err="1">
                <a:solidFill>
                  <a:srgbClr val="000000"/>
                </a:solidFill>
                <a:effectLst/>
                <a:latin typeface="Ubuntu Mono" panose="020B0509030602030204" pitchFamily="49" charset="0"/>
              </a:rPr>
              <a:t>all</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compiled</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view</a:t>
            </a:r>
            <a:r>
              <a:rPr lang="it-IT" sz="1000">
                <a:solidFill>
                  <a:srgbClr val="000000"/>
                </a:solidFill>
                <a:effectLst/>
                <a:latin typeface="Ubuntu Mono" panose="020B0509030602030204" pitchFamily="49" charset="0"/>
              </a:rPr>
              <a:t> </a:t>
            </a:r>
            <a:r>
              <a:rPr lang="it-IT" sz="1000" err="1">
                <a:solidFill>
                  <a:srgbClr val="000000"/>
                </a:solidFill>
                <a:effectLst/>
                <a:latin typeface="Ubuntu Mono" panose="020B0509030602030204" pitchFamily="49" charset="0"/>
              </a:rPr>
              <a:t>files</a:t>
            </a:r>
            <a:endParaRPr lang="it-IT" sz="1000">
              <a:solidFill>
                <a:srgbClr val="000000"/>
              </a:solidFill>
              <a:effectLst/>
              <a:latin typeface="Ubuntu Mono" panose="020B0509030602030204" pitchFamily="49" charset="0"/>
            </a:endParaRPr>
          </a:p>
        </p:txBody>
      </p:sp>
    </p:spTree>
    <p:extLst>
      <p:ext uri="{BB962C8B-B14F-4D97-AF65-F5344CB8AC3E}">
        <p14:creationId xmlns:p14="http://schemas.microsoft.com/office/powerpoint/2010/main" val="3458171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E4EDF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5F4B2B-13D1-4A49-9026-C12564876C86}"/>
              </a:ext>
            </a:extLst>
          </p:cNvPr>
          <p:cNvSpPr>
            <a:spLocks noGrp="1"/>
          </p:cNvSpPr>
          <p:nvPr>
            <p:ph type="title"/>
          </p:nvPr>
        </p:nvSpPr>
        <p:spPr>
          <a:xfrm>
            <a:off x="359500" y="73049"/>
            <a:ext cx="8579942" cy="646815"/>
          </a:xfrm>
        </p:spPr>
        <p:txBody>
          <a:bodyPr>
            <a:normAutofit fontScale="90000"/>
          </a:bodyPr>
          <a:lstStyle/>
          <a:p>
            <a:r>
              <a:rPr lang="it-IT" b="0" i="1"/>
              <a:t>artisan</a:t>
            </a:r>
            <a:r>
              <a:rPr lang="it-IT" b="0"/>
              <a:t> e bash-completion: script</a:t>
            </a:r>
            <a:endParaRPr lang="it-IT" b="0" i="1"/>
          </a:p>
        </p:txBody>
      </p:sp>
      <p:sp>
        <p:nvSpPr>
          <p:cNvPr id="3" name="Segnaposto contenuto 2">
            <a:extLst>
              <a:ext uri="{FF2B5EF4-FFF2-40B4-BE49-F238E27FC236}">
                <a16:creationId xmlns:a16="http://schemas.microsoft.com/office/drawing/2014/main" id="{EB704EC0-798F-5744-A009-01A8ADD85CFB}"/>
              </a:ext>
            </a:extLst>
          </p:cNvPr>
          <p:cNvSpPr>
            <a:spLocks noGrp="1"/>
          </p:cNvSpPr>
          <p:nvPr>
            <p:ph idx="1"/>
          </p:nvPr>
        </p:nvSpPr>
        <p:spPr>
          <a:xfrm>
            <a:off x="128487" y="819803"/>
            <a:ext cx="8856025" cy="3173574"/>
          </a:xfrm>
        </p:spPr>
        <p:txBody>
          <a:bodyPr>
            <a:noAutofit/>
          </a:bodyPr>
          <a:lstStyle/>
          <a:p>
            <a:pPr marL="227013" indent="-227013">
              <a:lnSpc>
                <a:spcPct val="95000"/>
              </a:lnSpc>
            </a:pPr>
            <a:r>
              <a:rPr lang="it-IT" sz="2400" noProof="1"/>
              <a:t>Per </a:t>
            </a:r>
            <a:r>
              <a:rPr lang="it-IT" sz="2400" i="1" noProof="1"/>
              <a:t>artisan</a:t>
            </a:r>
            <a:r>
              <a:rPr lang="it-IT" sz="2400" noProof="1"/>
              <a:t> sarebbe assai utile il completamento automatico (col tasto [TAB]) sulla </a:t>
            </a:r>
            <a:r>
              <a:rPr lang="it-IT" sz="2400" i="1" noProof="1"/>
              <a:t>bash</a:t>
            </a:r>
            <a:r>
              <a:rPr lang="it-IT" sz="2400" noProof="1"/>
              <a:t>, data la miriade di comandi e opzioni </a:t>
            </a:r>
          </a:p>
          <a:p>
            <a:pPr marL="227013" indent="-227013">
              <a:lnSpc>
                <a:spcPct val="95000"/>
              </a:lnSpc>
              <a:spcBef>
                <a:spcPts val="800"/>
              </a:spcBef>
            </a:pPr>
            <a:r>
              <a:rPr lang="it-IT" sz="2400" noProof="1"/>
              <a:t>Questa funzionalità è (quasi) nativa per </a:t>
            </a:r>
            <a:r>
              <a:rPr lang="it-IT" sz="2400" i="1" noProof="1"/>
              <a:t>zsh</a:t>
            </a:r>
            <a:r>
              <a:rPr lang="it-IT" sz="2400" noProof="1"/>
              <a:t>, mentre per </a:t>
            </a:r>
            <a:r>
              <a:rPr lang="it-IT" sz="2400" i="1" noProof="1"/>
              <a:t>bash</a:t>
            </a:r>
            <a:r>
              <a:rPr lang="it-IT" sz="2400" noProof="1"/>
              <a:t> si può usare lo script da </a:t>
            </a:r>
            <a:r>
              <a:rPr lang="it-IT" sz="2000" noProof="1">
                <a:latin typeface="Arial Narrow" panose="020B0604020202020204" pitchFamily="34" charset="0"/>
                <a:cs typeface="Arial Narrow" panose="020B0604020202020204" pitchFamily="34" charset="0"/>
                <a:hlinkClick r:id="rId2"/>
              </a:rPr>
              <a:t>https://gist.github.com/tuanpht/2c92f39c74f404ffc712c9078a384f39</a:t>
            </a:r>
            <a:endParaRPr lang="it-IT" sz="2400" noProof="1">
              <a:latin typeface="Arial Narrow" panose="020B0604020202020204" pitchFamily="34" charset="0"/>
              <a:cs typeface="Arial Narrow" panose="020B0604020202020204" pitchFamily="34" charset="0"/>
            </a:endParaRPr>
          </a:p>
          <a:p>
            <a:pPr marL="227013" indent="0">
              <a:buNone/>
            </a:pPr>
            <a:r>
              <a:rPr lang="it-IT" sz="2200" noProof="1"/>
              <a:t>NB: dopo </a:t>
            </a:r>
            <a:r>
              <a:rPr lang="it-IT" sz="1900" noProof="1">
                <a:solidFill>
                  <a:srgbClr val="000000"/>
                </a:solidFill>
                <a:highlight>
                  <a:srgbClr val="C0C0C0"/>
                </a:highlight>
                <a:latin typeface="Ubuntu Mono" panose="020B0509030602030204" pitchFamily="49" charset="0"/>
              </a:rPr>
              <a:t>complete</a:t>
            </a:r>
            <a:r>
              <a:rPr lang="it-IT" sz="1900" noProof="1">
                <a:solidFill>
                  <a:srgbClr val="000000"/>
                </a:solidFill>
                <a:highlight>
                  <a:srgbClr val="C0C0C0"/>
                </a:highlight>
                <a:latin typeface="Calibri" panose="020F0502020204030204" pitchFamily="34" charset="0"/>
                <a:cs typeface="Calibri" panose="020F0502020204030204" pitchFamily="34" charset="0"/>
              </a:rPr>
              <a:t> </a:t>
            </a:r>
            <a:r>
              <a:rPr lang="it-IT" sz="1900" noProof="1">
                <a:solidFill>
                  <a:srgbClr val="000000"/>
                </a:solidFill>
                <a:highlight>
                  <a:srgbClr val="C0C0C0"/>
                </a:highlight>
                <a:latin typeface="Ubuntu Mono" panose="020B0509030602030204" pitchFamily="49" charset="0"/>
              </a:rPr>
              <a:t>-F</a:t>
            </a:r>
            <a:r>
              <a:rPr lang="it-IT" sz="1900" noProof="1">
                <a:solidFill>
                  <a:srgbClr val="000000"/>
                </a:solidFill>
                <a:highlight>
                  <a:srgbClr val="C0C0C0"/>
                </a:highlight>
              </a:rPr>
              <a:t> </a:t>
            </a:r>
            <a:r>
              <a:rPr lang="it-IT" sz="1900" noProof="1">
                <a:solidFill>
                  <a:srgbClr val="000000"/>
                </a:solidFill>
                <a:highlight>
                  <a:srgbClr val="C0C0C0"/>
                </a:highlight>
                <a:latin typeface="Ubuntu Mono" panose="020B0509030602030204" pitchFamily="49" charset="0"/>
              </a:rPr>
              <a:t>_artisan</a:t>
            </a:r>
            <a:r>
              <a:rPr lang="it-IT" sz="1900" noProof="1">
                <a:solidFill>
                  <a:srgbClr val="000000"/>
                </a:solidFill>
                <a:highlight>
                  <a:srgbClr val="C0C0C0"/>
                </a:highlight>
              </a:rPr>
              <a:t> </a:t>
            </a:r>
            <a:r>
              <a:rPr lang="it-IT" sz="1900" noProof="1">
                <a:solidFill>
                  <a:srgbClr val="000000"/>
                </a:solidFill>
                <a:highlight>
                  <a:srgbClr val="C0C0C0"/>
                </a:highlight>
                <a:latin typeface="Ubuntu Mono" panose="020B0509030602030204" pitchFamily="49" charset="0"/>
              </a:rPr>
              <a:t>php</a:t>
            </a:r>
            <a:r>
              <a:rPr lang="it-IT" sz="2200" noProof="1"/>
              <a:t> aggiungere </a:t>
            </a:r>
            <a:r>
              <a:rPr lang="it-IT" sz="1900" noProof="1">
                <a:solidFill>
                  <a:srgbClr val="000000"/>
                </a:solidFill>
                <a:highlight>
                  <a:srgbClr val="C0C0C0"/>
                </a:highlight>
                <a:latin typeface="Ubuntu Mono" panose="020B0509030602030204" pitchFamily="49" charset="0"/>
              </a:rPr>
              <a:t>complete</a:t>
            </a:r>
            <a:r>
              <a:rPr lang="it-IT" sz="1900" noProof="1">
                <a:solidFill>
                  <a:srgbClr val="000000"/>
                </a:solidFill>
                <a:highlight>
                  <a:srgbClr val="C0C0C0"/>
                </a:highlight>
                <a:latin typeface="Calibri" panose="020F0502020204030204" pitchFamily="34" charset="0"/>
                <a:cs typeface="Calibri" panose="020F0502020204030204" pitchFamily="34" charset="0"/>
              </a:rPr>
              <a:t> </a:t>
            </a:r>
            <a:r>
              <a:rPr lang="it-IT" sz="1900" noProof="1">
                <a:solidFill>
                  <a:srgbClr val="000000"/>
                </a:solidFill>
                <a:highlight>
                  <a:srgbClr val="C0C0C0"/>
                </a:highlight>
                <a:latin typeface="Ubuntu Mono" panose="020B0509030602030204" pitchFamily="49" charset="0"/>
              </a:rPr>
              <a:t>-F</a:t>
            </a:r>
            <a:r>
              <a:rPr lang="it-IT" sz="1900" noProof="1">
                <a:solidFill>
                  <a:srgbClr val="000000"/>
                </a:solidFill>
                <a:highlight>
                  <a:srgbClr val="C0C0C0"/>
                </a:highlight>
              </a:rPr>
              <a:t> </a:t>
            </a:r>
            <a:r>
              <a:rPr lang="it-IT" sz="1900" noProof="1">
                <a:solidFill>
                  <a:srgbClr val="000000"/>
                </a:solidFill>
                <a:highlight>
                  <a:srgbClr val="C0C0C0"/>
                </a:highlight>
                <a:latin typeface="Ubuntu Mono" panose="020B0509030602030204" pitchFamily="49" charset="0"/>
              </a:rPr>
              <a:t>_artisan</a:t>
            </a:r>
            <a:r>
              <a:rPr lang="it-IT" sz="1900" noProof="1">
                <a:solidFill>
                  <a:srgbClr val="000000"/>
                </a:solidFill>
                <a:highlight>
                  <a:srgbClr val="C0C0C0"/>
                </a:highlight>
              </a:rPr>
              <a:t> </a:t>
            </a:r>
            <a:r>
              <a:rPr lang="it-IT" sz="1900" noProof="1">
                <a:solidFill>
                  <a:srgbClr val="000000"/>
                </a:solidFill>
                <a:highlight>
                  <a:srgbClr val="C0C0C0"/>
                </a:highlight>
                <a:latin typeface="Ubuntu Mono" panose="020B0509030602030204" pitchFamily="49" charset="0"/>
              </a:rPr>
              <a:t>artisan</a:t>
            </a:r>
            <a:endParaRPr lang="it-IT" sz="1900" noProof="1"/>
          </a:p>
          <a:p>
            <a:pPr marL="227013" indent="-227013">
              <a:lnSpc>
                <a:spcPct val="95000"/>
              </a:lnSpc>
              <a:spcBef>
                <a:spcPts val="800"/>
              </a:spcBef>
            </a:pPr>
            <a:r>
              <a:rPr lang="it-IT" sz="2400" noProof="1"/>
              <a:t>Il file scaricato e modificato, chiamato p.es. </a:t>
            </a:r>
            <a:r>
              <a:rPr lang="it-IT" sz="2400" i="1" noProof="1"/>
              <a:t>artisan.auto</a:t>
            </a:r>
            <a:r>
              <a:rPr lang="it-IT" sz="2400" noProof="1"/>
              <a:t>, va posto in </a:t>
            </a:r>
            <a:r>
              <a:rPr lang="it-IT" sz="2400" i="1" noProof="1"/>
              <a:t>/etc/bash_completion.d/</a:t>
            </a:r>
            <a:r>
              <a:rPr lang="it-IT" sz="2400" noProof="1"/>
              <a:t> o in </a:t>
            </a:r>
            <a:r>
              <a:rPr lang="it-IT" sz="2400" i="1" noProof="1"/>
              <a:t>/usr/local/etc/bash_completion.d/</a:t>
            </a:r>
            <a:r>
              <a:rPr lang="it-IT" sz="2400" noProof="1"/>
              <a:t> o </a:t>
            </a:r>
            <a:r>
              <a:rPr lang="it-IT" sz="2400" i="1" noProof="1"/>
              <a:t>$BASH_COMPLETION_COMPAT_DIR</a:t>
            </a:r>
            <a:r>
              <a:rPr lang="it-IT" sz="2400" noProof="1"/>
              <a:t> (che in genere è nella </a:t>
            </a:r>
            <a:r>
              <a:rPr lang="it-IT" sz="2400" i="1" noProof="1"/>
              <a:t>home</a:t>
            </a:r>
            <a:r>
              <a:rPr lang="it-IT" sz="2400" noProof="1"/>
              <a:t>):</a:t>
            </a:r>
            <a:endParaRPr lang="it-IT" sz="2400" noProof="1">
              <a:solidFill>
                <a:srgbClr val="000000"/>
              </a:solidFill>
              <a:latin typeface="Ubuntu Mono" panose="020B0509030602030204" pitchFamily="49" charset="0"/>
            </a:endParaRPr>
          </a:p>
        </p:txBody>
      </p:sp>
      <p:sp>
        <p:nvSpPr>
          <p:cNvPr id="4" name="Segnaposto data 3">
            <a:extLst>
              <a:ext uri="{FF2B5EF4-FFF2-40B4-BE49-F238E27FC236}">
                <a16:creationId xmlns:a16="http://schemas.microsoft.com/office/drawing/2014/main" id="{29BB6CD6-B213-1F4F-8482-49716776B486}"/>
              </a:ext>
            </a:extLst>
          </p:cNvPr>
          <p:cNvSpPr>
            <a:spLocks noGrp="1"/>
          </p:cNvSpPr>
          <p:nvPr>
            <p:ph type="dt" sz="half" idx="10"/>
          </p:nvPr>
        </p:nvSpPr>
        <p:spPr>
          <a:xfrm>
            <a:off x="261808" y="6454038"/>
            <a:ext cx="2133600" cy="365125"/>
          </a:xfrm>
        </p:spPr>
        <p:txBody>
          <a:bodyPr/>
          <a:lstStyle/>
          <a:p>
            <a:fld id="{2F7E3E16-D3F4-5144-A9FB-C0C15A23C028}" type="datetime1">
              <a:rPr lang="it-IT" smtClean="0"/>
              <a:t>09/01/24</a:t>
            </a:fld>
            <a:endParaRPr lang="it-IT"/>
          </a:p>
        </p:txBody>
      </p:sp>
      <p:sp>
        <p:nvSpPr>
          <p:cNvPr id="5" name="Segnaposto piè di pagina 4">
            <a:extLst>
              <a:ext uri="{FF2B5EF4-FFF2-40B4-BE49-F238E27FC236}">
                <a16:creationId xmlns:a16="http://schemas.microsoft.com/office/drawing/2014/main" id="{0183C9BC-F5E4-3743-B558-857BEA924D99}"/>
              </a:ext>
            </a:extLst>
          </p:cNvPr>
          <p:cNvSpPr>
            <a:spLocks noGrp="1"/>
          </p:cNvSpPr>
          <p:nvPr>
            <p:ph type="ftr" sz="quarter" idx="11"/>
          </p:nvPr>
        </p:nvSpPr>
        <p:spPr>
          <a:xfrm>
            <a:off x="3197472" y="6454038"/>
            <a:ext cx="2895600" cy="365125"/>
          </a:xfrm>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0ED60209-0F11-8647-9F43-0311D6E342D8}"/>
              </a:ext>
            </a:extLst>
          </p:cNvPr>
          <p:cNvSpPr>
            <a:spLocks noGrp="1"/>
          </p:cNvSpPr>
          <p:nvPr>
            <p:ph type="sldNum" sz="quarter" idx="12"/>
          </p:nvPr>
        </p:nvSpPr>
        <p:spPr>
          <a:xfrm>
            <a:off x="6724168" y="6454038"/>
            <a:ext cx="2133600" cy="365125"/>
          </a:xfrm>
        </p:spPr>
        <p:txBody>
          <a:bodyPr/>
          <a:lstStyle/>
          <a:p>
            <a:fld id="{F8EFCE01-9A1A-5743-92DE-2F66DAA3BA2F}" type="slidenum">
              <a:rPr lang="it-IT" smtClean="0"/>
              <a:t>58</a:t>
            </a:fld>
            <a:endParaRPr lang="it-IT"/>
          </a:p>
        </p:txBody>
      </p:sp>
      <p:sp>
        <p:nvSpPr>
          <p:cNvPr id="11" name="Segnaposto contenuto 2">
            <a:extLst>
              <a:ext uri="{FF2B5EF4-FFF2-40B4-BE49-F238E27FC236}">
                <a16:creationId xmlns:a16="http://schemas.microsoft.com/office/drawing/2014/main" id="{5F06D3B9-E6BA-4542-BE3F-DEC94803AA79}"/>
              </a:ext>
            </a:extLst>
          </p:cNvPr>
          <p:cNvSpPr txBox="1">
            <a:spLocks/>
          </p:cNvSpPr>
          <p:nvPr/>
        </p:nvSpPr>
        <p:spPr>
          <a:xfrm>
            <a:off x="128487" y="4661757"/>
            <a:ext cx="8768620" cy="44702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9875" indent="-269875"/>
            <a:r>
              <a:rPr lang="it-IT" sz="2400"/>
              <a:t>Aperta una </a:t>
            </a:r>
            <a:r>
              <a:rPr lang="it-IT" sz="2400" u="sng"/>
              <a:t>nuova</a:t>
            </a:r>
            <a:r>
              <a:rPr lang="it-IT" sz="2400"/>
              <a:t> shell, si verifica che il completamento sia attivo: </a:t>
            </a:r>
          </a:p>
        </p:txBody>
      </p:sp>
      <p:sp>
        <p:nvSpPr>
          <p:cNvPr id="12" name="Rettangolo 11">
            <a:extLst>
              <a:ext uri="{FF2B5EF4-FFF2-40B4-BE49-F238E27FC236}">
                <a16:creationId xmlns:a16="http://schemas.microsoft.com/office/drawing/2014/main" id="{F0F89513-2DC6-7340-AE8E-A5CFF6F39D94}"/>
              </a:ext>
            </a:extLst>
          </p:cNvPr>
          <p:cNvSpPr/>
          <p:nvPr/>
        </p:nvSpPr>
        <p:spPr>
          <a:xfrm>
            <a:off x="522136" y="5175719"/>
            <a:ext cx="7981319" cy="738664"/>
          </a:xfrm>
          <a:prstGeom prst="rect">
            <a:avLst/>
          </a:prstGeom>
          <a:solidFill>
            <a:srgbClr val="D4E1F1"/>
          </a:solidFill>
        </p:spPr>
        <p:txBody>
          <a:bodyPr wrap="square">
            <a:spAutoFit/>
          </a:bodyPr>
          <a:lstStyle/>
          <a:p>
            <a:r>
              <a:rPr lang="it-IT" sz="1400" noProof="1">
                <a:solidFill>
                  <a:srgbClr val="C814C9"/>
                </a:solidFill>
                <a:latin typeface="Ubuntu Mono" panose="020B0509030602030204" pitchFamily="49" charset="0"/>
              </a:rPr>
              <a:t>$  </a:t>
            </a:r>
            <a:r>
              <a:rPr lang="it-IT" sz="1400" noProof="1">
                <a:solidFill>
                  <a:srgbClr val="0070C0"/>
                </a:solidFill>
                <a:latin typeface="Ubuntu Mono" panose="020B0509030602030204" pitchFamily="49" charset="0"/>
              </a:rPr>
              <a:t># </a:t>
            </a:r>
            <a:r>
              <a:rPr lang="it-IT" sz="1400" noProof="1">
                <a:solidFill>
                  <a:srgbClr val="0070C0"/>
                </a:solidFill>
                <a:latin typeface="Times New Roman" panose="02020603050405020304" pitchFamily="18" charset="0"/>
                <a:cs typeface="Times New Roman" panose="02020603050405020304" pitchFamily="18" charset="0"/>
              </a:rPr>
              <a:t>nuova sessione Bash, con autocompletamento per </a:t>
            </a:r>
            <a:r>
              <a:rPr lang="it-IT" sz="1400" i="1" noProof="1">
                <a:solidFill>
                  <a:srgbClr val="0070C0"/>
                </a:solidFill>
                <a:latin typeface="Times New Roman" panose="02020603050405020304" pitchFamily="18" charset="0"/>
                <a:cs typeface="Times New Roman" panose="02020603050405020304" pitchFamily="18" charset="0"/>
              </a:rPr>
              <a:t>artisan</a:t>
            </a:r>
            <a:r>
              <a:rPr lang="it-IT" sz="1400" noProof="1">
                <a:solidFill>
                  <a:srgbClr val="0070C0"/>
                </a:solidFill>
                <a:latin typeface="Times New Roman" panose="02020603050405020304" pitchFamily="18" charset="0"/>
                <a:cs typeface="Times New Roman" panose="02020603050405020304" pitchFamily="18" charset="0"/>
              </a:rPr>
              <a:t> attivo</a:t>
            </a:r>
            <a:endParaRPr lang="it-IT" sz="1400" noProof="1">
              <a:solidFill>
                <a:srgbClr val="C814C9"/>
              </a:solidFill>
              <a:latin typeface="Ubuntu Mono" panose="020B0509030602030204" pitchFamily="49" charset="0"/>
            </a:endParaRPr>
          </a:p>
          <a:p>
            <a:r>
              <a:rPr lang="it-IT" sz="1400" noProof="1">
                <a:solidFill>
                  <a:srgbClr val="C814C9"/>
                </a:solidFill>
                <a:latin typeface="Ubuntu Mono" panose="020B0509030602030204" pitchFamily="49" charset="0"/>
              </a:rPr>
              <a:t>$ </a:t>
            </a:r>
            <a:r>
              <a:rPr lang="it-IT" sz="1400" noProof="1">
                <a:solidFill>
                  <a:srgbClr val="000000"/>
                </a:solidFill>
                <a:latin typeface="Ubuntu Mono" panose="020B0509030602030204" pitchFamily="49" charset="0"/>
              </a:rPr>
              <a:t>complete -p artisan</a:t>
            </a:r>
          </a:p>
          <a:p>
            <a:r>
              <a:rPr lang="it-IT" sz="1400" noProof="1">
                <a:solidFill>
                  <a:srgbClr val="000000"/>
                </a:solidFill>
                <a:latin typeface="Ubuntu Mono" panose="020B0509030602030204" pitchFamily="49" charset="0"/>
              </a:rPr>
              <a:t>complete -F _artisan artisan</a:t>
            </a:r>
          </a:p>
        </p:txBody>
      </p:sp>
      <p:sp>
        <p:nvSpPr>
          <p:cNvPr id="13" name="Segnaposto contenuto 2">
            <a:extLst>
              <a:ext uri="{FF2B5EF4-FFF2-40B4-BE49-F238E27FC236}">
                <a16:creationId xmlns:a16="http://schemas.microsoft.com/office/drawing/2014/main" id="{79E45CC5-5C1E-4841-AAD6-447388291592}"/>
              </a:ext>
            </a:extLst>
          </p:cNvPr>
          <p:cNvSpPr txBox="1">
            <a:spLocks/>
          </p:cNvSpPr>
          <p:nvPr/>
        </p:nvSpPr>
        <p:spPr>
          <a:xfrm>
            <a:off x="215892" y="5995621"/>
            <a:ext cx="8768620" cy="44702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9875" indent="-269875"/>
            <a:r>
              <a:rPr lang="it-IT" sz="2400"/>
              <a:t>Ora però occorre avere un comando </a:t>
            </a:r>
            <a:r>
              <a:rPr lang="it-IT" sz="2400" i="1"/>
              <a:t>artisan</a:t>
            </a:r>
            <a:r>
              <a:rPr lang="it-IT" sz="2400"/>
              <a:t> da autocompletare...</a:t>
            </a:r>
          </a:p>
        </p:txBody>
      </p:sp>
      <p:sp>
        <p:nvSpPr>
          <p:cNvPr id="14" name="Rettangolo 13">
            <a:extLst>
              <a:ext uri="{FF2B5EF4-FFF2-40B4-BE49-F238E27FC236}">
                <a16:creationId xmlns:a16="http://schemas.microsoft.com/office/drawing/2014/main" id="{9953AA53-E8B6-A74D-A383-211A0CAA3C29}"/>
              </a:ext>
            </a:extLst>
          </p:cNvPr>
          <p:cNvSpPr/>
          <p:nvPr/>
        </p:nvSpPr>
        <p:spPr>
          <a:xfrm>
            <a:off x="522137" y="4037671"/>
            <a:ext cx="7981319" cy="523220"/>
          </a:xfrm>
          <a:prstGeom prst="rect">
            <a:avLst/>
          </a:prstGeom>
          <a:solidFill>
            <a:srgbClr val="D4E1F1"/>
          </a:solidFill>
        </p:spPr>
        <p:txBody>
          <a:bodyPr wrap="square">
            <a:spAutoFit/>
          </a:bodyPr>
          <a:lstStyle/>
          <a:p>
            <a:r>
              <a:rPr lang="it-IT" sz="1400" noProof="1">
                <a:solidFill>
                  <a:srgbClr val="C814C9"/>
                </a:solidFill>
                <a:latin typeface="Ubuntu Mono" panose="020B0509030602030204" pitchFamily="49" charset="0"/>
              </a:rPr>
              <a:t>$</a:t>
            </a:r>
            <a:r>
              <a:rPr lang="it-IT" sz="1400" noProof="1">
                <a:solidFill>
                  <a:srgbClr val="000000"/>
                </a:solidFill>
                <a:latin typeface="Ubuntu Mono" panose="020B0509030602030204" pitchFamily="49" charset="0"/>
              </a:rPr>
              <a:t> sudo </a:t>
            </a:r>
            <a:r>
              <a:rPr lang="it-IT" sz="1400" noProof="1">
                <a:solidFill>
                  <a:srgbClr val="000000"/>
                </a:solidFill>
                <a:effectLst/>
                <a:latin typeface="Ubuntu Mono" panose="020B0509030602030204" pitchFamily="49" charset="0"/>
              </a:rPr>
              <a:t>cp artisan.auto /etc/bash_completion.d/</a:t>
            </a:r>
          </a:p>
          <a:p>
            <a:r>
              <a:rPr lang="it-IT" sz="1400" noProof="1">
                <a:solidFill>
                  <a:srgbClr val="C814C9"/>
                </a:solidFill>
                <a:latin typeface="Ubuntu Mono" panose="020B0509030602030204" pitchFamily="49" charset="0"/>
              </a:rPr>
              <a:t>$</a:t>
            </a:r>
            <a:r>
              <a:rPr lang="it-IT" sz="1400" noProof="1">
                <a:solidFill>
                  <a:srgbClr val="000000"/>
                </a:solidFill>
                <a:latin typeface="Ubuntu Mono" panose="020B0509030602030204" pitchFamily="49" charset="0"/>
              </a:rPr>
              <a:t> Ctrl-D</a:t>
            </a:r>
            <a:endParaRPr lang="it-IT" sz="1400" noProof="1">
              <a:solidFill>
                <a:srgbClr val="000000"/>
              </a:solidFill>
              <a:effectLst/>
              <a:latin typeface="Ubuntu Mono" panose="020B0509030602030204" pitchFamily="49" charset="0"/>
            </a:endParaRPr>
          </a:p>
        </p:txBody>
      </p:sp>
    </p:spTree>
    <p:extLst>
      <p:ext uri="{BB962C8B-B14F-4D97-AF65-F5344CB8AC3E}">
        <p14:creationId xmlns:p14="http://schemas.microsoft.com/office/powerpoint/2010/main" val="35764774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E4EDF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5F4B2B-13D1-4A49-9026-C12564876C86}"/>
              </a:ext>
            </a:extLst>
          </p:cNvPr>
          <p:cNvSpPr>
            <a:spLocks noGrp="1"/>
          </p:cNvSpPr>
          <p:nvPr>
            <p:ph type="title"/>
          </p:nvPr>
        </p:nvSpPr>
        <p:spPr>
          <a:xfrm>
            <a:off x="359500" y="73049"/>
            <a:ext cx="8579942" cy="646815"/>
          </a:xfrm>
        </p:spPr>
        <p:txBody>
          <a:bodyPr>
            <a:normAutofit fontScale="90000"/>
          </a:bodyPr>
          <a:lstStyle/>
          <a:p>
            <a:r>
              <a:rPr lang="it-IT" b="0" i="1"/>
              <a:t>artisan</a:t>
            </a:r>
            <a:r>
              <a:rPr lang="it-IT" b="0"/>
              <a:t> e bash-completion: script e alias</a:t>
            </a:r>
            <a:endParaRPr lang="it-IT" b="0" i="1"/>
          </a:p>
        </p:txBody>
      </p:sp>
      <p:sp>
        <p:nvSpPr>
          <p:cNvPr id="3" name="Segnaposto contenuto 2">
            <a:extLst>
              <a:ext uri="{FF2B5EF4-FFF2-40B4-BE49-F238E27FC236}">
                <a16:creationId xmlns:a16="http://schemas.microsoft.com/office/drawing/2014/main" id="{EB704EC0-798F-5744-A009-01A8ADD85CFB}"/>
              </a:ext>
            </a:extLst>
          </p:cNvPr>
          <p:cNvSpPr>
            <a:spLocks noGrp="1"/>
          </p:cNvSpPr>
          <p:nvPr>
            <p:ph idx="1"/>
          </p:nvPr>
        </p:nvSpPr>
        <p:spPr>
          <a:xfrm>
            <a:off x="170823" y="769558"/>
            <a:ext cx="8768620" cy="879990"/>
          </a:xfrm>
        </p:spPr>
        <p:txBody>
          <a:bodyPr>
            <a:noAutofit/>
          </a:bodyPr>
          <a:lstStyle/>
          <a:p>
            <a:pPr marL="269875" indent="-269875"/>
            <a:r>
              <a:rPr lang="it-IT" sz="2400"/>
              <a:t>Occorre definire un comando di </a:t>
            </a:r>
            <a:r>
              <a:rPr lang="it-IT" sz="2400" err="1"/>
              <a:t>bash</a:t>
            </a:r>
            <a:r>
              <a:rPr lang="it-IT" sz="2400"/>
              <a:t> '</a:t>
            </a:r>
            <a:r>
              <a:rPr lang="it-IT" sz="2400" i="1"/>
              <a:t>artisan</a:t>
            </a:r>
            <a:r>
              <a:rPr lang="it-IT" sz="2400"/>
              <a:t>' da autocompletare;</a:t>
            </a:r>
            <a:br>
              <a:rPr lang="it-IT" sz="2400"/>
            </a:br>
            <a:r>
              <a:rPr lang="it-IT" sz="2400"/>
              <a:t>lo si introduce con </a:t>
            </a:r>
            <a:r>
              <a:rPr lang="it-IT" sz="2400" i="1"/>
              <a:t>alias </a:t>
            </a:r>
            <a:r>
              <a:rPr lang="it-IT" sz="2400"/>
              <a:t>ed ecco attivo il completamento con </a:t>
            </a:r>
            <a:r>
              <a:rPr lang="it-IT" sz="2400" err="1"/>
              <a:t>tab</a:t>
            </a:r>
            <a:r>
              <a:rPr lang="it-IT" sz="2400"/>
              <a:t>:</a:t>
            </a:r>
          </a:p>
        </p:txBody>
      </p:sp>
      <p:sp>
        <p:nvSpPr>
          <p:cNvPr id="4" name="Segnaposto data 3">
            <a:extLst>
              <a:ext uri="{FF2B5EF4-FFF2-40B4-BE49-F238E27FC236}">
                <a16:creationId xmlns:a16="http://schemas.microsoft.com/office/drawing/2014/main" id="{29BB6CD6-B213-1F4F-8482-49716776B486}"/>
              </a:ext>
            </a:extLst>
          </p:cNvPr>
          <p:cNvSpPr>
            <a:spLocks noGrp="1"/>
          </p:cNvSpPr>
          <p:nvPr>
            <p:ph type="dt" sz="half" idx="10"/>
          </p:nvPr>
        </p:nvSpPr>
        <p:spPr>
          <a:xfrm>
            <a:off x="261808" y="6454038"/>
            <a:ext cx="2133600" cy="365125"/>
          </a:xfrm>
        </p:spPr>
        <p:txBody>
          <a:bodyPr/>
          <a:lstStyle/>
          <a:p>
            <a:fld id="{FE0265E7-9C08-0144-940A-EFBEC19632EC}" type="datetime1">
              <a:rPr lang="it-IT" smtClean="0"/>
              <a:t>09/01/24</a:t>
            </a:fld>
            <a:endParaRPr lang="it-IT"/>
          </a:p>
        </p:txBody>
      </p:sp>
      <p:sp>
        <p:nvSpPr>
          <p:cNvPr id="5" name="Segnaposto piè di pagina 4">
            <a:extLst>
              <a:ext uri="{FF2B5EF4-FFF2-40B4-BE49-F238E27FC236}">
                <a16:creationId xmlns:a16="http://schemas.microsoft.com/office/drawing/2014/main" id="{0183C9BC-F5E4-3743-B558-857BEA924D99}"/>
              </a:ext>
            </a:extLst>
          </p:cNvPr>
          <p:cNvSpPr>
            <a:spLocks noGrp="1"/>
          </p:cNvSpPr>
          <p:nvPr>
            <p:ph type="ftr" sz="quarter" idx="11"/>
          </p:nvPr>
        </p:nvSpPr>
        <p:spPr>
          <a:xfrm>
            <a:off x="3197472" y="6454038"/>
            <a:ext cx="2895600" cy="365125"/>
          </a:xfrm>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0ED60209-0F11-8647-9F43-0311D6E342D8}"/>
              </a:ext>
            </a:extLst>
          </p:cNvPr>
          <p:cNvSpPr>
            <a:spLocks noGrp="1"/>
          </p:cNvSpPr>
          <p:nvPr>
            <p:ph type="sldNum" sz="quarter" idx="12"/>
          </p:nvPr>
        </p:nvSpPr>
        <p:spPr>
          <a:xfrm>
            <a:off x="6724168" y="6454038"/>
            <a:ext cx="2133600" cy="365125"/>
          </a:xfrm>
        </p:spPr>
        <p:txBody>
          <a:bodyPr/>
          <a:lstStyle/>
          <a:p>
            <a:fld id="{F8EFCE01-9A1A-5743-92DE-2F66DAA3BA2F}" type="slidenum">
              <a:rPr lang="it-IT" smtClean="0"/>
              <a:t>59</a:t>
            </a:fld>
            <a:endParaRPr lang="it-IT"/>
          </a:p>
        </p:txBody>
      </p:sp>
      <p:sp>
        <p:nvSpPr>
          <p:cNvPr id="7" name="Rettangolo 6">
            <a:extLst>
              <a:ext uri="{FF2B5EF4-FFF2-40B4-BE49-F238E27FC236}">
                <a16:creationId xmlns:a16="http://schemas.microsoft.com/office/drawing/2014/main" id="{0E6F9496-E1B8-2B4D-B6FD-EDBCD33B5EC3}"/>
              </a:ext>
            </a:extLst>
          </p:cNvPr>
          <p:cNvSpPr/>
          <p:nvPr/>
        </p:nvSpPr>
        <p:spPr>
          <a:xfrm>
            <a:off x="564472" y="1647282"/>
            <a:ext cx="8293296" cy="2970044"/>
          </a:xfrm>
          <a:prstGeom prst="rect">
            <a:avLst/>
          </a:prstGeom>
          <a:solidFill>
            <a:srgbClr val="D4E1F1"/>
          </a:solidFill>
        </p:spPr>
        <p:txBody>
          <a:bodyPr wrap="square">
            <a:spAutoFit/>
          </a:bodyPr>
          <a:lstStyle/>
          <a:p>
            <a:r>
              <a:rPr lang="it-IT" sz="1300" noProof="1">
                <a:solidFill>
                  <a:srgbClr val="C814C9"/>
                </a:solidFill>
                <a:latin typeface="Ubuntu Mono" panose="020B0509030602030204" pitchFamily="49" charset="0"/>
              </a:rPr>
              <a:t>my_app $ </a:t>
            </a:r>
            <a:r>
              <a:rPr lang="it-IT" sz="1300" noProof="1">
                <a:solidFill>
                  <a:srgbClr val="000000"/>
                </a:solidFill>
                <a:latin typeface="Ubuntu Mono" panose="020B0509030602030204" pitchFamily="49" charset="0"/>
              </a:rPr>
              <a:t>alias artisan='php artisan'</a:t>
            </a:r>
            <a:r>
              <a:rPr lang="it-IT" sz="1300" noProof="1">
                <a:solidFill>
                  <a:srgbClr val="0070C0"/>
                </a:solidFill>
                <a:latin typeface="Ubuntu Mono" panose="020B0509030602030204" pitchFamily="49" charset="0"/>
              </a:rPr>
              <a:t>  # </a:t>
            </a:r>
            <a:r>
              <a:rPr lang="it-IT" sz="1300" noProof="1">
                <a:solidFill>
                  <a:srgbClr val="0070C0"/>
                </a:solidFill>
                <a:latin typeface="Times New Roman" panose="02020603050405020304" pitchFamily="18" charset="0"/>
                <a:cs typeface="Times New Roman" panose="02020603050405020304" pitchFamily="18" charset="0"/>
              </a:rPr>
              <a:t>si potrebbe inserire in </a:t>
            </a:r>
            <a:r>
              <a:rPr lang="it-IT" sz="1300" i="1" noProof="1">
                <a:solidFill>
                  <a:srgbClr val="0070C0"/>
                </a:solidFill>
                <a:latin typeface="Times New Roman" panose="02020603050405020304" pitchFamily="18" charset="0"/>
                <a:cs typeface="Times New Roman" panose="02020603050405020304" pitchFamily="18" charset="0"/>
              </a:rPr>
              <a:t>.bashrc</a:t>
            </a:r>
            <a:r>
              <a:rPr lang="it-IT" sz="1300" noProof="1">
                <a:solidFill>
                  <a:srgbClr val="0070C0"/>
                </a:solidFill>
                <a:latin typeface="Times New Roman" panose="02020603050405020304" pitchFamily="18" charset="0"/>
                <a:cs typeface="Times New Roman" panose="02020603050405020304" pitchFamily="18" charset="0"/>
              </a:rPr>
              <a:t> etc. </a:t>
            </a:r>
            <a:endParaRPr lang="it-IT" sz="1300" noProof="1">
              <a:solidFill>
                <a:srgbClr val="C814C9"/>
              </a:solidFill>
              <a:effectLst/>
              <a:latin typeface="Ubuntu Mono" panose="020B0509030602030204" pitchFamily="49" charset="0"/>
            </a:endParaRPr>
          </a:p>
          <a:p>
            <a:r>
              <a:rPr lang="it-IT" sz="1300" noProof="1">
                <a:solidFill>
                  <a:srgbClr val="C814C9"/>
                </a:solidFill>
                <a:effectLst/>
                <a:latin typeface="Ubuntu Mono" panose="020B0509030602030204" pitchFamily="49" charset="0"/>
              </a:rPr>
              <a:t>my_app $ </a:t>
            </a:r>
            <a:r>
              <a:rPr lang="it-IT" sz="1300" noProof="1">
                <a:solidFill>
                  <a:srgbClr val="000000"/>
                </a:solidFill>
                <a:latin typeface="Ubuntu Mono" panose="020B0509030602030204" pitchFamily="49" charset="0"/>
              </a:rPr>
              <a:t>artisan [TAB]</a:t>
            </a:r>
            <a:r>
              <a:rPr lang="it-IT" sz="1400" noProof="1">
                <a:solidFill>
                  <a:srgbClr val="000000"/>
                </a:solidFill>
                <a:latin typeface="Ubuntu Mono" panose="020B0509030602030204" pitchFamily="49" charset="0"/>
              </a:rPr>
              <a:t>       </a:t>
            </a:r>
            <a:r>
              <a:rPr lang="it-IT" sz="1400" noProof="1">
                <a:solidFill>
                  <a:srgbClr val="0070C0"/>
                </a:solidFill>
                <a:latin typeface="Ubuntu Mono" panose="020B0509030602030204" pitchFamily="49" charset="0"/>
              </a:rPr>
              <a:t>        </a:t>
            </a:r>
            <a:r>
              <a:rPr lang="it-IT" sz="1300" noProof="1">
                <a:solidFill>
                  <a:srgbClr val="0070C0"/>
                </a:solidFill>
                <a:latin typeface="Ubuntu Mono" panose="020B0509030602030204" pitchFamily="49" charset="0"/>
              </a:rPr>
              <a:t># </a:t>
            </a:r>
            <a:r>
              <a:rPr lang="it-IT" sz="1300" noProof="1">
                <a:solidFill>
                  <a:srgbClr val="0070C0"/>
                </a:solidFill>
                <a:latin typeface="Times New Roman" panose="02020603050405020304" pitchFamily="18" charset="0"/>
                <a:cs typeface="Times New Roman" panose="02020603050405020304" pitchFamily="18" charset="0"/>
              </a:rPr>
              <a:t>premendo il tasto TAB si attiva il completamento automatico</a:t>
            </a:r>
            <a:r>
              <a:rPr lang="it-IT" sz="1400" noProof="1">
                <a:solidFill>
                  <a:srgbClr val="0070C0"/>
                </a:solidFill>
                <a:latin typeface="Times New Roman" panose="02020603050405020304" pitchFamily="18" charset="0"/>
                <a:cs typeface="Times New Roman" panose="02020603050405020304" pitchFamily="18" charset="0"/>
              </a:rPr>
              <a:t> </a:t>
            </a:r>
            <a:endParaRPr lang="it-IT" sz="1400" noProof="1">
              <a:solidFill>
                <a:srgbClr val="000000"/>
              </a:solidFill>
              <a:latin typeface="Ubuntu Mono" panose="020B0509030602030204" pitchFamily="49" charset="0"/>
            </a:endParaRPr>
          </a:p>
          <a:p>
            <a:r>
              <a:rPr lang="it-IT" sz="1200" noProof="1">
                <a:solidFill>
                  <a:srgbClr val="000000"/>
                </a:solidFill>
                <a:latin typeface="Ubuntu Mono" panose="020B0509030602030204" pitchFamily="49" charset="0"/>
              </a:rPr>
              <a:t>app:name             help                 make:migration       migrate:rollback     route:cache</a:t>
            </a:r>
          </a:p>
          <a:p>
            <a:r>
              <a:rPr lang="it-IT" sz="1200" noProof="1">
                <a:solidFill>
                  <a:srgbClr val="000000"/>
                </a:solidFill>
                <a:latin typeface="Ubuntu Mono" panose="020B0509030602030204" pitchFamily="49" charset="0"/>
              </a:rPr>
              <a:t>auth:clear-resets    inspire              make:model           migrate:status       route:clear</a:t>
            </a:r>
          </a:p>
          <a:p>
            <a:r>
              <a:rPr lang="it-IT" sz="1200" noProof="1">
                <a:solidFill>
                  <a:srgbClr val="000000"/>
                </a:solidFill>
                <a:latin typeface="Ubuntu Mono" panose="020B0509030602030204" pitchFamily="49" charset="0"/>
              </a:rPr>
              <a:t>cache:clear          key:generate         make:notification    notifications:table  route:list</a:t>
            </a:r>
          </a:p>
          <a:p>
            <a:r>
              <a:rPr lang="it-IT" sz="1200" noProof="1">
                <a:solidFill>
                  <a:srgbClr val="000000"/>
                </a:solidFill>
                <a:latin typeface="Ubuntu Mono" panose="020B0509030602030204" pitchFamily="49" charset="0"/>
              </a:rPr>
              <a:t>...</a:t>
            </a:r>
          </a:p>
          <a:p>
            <a:r>
              <a:rPr lang="it-IT" sz="1200" noProof="1">
                <a:solidFill>
                  <a:srgbClr val="000000"/>
                </a:solidFill>
                <a:latin typeface="Ubuntu Mono" panose="020B0509030602030204" pitchFamily="49" charset="0"/>
              </a:rPr>
              <a:t>down                 make:event           make:seeder          queue:flush          up</a:t>
            </a:r>
          </a:p>
          <a:p>
            <a:r>
              <a:rPr lang="it-IT" sz="1200" noProof="1">
                <a:solidFill>
                  <a:srgbClr val="000000"/>
                </a:solidFill>
                <a:latin typeface="Ubuntu Mono" panose="020B0509030602030204" pitchFamily="49" charset="0"/>
              </a:rPr>
              <a:t>dump-server          make:exception       make:test            queue:forget         vendor:publish</a:t>
            </a:r>
          </a:p>
          <a:p>
            <a:r>
              <a:rPr lang="it-IT" sz="1200" noProof="1">
                <a:solidFill>
                  <a:srgbClr val="000000"/>
                </a:solidFill>
                <a:latin typeface="Ubuntu Mono" panose="020B0509030602030204" pitchFamily="49" charset="0"/>
              </a:rPr>
              <a:t>env                  make:factory         migrate              queue:listen         view:cache</a:t>
            </a:r>
          </a:p>
          <a:p>
            <a:r>
              <a:rPr lang="it-IT" sz="1200" noProof="1">
                <a:solidFill>
                  <a:srgbClr val="000000"/>
                </a:solidFill>
                <a:latin typeface="Ubuntu Mono" panose="020B0509030602030204" pitchFamily="49" charset="0"/>
              </a:rPr>
              <a:t>event:cache          make:job             migrate:fresh        queue:restart        view:clear</a:t>
            </a:r>
          </a:p>
          <a:p>
            <a:r>
              <a:rPr lang="it-IT" sz="1200" noProof="1">
                <a:solidFill>
                  <a:srgbClr val="000000"/>
                </a:solidFill>
                <a:latin typeface="Ubuntu Mono" panose="020B0509030602030204" pitchFamily="49" charset="0"/>
              </a:rPr>
              <a:t>...</a:t>
            </a:r>
          </a:p>
          <a:p>
            <a:r>
              <a:rPr lang="it-IT" sz="1300" noProof="1">
                <a:solidFill>
                  <a:srgbClr val="C814C9"/>
                </a:solidFill>
                <a:latin typeface="Ubuntu Mono" panose="020B0509030602030204" pitchFamily="49" charset="0"/>
              </a:rPr>
              <a:t>my_app $ </a:t>
            </a:r>
            <a:r>
              <a:rPr lang="it-IT" sz="1300" noProof="1">
                <a:solidFill>
                  <a:srgbClr val="000000"/>
                </a:solidFill>
                <a:latin typeface="Ubuntu Mono" panose="020B0509030602030204" pitchFamily="49" charset="0"/>
              </a:rPr>
              <a:t>artisan migrat [TAB]</a:t>
            </a:r>
            <a:r>
              <a:rPr lang="it-IT" sz="1300" noProof="1">
                <a:solidFill>
                  <a:srgbClr val="0070C0"/>
                </a:solidFill>
                <a:latin typeface="Ubuntu Mono" panose="020B0509030602030204" pitchFamily="49" charset="0"/>
              </a:rPr>
              <a:t>   # </a:t>
            </a:r>
            <a:r>
              <a:rPr lang="it-IT" sz="1300" noProof="1">
                <a:solidFill>
                  <a:srgbClr val="0070C0"/>
                </a:solidFill>
                <a:latin typeface="Times New Roman" panose="02020603050405020304" pitchFamily="18" charset="0"/>
                <a:cs typeface="Times New Roman" panose="02020603050405020304" pitchFamily="18" charset="0"/>
              </a:rPr>
              <a:t>il completamento funziona anche con sottocomandi e opzioni </a:t>
            </a:r>
            <a:endParaRPr lang="it-IT" sz="1300" noProof="1">
              <a:solidFill>
                <a:srgbClr val="000000"/>
              </a:solidFill>
              <a:latin typeface="Ubuntu Mono" panose="020B0509030602030204" pitchFamily="49" charset="0"/>
            </a:endParaRPr>
          </a:p>
          <a:p>
            <a:r>
              <a:rPr lang="it-IT" sz="1200" noProof="1">
                <a:solidFill>
                  <a:srgbClr val="000000"/>
                </a:solidFill>
                <a:latin typeface="Ubuntu Mono" panose="020B0509030602030204" pitchFamily="49" charset="0"/>
              </a:rPr>
              <a:t>artisan migrat</a:t>
            </a:r>
          </a:p>
          <a:p>
            <a:r>
              <a:rPr lang="it-IT" sz="1200" noProof="1">
                <a:solidFill>
                  <a:srgbClr val="000000"/>
                </a:solidFill>
                <a:latin typeface="Ubuntu Mono" panose="020B0509030602030204" pitchFamily="49" charset="0"/>
              </a:rPr>
              <a:t>migrate           migrate:install   migrate:reset     migrate:status    </a:t>
            </a:r>
          </a:p>
          <a:p>
            <a:r>
              <a:rPr lang="it-IT" sz="1200" noProof="1">
                <a:solidFill>
                  <a:srgbClr val="000000"/>
                </a:solidFill>
                <a:latin typeface="Ubuntu Mono" panose="020B0509030602030204" pitchFamily="49" charset="0"/>
              </a:rPr>
              <a:t>migrate:fresh     migrate:refresh   migrate:rollback</a:t>
            </a:r>
          </a:p>
        </p:txBody>
      </p:sp>
      <p:sp>
        <p:nvSpPr>
          <p:cNvPr id="14" name="Segnaposto contenuto 2">
            <a:extLst>
              <a:ext uri="{FF2B5EF4-FFF2-40B4-BE49-F238E27FC236}">
                <a16:creationId xmlns:a16="http://schemas.microsoft.com/office/drawing/2014/main" id="{A514E498-96AA-9D48-888B-C7499D52716C}"/>
              </a:ext>
            </a:extLst>
          </p:cNvPr>
          <p:cNvSpPr txBox="1">
            <a:spLocks/>
          </p:cNvSpPr>
          <p:nvPr/>
        </p:nvSpPr>
        <p:spPr>
          <a:xfrm>
            <a:off x="260962" y="4617778"/>
            <a:ext cx="8883038" cy="4470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9875" indent="-269875"/>
            <a:r>
              <a:rPr lang="it-IT" sz="2100"/>
              <a:t>Per disattivare l'autocompletion (mantenendo l'alias) nella sessione corrente:</a:t>
            </a:r>
          </a:p>
        </p:txBody>
      </p:sp>
      <p:sp>
        <p:nvSpPr>
          <p:cNvPr id="15" name="Rettangolo 14">
            <a:extLst>
              <a:ext uri="{FF2B5EF4-FFF2-40B4-BE49-F238E27FC236}">
                <a16:creationId xmlns:a16="http://schemas.microsoft.com/office/drawing/2014/main" id="{1146F384-EF1B-0648-85A4-F707EDAD2C51}"/>
              </a:ext>
            </a:extLst>
          </p:cNvPr>
          <p:cNvSpPr/>
          <p:nvPr/>
        </p:nvSpPr>
        <p:spPr>
          <a:xfrm>
            <a:off x="564473" y="5015723"/>
            <a:ext cx="8293295" cy="692497"/>
          </a:xfrm>
          <a:prstGeom prst="rect">
            <a:avLst/>
          </a:prstGeom>
          <a:solidFill>
            <a:srgbClr val="D4E1F1"/>
          </a:solidFill>
        </p:spPr>
        <p:txBody>
          <a:bodyPr wrap="square">
            <a:spAutoFit/>
          </a:bodyPr>
          <a:lstStyle/>
          <a:p>
            <a:r>
              <a:rPr lang="it-IT" sz="1300" noProof="1">
                <a:solidFill>
                  <a:srgbClr val="C814C9"/>
                </a:solidFill>
                <a:latin typeface="Ubuntu Mono" panose="020B0509030602030204" pitchFamily="49" charset="0"/>
              </a:rPr>
              <a:t>my_app1 $</a:t>
            </a:r>
            <a:r>
              <a:rPr lang="it-IT" sz="1300" noProof="1">
                <a:solidFill>
                  <a:srgbClr val="000000"/>
                </a:solidFill>
                <a:latin typeface="Ubuntu Mono" panose="020B0509030602030204" pitchFamily="49" charset="0"/>
              </a:rPr>
              <a:t> complete -r artisan</a:t>
            </a:r>
          </a:p>
          <a:p>
            <a:r>
              <a:rPr lang="it-IT" sz="1300" noProof="1">
                <a:solidFill>
                  <a:srgbClr val="C814C9"/>
                </a:solidFill>
                <a:latin typeface="Ubuntu Mono" panose="020B0509030602030204" pitchFamily="49" charset="0"/>
              </a:rPr>
              <a:t>my_app1 $</a:t>
            </a:r>
            <a:r>
              <a:rPr lang="it-IT" sz="1300" noProof="1">
                <a:solidFill>
                  <a:srgbClr val="000000"/>
                </a:solidFill>
                <a:latin typeface="Ubuntu Mono" panose="020B0509030602030204" pitchFamily="49" charset="0"/>
              </a:rPr>
              <a:t> complete -p artisan</a:t>
            </a:r>
          </a:p>
          <a:p>
            <a:r>
              <a:rPr lang="it-IT" sz="1300" noProof="1">
                <a:solidFill>
                  <a:srgbClr val="000000"/>
                </a:solidFill>
                <a:latin typeface="Ubuntu Mono" panose="020B0509030602030204" pitchFamily="49" charset="0"/>
              </a:rPr>
              <a:t>-bash: complete: artisan: nessun completamento specificato</a:t>
            </a:r>
          </a:p>
        </p:txBody>
      </p:sp>
      <p:sp>
        <p:nvSpPr>
          <p:cNvPr id="16" name="Segnaposto contenuto 2">
            <a:extLst>
              <a:ext uri="{FF2B5EF4-FFF2-40B4-BE49-F238E27FC236}">
                <a16:creationId xmlns:a16="http://schemas.microsoft.com/office/drawing/2014/main" id="{C2B55DA4-FD65-A948-A0D6-AB0BABEBC229}"/>
              </a:ext>
            </a:extLst>
          </p:cNvPr>
          <p:cNvSpPr txBox="1">
            <a:spLocks/>
          </p:cNvSpPr>
          <p:nvPr/>
        </p:nvSpPr>
        <p:spPr>
          <a:xfrm>
            <a:off x="282735" y="5795107"/>
            <a:ext cx="8768620" cy="4470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9875" indent="-269875"/>
            <a:r>
              <a:rPr lang="it-IT" sz="2100"/>
              <a:t>Per disattivarlo in permanenza, in successive sessioni </a:t>
            </a:r>
            <a:r>
              <a:rPr lang="it-IT" sz="2100" i="1"/>
              <a:t>bash</a:t>
            </a:r>
            <a:r>
              <a:rPr lang="it-IT" sz="2100"/>
              <a:t>, e per ogni app:</a:t>
            </a:r>
          </a:p>
        </p:txBody>
      </p:sp>
      <p:sp>
        <p:nvSpPr>
          <p:cNvPr id="17" name="Rettangolo 16">
            <a:extLst>
              <a:ext uri="{FF2B5EF4-FFF2-40B4-BE49-F238E27FC236}">
                <a16:creationId xmlns:a16="http://schemas.microsoft.com/office/drawing/2014/main" id="{7FA5DBA4-C7E8-F94E-80B4-64ECAF1C6D6F}"/>
              </a:ext>
            </a:extLst>
          </p:cNvPr>
          <p:cNvSpPr/>
          <p:nvPr/>
        </p:nvSpPr>
        <p:spPr>
          <a:xfrm>
            <a:off x="586246" y="6193052"/>
            <a:ext cx="8271522" cy="292388"/>
          </a:xfrm>
          <a:prstGeom prst="rect">
            <a:avLst/>
          </a:prstGeom>
          <a:solidFill>
            <a:srgbClr val="D4E1F1"/>
          </a:solidFill>
        </p:spPr>
        <p:txBody>
          <a:bodyPr wrap="square">
            <a:spAutoFit/>
          </a:bodyPr>
          <a:lstStyle/>
          <a:p>
            <a:r>
              <a:rPr lang="it-IT" sz="1300" noProof="1">
                <a:solidFill>
                  <a:srgbClr val="C814C9"/>
                </a:solidFill>
                <a:latin typeface="Ubuntu Mono" panose="020B0509030602030204" pitchFamily="49" charset="0"/>
              </a:rPr>
              <a:t>my_app1 $</a:t>
            </a:r>
            <a:r>
              <a:rPr lang="it-IT" sz="1300" noProof="1">
                <a:solidFill>
                  <a:srgbClr val="000000"/>
                </a:solidFill>
                <a:latin typeface="Ubuntu Mono" panose="020B0509030602030204" pitchFamily="49" charset="0"/>
              </a:rPr>
              <a:t> sudo rm /etc/bash_completion.d/artisan</a:t>
            </a:r>
          </a:p>
        </p:txBody>
      </p:sp>
      <p:sp>
        <p:nvSpPr>
          <p:cNvPr id="12" name="Segnaposto contenuto 2">
            <a:extLst>
              <a:ext uri="{FF2B5EF4-FFF2-40B4-BE49-F238E27FC236}">
                <a16:creationId xmlns:a16="http://schemas.microsoft.com/office/drawing/2014/main" id="{48EDC09D-D67B-9B44-A073-2103884629EE}"/>
              </a:ext>
            </a:extLst>
          </p:cNvPr>
          <p:cNvSpPr txBox="1">
            <a:spLocks/>
          </p:cNvSpPr>
          <p:nvPr/>
        </p:nvSpPr>
        <p:spPr>
          <a:xfrm>
            <a:off x="282735" y="206529"/>
            <a:ext cx="8768620" cy="50135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9875" indent="-269875"/>
            <a:endParaRPr lang="it-IT" sz="2400"/>
          </a:p>
        </p:txBody>
      </p:sp>
    </p:spTree>
    <p:extLst>
      <p:ext uri="{BB962C8B-B14F-4D97-AF65-F5344CB8AC3E}">
        <p14:creationId xmlns:p14="http://schemas.microsoft.com/office/powerpoint/2010/main" val="2165826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EDF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1950" y="153554"/>
            <a:ext cx="8580438" cy="630957"/>
          </a:xfrm>
        </p:spPr>
        <p:txBody>
          <a:bodyPr>
            <a:normAutofit fontScale="90000"/>
          </a:bodyPr>
          <a:lstStyle/>
          <a:p>
            <a:r>
              <a:rPr lang="it-IT" sz="4000" b="0">
                <a:solidFill>
                  <a:srgbClr val="000000"/>
                </a:solidFill>
              </a:rPr>
              <a:t>Un ambiente </a:t>
            </a:r>
            <a:r>
              <a:rPr lang="it-IT" sz="4000" b="0" err="1">
                <a:solidFill>
                  <a:srgbClr val="000000"/>
                </a:solidFill>
              </a:rPr>
              <a:t>Laravel</a:t>
            </a:r>
            <a:r>
              <a:rPr lang="it-IT" sz="4000" b="0">
                <a:solidFill>
                  <a:srgbClr val="000000"/>
                </a:solidFill>
              </a:rPr>
              <a:t>: la VM </a:t>
            </a:r>
            <a:r>
              <a:rPr lang="it-IT" sz="4000" b="0" i="1" err="1">
                <a:solidFill>
                  <a:srgbClr val="000000"/>
                </a:solidFill>
              </a:rPr>
              <a:t>homestead</a:t>
            </a:r>
            <a:endParaRPr lang="it-IT" sz="4000" b="0" i="1">
              <a:solidFill>
                <a:srgbClr val="000000"/>
              </a:solidFill>
              <a:latin typeface="Calibri"/>
            </a:endParaRPr>
          </a:p>
        </p:txBody>
      </p:sp>
      <p:sp>
        <p:nvSpPr>
          <p:cNvPr id="3" name="Content Placeholder 2"/>
          <p:cNvSpPr>
            <a:spLocks noGrp="1"/>
          </p:cNvSpPr>
          <p:nvPr>
            <p:ph idx="1"/>
          </p:nvPr>
        </p:nvSpPr>
        <p:spPr>
          <a:xfrm>
            <a:off x="314450" y="1044834"/>
            <a:ext cx="8580438" cy="5409204"/>
          </a:xfrm>
        </p:spPr>
        <p:txBody>
          <a:bodyPr vert="horz" lIns="91440" tIns="45720" rIns="91440" bIns="45720" rtlCol="0" anchor="t">
            <a:normAutofit fontScale="85000" lnSpcReduction="10000"/>
          </a:bodyPr>
          <a:lstStyle/>
          <a:p>
            <a:pPr marL="0" indent="0">
              <a:spcBef>
                <a:spcPts val="1272"/>
              </a:spcBef>
              <a:buNone/>
            </a:pPr>
            <a:r>
              <a:rPr lang="it-IT" sz="2500"/>
              <a:t>Occorre disporre di un ambiente/sistema di sviluppo </a:t>
            </a:r>
            <a:r>
              <a:rPr lang="it-IT" sz="2500" err="1"/>
              <a:t>Laravel</a:t>
            </a:r>
            <a:r>
              <a:rPr lang="it-IT" sz="2500"/>
              <a:t>, cioè di: un </a:t>
            </a:r>
            <a:r>
              <a:rPr lang="it-IT" sz="2500" err="1"/>
              <a:t>engine</a:t>
            </a:r>
            <a:r>
              <a:rPr lang="it-IT" sz="2500"/>
              <a:t> PHP adeguato, di certe librerie/moduli (binari) per PHP e di un insieme di svariati package (sorgente) in PHP</a:t>
            </a:r>
          </a:p>
          <a:p>
            <a:pPr marL="0" indent="0">
              <a:spcBef>
                <a:spcPts val="1272"/>
              </a:spcBef>
              <a:buNone/>
            </a:pPr>
            <a:r>
              <a:rPr lang="it-IT" sz="2500"/>
              <a:t>Questi componenti si possono installare "a mano", con qualche ausilio automatico, come vedremo più avanti</a:t>
            </a:r>
          </a:p>
          <a:p>
            <a:pPr marL="0" indent="0">
              <a:spcBef>
                <a:spcPts val="1272"/>
              </a:spcBef>
              <a:buNone/>
            </a:pPr>
            <a:r>
              <a:rPr lang="it-IT" sz="2500"/>
              <a:t>Un'alternativa forse più semplice, se avete a disposizione un </a:t>
            </a:r>
            <a:r>
              <a:rPr lang="it-IT" sz="2500" err="1"/>
              <a:t>hypervisor</a:t>
            </a:r>
            <a:r>
              <a:rPr lang="it-IT" sz="2500"/>
              <a:t> </a:t>
            </a:r>
            <a:r>
              <a:rPr lang="it-IT" sz="2500" err="1"/>
              <a:t>VirtualBox</a:t>
            </a:r>
            <a:r>
              <a:rPr lang="it-IT" sz="2500"/>
              <a:t> o HyperV, è usare </a:t>
            </a:r>
            <a:r>
              <a:rPr lang="it-IT" sz="2500" i="1" err="1"/>
              <a:t>Vagrant</a:t>
            </a:r>
            <a:r>
              <a:rPr lang="it-IT" sz="2500"/>
              <a:t>, un sistema di </a:t>
            </a:r>
            <a:r>
              <a:rPr lang="it-IT" sz="2500" i="1" err="1"/>
              <a:t>provisioning</a:t>
            </a:r>
            <a:r>
              <a:rPr lang="it-IT" sz="2500"/>
              <a:t>, per gestire </a:t>
            </a:r>
            <a:r>
              <a:rPr lang="it-IT" sz="2500" b="1"/>
              <a:t>macchine virtuali</a:t>
            </a:r>
            <a:r>
              <a:rPr lang="it-IT" sz="2500"/>
              <a:t> (VM) su un hypervisor</a:t>
            </a:r>
          </a:p>
          <a:p>
            <a:pPr marL="0" indent="0">
              <a:spcBef>
                <a:spcPts val="1272"/>
              </a:spcBef>
              <a:buNone/>
            </a:pPr>
            <a:r>
              <a:rPr lang="it-IT" sz="2500"/>
              <a:t>Vagrant può generare una VM per l'hypervisor prescelto, a partire da una </a:t>
            </a:r>
            <a:r>
              <a:rPr lang="it-IT" sz="2500" i="1"/>
              <a:t>box</a:t>
            </a:r>
            <a:r>
              <a:rPr lang="it-IT" sz="2500"/>
              <a:t>, un'immagine di disco preconfezionata. In rete sono disponibili box Vagrant per varie esigenze. </a:t>
            </a:r>
          </a:p>
          <a:p>
            <a:pPr marL="0" indent="0">
              <a:spcBef>
                <a:spcPts val="1272"/>
              </a:spcBef>
              <a:buNone/>
            </a:pPr>
            <a:r>
              <a:rPr lang="it-IT" sz="2500"/>
              <a:t>Per </a:t>
            </a:r>
            <a:r>
              <a:rPr lang="it-IT" sz="2500" err="1"/>
              <a:t>Laravel</a:t>
            </a:r>
            <a:r>
              <a:rPr lang="it-IT" sz="2500"/>
              <a:t>, la Vagrant box </a:t>
            </a:r>
            <a:r>
              <a:rPr lang="it-IT" sz="2500" b="1" i="1" err="1"/>
              <a:t>homestead</a:t>
            </a:r>
            <a:r>
              <a:rPr lang="it-IT" sz="2500"/>
              <a:t> offre, </a:t>
            </a:r>
            <a:r>
              <a:rPr lang="it-IT" sz="2500" err="1"/>
              <a:t>pre</a:t>
            </a:r>
            <a:r>
              <a:rPr lang="it-IT" sz="2500"/>
              <a:t>-installati, </a:t>
            </a:r>
            <a:r>
              <a:rPr lang="it-IT" sz="2500" err="1"/>
              <a:t>Ubuntu</a:t>
            </a:r>
            <a:r>
              <a:rPr lang="it-IT" sz="2500"/>
              <a:t> server LTS (il S.O. guest della VM), PHP e tutti gli strumenti, package e librerie necessari</a:t>
            </a:r>
          </a:p>
          <a:p>
            <a:pPr marL="0" indent="0">
              <a:spcBef>
                <a:spcPts val="1272"/>
              </a:spcBef>
              <a:buNone/>
            </a:pPr>
            <a:r>
              <a:rPr lang="it-IT" sz="2500"/>
              <a:t>Istruzioni dettagliate in</a:t>
            </a:r>
            <a:r>
              <a:rPr lang="it-IT" sz="3200"/>
              <a:t> </a:t>
            </a:r>
            <a:r>
              <a:rPr lang="it-IT" sz="2200">
                <a:latin typeface="Arial Narrow" panose="020B0604020202020204" pitchFamily="34" charset="0"/>
                <a:cs typeface="Arial Narrow" panose="020B0604020202020204" pitchFamily="34" charset="0"/>
                <a:hlinkClick r:id="rId3"/>
              </a:rPr>
              <a:t>https://laravel.com/docs/homestead</a:t>
            </a:r>
            <a:r>
              <a:rPr lang="it-IT" sz="2500"/>
              <a:t> o, direttamente, installate la </a:t>
            </a:r>
            <a:r>
              <a:rPr lang="it-IT" sz="2500" err="1"/>
              <a:t>Vagrant</a:t>
            </a:r>
            <a:r>
              <a:rPr lang="it-IT" sz="2500"/>
              <a:t> box </a:t>
            </a:r>
            <a:r>
              <a:rPr lang="it-IT" sz="2200">
                <a:latin typeface="Arial Narrow" panose="020B0604020202020204" pitchFamily="34" charset="0"/>
                <a:cs typeface="Arial Narrow" panose="020B0604020202020204" pitchFamily="34" charset="0"/>
                <a:hlinkClick r:id="rId4"/>
              </a:rPr>
              <a:t>https://app.vagrantup.com/laravel/boxes/homestead</a:t>
            </a:r>
            <a:r>
              <a:rPr lang="it-IT" sz="2500"/>
              <a:t> </a:t>
            </a:r>
          </a:p>
        </p:txBody>
      </p:sp>
      <p:sp>
        <p:nvSpPr>
          <p:cNvPr id="4" name="Date Placeholder 3"/>
          <p:cNvSpPr>
            <a:spLocks noGrp="1"/>
          </p:cNvSpPr>
          <p:nvPr>
            <p:ph type="dt" sz="half" idx="10"/>
          </p:nvPr>
        </p:nvSpPr>
        <p:spPr/>
        <p:txBody>
          <a:bodyPr/>
          <a:lstStyle/>
          <a:p>
            <a:fld id="{C147E854-E9E8-C748-B9C7-CB40721076B2}" type="datetime1">
              <a:rPr lang="it-IT" smtClean="0"/>
              <a:t>09/01/24</a:t>
            </a:fld>
            <a:endParaRPr lang="it-IT"/>
          </a:p>
        </p:txBody>
      </p:sp>
      <p:sp>
        <p:nvSpPr>
          <p:cNvPr id="5" name="Footer Placeholder 4"/>
          <p:cNvSpPr>
            <a:spLocks noGrp="1"/>
          </p:cNvSpPr>
          <p:nvPr>
            <p:ph type="ftr" sz="quarter" idx="11"/>
          </p:nvPr>
        </p:nvSpPr>
        <p:spPr/>
        <p:txBody>
          <a:bodyPr/>
          <a:lstStyle/>
          <a:p>
            <a:r>
              <a:rPr lang="it-IT"/>
              <a:t>Laravel: installazione, configurazione, tool</a:t>
            </a:r>
          </a:p>
        </p:txBody>
      </p:sp>
      <p:sp>
        <p:nvSpPr>
          <p:cNvPr id="6" name="Slide Number Placeholder 5"/>
          <p:cNvSpPr>
            <a:spLocks noGrp="1"/>
          </p:cNvSpPr>
          <p:nvPr>
            <p:ph type="sldNum" sz="quarter" idx="12"/>
          </p:nvPr>
        </p:nvSpPr>
        <p:spPr/>
        <p:txBody>
          <a:bodyPr/>
          <a:lstStyle/>
          <a:p>
            <a:fld id="{F8EFCE01-9A1A-5743-92DE-2F66DAA3BA2F}" type="slidenum">
              <a:rPr lang="it-IT" smtClean="0"/>
              <a:t>6</a:t>
            </a:fld>
            <a:endParaRPr lang="it-IT"/>
          </a:p>
        </p:txBody>
      </p:sp>
    </p:spTree>
    <p:extLst>
      <p:ext uri="{BB962C8B-B14F-4D97-AF65-F5344CB8AC3E}">
        <p14:creationId xmlns:p14="http://schemas.microsoft.com/office/powerpoint/2010/main" val="18346122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E4EDF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5F4B2B-13D1-4A49-9026-C12564876C86}"/>
              </a:ext>
            </a:extLst>
          </p:cNvPr>
          <p:cNvSpPr>
            <a:spLocks noGrp="1"/>
          </p:cNvSpPr>
          <p:nvPr>
            <p:ph type="title"/>
          </p:nvPr>
        </p:nvSpPr>
        <p:spPr>
          <a:xfrm>
            <a:off x="359500" y="73049"/>
            <a:ext cx="8579942" cy="646815"/>
          </a:xfrm>
        </p:spPr>
        <p:txBody>
          <a:bodyPr>
            <a:normAutofit fontScale="90000"/>
          </a:bodyPr>
          <a:lstStyle/>
          <a:p>
            <a:r>
              <a:rPr lang="it-IT" b="0" i="1"/>
              <a:t>artisan</a:t>
            </a:r>
            <a:r>
              <a:rPr lang="it-IT" b="0"/>
              <a:t> e </a:t>
            </a:r>
            <a:r>
              <a:rPr lang="it-IT" b="0" err="1"/>
              <a:t>bash-completion</a:t>
            </a:r>
            <a:r>
              <a:rPr lang="it-IT" b="0"/>
              <a:t>, con PHP / 1</a:t>
            </a:r>
            <a:endParaRPr lang="it-IT" b="0" i="1"/>
          </a:p>
        </p:txBody>
      </p:sp>
      <p:sp>
        <p:nvSpPr>
          <p:cNvPr id="3" name="Segnaposto contenuto 2">
            <a:extLst>
              <a:ext uri="{FF2B5EF4-FFF2-40B4-BE49-F238E27FC236}">
                <a16:creationId xmlns:a16="http://schemas.microsoft.com/office/drawing/2014/main" id="{EB704EC0-798F-5744-A009-01A8ADD85CFB}"/>
              </a:ext>
            </a:extLst>
          </p:cNvPr>
          <p:cNvSpPr>
            <a:spLocks noGrp="1"/>
          </p:cNvSpPr>
          <p:nvPr>
            <p:ph idx="1"/>
          </p:nvPr>
        </p:nvSpPr>
        <p:spPr>
          <a:xfrm>
            <a:off x="170822" y="888769"/>
            <a:ext cx="8858760" cy="1197269"/>
          </a:xfrm>
        </p:spPr>
        <p:txBody>
          <a:bodyPr>
            <a:noAutofit/>
          </a:bodyPr>
          <a:lstStyle/>
          <a:p>
            <a:pPr marL="0" indent="0">
              <a:buNone/>
            </a:pPr>
            <a:r>
              <a:rPr lang="it-IT" sz="2200"/>
              <a:t>Un altro modo di dotare </a:t>
            </a:r>
            <a:r>
              <a:rPr lang="it-IT" sz="2200" i="1"/>
              <a:t>artisan</a:t>
            </a:r>
            <a:r>
              <a:rPr lang="it-IT" sz="2200"/>
              <a:t> della </a:t>
            </a:r>
            <a:r>
              <a:rPr lang="it-IT" sz="2200" i="1" err="1"/>
              <a:t>bash</a:t>
            </a:r>
            <a:r>
              <a:rPr lang="it-IT" sz="2200" i="1"/>
              <a:t> </a:t>
            </a:r>
            <a:r>
              <a:rPr lang="it-IT" sz="2200" i="1" err="1"/>
              <a:t>completion</a:t>
            </a:r>
            <a:r>
              <a:rPr lang="it-IT" sz="2200"/>
              <a:t> è installare dell' apposito codice PHP, attraverso </a:t>
            </a:r>
            <a:r>
              <a:rPr lang="it-IT" sz="2200" i="1" err="1"/>
              <a:t>composer</a:t>
            </a:r>
            <a:r>
              <a:rPr lang="it-IT" sz="2200"/>
              <a:t>, </a:t>
            </a:r>
            <a:r>
              <a:rPr lang="it-IT" sz="2200" u="sng"/>
              <a:t>localmente a ciascuna </a:t>
            </a:r>
            <a:r>
              <a:rPr lang="it-IT" sz="2200" u="sng" err="1"/>
              <a:t>app</a:t>
            </a:r>
            <a:endParaRPr lang="it-IT" sz="2200" u="sng"/>
          </a:p>
          <a:p>
            <a:pPr marL="357188" indent="-268288">
              <a:spcBef>
                <a:spcPts val="200"/>
              </a:spcBef>
            </a:pPr>
            <a:r>
              <a:rPr lang="it-IT" sz="2200"/>
              <a:t>ciò perché anche </a:t>
            </a:r>
            <a:r>
              <a:rPr lang="it-IT" sz="2200" i="1"/>
              <a:t>artisan </a:t>
            </a:r>
            <a:r>
              <a:rPr lang="it-IT" sz="2200"/>
              <a:t>è installato localmente alla </a:t>
            </a:r>
            <a:r>
              <a:rPr lang="it-IT" sz="2200" err="1"/>
              <a:t>app</a:t>
            </a:r>
            <a:endParaRPr lang="it-IT" sz="2200"/>
          </a:p>
        </p:txBody>
      </p:sp>
      <p:sp>
        <p:nvSpPr>
          <p:cNvPr id="4" name="Segnaposto data 3">
            <a:extLst>
              <a:ext uri="{FF2B5EF4-FFF2-40B4-BE49-F238E27FC236}">
                <a16:creationId xmlns:a16="http://schemas.microsoft.com/office/drawing/2014/main" id="{29BB6CD6-B213-1F4F-8482-49716776B486}"/>
              </a:ext>
            </a:extLst>
          </p:cNvPr>
          <p:cNvSpPr>
            <a:spLocks noGrp="1"/>
          </p:cNvSpPr>
          <p:nvPr>
            <p:ph type="dt" sz="half" idx="10"/>
          </p:nvPr>
        </p:nvSpPr>
        <p:spPr>
          <a:xfrm>
            <a:off x="261808" y="6454038"/>
            <a:ext cx="2133600" cy="365125"/>
          </a:xfrm>
        </p:spPr>
        <p:txBody>
          <a:bodyPr/>
          <a:lstStyle/>
          <a:p>
            <a:fld id="{94D3B4CB-7810-8941-AFB7-F65D46C5D2AC}" type="datetime1">
              <a:rPr lang="it-IT" smtClean="0"/>
              <a:t>09/01/24</a:t>
            </a:fld>
            <a:endParaRPr lang="it-IT"/>
          </a:p>
        </p:txBody>
      </p:sp>
      <p:sp>
        <p:nvSpPr>
          <p:cNvPr id="5" name="Segnaposto piè di pagina 4">
            <a:extLst>
              <a:ext uri="{FF2B5EF4-FFF2-40B4-BE49-F238E27FC236}">
                <a16:creationId xmlns:a16="http://schemas.microsoft.com/office/drawing/2014/main" id="{0183C9BC-F5E4-3743-B558-857BEA924D99}"/>
              </a:ext>
            </a:extLst>
          </p:cNvPr>
          <p:cNvSpPr>
            <a:spLocks noGrp="1"/>
          </p:cNvSpPr>
          <p:nvPr>
            <p:ph type="ftr" sz="quarter" idx="11"/>
          </p:nvPr>
        </p:nvSpPr>
        <p:spPr>
          <a:xfrm>
            <a:off x="3197472" y="6454038"/>
            <a:ext cx="2895600" cy="365125"/>
          </a:xfrm>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0ED60209-0F11-8647-9F43-0311D6E342D8}"/>
              </a:ext>
            </a:extLst>
          </p:cNvPr>
          <p:cNvSpPr>
            <a:spLocks noGrp="1"/>
          </p:cNvSpPr>
          <p:nvPr>
            <p:ph type="sldNum" sz="quarter" idx="12"/>
          </p:nvPr>
        </p:nvSpPr>
        <p:spPr>
          <a:xfrm>
            <a:off x="6724168" y="6454038"/>
            <a:ext cx="2133600" cy="365125"/>
          </a:xfrm>
        </p:spPr>
        <p:txBody>
          <a:bodyPr/>
          <a:lstStyle/>
          <a:p>
            <a:fld id="{F8EFCE01-9A1A-5743-92DE-2F66DAA3BA2F}" type="slidenum">
              <a:rPr lang="it-IT" smtClean="0"/>
              <a:t>60</a:t>
            </a:fld>
            <a:endParaRPr lang="it-IT"/>
          </a:p>
        </p:txBody>
      </p:sp>
      <p:sp>
        <p:nvSpPr>
          <p:cNvPr id="7" name="Rettangolo 6">
            <a:extLst>
              <a:ext uri="{FF2B5EF4-FFF2-40B4-BE49-F238E27FC236}">
                <a16:creationId xmlns:a16="http://schemas.microsoft.com/office/drawing/2014/main" id="{0E6F9496-E1B8-2B4D-B6FD-EDBCD33B5EC3}"/>
              </a:ext>
            </a:extLst>
          </p:cNvPr>
          <p:cNvSpPr/>
          <p:nvPr/>
        </p:nvSpPr>
        <p:spPr>
          <a:xfrm>
            <a:off x="581339" y="2035979"/>
            <a:ext cx="7981319" cy="692497"/>
          </a:xfrm>
          <a:prstGeom prst="rect">
            <a:avLst/>
          </a:prstGeom>
          <a:solidFill>
            <a:srgbClr val="D4E1F1"/>
          </a:solidFill>
        </p:spPr>
        <p:txBody>
          <a:bodyPr wrap="square">
            <a:spAutoFit/>
          </a:bodyPr>
          <a:lstStyle/>
          <a:p>
            <a:r>
              <a:rPr lang="it-IT" sz="1300" dirty="0" err="1">
                <a:solidFill>
                  <a:srgbClr val="C814C9"/>
                </a:solidFill>
                <a:effectLst/>
                <a:latin typeface="Ubuntu Mono" panose="020B0509030602030204" pitchFamily="49" charset="0"/>
              </a:rPr>
              <a:t>my_app</a:t>
            </a:r>
            <a:r>
              <a:rPr lang="it-IT" sz="1300" dirty="0">
                <a:solidFill>
                  <a:srgbClr val="C814C9"/>
                </a:solidFill>
                <a:effectLst/>
                <a:latin typeface="Ubuntu Mono" panose="020B0509030602030204" pitchFamily="49" charset="0"/>
              </a:rPr>
              <a:t> $</a:t>
            </a:r>
            <a:r>
              <a:rPr lang="it-IT" sz="1300" dirty="0">
                <a:solidFill>
                  <a:srgbClr val="000000"/>
                </a:solidFill>
                <a:effectLst/>
                <a:latin typeface="Ubuntu Mono" panose="020B0509030602030204" pitchFamily="49" charset="0"/>
              </a:rPr>
              <a:t> </a:t>
            </a:r>
            <a:r>
              <a:rPr lang="it-IT" sz="1300" dirty="0" err="1">
                <a:solidFill>
                  <a:srgbClr val="000000"/>
                </a:solidFill>
                <a:effectLst/>
                <a:latin typeface="Ubuntu Mono" panose="020B0509030602030204" pitchFamily="49" charset="0"/>
              </a:rPr>
              <a:t>composer</a:t>
            </a:r>
            <a:r>
              <a:rPr lang="it-IT" sz="1300" dirty="0">
                <a:solidFill>
                  <a:srgbClr val="000000"/>
                </a:solidFill>
                <a:effectLst/>
                <a:latin typeface="Ubuntu Mono" panose="020B0509030602030204" pitchFamily="49" charset="0"/>
              </a:rPr>
              <a:t> </a:t>
            </a:r>
            <a:r>
              <a:rPr lang="it-IT" sz="1300" dirty="0" err="1">
                <a:solidFill>
                  <a:srgbClr val="000000"/>
                </a:solidFill>
                <a:effectLst/>
                <a:latin typeface="Ubuntu Mono" panose="020B0509030602030204" pitchFamily="49" charset="0"/>
              </a:rPr>
              <a:t>require</a:t>
            </a:r>
            <a:r>
              <a:rPr lang="it-IT" sz="1300" dirty="0">
                <a:solidFill>
                  <a:srgbClr val="000000"/>
                </a:solidFill>
                <a:effectLst/>
                <a:latin typeface="Ubuntu Mono" panose="020B0509030602030204" pitchFamily="49" charset="0"/>
              </a:rPr>
              <a:t> </a:t>
            </a:r>
            <a:r>
              <a:rPr lang="it-IT" sz="1300" dirty="0" err="1">
                <a:solidFill>
                  <a:srgbClr val="000000"/>
                </a:solidFill>
                <a:effectLst/>
                <a:latin typeface="Ubuntu Mono" panose="020B0509030602030204" pitchFamily="49" charset="0"/>
              </a:rPr>
              <a:t>balping</a:t>
            </a:r>
            <a:r>
              <a:rPr lang="it-IT" sz="1300" dirty="0">
                <a:solidFill>
                  <a:srgbClr val="000000"/>
                </a:solidFill>
                <a:effectLst/>
                <a:latin typeface="Ubuntu Mono" panose="020B0509030602030204" pitchFamily="49" charset="0"/>
              </a:rPr>
              <a:t>/artisan-</a:t>
            </a:r>
            <a:r>
              <a:rPr lang="it-IT" sz="1300" dirty="0" err="1">
                <a:solidFill>
                  <a:srgbClr val="000000"/>
                </a:solidFill>
                <a:effectLst/>
                <a:latin typeface="Ubuntu Mono" panose="020B0509030602030204" pitchFamily="49" charset="0"/>
              </a:rPr>
              <a:t>bash</a:t>
            </a:r>
            <a:r>
              <a:rPr lang="it-IT" sz="1300" dirty="0">
                <a:solidFill>
                  <a:srgbClr val="000000"/>
                </a:solidFill>
                <a:effectLst/>
                <a:latin typeface="Ubuntu Mono" panose="020B0509030602030204" pitchFamily="49" charset="0"/>
              </a:rPr>
              <a:t>-</a:t>
            </a:r>
            <a:r>
              <a:rPr lang="it-IT" sz="1300" dirty="0" err="1">
                <a:solidFill>
                  <a:srgbClr val="000000"/>
                </a:solidFill>
                <a:effectLst/>
                <a:latin typeface="Ubuntu Mono" panose="020B0509030602030204" pitchFamily="49" charset="0"/>
              </a:rPr>
              <a:t>completion</a:t>
            </a:r>
            <a:endParaRPr lang="it-IT" sz="1300" dirty="0">
              <a:solidFill>
                <a:srgbClr val="000000"/>
              </a:solidFill>
              <a:effectLst/>
              <a:latin typeface="Ubuntu Mono" panose="020B0509030602030204" pitchFamily="49" charset="0"/>
            </a:endParaRPr>
          </a:p>
          <a:p>
            <a:r>
              <a:rPr lang="it-IT" sz="1300" dirty="0">
                <a:solidFill>
                  <a:srgbClr val="2FB41D"/>
                </a:solidFill>
                <a:effectLst/>
                <a:latin typeface="Ubuntu Mono" panose="020B0509030602030204" pitchFamily="49" charset="0"/>
              </a:rPr>
              <a:t>...</a:t>
            </a:r>
          </a:p>
          <a:p>
            <a:r>
              <a:rPr lang="it-IT" sz="1300" dirty="0">
                <a:solidFill>
                  <a:srgbClr val="000000"/>
                </a:solidFill>
                <a:effectLst/>
                <a:latin typeface="Ubuntu Mono" panose="020B0509030602030204" pitchFamily="49" charset="0"/>
              </a:rPr>
              <a:t>  - </a:t>
            </a:r>
            <a:r>
              <a:rPr lang="it-IT" sz="1300" dirty="0" err="1">
                <a:solidFill>
                  <a:srgbClr val="000000"/>
                </a:solidFill>
                <a:effectLst/>
                <a:latin typeface="Ubuntu Mono" panose="020B0509030602030204" pitchFamily="49" charset="0"/>
              </a:rPr>
              <a:t>Installing</a:t>
            </a:r>
            <a:r>
              <a:rPr lang="it-IT" sz="1300" dirty="0">
                <a:solidFill>
                  <a:srgbClr val="000000"/>
                </a:solidFill>
                <a:effectLst/>
                <a:latin typeface="Ubuntu Mono" panose="020B0509030602030204" pitchFamily="49" charset="0"/>
              </a:rPr>
              <a:t> </a:t>
            </a:r>
            <a:r>
              <a:rPr lang="it-IT" sz="1300" dirty="0" err="1">
                <a:solidFill>
                  <a:srgbClr val="2FB41D"/>
                </a:solidFill>
                <a:effectLst/>
                <a:latin typeface="Ubuntu Mono" panose="020B0509030602030204" pitchFamily="49" charset="0"/>
              </a:rPr>
              <a:t>balping</a:t>
            </a:r>
            <a:r>
              <a:rPr lang="it-IT" sz="1300" dirty="0">
                <a:solidFill>
                  <a:srgbClr val="2FB41D"/>
                </a:solidFill>
                <a:effectLst/>
                <a:latin typeface="Ubuntu Mono" panose="020B0509030602030204" pitchFamily="49" charset="0"/>
              </a:rPr>
              <a:t>/artisan-</a:t>
            </a:r>
            <a:r>
              <a:rPr lang="it-IT" sz="1300" dirty="0" err="1">
                <a:solidFill>
                  <a:srgbClr val="2FB41D"/>
                </a:solidFill>
                <a:effectLst/>
                <a:latin typeface="Ubuntu Mono" panose="020B0509030602030204" pitchFamily="49" charset="0"/>
              </a:rPr>
              <a:t>bash</a:t>
            </a:r>
            <a:r>
              <a:rPr lang="it-IT" sz="1300" dirty="0">
                <a:solidFill>
                  <a:srgbClr val="2FB41D"/>
                </a:solidFill>
                <a:effectLst/>
                <a:latin typeface="Ubuntu Mono" panose="020B0509030602030204" pitchFamily="49" charset="0"/>
              </a:rPr>
              <a:t>-</a:t>
            </a:r>
            <a:r>
              <a:rPr lang="it-IT" sz="1300" dirty="0" err="1">
                <a:solidFill>
                  <a:srgbClr val="2FB41D"/>
                </a:solidFill>
                <a:effectLst/>
                <a:latin typeface="Ubuntu Mono" panose="020B0509030602030204" pitchFamily="49" charset="0"/>
              </a:rPr>
              <a:t>completion</a:t>
            </a:r>
            <a:r>
              <a:rPr lang="it-IT" sz="1300" dirty="0">
                <a:solidFill>
                  <a:srgbClr val="000000"/>
                </a:solidFill>
                <a:effectLst/>
                <a:latin typeface="Ubuntu Mono" panose="020B0509030602030204" pitchFamily="49" charset="0"/>
              </a:rPr>
              <a:t> (</a:t>
            </a:r>
            <a:r>
              <a:rPr lang="it-IT" sz="1300" dirty="0">
                <a:solidFill>
                  <a:srgbClr val="9FA01C"/>
                </a:solidFill>
                <a:effectLst/>
                <a:latin typeface="Ubuntu Mono" panose="020B0509030602030204" pitchFamily="49" charset="0"/>
              </a:rPr>
              <a:t>v1.0.0</a:t>
            </a:r>
            <a:r>
              <a:rPr lang="it-IT" sz="1300" dirty="0">
                <a:solidFill>
                  <a:srgbClr val="000000"/>
                </a:solidFill>
                <a:effectLst/>
                <a:latin typeface="Ubuntu Mono" panose="020B0509030602030204" pitchFamily="49" charset="0"/>
              </a:rPr>
              <a:t>): </a:t>
            </a:r>
            <a:r>
              <a:rPr lang="it-IT" sz="1300" dirty="0" err="1">
                <a:solidFill>
                  <a:srgbClr val="000000"/>
                </a:solidFill>
                <a:effectLst/>
                <a:latin typeface="Ubuntu Mono" panose="020B0509030602030204" pitchFamily="49" charset="0"/>
              </a:rPr>
              <a:t>Extracting</a:t>
            </a:r>
            <a:r>
              <a:rPr lang="it-IT" sz="1300" dirty="0">
                <a:solidFill>
                  <a:srgbClr val="000000"/>
                </a:solidFill>
                <a:effectLst/>
                <a:latin typeface="Ubuntu Mono" panose="020B0509030602030204" pitchFamily="49" charset="0"/>
              </a:rPr>
              <a:t> </a:t>
            </a:r>
            <a:r>
              <a:rPr lang="it-IT" sz="1300" dirty="0" err="1">
                <a:solidFill>
                  <a:srgbClr val="000000"/>
                </a:solidFill>
                <a:effectLst/>
                <a:latin typeface="Ubuntu Mono" panose="020B0509030602030204" pitchFamily="49" charset="0"/>
              </a:rPr>
              <a:t>archive</a:t>
            </a:r>
            <a:endParaRPr lang="it-IT" sz="1300" dirty="0">
              <a:solidFill>
                <a:srgbClr val="000000"/>
              </a:solidFill>
              <a:effectLst/>
              <a:latin typeface="Ubuntu Mono" panose="020B0509030602030204" pitchFamily="49" charset="0"/>
            </a:endParaRPr>
          </a:p>
        </p:txBody>
      </p:sp>
      <p:sp>
        <p:nvSpPr>
          <p:cNvPr id="9" name="Segnaposto contenuto 2">
            <a:extLst>
              <a:ext uri="{FF2B5EF4-FFF2-40B4-BE49-F238E27FC236}">
                <a16:creationId xmlns:a16="http://schemas.microsoft.com/office/drawing/2014/main" id="{E85AD4AA-5CC3-3343-B17B-2657A4D2CEDD}"/>
              </a:ext>
            </a:extLst>
          </p:cNvPr>
          <p:cNvSpPr txBox="1">
            <a:spLocks/>
          </p:cNvSpPr>
          <p:nvPr/>
        </p:nvSpPr>
        <p:spPr>
          <a:xfrm>
            <a:off x="261808" y="2783445"/>
            <a:ext cx="8768620" cy="119726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9875" indent="-269875"/>
            <a:r>
              <a:rPr lang="it-IT" sz="2200"/>
              <a:t>Il pacchetto installato contiene anche lo </a:t>
            </a:r>
            <a:r>
              <a:rPr lang="it-IT" sz="2200">
                <a:highlight>
                  <a:srgbClr val="FFFF00"/>
                </a:highlight>
              </a:rPr>
              <a:t>script</a:t>
            </a:r>
            <a:r>
              <a:rPr lang="it-IT" sz="2200"/>
              <a:t> per la </a:t>
            </a:r>
            <a:r>
              <a:rPr lang="it-IT" sz="2200" i="1"/>
              <a:t>bash</a:t>
            </a:r>
            <a:r>
              <a:rPr lang="it-IT" sz="2200"/>
              <a:t> </a:t>
            </a:r>
            <a:r>
              <a:rPr lang="it-IT" sz="2200" i="1" err="1"/>
              <a:t>completion</a:t>
            </a:r>
            <a:r>
              <a:rPr lang="it-IT" sz="2200"/>
              <a:t>;</a:t>
            </a:r>
            <a:br>
              <a:rPr lang="it-IT" sz="2200"/>
            </a:br>
            <a:r>
              <a:rPr lang="it-IT" sz="2200"/>
              <a:t>lo si installa in </a:t>
            </a:r>
            <a:r>
              <a:rPr lang="it-IT" sz="2200" i="1"/>
              <a:t>/</a:t>
            </a:r>
            <a:r>
              <a:rPr lang="it-IT" sz="2200" i="1" err="1"/>
              <a:t>etc</a:t>
            </a:r>
            <a:r>
              <a:rPr lang="it-IT" sz="2200"/>
              <a:t> (o </a:t>
            </a:r>
            <a:r>
              <a:rPr lang="it-IT" sz="2200" i="1"/>
              <a:t>/</a:t>
            </a:r>
            <a:r>
              <a:rPr lang="it-IT" sz="2200" i="1" err="1"/>
              <a:t>usr</a:t>
            </a:r>
            <a:r>
              <a:rPr lang="it-IT" sz="2200" i="1"/>
              <a:t>/</a:t>
            </a:r>
            <a:r>
              <a:rPr lang="it-IT" sz="2200" i="1" err="1"/>
              <a:t>local</a:t>
            </a:r>
            <a:r>
              <a:rPr lang="it-IT" sz="2200" i="1"/>
              <a:t>/</a:t>
            </a:r>
            <a:r>
              <a:rPr lang="it-IT" sz="2200" i="1" err="1"/>
              <a:t>etc</a:t>
            </a:r>
            <a:r>
              <a:rPr lang="it-IT" sz="2200"/>
              <a:t> o </a:t>
            </a:r>
            <a:r>
              <a:rPr lang="it-IT" sz="2100">
                <a:latin typeface="Ubuntu Mono" panose="020B0509030602030204" pitchFamily="49" charset="0"/>
              </a:rPr>
              <a:t>$BASH_COMPLETION_COMPAT_DIR</a:t>
            </a:r>
            <a:r>
              <a:rPr lang="it-IT" sz="2200"/>
              <a:t>) </a:t>
            </a:r>
            <a:br>
              <a:rPr lang="it-IT" sz="2200"/>
            </a:br>
            <a:r>
              <a:rPr lang="it-IT" sz="2200"/>
              <a:t>(NB: ciò va fatto una volta sola, per una qualsiasi </a:t>
            </a:r>
            <a:r>
              <a:rPr lang="it-IT" sz="2200" err="1"/>
              <a:t>app</a:t>
            </a:r>
            <a:r>
              <a:rPr lang="it-IT" sz="2200"/>
              <a:t>, qui sotto </a:t>
            </a:r>
            <a:r>
              <a:rPr lang="it-IT" sz="2200" i="1" err="1"/>
              <a:t>my_app</a:t>
            </a:r>
            <a:r>
              <a:rPr lang="it-IT" sz="2200"/>
              <a:t>):</a:t>
            </a:r>
          </a:p>
        </p:txBody>
      </p:sp>
      <p:sp>
        <p:nvSpPr>
          <p:cNvPr id="10" name="Rettangolo 9">
            <a:extLst>
              <a:ext uri="{FF2B5EF4-FFF2-40B4-BE49-F238E27FC236}">
                <a16:creationId xmlns:a16="http://schemas.microsoft.com/office/drawing/2014/main" id="{329B35CA-4267-654D-A663-B0815211A9EC}"/>
              </a:ext>
            </a:extLst>
          </p:cNvPr>
          <p:cNvSpPr/>
          <p:nvPr/>
        </p:nvSpPr>
        <p:spPr>
          <a:xfrm>
            <a:off x="581339" y="3936101"/>
            <a:ext cx="7981319" cy="492443"/>
          </a:xfrm>
          <a:prstGeom prst="rect">
            <a:avLst/>
          </a:prstGeom>
          <a:solidFill>
            <a:srgbClr val="D4E1F1"/>
          </a:solidFill>
        </p:spPr>
        <p:txBody>
          <a:bodyPr wrap="square">
            <a:spAutoFit/>
          </a:bodyPr>
          <a:lstStyle/>
          <a:p>
            <a:r>
              <a:rPr lang="it-IT" sz="1300" err="1">
                <a:solidFill>
                  <a:srgbClr val="C814C9"/>
                </a:solidFill>
                <a:latin typeface="Ubuntu Mono" panose="020B0509030602030204" pitchFamily="49" charset="0"/>
              </a:rPr>
              <a:t>my_app</a:t>
            </a:r>
            <a:r>
              <a:rPr lang="it-IT" sz="1300">
                <a:solidFill>
                  <a:srgbClr val="C814C9"/>
                </a:solidFill>
                <a:latin typeface="Ubuntu Mono" panose="020B0509030602030204" pitchFamily="49" charset="0"/>
              </a:rPr>
              <a:t> $</a:t>
            </a:r>
            <a:r>
              <a:rPr lang="it-IT" sz="1300">
                <a:solidFill>
                  <a:srgbClr val="000000"/>
                </a:solidFill>
                <a:latin typeface="Ubuntu Mono" panose="020B0509030602030204" pitchFamily="49" charset="0"/>
              </a:rPr>
              <a:t> sudo </a:t>
            </a:r>
            <a:r>
              <a:rPr lang="it-IT" sz="1300" err="1">
                <a:solidFill>
                  <a:srgbClr val="000000"/>
                </a:solidFill>
                <a:effectLst/>
                <a:latin typeface="Ubuntu Mono" panose="020B0509030602030204" pitchFamily="49" charset="0"/>
              </a:rPr>
              <a:t>cp</a:t>
            </a:r>
            <a:r>
              <a:rPr lang="it-IT" sz="1300">
                <a:solidFill>
                  <a:srgbClr val="000000"/>
                </a:solidFill>
                <a:effectLst/>
                <a:latin typeface="Ubuntu Mono" panose="020B0509030602030204" pitchFamily="49" charset="0"/>
              </a:rPr>
              <a:t> </a:t>
            </a:r>
            <a:r>
              <a:rPr lang="it-IT" sz="1300" err="1">
                <a:solidFill>
                  <a:srgbClr val="000000"/>
                </a:solidFill>
                <a:effectLst/>
                <a:latin typeface="Ubuntu Mono" panose="020B0509030602030204" pitchFamily="49" charset="0"/>
              </a:rPr>
              <a:t>vendor</a:t>
            </a:r>
            <a:r>
              <a:rPr lang="it-IT" sz="1300">
                <a:solidFill>
                  <a:srgbClr val="000000"/>
                </a:solidFill>
                <a:effectLst/>
                <a:latin typeface="Ubuntu Mono" panose="020B0509030602030204" pitchFamily="49" charset="0"/>
              </a:rPr>
              <a:t>/</a:t>
            </a:r>
            <a:r>
              <a:rPr lang="it-IT" sz="1300" err="1">
                <a:solidFill>
                  <a:srgbClr val="000000"/>
                </a:solidFill>
                <a:effectLst/>
                <a:latin typeface="Ubuntu Mono" panose="020B0509030602030204" pitchFamily="49" charset="0"/>
              </a:rPr>
              <a:t>balping</a:t>
            </a:r>
            <a:r>
              <a:rPr lang="it-IT" sz="1300">
                <a:solidFill>
                  <a:srgbClr val="000000"/>
                </a:solidFill>
                <a:effectLst/>
                <a:latin typeface="Ubuntu Mono" panose="020B0509030602030204" pitchFamily="49" charset="0"/>
              </a:rPr>
              <a:t>/artisan-</a:t>
            </a:r>
            <a:r>
              <a:rPr lang="it-IT" sz="1300" err="1">
                <a:solidFill>
                  <a:srgbClr val="000000"/>
                </a:solidFill>
                <a:effectLst/>
                <a:latin typeface="Ubuntu Mono" panose="020B0509030602030204" pitchFamily="49" charset="0"/>
              </a:rPr>
              <a:t>bash</a:t>
            </a:r>
            <a:r>
              <a:rPr lang="it-IT" sz="1300">
                <a:solidFill>
                  <a:srgbClr val="000000"/>
                </a:solidFill>
                <a:effectLst/>
                <a:latin typeface="Ubuntu Mono" panose="020B0509030602030204" pitchFamily="49" charset="0"/>
              </a:rPr>
              <a:t>-</a:t>
            </a:r>
            <a:r>
              <a:rPr lang="it-IT" sz="1300" err="1">
                <a:solidFill>
                  <a:srgbClr val="000000"/>
                </a:solidFill>
                <a:effectLst/>
                <a:latin typeface="Ubuntu Mono" panose="020B0509030602030204" pitchFamily="49" charset="0"/>
              </a:rPr>
              <a:t>completion</a:t>
            </a:r>
            <a:r>
              <a:rPr lang="it-IT" sz="1300">
                <a:solidFill>
                  <a:srgbClr val="000000"/>
                </a:solidFill>
                <a:effectLst/>
                <a:latin typeface="Ubuntu Mono" panose="020B0509030602030204" pitchFamily="49" charset="0"/>
              </a:rPr>
              <a:t>/</a:t>
            </a:r>
            <a:r>
              <a:rPr lang="it-IT" sz="1300">
                <a:solidFill>
                  <a:srgbClr val="000000"/>
                </a:solidFill>
                <a:effectLst/>
                <a:highlight>
                  <a:srgbClr val="FFFF00"/>
                </a:highlight>
                <a:latin typeface="Ubuntu Mono" panose="020B0509030602030204" pitchFamily="49" charset="0"/>
              </a:rPr>
              <a:t>artisan</a:t>
            </a:r>
            <a:r>
              <a:rPr lang="it-IT" sz="1300">
                <a:solidFill>
                  <a:srgbClr val="000000"/>
                </a:solidFill>
                <a:effectLst/>
                <a:latin typeface="Ubuntu Mono" panose="020B0509030602030204" pitchFamily="49" charset="0"/>
              </a:rPr>
              <a:t> /</a:t>
            </a:r>
            <a:r>
              <a:rPr lang="it-IT" sz="1300" err="1">
                <a:solidFill>
                  <a:srgbClr val="000000"/>
                </a:solidFill>
                <a:effectLst/>
                <a:latin typeface="Ubuntu Mono" panose="020B0509030602030204" pitchFamily="49" charset="0"/>
              </a:rPr>
              <a:t>etc</a:t>
            </a:r>
            <a:r>
              <a:rPr lang="it-IT" sz="1300">
                <a:solidFill>
                  <a:srgbClr val="000000"/>
                </a:solidFill>
                <a:effectLst/>
                <a:latin typeface="Ubuntu Mono" panose="020B0509030602030204" pitchFamily="49" charset="0"/>
              </a:rPr>
              <a:t>/</a:t>
            </a:r>
            <a:r>
              <a:rPr lang="it-IT" sz="1300" err="1">
                <a:solidFill>
                  <a:srgbClr val="000000"/>
                </a:solidFill>
                <a:effectLst/>
                <a:latin typeface="Ubuntu Mono" panose="020B0509030602030204" pitchFamily="49" charset="0"/>
              </a:rPr>
              <a:t>bash_completion.d</a:t>
            </a:r>
            <a:r>
              <a:rPr lang="it-IT" sz="1300">
                <a:solidFill>
                  <a:srgbClr val="000000"/>
                </a:solidFill>
                <a:effectLst/>
                <a:latin typeface="Ubuntu Mono" panose="020B0509030602030204" pitchFamily="49" charset="0"/>
              </a:rPr>
              <a:t>/</a:t>
            </a:r>
          </a:p>
          <a:p>
            <a:r>
              <a:rPr lang="it-IT" sz="1300" err="1">
                <a:solidFill>
                  <a:srgbClr val="C814C9"/>
                </a:solidFill>
                <a:latin typeface="Ubuntu Mono" panose="020B0509030602030204" pitchFamily="49" charset="0"/>
              </a:rPr>
              <a:t>my_app</a:t>
            </a:r>
            <a:r>
              <a:rPr lang="it-IT" sz="1300">
                <a:solidFill>
                  <a:srgbClr val="C814C9"/>
                </a:solidFill>
                <a:latin typeface="Ubuntu Mono" panose="020B0509030602030204" pitchFamily="49" charset="0"/>
              </a:rPr>
              <a:t> $ </a:t>
            </a:r>
            <a:r>
              <a:rPr lang="it-IT" sz="1300" err="1">
                <a:latin typeface="Ubuntu Mono" panose="020B0509030602030204" pitchFamily="49" charset="0"/>
              </a:rPr>
              <a:t>Ctrl</a:t>
            </a:r>
            <a:r>
              <a:rPr lang="it-IT" sz="1300">
                <a:latin typeface="Ubuntu Mono" panose="020B0509030602030204" pitchFamily="49" charset="0"/>
              </a:rPr>
              <a:t>-D</a:t>
            </a:r>
          </a:p>
        </p:txBody>
      </p:sp>
      <p:sp>
        <p:nvSpPr>
          <p:cNvPr id="11" name="Segnaposto contenuto 2">
            <a:extLst>
              <a:ext uri="{FF2B5EF4-FFF2-40B4-BE49-F238E27FC236}">
                <a16:creationId xmlns:a16="http://schemas.microsoft.com/office/drawing/2014/main" id="{5F06D3B9-E6BA-4542-BE3F-DEC94803AA79}"/>
              </a:ext>
            </a:extLst>
          </p:cNvPr>
          <p:cNvSpPr txBox="1">
            <a:spLocks/>
          </p:cNvSpPr>
          <p:nvPr/>
        </p:nvSpPr>
        <p:spPr>
          <a:xfrm>
            <a:off x="261808" y="4507778"/>
            <a:ext cx="8768620" cy="44702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9875" indent="-269875"/>
            <a:r>
              <a:rPr lang="it-IT" sz="2200" spc="-10"/>
              <a:t>Aperta una </a:t>
            </a:r>
            <a:r>
              <a:rPr lang="it-IT" sz="2200" u="sng" spc="-10"/>
              <a:t>nuova</a:t>
            </a:r>
            <a:r>
              <a:rPr lang="it-IT" sz="2200" spc="-10"/>
              <a:t> shell, si verifica che </a:t>
            </a:r>
            <a:r>
              <a:rPr lang="it-IT" sz="2200" i="1" spc="-10"/>
              <a:t>artisan</a:t>
            </a:r>
            <a:r>
              <a:rPr lang="it-IT" sz="2200" spc="-10"/>
              <a:t> abbia l'autocompletamento: </a:t>
            </a:r>
          </a:p>
        </p:txBody>
      </p:sp>
      <p:sp>
        <p:nvSpPr>
          <p:cNvPr id="14" name="Rettangolo 13">
            <a:extLst>
              <a:ext uri="{FF2B5EF4-FFF2-40B4-BE49-F238E27FC236}">
                <a16:creationId xmlns:a16="http://schemas.microsoft.com/office/drawing/2014/main" id="{587D9743-26B3-EC46-AE07-5DD67BFCE74C}"/>
              </a:ext>
            </a:extLst>
          </p:cNvPr>
          <p:cNvSpPr/>
          <p:nvPr/>
        </p:nvSpPr>
        <p:spPr>
          <a:xfrm>
            <a:off x="580495" y="4930655"/>
            <a:ext cx="7981319" cy="692497"/>
          </a:xfrm>
          <a:prstGeom prst="rect">
            <a:avLst/>
          </a:prstGeom>
          <a:solidFill>
            <a:srgbClr val="D4E1F1"/>
          </a:solidFill>
        </p:spPr>
        <p:txBody>
          <a:bodyPr wrap="square">
            <a:spAutoFit/>
          </a:bodyPr>
          <a:lstStyle/>
          <a:p>
            <a:r>
              <a:rPr lang="it-IT" sz="1300" err="1">
                <a:solidFill>
                  <a:srgbClr val="C814C9"/>
                </a:solidFill>
                <a:latin typeface="Ubuntu Mono" panose="020B0509030602030204" pitchFamily="49" charset="0"/>
              </a:rPr>
              <a:t>my_app</a:t>
            </a:r>
            <a:r>
              <a:rPr lang="it-IT" sz="1300">
                <a:solidFill>
                  <a:srgbClr val="C814C9"/>
                </a:solidFill>
                <a:latin typeface="Ubuntu Mono" panose="020B0509030602030204" pitchFamily="49" charset="0"/>
              </a:rPr>
              <a:t> $  </a:t>
            </a:r>
            <a:r>
              <a:rPr lang="it-IT" sz="1300">
                <a:solidFill>
                  <a:srgbClr val="0070C0"/>
                </a:solidFill>
                <a:latin typeface="Ubuntu Mono" panose="020B0509030602030204" pitchFamily="49" charset="0"/>
              </a:rPr>
              <a:t># </a:t>
            </a:r>
            <a:r>
              <a:rPr lang="it-IT" sz="1300">
                <a:solidFill>
                  <a:srgbClr val="0070C0"/>
                </a:solidFill>
                <a:latin typeface="Times New Roman" panose="02020603050405020304" pitchFamily="18" charset="0"/>
                <a:cs typeface="Times New Roman" panose="02020603050405020304" pitchFamily="18" charset="0"/>
              </a:rPr>
              <a:t>questa è una nuova sessione </a:t>
            </a:r>
            <a:r>
              <a:rPr lang="it-IT" sz="1300" err="1">
                <a:solidFill>
                  <a:srgbClr val="0070C0"/>
                </a:solidFill>
                <a:latin typeface="Times New Roman" panose="02020603050405020304" pitchFamily="18" charset="0"/>
                <a:cs typeface="Times New Roman" panose="02020603050405020304" pitchFamily="18" charset="0"/>
              </a:rPr>
              <a:t>Bash</a:t>
            </a:r>
            <a:r>
              <a:rPr lang="it-IT" sz="1300">
                <a:solidFill>
                  <a:srgbClr val="0070C0"/>
                </a:solidFill>
                <a:latin typeface="Times New Roman" panose="02020603050405020304" pitchFamily="18" charset="0"/>
                <a:cs typeface="Times New Roman" panose="02020603050405020304" pitchFamily="18" charset="0"/>
              </a:rPr>
              <a:t>, con </a:t>
            </a:r>
            <a:r>
              <a:rPr lang="it-IT" sz="1300" err="1">
                <a:solidFill>
                  <a:srgbClr val="0070C0"/>
                </a:solidFill>
                <a:latin typeface="Times New Roman" panose="02020603050405020304" pitchFamily="18" charset="0"/>
                <a:cs typeface="Times New Roman" panose="02020603050405020304" pitchFamily="18" charset="0"/>
              </a:rPr>
              <a:t>autocompletamento</a:t>
            </a:r>
            <a:r>
              <a:rPr lang="it-IT" sz="1300">
                <a:solidFill>
                  <a:srgbClr val="0070C0"/>
                </a:solidFill>
                <a:latin typeface="Times New Roman" panose="02020603050405020304" pitchFamily="18" charset="0"/>
                <a:cs typeface="Times New Roman" panose="02020603050405020304" pitchFamily="18" charset="0"/>
              </a:rPr>
              <a:t> per </a:t>
            </a:r>
            <a:r>
              <a:rPr lang="it-IT" sz="1300" i="1">
                <a:solidFill>
                  <a:srgbClr val="0070C0"/>
                </a:solidFill>
                <a:latin typeface="Times New Roman" panose="02020603050405020304" pitchFamily="18" charset="0"/>
                <a:cs typeface="Times New Roman" panose="02020603050405020304" pitchFamily="18" charset="0"/>
              </a:rPr>
              <a:t>artisan</a:t>
            </a:r>
            <a:r>
              <a:rPr lang="it-IT" sz="1300">
                <a:solidFill>
                  <a:srgbClr val="0070C0"/>
                </a:solidFill>
                <a:latin typeface="Times New Roman" panose="02020603050405020304" pitchFamily="18" charset="0"/>
                <a:cs typeface="Times New Roman" panose="02020603050405020304" pitchFamily="18" charset="0"/>
              </a:rPr>
              <a:t> attivo, verifichiamolo:</a:t>
            </a:r>
            <a:endParaRPr lang="it-IT" sz="1300">
              <a:solidFill>
                <a:srgbClr val="C814C9"/>
              </a:solidFill>
              <a:latin typeface="Ubuntu Mono" panose="020B0509030602030204" pitchFamily="49" charset="0"/>
            </a:endParaRPr>
          </a:p>
          <a:p>
            <a:r>
              <a:rPr lang="it-IT" sz="1300" err="1">
                <a:solidFill>
                  <a:srgbClr val="C814C9"/>
                </a:solidFill>
                <a:latin typeface="Ubuntu Mono" panose="020B0509030602030204" pitchFamily="49" charset="0"/>
              </a:rPr>
              <a:t>my_app</a:t>
            </a:r>
            <a:r>
              <a:rPr lang="it-IT" sz="1300">
                <a:solidFill>
                  <a:srgbClr val="C814C9"/>
                </a:solidFill>
                <a:latin typeface="Ubuntu Mono" panose="020B0509030602030204" pitchFamily="49" charset="0"/>
              </a:rPr>
              <a:t> $ </a:t>
            </a:r>
            <a:r>
              <a:rPr lang="it-IT" sz="1300">
                <a:solidFill>
                  <a:srgbClr val="000000"/>
                </a:solidFill>
                <a:latin typeface="Ubuntu Mono" panose="020B0509030602030204" pitchFamily="49" charset="0"/>
              </a:rPr>
              <a:t>complete -</a:t>
            </a:r>
            <a:r>
              <a:rPr lang="it-IT" sz="1300" err="1">
                <a:solidFill>
                  <a:srgbClr val="000000"/>
                </a:solidFill>
                <a:latin typeface="Ubuntu Mono" panose="020B0509030602030204" pitchFamily="49" charset="0"/>
              </a:rPr>
              <a:t>p</a:t>
            </a:r>
            <a:r>
              <a:rPr lang="it-IT" sz="1300">
                <a:solidFill>
                  <a:srgbClr val="000000"/>
                </a:solidFill>
                <a:latin typeface="Ubuntu Mono" panose="020B0509030602030204" pitchFamily="49" charset="0"/>
              </a:rPr>
              <a:t> artisan</a:t>
            </a:r>
          </a:p>
          <a:p>
            <a:r>
              <a:rPr lang="it-IT" sz="1300">
                <a:solidFill>
                  <a:srgbClr val="000000"/>
                </a:solidFill>
                <a:latin typeface="Ubuntu Mono" panose="020B0509030602030204" pitchFamily="49" charset="0"/>
              </a:rPr>
              <a:t>complete -</a:t>
            </a:r>
            <a:r>
              <a:rPr lang="it-IT" sz="1300" err="1">
                <a:solidFill>
                  <a:srgbClr val="000000"/>
                </a:solidFill>
                <a:latin typeface="Ubuntu Mono" panose="020B0509030602030204" pitchFamily="49" charset="0"/>
              </a:rPr>
              <a:t>F</a:t>
            </a:r>
            <a:r>
              <a:rPr lang="it-IT" sz="1300">
                <a:solidFill>
                  <a:srgbClr val="000000"/>
                </a:solidFill>
                <a:latin typeface="Ubuntu Mono" panose="020B0509030602030204" pitchFamily="49" charset="0"/>
              </a:rPr>
              <a:t> _artisan artisan</a:t>
            </a:r>
          </a:p>
        </p:txBody>
      </p:sp>
      <p:sp>
        <p:nvSpPr>
          <p:cNvPr id="15" name="Segnaposto contenuto 2">
            <a:extLst>
              <a:ext uri="{FF2B5EF4-FFF2-40B4-BE49-F238E27FC236}">
                <a16:creationId xmlns:a16="http://schemas.microsoft.com/office/drawing/2014/main" id="{77B449C6-0698-4A34-9815-63D4B5161C84}"/>
              </a:ext>
            </a:extLst>
          </p:cNvPr>
          <p:cNvSpPr txBox="1">
            <a:spLocks/>
          </p:cNvSpPr>
          <p:nvPr/>
        </p:nvSpPr>
        <p:spPr>
          <a:xfrm>
            <a:off x="261808" y="5706182"/>
            <a:ext cx="8768620" cy="44702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9875" indent="-269875"/>
            <a:r>
              <a:rPr lang="it-IT" sz="2100" spc="-10"/>
              <a:t>Anche in questo caso, va definito il comando/alias </a:t>
            </a:r>
            <a:r>
              <a:rPr lang="it-IT" sz="2100" i="1" spc="-10"/>
              <a:t>artisan</a:t>
            </a:r>
            <a:r>
              <a:rPr lang="it-IT" sz="2100" spc="-10"/>
              <a:t> da autocompletare</a:t>
            </a:r>
          </a:p>
        </p:txBody>
      </p:sp>
    </p:spTree>
    <p:extLst>
      <p:ext uri="{BB962C8B-B14F-4D97-AF65-F5344CB8AC3E}">
        <p14:creationId xmlns:p14="http://schemas.microsoft.com/office/powerpoint/2010/main" val="18670197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E4EDF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5F4B2B-13D1-4A49-9026-C12564876C86}"/>
              </a:ext>
            </a:extLst>
          </p:cNvPr>
          <p:cNvSpPr>
            <a:spLocks noGrp="1"/>
          </p:cNvSpPr>
          <p:nvPr>
            <p:ph type="title"/>
          </p:nvPr>
        </p:nvSpPr>
        <p:spPr>
          <a:xfrm>
            <a:off x="359500" y="73049"/>
            <a:ext cx="8579942" cy="646815"/>
          </a:xfrm>
        </p:spPr>
        <p:txBody>
          <a:bodyPr>
            <a:normAutofit fontScale="90000"/>
          </a:bodyPr>
          <a:lstStyle/>
          <a:p>
            <a:r>
              <a:rPr lang="it-IT" b="0" i="1"/>
              <a:t>artisan</a:t>
            </a:r>
            <a:r>
              <a:rPr lang="it-IT" b="0"/>
              <a:t> e </a:t>
            </a:r>
            <a:r>
              <a:rPr lang="it-IT" b="0" err="1"/>
              <a:t>bash-completion</a:t>
            </a:r>
            <a:r>
              <a:rPr lang="it-IT" b="0"/>
              <a:t>, con PHP / 2</a:t>
            </a:r>
            <a:endParaRPr lang="it-IT" b="0" i="1"/>
          </a:p>
        </p:txBody>
      </p:sp>
      <p:sp>
        <p:nvSpPr>
          <p:cNvPr id="3" name="Segnaposto contenuto 2">
            <a:extLst>
              <a:ext uri="{FF2B5EF4-FFF2-40B4-BE49-F238E27FC236}">
                <a16:creationId xmlns:a16="http://schemas.microsoft.com/office/drawing/2014/main" id="{EB704EC0-798F-5744-A009-01A8ADD85CFB}"/>
              </a:ext>
            </a:extLst>
          </p:cNvPr>
          <p:cNvSpPr>
            <a:spLocks noGrp="1"/>
          </p:cNvSpPr>
          <p:nvPr>
            <p:ph idx="1"/>
          </p:nvPr>
        </p:nvSpPr>
        <p:spPr>
          <a:xfrm>
            <a:off x="170822" y="839074"/>
            <a:ext cx="8858760" cy="994217"/>
          </a:xfrm>
        </p:spPr>
        <p:txBody>
          <a:bodyPr>
            <a:noAutofit/>
          </a:bodyPr>
          <a:lstStyle/>
          <a:p>
            <a:pPr marL="0" indent="0">
              <a:buFont typeface="Arial"/>
              <a:buNone/>
            </a:pPr>
            <a:r>
              <a:rPr lang="it-IT" sz="2100"/>
              <a:t>Ottima alternativa (serve anche il gestore di pacchetti </a:t>
            </a:r>
            <a:r>
              <a:rPr lang="it-IT" sz="2100" i="1"/>
              <a:t>composer</a:t>
            </a:r>
            <a:r>
              <a:rPr lang="it-IT" sz="2100"/>
              <a:t>, v. prima): </a:t>
            </a:r>
            <a:r>
              <a:rPr lang="it-IT" sz="2100">
                <a:hlinkClick r:id="rId2"/>
              </a:rPr>
              <a:t>https://packagist.org/packages/bamarni/symfony-console-autocomplete</a:t>
            </a:r>
            <a:endParaRPr lang="it-IT" sz="2100"/>
          </a:p>
        </p:txBody>
      </p:sp>
      <p:sp>
        <p:nvSpPr>
          <p:cNvPr id="4" name="Segnaposto data 3">
            <a:extLst>
              <a:ext uri="{FF2B5EF4-FFF2-40B4-BE49-F238E27FC236}">
                <a16:creationId xmlns:a16="http://schemas.microsoft.com/office/drawing/2014/main" id="{29BB6CD6-B213-1F4F-8482-49716776B486}"/>
              </a:ext>
            </a:extLst>
          </p:cNvPr>
          <p:cNvSpPr>
            <a:spLocks noGrp="1"/>
          </p:cNvSpPr>
          <p:nvPr>
            <p:ph type="dt" sz="half" idx="10"/>
          </p:nvPr>
        </p:nvSpPr>
        <p:spPr>
          <a:xfrm>
            <a:off x="261808" y="6454038"/>
            <a:ext cx="2133600" cy="365125"/>
          </a:xfrm>
        </p:spPr>
        <p:txBody>
          <a:bodyPr/>
          <a:lstStyle/>
          <a:p>
            <a:fld id="{94D3B4CB-7810-8941-AFB7-F65D46C5D2AC}" type="datetime1">
              <a:rPr lang="it-IT" smtClean="0"/>
              <a:t>09/01/24</a:t>
            </a:fld>
            <a:endParaRPr lang="it-IT"/>
          </a:p>
        </p:txBody>
      </p:sp>
      <p:sp>
        <p:nvSpPr>
          <p:cNvPr id="5" name="Segnaposto piè di pagina 4">
            <a:extLst>
              <a:ext uri="{FF2B5EF4-FFF2-40B4-BE49-F238E27FC236}">
                <a16:creationId xmlns:a16="http://schemas.microsoft.com/office/drawing/2014/main" id="{0183C9BC-F5E4-3743-B558-857BEA924D99}"/>
              </a:ext>
            </a:extLst>
          </p:cNvPr>
          <p:cNvSpPr>
            <a:spLocks noGrp="1"/>
          </p:cNvSpPr>
          <p:nvPr>
            <p:ph type="ftr" sz="quarter" idx="11"/>
          </p:nvPr>
        </p:nvSpPr>
        <p:spPr>
          <a:xfrm>
            <a:off x="3197472" y="6454038"/>
            <a:ext cx="2895600" cy="365125"/>
          </a:xfrm>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0ED60209-0F11-8647-9F43-0311D6E342D8}"/>
              </a:ext>
            </a:extLst>
          </p:cNvPr>
          <p:cNvSpPr>
            <a:spLocks noGrp="1"/>
          </p:cNvSpPr>
          <p:nvPr>
            <p:ph type="sldNum" sz="quarter" idx="12"/>
          </p:nvPr>
        </p:nvSpPr>
        <p:spPr>
          <a:xfrm>
            <a:off x="6724168" y="6454038"/>
            <a:ext cx="2133600" cy="365125"/>
          </a:xfrm>
        </p:spPr>
        <p:txBody>
          <a:bodyPr/>
          <a:lstStyle/>
          <a:p>
            <a:fld id="{F8EFCE01-9A1A-5743-92DE-2F66DAA3BA2F}" type="slidenum">
              <a:rPr lang="it-IT" smtClean="0"/>
              <a:t>61</a:t>
            </a:fld>
            <a:endParaRPr lang="it-IT"/>
          </a:p>
        </p:txBody>
      </p:sp>
      <p:sp>
        <p:nvSpPr>
          <p:cNvPr id="7" name="Rettangolo 6">
            <a:extLst>
              <a:ext uri="{FF2B5EF4-FFF2-40B4-BE49-F238E27FC236}">
                <a16:creationId xmlns:a16="http://schemas.microsoft.com/office/drawing/2014/main" id="{0E6F9496-E1B8-2B4D-B6FD-EDBCD33B5EC3}"/>
              </a:ext>
            </a:extLst>
          </p:cNvPr>
          <p:cNvSpPr/>
          <p:nvPr/>
        </p:nvSpPr>
        <p:spPr>
          <a:xfrm>
            <a:off x="581339" y="1747747"/>
            <a:ext cx="7981319" cy="1092607"/>
          </a:xfrm>
          <a:prstGeom prst="rect">
            <a:avLst/>
          </a:prstGeom>
          <a:solidFill>
            <a:srgbClr val="D4E1F1"/>
          </a:solidFill>
        </p:spPr>
        <p:txBody>
          <a:bodyPr wrap="square">
            <a:spAutoFit/>
          </a:bodyPr>
          <a:lstStyle/>
          <a:p>
            <a:r>
              <a:rPr lang="it-IT" sz="1300">
                <a:solidFill>
                  <a:srgbClr val="C814C9"/>
                </a:solidFill>
                <a:effectLst/>
                <a:latin typeface="Ubuntu Mono" panose="020B0509030602030204" pitchFamily="49" charset="0"/>
              </a:rPr>
              <a:t>$</a:t>
            </a:r>
            <a:r>
              <a:rPr lang="it-IT" sz="1300">
                <a:solidFill>
                  <a:srgbClr val="000000"/>
                </a:solidFill>
                <a:effectLst/>
                <a:latin typeface="Ubuntu Mono" panose="020B0509030602030204" pitchFamily="49" charset="0"/>
              </a:rPr>
              <a:t> </a:t>
            </a:r>
            <a:r>
              <a:rPr lang="it-IT" sz="1300" err="1">
                <a:solidFill>
                  <a:srgbClr val="000000"/>
                </a:solidFill>
                <a:effectLst/>
                <a:latin typeface="Ubuntu Mono" panose="020B0509030602030204" pitchFamily="49" charset="0"/>
              </a:rPr>
              <a:t>composer</a:t>
            </a:r>
            <a:r>
              <a:rPr lang="it-IT" sz="1300">
                <a:solidFill>
                  <a:srgbClr val="000000"/>
                </a:solidFill>
                <a:effectLst/>
                <a:latin typeface="Ubuntu Mono" panose="020B0509030602030204" pitchFamily="49" charset="0"/>
              </a:rPr>
              <a:t> global require bamarni/symfony-console-autocomplete</a:t>
            </a:r>
          </a:p>
          <a:p>
            <a:r>
              <a:rPr lang="en-US" sz="1300">
                <a:solidFill>
                  <a:srgbClr val="2FB41D"/>
                </a:solidFill>
                <a:effectLst/>
                <a:latin typeface="Ubuntu Mono" panose="020B0509030602030204" pitchFamily="49" charset="0"/>
              </a:rPr>
              <a:t>Changed current directory to /home/gp/.config/composer</a:t>
            </a:r>
          </a:p>
          <a:p>
            <a:r>
              <a:rPr lang="en-US" sz="1300">
                <a:solidFill>
                  <a:srgbClr val="2FB41D"/>
                </a:solidFill>
                <a:latin typeface="Ubuntu Mono" panose="020B0509030602030204" pitchFamily="49" charset="0"/>
              </a:rPr>
              <a:t>...</a:t>
            </a:r>
            <a:endParaRPr lang="it-IT" sz="1300">
              <a:solidFill>
                <a:srgbClr val="2FB41D"/>
              </a:solidFill>
              <a:effectLst/>
              <a:latin typeface="Ubuntu Mono" panose="020B0509030602030204" pitchFamily="49" charset="0"/>
            </a:endParaRPr>
          </a:p>
          <a:p>
            <a:r>
              <a:rPr lang="it-IT" sz="1300">
                <a:solidFill>
                  <a:srgbClr val="000000"/>
                </a:solidFill>
                <a:effectLst/>
                <a:latin typeface="Ubuntu Mono" panose="020B0509030602030204" pitchFamily="49" charset="0"/>
              </a:rPr>
              <a:t>  - </a:t>
            </a:r>
            <a:r>
              <a:rPr lang="it-IT" sz="1300" err="1">
                <a:solidFill>
                  <a:srgbClr val="000000"/>
                </a:solidFill>
                <a:effectLst/>
                <a:latin typeface="Ubuntu Mono" panose="020B0509030602030204" pitchFamily="49" charset="0"/>
              </a:rPr>
              <a:t>Installing</a:t>
            </a:r>
            <a:r>
              <a:rPr lang="it-IT" sz="1300">
                <a:solidFill>
                  <a:srgbClr val="000000"/>
                </a:solidFill>
                <a:effectLst/>
                <a:latin typeface="Ubuntu Mono" panose="020B0509030602030204" pitchFamily="49" charset="0"/>
              </a:rPr>
              <a:t> </a:t>
            </a:r>
            <a:r>
              <a:rPr lang="it-IT" sz="1300">
                <a:solidFill>
                  <a:srgbClr val="2FB41D"/>
                </a:solidFill>
                <a:effectLst/>
                <a:latin typeface="Ubuntu Mono" panose="020B0509030602030204" pitchFamily="49" charset="0"/>
              </a:rPr>
              <a:t> bamarni/symfony-console-autocomplete</a:t>
            </a:r>
            <a:r>
              <a:rPr lang="it-IT" sz="1300">
                <a:solidFill>
                  <a:srgbClr val="000000"/>
                </a:solidFill>
                <a:effectLst/>
                <a:latin typeface="Ubuntu Mono" panose="020B0509030602030204" pitchFamily="49" charset="0"/>
              </a:rPr>
              <a:t> (</a:t>
            </a:r>
            <a:r>
              <a:rPr lang="it-IT" sz="1300">
                <a:solidFill>
                  <a:srgbClr val="9FA01C"/>
                </a:solidFill>
                <a:effectLst/>
                <a:latin typeface="Ubuntu Mono" panose="020B0509030602030204" pitchFamily="49" charset="0"/>
              </a:rPr>
              <a:t>v1.5.5</a:t>
            </a:r>
            <a:r>
              <a:rPr lang="it-IT" sz="1300">
                <a:solidFill>
                  <a:srgbClr val="000000"/>
                </a:solidFill>
                <a:effectLst/>
                <a:latin typeface="Ubuntu Mono" panose="020B0509030602030204" pitchFamily="49" charset="0"/>
              </a:rPr>
              <a:t>): Extracting archive</a:t>
            </a:r>
          </a:p>
          <a:p>
            <a:r>
              <a:rPr lang="en-US" sz="1300">
                <a:solidFill>
                  <a:srgbClr val="2FB41D"/>
                </a:solidFill>
                <a:latin typeface="Ubuntu Mono" panose="020B0509030602030204" pitchFamily="49" charset="0"/>
              </a:rPr>
              <a:t>...</a:t>
            </a:r>
            <a:endParaRPr lang="it-IT" sz="1300">
              <a:solidFill>
                <a:srgbClr val="2FB41D"/>
              </a:solidFill>
              <a:effectLst/>
              <a:latin typeface="Ubuntu Mono" panose="020B0509030602030204" pitchFamily="49" charset="0"/>
            </a:endParaRPr>
          </a:p>
        </p:txBody>
      </p:sp>
      <p:sp>
        <p:nvSpPr>
          <p:cNvPr id="9" name="Segnaposto contenuto 2">
            <a:extLst>
              <a:ext uri="{FF2B5EF4-FFF2-40B4-BE49-F238E27FC236}">
                <a16:creationId xmlns:a16="http://schemas.microsoft.com/office/drawing/2014/main" id="{E85AD4AA-5CC3-3343-B17B-2657A4D2CEDD}"/>
              </a:ext>
            </a:extLst>
          </p:cNvPr>
          <p:cNvSpPr txBox="1">
            <a:spLocks/>
          </p:cNvSpPr>
          <p:nvPr/>
        </p:nvSpPr>
        <p:spPr>
          <a:xfrm>
            <a:off x="261808" y="2853021"/>
            <a:ext cx="8768620" cy="153013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9875" indent="-269875">
              <a:spcBef>
                <a:spcPts val="600"/>
              </a:spcBef>
            </a:pPr>
            <a:r>
              <a:rPr lang="it-IT" sz="2100"/>
              <a:t>Per questa soluzione, come si vede, l'installazione è globale (il che è certamente un vantaggio)</a:t>
            </a:r>
          </a:p>
          <a:p>
            <a:pPr marL="269875" indent="-269875">
              <a:spcBef>
                <a:spcPts val="600"/>
              </a:spcBef>
            </a:pPr>
            <a:r>
              <a:rPr lang="it-IT" sz="2100"/>
              <a:t>I collegamenti con </a:t>
            </a:r>
            <a:r>
              <a:rPr lang="it-IT" sz="2100" i="1"/>
              <a:t>bash-completion</a:t>
            </a:r>
            <a:r>
              <a:rPr lang="it-IT" sz="2100"/>
              <a:t> sono gestiti più semplicemente eseguendo (meglio se una volta per tutte da </a:t>
            </a:r>
            <a:r>
              <a:rPr lang="it-IT" sz="2100" i="1"/>
              <a:t>.bash_profile</a:t>
            </a:r>
            <a:r>
              <a:rPr lang="it-IT" sz="2100"/>
              <a:t>):</a:t>
            </a:r>
          </a:p>
        </p:txBody>
      </p:sp>
      <p:sp>
        <p:nvSpPr>
          <p:cNvPr id="11" name="Segnaposto contenuto 2">
            <a:extLst>
              <a:ext uri="{FF2B5EF4-FFF2-40B4-BE49-F238E27FC236}">
                <a16:creationId xmlns:a16="http://schemas.microsoft.com/office/drawing/2014/main" id="{5F06D3B9-E6BA-4542-BE3F-DEC94803AA79}"/>
              </a:ext>
            </a:extLst>
          </p:cNvPr>
          <p:cNvSpPr txBox="1">
            <a:spLocks/>
          </p:cNvSpPr>
          <p:nvPr/>
        </p:nvSpPr>
        <p:spPr>
          <a:xfrm>
            <a:off x="261808" y="4761842"/>
            <a:ext cx="8768620" cy="44702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9875" indent="-269875"/>
            <a:r>
              <a:rPr lang="it-IT" sz="2100"/>
              <a:t>Aperta una </a:t>
            </a:r>
            <a:r>
              <a:rPr lang="it-IT" sz="2100" u="sng"/>
              <a:t>nuova</a:t>
            </a:r>
            <a:r>
              <a:rPr lang="it-IT" sz="2100"/>
              <a:t> shell, si verifica che </a:t>
            </a:r>
            <a:r>
              <a:rPr lang="it-IT" sz="2100" i="1"/>
              <a:t>artisan</a:t>
            </a:r>
            <a:r>
              <a:rPr lang="it-IT" sz="2100"/>
              <a:t> abbia l'auto-completamento:</a:t>
            </a:r>
          </a:p>
        </p:txBody>
      </p:sp>
      <p:sp>
        <p:nvSpPr>
          <p:cNvPr id="14" name="Rettangolo 13">
            <a:extLst>
              <a:ext uri="{FF2B5EF4-FFF2-40B4-BE49-F238E27FC236}">
                <a16:creationId xmlns:a16="http://schemas.microsoft.com/office/drawing/2014/main" id="{587D9743-26B3-EC46-AE07-5DD67BFCE74C}"/>
              </a:ext>
            </a:extLst>
          </p:cNvPr>
          <p:cNvSpPr/>
          <p:nvPr/>
        </p:nvSpPr>
        <p:spPr>
          <a:xfrm>
            <a:off x="580495" y="5204597"/>
            <a:ext cx="7981319" cy="692497"/>
          </a:xfrm>
          <a:prstGeom prst="rect">
            <a:avLst/>
          </a:prstGeom>
          <a:solidFill>
            <a:srgbClr val="D4E1F1"/>
          </a:solidFill>
        </p:spPr>
        <p:txBody>
          <a:bodyPr wrap="square">
            <a:spAutoFit/>
          </a:bodyPr>
          <a:lstStyle/>
          <a:p>
            <a:r>
              <a:rPr lang="it-IT" sz="1300" err="1">
                <a:solidFill>
                  <a:srgbClr val="C814C9"/>
                </a:solidFill>
                <a:latin typeface="Ubuntu Mono" panose="020B0509030602030204" pitchFamily="49" charset="0"/>
              </a:rPr>
              <a:t>my_app</a:t>
            </a:r>
            <a:r>
              <a:rPr lang="it-IT" sz="1300">
                <a:solidFill>
                  <a:srgbClr val="C814C9"/>
                </a:solidFill>
                <a:latin typeface="Ubuntu Mono" panose="020B0509030602030204" pitchFamily="49" charset="0"/>
              </a:rPr>
              <a:t> $  </a:t>
            </a:r>
            <a:r>
              <a:rPr lang="it-IT" sz="1300">
                <a:solidFill>
                  <a:srgbClr val="0070C0"/>
                </a:solidFill>
                <a:latin typeface="Ubuntu Mono" panose="020B0509030602030204" pitchFamily="49" charset="0"/>
              </a:rPr>
              <a:t># </a:t>
            </a:r>
            <a:r>
              <a:rPr lang="it-IT" sz="1300">
                <a:solidFill>
                  <a:srgbClr val="0070C0"/>
                </a:solidFill>
                <a:latin typeface="Times New Roman" panose="02020603050405020304" pitchFamily="18" charset="0"/>
                <a:cs typeface="Times New Roman" panose="02020603050405020304" pitchFamily="18" charset="0"/>
              </a:rPr>
              <a:t>questa è una nuova sessione </a:t>
            </a:r>
            <a:r>
              <a:rPr lang="it-IT" sz="1300" err="1">
                <a:solidFill>
                  <a:srgbClr val="0070C0"/>
                </a:solidFill>
                <a:latin typeface="Times New Roman" panose="02020603050405020304" pitchFamily="18" charset="0"/>
                <a:cs typeface="Times New Roman" panose="02020603050405020304" pitchFamily="18" charset="0"/>
              </a:rPr>
              <a:t>Bash</a:t>
            </a:r>
            <a:r>
              <a:rPr lang="it-IT" sz="1300">
                <a:solidFill>
                  <a:srgbClr val="0070C0"/>
                </a:solidFill>
                <a:latin typeface="Times New Roman" panose="02020603050405020304" pitchFamily="18" charset="0"/>
                <a:cs typeface="Times New Roman" panose="02020603050405020304" pitchFamily="18" charset="0"/>
              </a:rPr>
              <a:t>, con </a:t>
            </a:r>
            <a:r>
              <a:rPr lang="it-IT" sz="1300" err="1">
                <a:solidFill>
                  <a:srgbClr val="0070C0"/>
                </a:solidFill>
                <a:latin typeface="Times New Roman" panose="02020603050405020304" pitchFamily="18" charset="0"/>
                <a:cs typeface="Times New Roman" panose="02020603050405020304" pitchFamily="18" charset="0"/>
              </a:rPr>
              <a:t>autocompletamento</a:t>
            </a:r>
            <a:r>
              <a:rPr lang="it-IT" sz="1300">
                <a:solidFill>
                  <a:srgbClr val="0070C0"/>
                </a:solidFill>
                <a:latin typeface="Times New Roman" panose="02020603050405020304" pitchFamily="18" charset="0"/>
                <a:cs typeface="Times New Roman" panose="02020603050405020304" pitchFamily="18" charset="0"/>
              </a:rPr>
              <a:t> per </a:t>
            </a:r>
            <a:r>
              <a:rPr lang="it-IT" sz="1300" i="1">
                <a:solidFill>
                  <a:srgbClr val="0070C0"/>
                </a:solidFill>
                <a:latin typeface="Times New Roman" panose="02020603050405020304" pitchFamily="18" charset="0"/>
                <a:cs typeface="Times New Roman" panose="02020603050405020304" pitchFamily="18" charset="0"/>
              </a:rPr>
              <a:t>artisan</a:t>
            </a:r>
            <a:r>
              <a:rPr lang="it-IT" sz="1300">
                <a:solidFill>
                  <a:srgbClr val="0070C0"/>
                </a:solidFill>
                <a:latin typeface="Times New Roman" panose="02020603050405020304" pitchFamily="18" charset="0"/>
                <a:cs typeface="Times New Roman" panose="02020603050405020304" pitchFamily="18" charset="0"/>
              </a:rPr>
              <a:t> attivo, verifichiamolo:</a:t>
            </a:r>
            <a:endParaRPr lang="it-IT" sz="1300">
              <a:solidFill>
                <a:srgbClr val="C814C9"/>
              </a:solidFill>
              <a:latin typeface="Ubuntu Mono" panose="020B0509030602030204" pitchFamily="49" charset="0"/>
            </a:endParaRPr>
          </a:p>
          <a:p>
            <a:r>
              <a:rPr lang="it-IT" sz="1300" err="1">
                <a:solidFill>
                  <a:srgbClr val="C814C9"/>
                </a:solidFill>
                <a:latin typeface="Ubuntu Mono" panose="020B0509030602030204" pitchFamily="49" charset="0"/>
              </a:rPr>
              <a:t>my_app</a:t>
            </a:r>
            <a:r>
              <a:rPr lang="it-IT" sz="1300">
                <a:solidFill>
                  <a:srgbClr val="C814C9"/>
                </a:solidFill>
                <a:latin typeface="Ubuntu Mono" panose="020B0509030602030204" pitchFamily="49" charset="0"/>
              </a:rPr>
              <a:t> $ </a:t>
            </a:r>
            <a:r>
              <a:rPr lang="it-IT" sz="1300">
                <a:solidFill>
                  <a:srgbClr val="000000"/>
                </a:solidFill>
                <a:latin typeface="Ubuntu Mono" panose="020B0509030602030204" pitchFamily="49" charset="0"/>
              </a:rPr>
              <a:t>complete -</a:t>
            </a:r>
            <a:r>
              <a:rPr lang="it-IT" sz="1300" err="1">
                <a:solidFill>
                  <a:srgbClr val="000000"/>
                </a:solidFill>
                <a:latin typeface="Ubuntu Mono" panose="020B0509030602030204" pitchFamily="49" charset="0"/>
              </a:rPr>
              <a:t>p</a:t>
            </a:r>
            <a:r>
              <a:rPr lang="it-IT" sz="1300">
                <a:solidFill>
                  <a:srgbClr val="000000"/>
                </a:solidFill>
                <a:latin typeface="Ubuntu Mono" panose="020B0509030602030204" pitchFamily="49" charset="0"/>
              </a:rPr>
              <a:t> artisan</a:t>
            </a:r>
          </a:p>
          <a:p>
            <a:r>
              <a:rPr lang="it-IT" sz="1300">
                <a:solidFill>
                  <a:srgbClr val="000000"/>
                </a:solidFill>
                <a:latin typeface="Ubuntu Mono" panose="020B0509030602030204" pitchFamily="49" charset="0"/>
              </a:rPr>
              <a:t>complete -o default -F _symfony artisan</a:t>
            </a:r>
          </a:p>
        </p:txBody>
      </p:sp>
      <p:sp>
        <p:nvSpPr>
          <p:cNvPr id="15" name="Rettangolo 14">
            <a:extLst>
              <a:ext uri="{FF2B5EF4-FFF2-40B4-BE49-F238E27FC236}">
                <a16:creationId xmlns:a16="http://schemas.microsoft.com/office/drawing/2014/main" id="{8D870567-927B-4CEB-80E1-C4AB13E94A49}"/>
              </a:ext>
            </a:extLst>
          </p:cNvPr>
          <p:cNvSpPr/>
          <p:nvPr/>
        </p:nvSpPr>
        <p:spPr>
          <a:xfrm>
            <a:off x="580494" y="4379307"/>
            <a:ext cx="7981319" cy="292388"/>
          </a:xfrm>
          <a:prstGeom prst="rect">
            <a:avLst/>
          </a:prstGeom>
          <a:solidFill>
            <a:srgbClr val="D4E1F1"/>
          </a:solidFill>
        </p:spPr>
        <p:txBody>
          <a:bodyPr wrap="square">
            <a:spAutoFit/>
          </a:bodyPr>
          <a:lstStyle/>
          <a:p>
            <a:r>
              <a:rPr lang="it-IT" sz="1300">
                <a:solidFill>
                  <a:srgbClr val="C814C9"/>
                </a:solidFill>
                <a:latin typeface="Ubuntu Mono" panose="020B0509030602030204" pitchFamily="49" charset="0"/>
              </a:rPr>
              <a:t>$ </a:t>
            </a:r>
            <a:r>
              <a:rPr lang="it-IT" sz="1300">
                <a:solidFill>
                  <a:srgbClr val="000000"/>
                </a:solidFill>
                <a:latin typeface="Ubuntu Mono" panose="020B0509030602030204" pitchFamily="49" charset="0"/>
              </a:rPr>
              <a:t>eval "$(symfony-autocomplete)"</a:t>
            </a:r>
          </a:p>
        </p:txBody>
      </p:sp>
      <p:sp>
        <p:nvSpPr>
          <p:cNvPr id="19" name="Segnaposto contenuto 2">
            <a:extLst>
              <a:ext uri="{FF2B5EF4-FFF2-40B4-BE49-F238E27FC236}">
                <a16:creationId xmlns:a16="http://schemas.microsoft.com/office/drawing/2014/main" id="{74A87895-3E29-4183-9361-FCF4429F03EB}"/>
              </a:ext>
            </a:extLst>
          </p:cNvPr>
          <p:cNvSpPr txBox="1">
            <a:spLocks/>
          </p:cNvSpPr>
          <p:nvPr/>
        </p:nvSpPr>
        <p:spPr>
          <a:xfrm>
            <a:off x="261808" y="5954657"/>
            <a:ext cx="8768620" cy="44702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9875" indent="-269875"/>
            <a:r>
              <a:rPr lang="it-IT" sz="2100" spc="-10"/>
              <a:t>Anche in questo caso, va definito il comando/alias </a:t>
            </a:r>
            <a:r>
              <a:rPr lang="it-IT" sz="2100" i="1" spc="-10"/>
              <a:t>artisan</a:t>
            </a:r>
            <a:r>
              <a:rPr lang="it-IT" sz="2100" spc="-10"/>
              <a:t> da autocompletare</a:t>
            </a:r>
          </a:p>
        </p:txBody>
      </p:sp>
    </p:spTree>
    <p:extLst>
      <p:ext uri="{BB962C8B-B14F-4D97-AF65-F5344CB8AC3E}">
        <p14:creationId xmlns:p14="http://schemas.microsoft.com/office/powerpoint/2010/main" val="134669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019EA-3286-1D45-B9A8-C43F6BDA7349}"/>
              </a:ext>
            </a:extLst>
          </p:cNvPr>
          <p:cNvSpPr>
            <a:spLocks noGrp="1"/>
          </p:cNvSpPr>
          <p:nvPr>
            <p:ph type="title"/>
          </p:nvPr>
        </p:nvSpPr>
        <p:spPr>
          <a:xfrm>
            <a:off x="359500" y="67404"/>
            <a:ext cx="8579942" cy="734107"/>
          </a:xfrm>
        </p:spPr>
        <p:txBody>
          <a:bodyPr>
            <a:normAutofit/>
          </a:bodyPr>
          <a:lstStyle/>
          <a:p>
            <a:r>
              <a:rPr lang="en-IT" sz="4000" b="0" dirty="0"/>
              <a:t>Laravel sui container: </a:t>
            </a:r>
            <a:r>
              <a:rPr lang="en-IT" sz="4000" b="0" i="1" dirty="0"/>
              <a:t>sail</a:t>
            </a:r>
            <a:endParaRPr lang="en-IT" sz="4000" b="0" dirty="0"/>
          </a:p>
        </p:txBody>
      </p:sp>
      <p:sp>
        <p:nvSpPr>
          <p:cNvPr id="3" name="Content Placeholder 2">
            <a:extLst>
              <a:ext uri="{FF2B5EF4-FFF2-40B4-BE49-F238E27FC236}">
                <a16:creationId xmlns:a16="http://schemas.microsoft.com/office/drawing/2014/main" id="{18EF27D5-F263-9F40-A15C-49C48DFBE480}"/>
              </a:ext>
            </a:extLst>
          </p:cNvPr>
          <p:cNvSpPr>
            <a:spLocks noGrp="1"/>
          </p:cNvSpPr>
          <p:nvPr>
            <p:ph idx="1"/>
          </p:nvPr>
        </p:nvSpPr>
        <p:spPr>
          <a:xfrm>
            <a:off x="212113" y="902110"/>
            <a:ext cx="8762922" cy="5566423"/>
          </a:xfrm>
        </p:spPr>
        <p:txBody>
          <a:bodyPr>
            <a:noAutofit/>
          </a:bodyPr>
          <a:lstStyle/>
          <a:p>
            <a:pPr marL="269875" indent="-269875">
              <a:lnSpc>
                <a:spcPct val="95000"/>
              </a:lnSpc>
            </a:pPr>
            <a:r>
              <a:rPr lang="en-IT" sz="2200" dirty="0"/>
              <a:t>Come detto, un ambiente di sviluppo/esecuzione Laravel può essere offerto da una </a:t>
            </a:r>
            <a:r>
              <a:rPr lang="en-IT" sz="2200" i="1" dirty="0"/>
              <a:t>macchina virtuale</a:t>
            </a:r>
            <a:r>
              <a:rPr lang="en-IT" sz="2200" dirty="0"/>
              <a:t> (VM)</a:t>
            </a:r>
          </a:p>
          <a:p>
            <a:pPr marL="584200" lvl="1" indent="-269875">
              <a:lnSpc>
                <a:spcPct val="95000"/>
              </a:lnSpc>
            </a:pPr>
            <a:r>
              <a:rPr lang="en-IT" sz="2200" dirty="0"/>
              <a:t>vantaggio: la VM è </a:t>
            </a:r>
            <a:r>
              <a:rPr lang="en-IT" sz="2200" i="1" dirty="0"/>
              <a:t>self-contained</a:t>
            </a:r>
            <a:r>
              <a:rPr lang="en-IT" sz="2200" dirty="0"/>
              <a:t>: la sola dipendenza software sull'</a:t>
            </a:r>
            <a:r>
              <a:rPr lang="en-IT" sz="2200" i="1" dirty="0"/>
              <a:t>host</a:t>
            </a:r>
            <a:r>
              <a:rPr lang="en-IT" sz="2200" dirty="0"/>
              <a:t> (p.es. il vostro PC) è l'hypervisor (p.es. VirtualBox)</a:t>
            </a:r>
          </a:p>
          <a:p>
            <a:pPr marL="584200" lvl="1" indent="-269875">
              <a:lnSpc>
                <a:spcPct val="95000"/>
              </a:lnSpc>
            </a:pPr>
            <a:r>
              <a:rPr lang="en-IT" sz="2200" spc="-10" dirty="0"/>
              <a:t>svantaggio: la VM assorbe molte risorse fisiche dell'host, </a:t>
            </a:r>
            <a:r>
              <a:rPr lang="it-IT" sz="2200" spc="-10" dirty="0"/>
              <a:t>perché </a:t>
            </a:r>
            <a:r>
              <a:rPr lang="en-IT" sz="2200" spc="-10" dirty="0"/>
              <a:t>vi  gira, in primo luogo, </a:t>
            </a:r>
            <a:r>
              <a:rPr lang="it-IT" sz="2200" spc="-10" dirty="0"/>
              <a:t>l'intero</a:t>
            </a:r>
            <a:r>
              <a:rPr lang="en-IT" sz="2200" spc="-10" dirty="0"/>
              <a:t> S.O. guest (</a:t>
            </a:r>
            <a:r>
              <a:rPr lang="it-IT" sz="2200" spc="-10" dirty="0"/>
              <a:t>es. </a:t>
            </a:r>
            <a:r>
              <a:rPr lang="en-IT" sz="2200" spc="-10" dirty="0"/>
              <a:t>Ubuntu con homestead)</a:t>
            </a:r>
          </a:p>
          <a:p>
            <a:pPr marL="269875" indent="-269875">
              <a:lnSpc>
                <a:spcPct val="95000"/>
              </a:lnSpc>
            </a:pPr>
            <a:r>
              <a:rPr lang="en-IT" sz="2200" spc="-10" dirty="0"/>
              <a:t>Un </a:t>
            </a:r>
            <a:r>
              <a:rPr lang="en-IT" sz="2200" b="1" spc="-10" dirty="0"/>
              <a:t>container</a:t>
            </a:r>
            <a:r>
              <a:rPr lang="en-IT" sz="2200" spc="-10" dirty="0"/>
              <a:t> offre un ambiente </a:t>
            </a:r>
            <a:r>
              <a:rPr lang="it-IT" sz="2200" spc="-10" dirty="0"/>
              <a:t>comunque </a:t>
            </a:r>
            <a:r>
              <a:rPr lang="en-IT" sz="2200" spc="-10" dirty="0"/>
              <a:t>isolato</a:t>
            </a:r>
            <a:r>
              <a:rPr lang="it-IT" sz="2200" spc="-10" dirty="0"/>
              <a:t>, indipendente </a:t>
            </a:r>
            <a:r>
              <a:rPr lang="it-IT" sz="2200" spc="-10" dirty="0" err="1"/>
              <a:t>dall'host</a:t>
            </a:r>
            <a:r>
              <a:rPr lang="it-IT" sz="2200" spc="-10" dirty="0"/>
              <a:t> e dal suo software,</a:t>
            </a:r>
            <a:r>
              <a:rPr lang="en-IT" sz="2200" spc="-10" dirty="0"/>
              <a:t> ma </a:t>
            </a:r>
            <a:r>
              <a:rPr lang="it-IT" sz="2200" spc="-10" dirty="0"/>
              <a:t>assorbe meno risorse</a:t>
            </a:r>
            <a:r>
              <a:rPr lang="en-IT" sz="2200" spc="-10" dirty="0"/>
              <a:t> della VM</a:t>
            </a:r>
            <a:r>
              <a:rPr lang="it-IT" sz="2200" spc="-10" dirty="0"/>
              <a:t>: </a:t>
            </a:r>
            <a:br>
              <a:rPr lang="it-IT" sz="2200" spc="-10" dirty="0"/>
            </a:br>
            <a:r>
              <a:rPr lang="it-IT" sz="2200" spc="-10" dirty="0"/>
              <a:t>il container fornisce alle applicazioni il SW di base (librerie, tool, servizi) specifico, ma, diversamente dalla VM, non ha bisogno di un S.O. guest</a:t>
            </a:r>
            <a:endParaRPr lang="en-IT" sz="2200" spc="-10" dirty="0"/>
          </a:p>
          <a:p>
            <a:pPr marL="269875" indent="-269875">
              <a:lnSpc>
                <a:spcPct val="95000"/>
              </a:lnSpc>
            </a:pPr>
            <a:r>
              <a:rPr lang="en-IT" sz="2200" dirty="0"/>
              <a:t>Se sul</a:t>
            </a:r>
            <a:r>
              <a:rPr lang="it-IT" sz="2200" dirty="0"/>
              <a:t> vostro </a:t>
            </a:r>
            <a:r>
              <a:rPr lang="en-IT" sz="2200" dirty="0"/>
              <a:t>host è installato il </a:t>
            </a:r>
            <a:r>
              <a:rPr lang="en-IT" sz="2200" i="1" dirty="0"/>
              <a:t>container engine</a:t>
            </a:r>
            <a:r>
              <a:rPr lang="en-IT" sz="2200" dirty="0"/>
              <a:t> (più diffuso) </a:t>
            </a:r>
            <a:r>
              <a:rPr lang="en-IT" sz="2200" b="1" dirty="0"/>
              <a:t>Docker</a:t>
            </a:r>
            <a:r>
              <a:rPr lang="it-IT" sz="2200" dirty="0"/>
              <a:t>, </a:t>
            </a:r>
            <a:r>
              <a:rPr lang="en-IT" sz="2200" dirty="0"/>
              <a:t>si può disporre di Laravel in un container grazie al tool </a:t>
            </a:r>
            <a:r>
              <a:rPr lang="en-IT" sz="2200" i="1" dirty="0"/>
              <a:t>sail</a:t>
            </a:r>
            <a:r>
              <a:rPr lang="en-IT" sz="2200" dirty="0"/>
              <a:t>:</a:t>
            </a:r>
            <a:endParaRPr lang="en-IT" sz="2200" i="1" dirty="0"/>
          </a:p>
          <a:p>
            <a:pPr marL="584200" lvl="1" indent="-269875">
              <a:lnSpc>
                <a:spcPct val="95000"/>
              </a:lnSpc>
              <a:spcBef>
                <a:spcPts val="100"/>
              </a:spcBef>
            </a:pPr>
            <a:r>
              <a:rPr lang="en-IT" sz="2200" dirty="0"/>
              <a:t>l'interfaccia dei comandi </a:t>
            </a:r>
            <a:r>
              <a:rPr lang="en-IT" sz="2200" i="1" dirty="0"/>
              <a:t>sail</a:t>
            </a:r>
            <a:r>
              <a:rPr lang="en-IT" sz="2200" dirty="0"/>
              <a:t> è molto semplice</a:t>
            </a:r>
          </a:p>
          <a:p>
            <a:pPr marL="584200" lvl="1" indent="-269875">
              <a:lnSpc>
                <a:spcPct val="95000"/>
              </a:lnSpc>
              <a:spcBef>
                <a:spcPts val="100"/>
              </a:spcBef>
            </a:pPr>
            <a:r>
              <a:rPr lang="en-IT" sz="2200" dirty="0"/>
              <a:t>non serve conoscere Docker, basta installarlo (</a:t>
            </a:r>
            <a:r>
              <a:rPr lang="it-IT" sz="2200" dirty="0"/>
              <a:t>c’è </a:t>
            </a:r>
            <a:r>
              <a:rPr lang="en-IT" sz="2200" dirty="0"/>
              <a:t>per Win/Mac/Linux)</a:t>
            </a:r>
          </a:p>
          <a:p>
            <a:pPr marL="0" indent="0">
              <a:lnSpc>
                <a:spcPct val="95000"/>
              </a:lnSpc>
              <a:buNone/>
            </a:pPr>
            <a:r>
              <a:rPr lang="it-IT" sz="2200" dirty="0"/>
              <a:t>È l’approccio raccomandato da </a:t>
            </a:r>
            <a:r>
              <a:rPr lang="it-IT" sz="2000" i="1" dirty="0">
                <a:latin typeface="Arial Narrow" panose="020B0604020202020204" pitchFamily="34" charset="0"/>
                <a:cs typeface="Arial Narrow" panose="020B0604020202020204" pitchFamily="34" charset="0"/>
                <a:hlinkClick r:id="rId2"/>
              </a:rPr>
              <a:t>laravel.com/docs/installation#laravel-and-docker</a:t>
            </a:r>
            <a:r>
              <a:rPr lang="it-IT" sz="2200" dirty="0"/>
              <a:t>, perché installa insieme le dipendenze corrette (PHP con i moduli e </a:t>
            </a:r>
            <a:r>
              <a:rPr lang="it-IT" sz="2200" dirty="0" err="1"/>
              <a:t>mysql</a:t>
            </a:r>
            <a:r>
              <a:rPr lang="it-IT" sz="2200" dirty="0"/>
              <a:t>)</a:t>
            </a:r>
            <a:endParaRPr lang="en-IT" sz="2200" dirty="0"/>
          </a:p>
        </p:txBody>
      </p:sp>
      <p:sp>
        <p:nvSpPr>
          <p:cNvPr id="4" name="Date Placeholder 3">
            <a:extLst>
              <a:ext uri="{FF2B5EF4-FFF2-40B4-BE49-F238E27FC236}">
                <a16:creationId xmlns:a16="http://schemas.microsoft.com/office/drawing/2014/main" id="{CAFDA88D-5343-8849-81D5-D79BAA238430}"/>
              </a:ext>
            </a:extLst>
          </p:cNvPr>
          <p:cNvSpPr>
            <a:spLocks noGrp="1"/>
          </p:cNvSpPr>
          <p:nvPr>
            <p:ph type="dt" sz="half" idx="10"/>
          </p:nvPr>
        </p:nvSpPr>
        <p:spPr/>
        <p:txBody>
          <a:bodyPr/>
          <a:lstStyle/>
          <a:p>
            <a:fld id="{B2119059-C0CB-8B4C-83BE-FAEBC428F53A}" type="datetime1">
              <a:rPr lang="it-IT" smtClean="0"/>
              <a:t>09/01/24</a:t>
            </a:fld>
            <a:endParaRPr lang="en-IT"/>
          </a:p>
        </p:txBody>
      </p:sp>
      <p:sp>
        <p:nvSpPr>
          <p:cNvPr id="5" name="Footer Placeholder 4">
            <a:extLst>
              <a:ext uri="{FF2B5EF4-FFF2-40B4-BE49-F238E27FC236}">
                <a16:creationId xmlns:a16="http://schemas.microsoft.com/office/drawing/2014/main" id="{75DB8AF3-9C33-694B-AF69-6DE634468C0E}"/>
              </a:ext>
            </a:extLst>
          </p:cNvPr>
          <p:cNvSpPr>
            <a:spLocks noGrp="1"/>
          </p:cNvSpPr>
          <p:nvPr>
            <p:ph type="ftr" sz="quarter" idx="11"/>
          </p:nvPr>
        </p:nvSpPr>
        <p:spPr/>
        <p:txBody>
          <a:bodyPr/>
          <a:lstStyle/>
          <a:p>
            <a:r>
              <a:rPr lang="it-IT"/>
              <a:t>Laravel: installazione, configurazione, tool</a:t>
            </a:r>
          </a:p>
        </p:txBody>
      </p:sp>
      <p:sp>
        <p:nvSpPr>
          <p:cNvPr id="6" name="Slide Number Placeholder 5">
            <a:extLst>
              <a:ext uri="{FF2B5EF4-FFF2-40B4-BE49-F238E27FC236}">
                <a16:creationId xmlns:a16="http://schemas.microsoft.com/office/drawing/2014/main" id="{ECEA3E0E-75B5-9049-B980-8C37B33BB771}"/>
              </a:ext>
            </a:extLst>
          </p:cNvPr>
          <p:cNvSpPr>
            <a:spLocks noGrp="1"/>
          </p:cNvSpPr>
          <p:nvPr>
            <p:ph type="sldNum" sz="quarter" idx="12"/>
          </p:nvPr>
        </p:nvSpPr>
        <p:spPr/>
        <p:txBody>
          <a:bodyPr/>
          <a:lstStyle/>
          <a:p>
            <a:fld id="{F8EFCE01-9A1A-5743-92DE-2F66DAA3BA2F}" type="slidenum">
              <a:rPr lang="it-IT" smtClean="0"/>
              <a:t>7</a:t>
            </a:fld>
            <a:endParaRPr lang="it-IT"/>
          </a:p>
        </p:txBody>
      </p:sp>
    </p:spTree>
    <p:extLst>
      <p:ext uri="{BB962C8B-B14F-4D97-AF65-F5344CB8AC3E}">
        <p14:creationId xmlns:p14="http://schemas.microsoft.com/office/powerpoint/2010/main" val="3360745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C4CD3D-F448-4B85-9E60-C098E1098AE6}"/>
              </a:ext>
            </a:extLst>
          </p:cNvPr>
          <p:cNvSpPr>
            <a:spLocks noGrp="1"/>
          </p:cNvSpPr>
          <p:nvPr>
            <p:ph type="title"/>
          </p:nvPr>
        </p:nvSpPr>
        <p:spPr/>
        <p:txBody>
          <a:bodyPr/>
          <a:lstStyle/>
          <a:p>
            <a:r>
              <a:rPr lang="it-IT"/>
              <a:t>Quickstart</a:t>
            </a:r>
          </a:p>
        </p:txBody>
      </p:sp>
      <p:sp>
        <p:nvSpPr>
          <p:cNvPr id="3" name="Segnaposto contenuto 2">
            <a:extLst>
              <a:ext uri="{FF2B5EF4-FFF2-40B4-BE49-F238E27FC236}">
                <a16:creationId xmlns:a16="http://schemas.microsoft.com/office/drawing/2014/main" id="{01D7767D-99B6-4BB4-BA64-CBE50FB34407}"/>
              </a:ext>
            </a:extLst>
          </p:cNvPr>
          <p:cNvSpPr>
            <a:spLocks noGrp="1"/>
          </p:cNvSpPr>
          <p:nvPr>
            <p:ph idx="1"/>
          </p:nvPr>
        </p:nvSpPr>
        <p:spPr/>
        <p:txBody>
          <a:bodyPr/>
          <a:lstStyle/>
          <a:p>
            <a:r>
              <a:rPr lang="it-IT"/>
              <a:t>Obsoleto, ma efficace: </a:t>
            </a:r>
            <a:r>
              <a:rPr lang="it-IT">
                <a:hlinkClick r:id="rId2"/>
              </a:rPr>
              <a:t>https://laravel.com/docs/4.2/quick</a:t>
            </a:r>
            <a:r>
              <a:rPr lang="it-IT"/>
              <a:t> </a:t>
            </a:r>
          </a:p>
        </p:txBody>
      </p:sp>
      <p:sp>
        <p:nvSpPr>
          <p:cNvPr id="4" name="Segnaposto data 3">
            <a:extLst>
              <a:ext uri="{FF2B5EF4-FFF2-40B4-BE49-F238E27FC236}">
                <a16:creationId xmlns:a16="http://schemas.microsoft.com/office/drawing/2014/main" id="{B3FEC9CE-15E0-4E23-85CE-C835D29049AD}"/>
              </a:ext>
            </a:extLst>
          </p:cNvPr>
          <p:cNvSpPr>
            <a:spLocks noGrp="1"/>
          </p:cNvSpPr>
          <p:nvPr>
            <p:ph type="dt" sz="half" idx="10"/>
          </p:nvPr>
        </p:nvSpPr>
        <p:spPr/>
        <p:txBody>
          <a:bodyPr/>
          <a:lstStyle/>
          <a:p>
            <a:fld id="{5F9D40C0-8A54-B345-A3A0-1F6E05D90E7C}" type="datetime1">
              <a:rPr lang="it-IT" smtClean="0"/>
              <a:t>09/01/24</a:t>
            </a:fld>
            <a:endParaRPr lang="it-IT"/>
          </a:p>
        </p:txBody>
      </p:sp>
      <p:sp>
        <p:nvSpPr>
          <p:cNvPr id="5" name="Segnaposto piè di pagina 4">
            <a:extLst>
              <a:ext uri="{FF2B5EF4-FFF2-40B4-BE49-F238E27FC236}">
                <a16:creationId xmlns:a16="http://schemas.microsoft.com/office/drawing/2014/main" id="{D70CB001-AF1D-444D-9C18-8C96FF328B25}"/>
              </a:ext>
            </a:extLst>
          </p:cNvPr>
          <p:cNvSpPr>
            <a:spLocks noGrp="1"/>
          </p:cNvSpPr>
          <p:nvPr>
            <p:ph type="ftr" sz="quarter" idx="11"/>
          </p:nvPr>
        </p:nvSpPr>
        <p:spPr/>
        <p:txBody>
          <a:bodyPr/>
          <a:lstStyle/>
          <a:p>
            <a:r>
              <a:rPr lang="it-IT"/>
              <a:t>Laravel: installazione, configurazione, tool</a:t>
            </a:r>
          </a:p>
        </p:txBody>
      </p:sp>
      <p:sp>
        <p:nvSpPr>
          <p:cNvPr id="6" name="Segnaposto numero diapositiva 5">
            <a:extLst>
              <a:ext uri="{FF2B5EF4-FFF2-40B4-BE49-F238E27FC236}">
                <a16:creationId xmlns:a16="http://schemas.microsoft.com/office/drawing/2014/main" id="{44D2D0EE-0E8E-446E-B242-B46BAD2C3F75}"/>
              </a:ext>
            </a:extLst>
          </p:cNvPr>
          <p:cNvSpPr>
            <a:spLocks noGrp="1"/>
          </p:cNvSpPr>
          <p:nvPr>
            <p:ph type="sldNum" sz="quarter" idx="12"/>
          </p:nvPr>
        </p:nvSpPr>
        <p:spPr/>
        <p:txBody>
          <a:bodyPr/>
          <a:lstStyle/>
          <a:p>
            <a:fld id="{F8EFCE01-9A1A-5743-92DE-2F66DAA3BA2F}" type="slidenum">
              <a:rPr lang="it-IT" smtClean="0"/>
              <a:t>8</a:t>
            </a:fld>
            <a:endParaRPr lang="it-IT"/>
          </a:p>
        </p:txBody>
      </p:sp>
    </p:spTree>
    <p:extLst>
      <p:ext uri="{BB962C8B-B14F-4D97-AF65-F5344CB8AC3E}">
        <p14:creationId xmlns:p14="http://schemas.microsoft.com/office/powerpoint/2010/main" val="4222773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49CC1-62CA-5D40-B8AB-CE780E86AB82}"/>
              </a:ext>
            </a:extLst>
          </p:cNvPr>
          <p:cNvSpPr>
            <a:spLocks noGrp="1"/>
          </p:cNvSpPr>
          <p:nvPr>
            <p:ph type="title"/>
          </p:nvPr>
        </p:nvSpPr>
        <p:spPr>
          <a:xfrm>
            <a:off x="359500" y="73049"/>
            <a:ext cx="8579942" cy="672386"/>
          </a:xfrm>
        </p:spPr>
        <p:txBody>
          <a:bodyPr>
            <a:normAutofit fontScale="90000"/>
          </a:bodyPr>
          <a:lstStyle/>
          <a:p>
            <a:r>
              <a:rPr lang="en-GB" b="0"/>
              <a:t>L</a:t>
            </a:r>
            <a:r>
              <a:rPr lang="en-IT" b="0"/>
              <a:t>aravel: installazione manuale</a:t>
            </a:r>
          </a:p>
        </p:txBody>
      </p:sp>
      <p:sp>
        <p:nvSpPr>
          <p:cNvPr id="3" name="Content Placeholder 2">
            <a:extLst>
              <a:ext uri="{FF2B5EF4-FFF2-40B4-BE49-F238E27FC236}">
                <a16:creationId xmlns:a16="http://schemas.microsoft.com/office/drawing/2014/main" id="{0A055EAF-B13F-E84A-B5A4-B9CC3023C74F}"/>
              </a:ext>
            </a:extLst>
          </p:cNvPr>
          <p:cNvSpPr>
            <a:spLocks noGrp="1"/>
          </p:cNvSpPr>
          <p:nvPr>
            <p:ph idx="1"/>
          </p:nvPr>
        </p:nvSpPr>
        <p:spPr>
          <a:xfrm>
            <a:off x="354157" y="974125"/>
            <a:ext cx="8585285" cy="5479913"/>
          </a:xfrm>
        </p:spPr>
        <p:txBody>
          <a:bodyPr>
            <a:noAutofit/>
          </a:bodyPr>
          <a:lstStyle/>
          <a:p>
            <a:pPr marL="0" indent="0">
              <a:lnSpc>
                <a:spcPct val="95000"/>
              </a:lnSpc>
              <a:buNone/>
            </a:pPr>
            <a:r>
              <a:rPr lang="en-IT" sz="2300" spc="-10" dirty="0"/>
              <a:t>Espandendo </a:t>
            </a:r>
            <a:r>
              <a:rPr lang="en-GB" sz="2100" i="1" spc="-10" dirty="0">
                <a:latin typeface="Arial Narrow" panose="020B0604020202020204" pitchFamily="34" charset="0"/>
                <a:cs typeface="Arial Narrow" panose="020B0604020202020204" pitchFamily="34" charset="0"/>
                <a:hlinkClick r:id="rId2"/>
              </a:rPr>
              <a:t>https://laravel.com/docs/installation</a:t>
            </a:r>
            <a:r>
              <a:rPr lang="en-GB" sz="2300" spc="-10" dirty="0"/>
              <a:t>, </a:t>
            </a:r>
            <a:r>
              <a:rPr lang="en-IT" sz="2300" spc="-10" dirty="0"/>
              <a:t>descriveremo l’installazione</a:t>
            </a:r>
            <a:r>
              <a:rPr lang="it-IT" sz="2300" spc="-10" dirty="0"/>
              <a:t> manuale</a:t>
            </a:r>
            <a:r>
              <a:rPr lang="en-IT" sz="2300" spc="-10" dirty="0"/>
              <a:t> di un ambiente di sviluppo/esecuzione per Laravel</a:t>
            </a:r>
          </a:p>
          <a:p>
            <a:pPr marL="0" indent="0">
              <a:lnSpc>
                <a:spcPct val="95000"/>
              </a:lnSpc>
              <a:buNone/>
            </a:pPr>
            <a:r>
              <a:rPr lang="en-IT" sz="2300" dirty="0"/>
              <a:t>Iniziamo classificando i </a:t>
            </a:r>
            <a:r>
              <a:rPr lang="en-IT" sz="2300" b="1" dirty="0"/>
              <a:t>componenti</a:t>
            </a:r>
            <a:r>
              <a:rPr lang="en-IT" sz="2300" dirty="0"/>
              <a:t> necessari:</a:t>
            </a:r>
          </a:p>
          <a:p>
            <a:pPr indent="-249238">
              <a:lnSpc>
                <a:spcPct val="90000"/>
              </a:lnSpc>
            </a:pPr>
            <a:r>
              <a:rPr lang="it-IT" sz="2300" dirty="0" err="1"/>
              <a:t>s</a:t>
            </a:r>
            <a:r>
              <a:rPr lang="en-IT" sz="2300" dirty="0"/>
              <a:t>istema </a:t>
            </a:r>
            <a:r>
              <a:rPr lang="it-IT" sz="2300" dirty="0"/>
              <a:t>o</a:t>
            </a:r>
            <a:r>
              <a:rPr lang="en-IT" sz="2300" dirty="0"/>
              <a:t>perativo: Windows o Unix (negli esempi vedremo</a:t>
            </a:r>
            <a:r>
              <a:rPr lang="it-IT" sz="2300" dirty="0"/>
              <a:t> per lo più</a:t>
            </a:r>
            <a:r>
              <a:rPr lang="en-IT" sz="2300" dirty="0"/>
              <a:t> in azione Unix)</a:t>
            </a:r>
          </a:p>
          <a:p>
            <a:pPr indent="-249238">
              <a:lnSpc>
                <a:spcPct val="90000"/>
              </a:lnSpc>
            </a:pPr>
            <a:r>
              <a:rPr lang="en-IT" sz="2300" dirty="0"/>
              <a:t>PHP Engine</a:t>
            </a:r>
            <a:r>
              <a:rPr lang="it-IT" sz="2300" dirty="0"/>
              <a:t> (la CLI </a:t>
            </a:r>
            <a:r>
              <a:rPr lang="it-IT" sz="2300" dirty="0">
                <a:latin typeface="Ubuntu Mono" panose="020B0509030602030204" pitchFamily="49" charset="0"/>
              </a:rPr>
              <a:t>php</a:t>
            </a:r>
            <a:r>
              <a:rPr lang="it-IT" sz="2300" dirty="0"/>
              <a:t>)</a:t>
            </a:r>
            <a:endParaRPr lang="en-IT" sz="2300" dirty="0"/>
          </a:p>
          <a:p>
            <a:pPr indent="-249238">
              <a:lnSpc>
                <a:spcPct val="90000"/>
              </a:lnSpc>
            </a:pPr>
            <a:r>
              <a:rPr lang="it-IT" sz="2300" dirty="0"/>
              <a:t>m</a:t>
            </a:r>
            <a:r>
              <a:rPr lang="en-IT" sz="2300" dirty="0"/>
              <a:t>oduli (librerie binarie) per PHP</a:t>
            </a:r>
          </a:p>
          <a:p>
            <a:pPr indent="-249238">
              <a:lnSpc>
                <a:spcPct val="90000"/>
              </a:lnSpc>
            </a:pPr>
            <a:r>
              <a:rPr lang="en-GB" sz="2300" dirty="0" err="1"/>
              <a:t>pacchetti</a:t>
            </a:r>
            <a:r>
              <a:rPr lang="en-GB" sz="2300" dirty="0"/>
              <a:t> (package) PHP</a:t>
            </a:r>
          </a:p>
          <a:p>
            <a:pPr indent="-249238">
              <a:lnSpc>
                <a:spcPct val="90000"/>
              </a:lnSpc>
            </a:pPr>
            <a:r>
              <a:rPr lang="en-IT" sz="2300" i="1" dirty="0"/>
              <a:t>composer</a:t>
            </a:r>
            <a:r>
              <a:rPr lang="en-IT" sz="2300" dirty="0"/>
              <a:t>, gestore delle dipendenze </a:t>
            </a:r>
            <a:r>
              <a:rPr lang="it-IT" sz="2300" dirty="0"/>
              <a:t>tra pacchetti</a:t>
            </a:r>
            <a:r>
              <a:rPr lang="en-IT" sz="2300" dirty="0"/>
              <a:t> PHP</a:t>
            </a:r>
            <a:endParaRPr lang="en-GB" sz="2300" dirty="0"/>
          </a:p>
          <a:p>
            <a:pPr marL="0" indent="0">
              <a:lnSpc>
                <a:spcPct val="95000"/>
              </a:lnSpc>
              <a:spcBef>
                <a:spcPts val="1200"/>
              </a:spcBef>
              <a:buNone/>
            </a:pPr>
            <a:r>
              <a:rPr lang="en-GB" sz="2300" dirty="0"/>
              <a:t>Ma </a:t>
            </a:r>
            <a:r>
              <a:rPr lang="en-GB" sz="2300" dirty="0" err="1"/>
              <a:t>cosa</a:t>
            </a:r>
            <a:r>
              <a:rPr lang="en-GB" sz="2300" dirty="0"/>
              <a:t> </a:t>
            </a:r>
            <a:r>
              <a:rPr lang="en-GB" sz="2300" dirty="0" err="1"/>
              <a:t>denota</a:t>
            </a:r>
            <a:r>
              <a:rPr lang="en-GB" sz="2300" dirty="0"/>
              <a:t> il </a:t>
            </a:r>
            <a:r>
              <a:rPr lang="en-GB" sz="2300" dirty="0" err="1"/>
              <a:t>termine</a:t>
            </a:r>
            <a:r>
              <a:rPr lang="en-GB" sz="2300" dirty="0"/>
              <a:t> </a:t>
            </a:r>
            <a:r>
              <a:rPr lang="en-GB" sz="2300" i="1" dirty="0"/>
              <a:t>"Laravel"?</a:t>
            </a:r>
            <a:r>
              <a:rPr lang="en-GB" sz="2300" dirty="0"/>
              <a:t> </a:t>
            </a:r>
          </a:p>
          <a:p>
            <a:pPr indent="-249238">
              <a:lnSpc>
                <a:spcPct val="95000"/>
              </a:lnSpc>
            </a:pPr>
            <a:r>
              <a:rPr lang="en-GB" sz="2300" b="1" dirty="0"/>
              <a:t>Laravel</a:t>
            </a:r>
            <a:r>
              <a:rPr lang="en-GB" sz="2300" dirty="0"/>
              <a:t> </a:t>
            </a:r>
            <a:r>
              <a:rPr lang="en-GB" sz="2300" dirty="0" err="1"/>
              <a:t>è</a:t>
            </a:r>
            <a:r>
              <a:rPr lang="en-GB" sz="2300" dirty="0"/>
              <a:t> un </a:t>
            </a:r>
            <a:r>
              <a:rPr lang="en-GB" sz="2300" b="1" dirty="0"/>
              <a:t>framework</a:t>
            </a:r>
            <a:r>
              <a:rPr lang="en-GB" sz="2300" dirty="0"/>
              <a:t>, </a:t>
            </a:r>
            <a:r>
              <a:rPr lang="en-GB" sz="2300" dirty="0" err="1"/>
              <a:t>basato</a:t>
            </a:r>
            <a:r>
              <a:rPr lang="en-GB" sz="2300" dirty="0"/>
              <a:t> </a:t>
            </a:r>
            <a:r>
              <a:rPr lang="en-GB" sz="2300" dirty="0" err="1"/>
              <a:t>su</a:t>
            </a:r>
            <a:r>
              <a:rPr lang="en-GB" sz="2300" dirty="0"/>
              <a:t> un </a:t>
            </a:r>
            <a:r>
              <a:rPr lang="en-GB" sz="2300" dirty="0" err="1"/>
              <a:t>insieme</a:t>
            </a:r>
            <a:r>
              <a:rPr lang="en-GB" sz="2300" dirty="0"/>
              <a:t> di package PHP, </a:t>
            </a:r>
            <a:r>
              <a:rPr lang="en-GB" sz="2300" dirty="0" err="1"/>
              <a:t>all'interno</a:t>
            </a:r>
            <a:r>
              <a:rPr lang="en-GB" sz="2300" dirty="0"/>
              <a:t> del quale </a:t>
            </a:r>
            <a:r>
              <a:rPr lang="en-GB" sz="2300" dirty="0" err="1"/>
              <a:t>sviluppare</a:t>
            </a:r>
            <a:r>
              <a:rPr lang="en-GB" sz="2300" dirty="0"/>
              <a:t>/</a:t>
            </a:r>
            <a:r>
              <a:rPr lang="en-GB" sz="2300" dirty="0" err="1"/>
              <a:t>eseguire</a:t>
            </a:r>
            <a:r>
              <a:rPr lang="en-GB" sz="2300" dirty="0"/>
              <a:t> </a:t>
            </a:r>
            <a:r>
              <a:rPr lang="en-GB" sz="2300" dirty="0" err="1"/>
              <a:t>applicazioni</a:t>
            </a:r>
            <a:r>
              <a:rPr lang="en-GB" sz="2300" dirty="0"/>
              <a:t> e API Web </a:t>
            </a:r>
          </a:p>
          <a:p>
            <a:pPr indent="-249238">
              <a:lnSpc>
                <a:spcPct val="95000"/>
              </a:lnSpc>
            </a:pPr>
            <a:r>
              <a:rPr lang="en-GB" sz="2300" b="1" dirty="0"/>
              <a:t>Laravel</a:t>
            </a:r>
            <a:r>
              <a:rPr lang="en-GB" sz="2300" dirty="0"/>
              <a:t> </a:t>
            </a:r>
            <a:r>
              <a:rPr lang="en-GB" sz="2300" dirty="0" err="1"/>
              <a:t>è</a:t>
            </a:r>
            <a:r>
              <a:rPr lang="en-GB" sz="2300" dirty="0"/>
              <a:t> </a:t>
            </a:r>
            <a:r>
              <a:rPr lang="en-GB" sz="2300" dirty="0" err="1"/>
              <a:t>anche</a:t>
            </a:r>
            <a:r>
              <a:rPr lang="en-GB" sz="2300" dirty="0"/>
              <a:t> (il </a:t>
            </a:r>
            <a:r>
              <a:rPr lang="en-GB" sz="2300" dirty="0" err="1"/>
              <a:t>nome</a:t>
            </a:r>
            <a:r>
              <a:rPr lang="en-GB" sz="2300" dirty="0"/>
              <a:t> di) un </a:t>
            </a:r>
            <a:r>
              <a:rPr lang="en-GB" sz="2300" b="1" dirty="0"/>
              <a:t>tool</a:t>
            </a:r>
            <a:r>
              <a:rPr lang="en-GB" sz="2300" dirty="0"/>
              <a:t> di </a:t>
            </a:r>
            <a:r>
              <a:rPr lang="en-GB" sz="2300" dirty="0" err="1"/>
              <a:t>sviluppo</a:t>
            </a:r>
            <a:r>
              <a:rPr lang="en-GB" sz="2300" dirty="0"/>
              <a:t>, </a:t>
            </a:r>
            <a:r>
              <a:rPr lang="en-GB" sz="2300" dirty="0" err="1"/>
              <a:t>scritto</a:t>
            </a:r>
            <a:r>
              <a:rPr lang="en-GB" sz="2300" dirty="0"/>
              <a:t> in PHP, </a:t>
            </a:r>
            <a:r>
              <a:rPr lang="en-GB" sz="2300" dirty="0" err="1"/>
              <a:t>capace</a:t>
            </a:r>
            <a:r>
              <a:rPr lang="en-GB" sz="2300" dirty="0"/>
              <a:t> di </a:t>
            </a:r>
            <a:r>
              <a:rPr lang="en-GB" sz="2300" dirty="0" err="1"/>
              <a:t>generare</a:t>
            </a:r>
            <a:r>
              <a:rPr lang="en-GB" sz="2300" dirty="0"/>
              <a:t> </a:t>
            </a:r>
            <a:r>
              <a:rPr lang="en-GB" sz="2300" dirty="0" err="1"/>
              <a:t>applicazioni</a:t>
            </a:r>
            <a:r>
              <a:rPr lang="en-GB" sz="2300" dirty="0"/>
              <a:t> per il framework Laravel</a:t>
            </a:r>
            <a:endParaRPr lang="en-IT" sz="2300" dirty="0"/>
          </a:p>
        </p:txBody>
      </p:sp>
      <p:sp>
        <p:nvSpPr>
          <p:cNvPr id="4" name="Date Placeholder 3">
            <a:extLst>
              <a:ext uri="{FF2B5EF4-FFF2-40B4-BE49-F238E27FC236}">
                <a16:creationId xmlns:a16="http://schemas.microsoft.com/office/drawing/2014/main" id="{7F22D09D-7104-8F44-B49B-CE0FE6CACF54}"/>
              </a:ext>
            </a:extLst>
          </p:cNvPr>
          <p:cNvSpPr>
            <a:spLocks noGrp="1"/>
          </p:cNvSpPr>
          <p:nvPr>
            <p:ph type="dt" sz="half" idx="10"/>
          </p:nvPr>
        </p:nvSpPr>
        <p:spPr/>
        <p:txBody>
          <a:bodyPr/>
          <a:lstStyle/>
          <a:p>
            <a:fld id="{C33447B9-5580-AB49-844B-7234FB953BDD}" type="datetime1">
              <a:rPr lang="it-IT" smtClean="0"/>
              <a:t>09/01/24</a:t>
            </a:fld>
            <a:endParaRPr lang="en-IT"/>
          </a:p>
        </p:txBody>
      </p:sp>
      <p:sp>
        <p:nvSpPr>
          <p:cNvPr id="5" name="Footer Placeholder 4">
            <a:extLst>
              <a:ext uri="{FF2B5EF4-FFF2-40B4-BE49-F238E27FC236}">
                <a16:creationId xmlns:a16="http://schemas.microsoft.com/office/drawing/2014/main" id="{CCECE91A-A91A-994B-959A-81EE8A494BD4}"/>
              </a:ext>
            </a:extLst>
          </p:cNvPr>
          <p:cNvSpPr>
            <a:spLocks noGrp="1"/>
          </p:cNvSpPr>
          <p:nvPr>
            <p:ph type="ftr" sz="quarter" idx="11"/>
          </p:nvPr>
        </p:nvSpPr>
        <p:spPr/>
        <p:txBody>
          <a:bodyPr/>
          <a:lstStyle/>
          <a:p>
            <a:r>
              <a:rPr lang="it-IT"/>
              <a:t>Laravel: installazione, configurazione, tool</a:t>
            </a:r>
          </a:p>
        </p:txBody>
      </p:sp>
      <p:sp>
        <p:nvSpPr>
          <p:cNvPr id="6" name="Slide Number Placeholder 5">
            <a:extLst>
              <a:ext uri="{FF2B5EF4-FFF2-40B4-BE49-F238E27FC236}">
                <a16:creationId xmlns:a16="http://schemas.microsoft.com/office/drawing/2014/main" id="{5022996B-2AF8-3945-8E51-0E5383C85871}"/>
              </a:ext>
            </a:extLst>
          </p:cNvPr>
          <p:cNvSpPr>
            <a:spLocks noGrp="1"/>
          </p:cNvSpPr>
          <p:nvPr>
            <p:ph type="sldNum" sz="quarter" idx="12"/>
          </p:nvPr>
        </p:nvSpPr>
        <p:spPr/>
        <p:txBody>
          <a:bodyPr/>
          <a:lstStyle/>
          <a:p>
            <a:fld id="{F8EFCE01-9A1A-5743-92DE-2F66DAA3BA2F}" type="slidenum">
              <a:rPr lang="it-IT" smtClean="0"/>
              <a:t>9</a:t>
            </a:fld>
            <a:endParaRPr lang="it-IT"/>
          </a:p>
        </p:txBody>
      </p:sp>
    </p:spTree>
    <p:extLst>
      <p:ext uri="{BB962C8B-B14F-4D97-AF65-F5344CB8AC3E}">
        <p14:creationId xmlns:p14="http://schemas.microsoft.com/office/powerpoint/2010/main" val="172643736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lide GP" id="{BAD74CA3-6B3E-8A4D-8E2B-752A888D062B}" vid="{D21FE228-A00F-C142-B4C6-5DF0DEB91C6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Tema di Office</Template>
  <TotalTime>88855</TotalTime>
  <Words>13109</Words>
  <Application>Microsoft Macintosh PowerPoint</Application>
  <PresentationFormat>On-screen Show (4:3)</PresentationFormat>
  <Paragraphs>1151</Paragraphs>
  <Slides>61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Arial Narrow</vt:lpstr>
      <vt:lpstr>Calibri</vt:lpstr>
      <vt:lpstr>Font di sistema</vt:lpstr>
      <vt:lpstr>Times New Roman</vt:lpstr>
      <vt:lpstr>Ubuntu Mono</vt:lpstr>
      <vt:lpstr>Tema di Office</vt:lpstr>
      <vt:lpstr>Laravel: un framework MVC per PHP</vt:lpstr>
      <vt:lpstr>Cos'è un framework</vt:lpstr>
      <vt:lpstr>Prerequisiti</vt:lpstr>
      <vt:lpstr>Laravel: risorse "ufficiali"</vt:lpstr>
      <vt:lpstr>Un tutorial in italiano</vt:lpstr>
      <vt:lpstr>Un ambiente Laravel: la VM homestead</vt:lpstr>
      <vt:lpstr>Laravel sui container: sail</vt:lpstr>
      <vt:lpstr>Quickstart</vt:lpstr>
      <vt:lpstr>Laravel: installazione manuale</vt:lpstr>
      <vt:lpstr>Laravel: requisiti per server e PC di sviluppo</vt:lpstr>
      <vt:lpstr>Laravel: requisiti per l'engine PHP / 2</vt:lpstr>
      <vt:lpstr>Installazione di un modulo PHP</vt:lpstr>
      <vt:lpstr>Ultima versione PHP (Ubuntu)</vt:lpstr>
      <vt:lpstr>PHP: i package</vt:lpstr>
      <vt:lpstr>PHP: i package e composer</vt:lpstr>
      <vt:lpstr>PHP: i package e composer / 2</vt:lpstr>
      <vt:lpstr>PHP: i package e composer / 3</vt:lpstr>
      <vt:lpstr>PHP: i package e composer / 4</vt:lpstr>
      <vt:lpstr>PHP: i package e composer / 5</vt:lpstr>
      <vt:lpstr>PHP: i progetti</vt:lpstr>
      <vt:lpstr>PHP: i package usati da un progetto</vt:lpstr>
      <vt:lpstr>Dipendenze PHP: il tool composer</vt:lpstr>
      <vt:lpstr>Composer: installazione (via rete)</vt:lpstr>
      <vt:lpstr>Composer: installazione / 2</vt:lpstr>
      <vt:lpstr>PowerPoint Presentation</vt:lpstr>
      <vt:lpstr>Composer diagnose</vt:lpstr>
      <vt:lpstr>composer e bash-completion</vt:lpstr>
      <vt:lpstr>composer e bash-completion / 2</vt:lpstr>
      <vt:lpstr>Installare package PHP con composer</vt:lpstr>
      <vt:lpstr>Installare package PHP con composer</vt:lpstr>
      <vt:lpstr>Installare... l'installer di Laravel</vt:lpstr>
      <vt:lpstr>Lanciare l'installer di Laravel</vt:lpstr>
      <vt:lpstr>Installer di Laravel in Windows: configurazioni</vt:lpstr>
      <vt:lpstr>Altre indicazioni</vt:lpstr>
      <vt:lpstr>Laravel in Windows: PHP e XAMPP</vt:lpstr>
      <vt:lpstr>Generare applicazioni Laravel col tool laravel</vt:lpstr>
      <vt:lpstr>La app generata da Laravel</vt:lpstr>
      <vt:lpstr>Generare app laravel con composer</vt:lpstr>
      <vt:lpstr>Laravel: i due ruoli di composer</vt:lpstr>
      <vt:lpstr>laravel new (passi (1) e (2)): lo scheletro dell'app</vt:lpstr>
      <vt:lpstr>Lo scheletro dell'app via git</vt:lpstr>
      <vt:lpstr>laravel new: ma cosa fa esattamente?</vt:lpstr>
      <vt:lpstr>laravel new, passo (3): installa dipendenze (con composer) </vt:lpstr>
      <vt:lpstr>laravel new, passo (3): installa dipendenze (con composer) / 2 </vt:lpstr>
      <vt:lpstr>I suggerimenti di composer install e composer.lock</vt:lpstr>
      <vt:lpstr>Installare specifici pacchetti: composer require </vt:lpstr>
      <vt:lpstr>Installazione di singoli pacchetti con composer require </vt:lpstr>
      <vt:lpstr>Composer e autoloading</vt:lpstr>
      <vt:lpstr>laravel new: cosa fa / 2</vt:lpstr>
      <vt:lpstr>laravel new: ultimi ritocchi</vt:lpstr>
      <vt:lpstr>Laravel scopre i pacchetti installati</vt:lpstr>
      <vt:lpstr>Laravel e composer / 2</vt:lpstr>
      <vt:lpstr>Servire app Laravel</vt:lpstr>
      <vt:lpstr>Servire altre app Laravel</vt:lpstr>
      <vt:lpstr>Servire direttamente da PHP</vt:lpstr>
      <vt:lpstr>Il tool artisan</vt:lpstr>
      <vt:lpstr>PowerPoint Presentation</vt:lpstr>
      <vt:lpstr>artisan e bash-completion: script</vt:lpstr>
      <vt:lpstr>artisan e bash-completion: script e alias</vt:lpstr>
      <vt:lpstr>artisan e bash-completion, con PHP / 1</vt:lpstr>
      <vt:lpstr>artisan e bash-completion, con PHP /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dc:title>
  <dc:creator>Giuseppe P</dc:creator>
  <cp:lastModifiedBy>Giuseppe Pappalardo</cp:lastModifiedBy>
  <cp:revision>983</cp:revision>
  <cp:lastPrinted>2019-08-25T18:59:38Z</cp:lastPrinted>
  <dcterms:created xsi:type="dcterms:W3CDTF">2019-05-15T22:30:11Z</dcterms:created>
  <dcterms:modified xsi:type="dcterms:W3CDTF">2024-01-09T08:20:50Z</dcterms:modified>
</cp:coreProperties>
</file>