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2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AE157-6DE1-446C-A3E7-9AFE0F03EEFC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16C1B-A6AA-4A1D-8BF0-6D426EB665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52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F99-3D32-4F81-B1E2-C4A3CA9E3369}" type="datetime1">
              <a:rPr lang="de-DE" smtClean="0"/>
              <a:t>07.08.2019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A364-EFE0-4F7F-A8F7-637DD2099D71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43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2342-BC8E-4A08-A067-EAED04AFD6F9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1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5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3FA5-A3BF-4531-A2D6-3B8816C04DFD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32CD-6399-41EE-B6CF-063E31C858CB}" type="datetime1">
              <a:rPr lang="de-DE" smtClean="0"/>
              <a:t>07.08.2019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8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389-7242-4DDC-A144-D5A6B73575C3}" type="datetime1">
              <a:rPr lang="de-DE" smtClean="0"/>
              <a:t>07.08.2019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36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C97C-D036-4D9A-8D92-BD184CA83A71}" type="datetime1">
              <a:rPr lang="de-DE" smtClean="0"/>
              <a:t>07.08.2019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02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3054-E79E-4409-B85C-91FC48553996}" type="datetime1">
              <a:rPr lang="de-DE" smtClean="0"/>
              <a:t>07.08.2019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24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DCC46F-FEC1-4334-B9C7-E8D4422ACF7B}" type="datetime1">
              <a:rPr lang="de-DE" smtClean="0"/>
              <a:t>07.08.2019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84331A-EC78-42D6-8523-DC2F55A89D6A}" type="slidenum">
              <a:rPr lang="de-DE" smtClean="0"/>
              <a:pPr/>
              <a:t>‹Nr.›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37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2F3F-9E83-4FFB-9433-CB73888605B1}" type="datetime1">
              <a:rPr lang="de-DE" smtClean="0"/>
              <a:t>07.08.2019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0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AE48E4-6E71-4D9B-8328-6E9BAE779BE4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84331A-EC78-42D6-8523-DC2F55A89D6A}" type="slidenum">
              <a:rPr lang="de-DE" smtClean="0"/>
              <a:pPr/>
              <a:t>‹Nr.›</a:t>
            </a:fld>
            <a:r>
              <a:rPr lang="de-DE"/>
              <a:t>/14</a:t>
            </a:r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9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1FA2C26-E349-4DC3-8A0E-F92A60F49D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27" y="558554"/>
            <a:ext cx="5243746" cy="52437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0005B5-6AAB-4927-965B-D8FEAA8A8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Error Handling in Rust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565294-FE67-458C-935C-BAF2773F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cap="none" dirty="0">
                <a:latin typeface="+mn-lt"/>
              </a:rPr>
              <a:t>Don’t panic!();</a:t>
            </a:r>
            <a:endParaRPr lang="de-DE" sz="1800" cap="none" dirty="0">
              <a:latin typeface="+mn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E6A24A-73E3-4AC9-86BF-3E3339499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85" y="4687877"/>
            <a:ext cx="2578264" cy="15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6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 patterns</a:t>
            </a:r>
            <a:br>
              <a:rPr lang="en-US" dirty="0"/>
            </a:br>
            <a:r>
              <a:rPr lang="en-US" sz="4000" dirty="0"/>
              <a:t>Strings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Result&lt;_, String&gt;</a:t>
            </a:r>
            <a:r>
              <a:rPr lang="en-US" dirty="0"/>
              <a:t>.</a:t>
            </a:r>
          </a:p>
          <a:p>
            <a:r>
              <a:rPr lang="en-US" dirty="0"/>
              <a:t>Suitable for quick prototyping or small examples.</a:t>
            </a:r>
          </a:p>
          <a:p>
            <a:r>
              <a:rPr lang="en-US" dirty="0"/>
              <a:t>Hard for callers to inspect.</a:t>
            </a:r>
          </a:p>
          <a:p>
            <a:pPr lvl="1"/>
            <a:r>
              <a:rPr lang="en-US" dirty="0"/>
              <a:t>Would have to pattern match against strings.</a:t>
            </a:r>
          </a:p>
          <a:p>
            <a:pPr lvl="1"/>
            <a:r>
              <a:rPr lang="en-US" dirty="0"/>
              <a:t>Changes in error(message)s are hard to track.</a:t>
            </a:r>
          </a:p>
          <a:p>
            <a:pPr lvl="1"/>
            <a:r>
              <a:rPr lang="en-US" dirty="0"/>
              <a:t>Changes could cause silent breaks in calling code!</a:t>
            </a:r>
          </a:p>
          <a:p>
            <a:r>
              <a:rPr lang="en-US" dirty="0"/>
              <a:t>Very bad for bigger applications.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2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 patterns</a:t>
            </a:r>
            <a:br>
              <a:rPr lang="en-US" dirty="0"/>
            </a:br>
            <a:r>
              <a:rPr lang="en-US" sz="4000" dirty="0"/>
              <a:t>Custom Error type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own implementation of 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.</a:t>
            </a:r>
          </a:p>
          <a:p>
            <a:r>
              <a:rPr lang="en-US" dirty="0"/>
              <a:t>Often an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Callers can inspect the occurred error, e.g.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/>
              <a:t>.</a:t>
            </a:r>
          </a:p>
          <a:p>
            <a:r>
              <a:rPr lang="en-US" dirty="0"/>
              <a:t>Many crates for building error types, e.g.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800" dirty="0"/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error_chain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snafu</a:t>
            </a:r>
            <a:r>
              <a:rPr lang="en-US" dirty="0"/>
              <a:t>, etc.</a:t>
            </a:r>
          </a:p>
          <a:p>
            <a:r>
              <a:rPr lang="en-US" dirty="0"/>
              <a:t>Recommendation use: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use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snafu</a:t>
            </a:r>
            <a:r>
              <a:rPr lang="en-US" dirty="0"/>
              <a:t> =&gt; DEMO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62E93EB-1550-449D-B36E-67E7DF8CFE34}"/>
              </a:ext>
            </a:extLst>
          </p:cNvPr>
          <p:cNvSpPr txBox="1"/>
          <p:nvPr/>
        </p:nvSpPr>
        <p:spPr>
          <a:xfrm>
            <a:off x="1376706" y="4099281"/>
            <a:ext cx="75187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type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&lt;T, E =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&lt;T, E&gt;;</a:t>
            </a:r>
          </a:p>
        </p:txBody>
      </p:sp>
    </p:spTree>
    <p:extLst>
      <p:ext uri="{BB962C8B-B14F-4D97-AF65-F5344CB8AC3E}">
        <p14:creationId xmlns:p14="http://schemas.microsoft.com/office/powerpoint/2010/main" val="144680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 patterns</a:t>
            </a:r>
            <a:br>
              <a:rPr lang="en-US" dirty="0"/>
            </a:br>
            <a:r>
              <a:rPr lang="en-US" sz="4000" dirty="0"/>
              <a:t>Opaque Error type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public error type and an internal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ErrorKind</a:t>
            </a:r>
            <a:r>
              <a:rPr lang="en-US" dirty="0"/>
              <a:t>.</a:t>
            </a:r>
          </a:p>
          <a:p>
            <a:r>
              <a:rPr lang="en-US" dirty="0"/>
              <a:t>Hides implementation details.</a:t>
            </a:r>
          </a:p>
          <a:p>
            <a:r>
              <a:rPr lang="en-US" dirty="0"/>
              <a:t>Can give more abstract error properties, e.g. about authorization.</a:t>
            </a:r>
          </a:p>
          <a:p>
            <a:r>
              <a:rPr lang="en-US" dirty="0"/>
              <a:t>The public error type must not expose the internal/private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ErrorKind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62E93EB-1550-449D-B36E-67E7DF8CFE34}"/>
              </a:ext>
            </a:extLst>
          </p:cNvPr>
          <p:cNvSpPr txBox="1"/>
          <p:nvPr/>
        </p:nvSpPr>
        <p:spPr>
          <a:xfrm>
            <a:off x="4245339" y="4507653"/>
            <a:ext cx="3701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Error(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ErrorKind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29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for your attention!</a:t>
            </a:r>
            <a:br>
              <a:rPr lang="en-US" dirty="0"/>
            </a:b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BF2D3E0-EBD2-4F48-9592-C4B9B9880B96}"/>
              </a:ext>
            </a:extLst>
          </p:cNvPr>
          <p:cNvSpPr txBox="1"/>
          <p:nvPr/>
        </p:nvSpPr>
        <p:spPr>
          <a:xfrm rot="678179">
            <a:off x="5577677" y="2902184"/>
            <a:ext cx="37140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Any further questions?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7B5160-0E6D-46AA-8982-763D70BD3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62" y="3481021"/>
            <a:ext cx="2744258" cy="182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at Runtime</a:t>
            </a:r>
            <a:br>
              <a:rPr lang="en-US" dirty="0"/>
            </a:b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Unrecoverable Errors:</a:t>
            </a:r>
          </a:p>
          <a:p>
            <a:pPr marL="749808" lvl="1" indent="-457200"/>
            <a:r>
              <a:rPr lang="en-US" dirty="0"/>
              <a:t>Errors where a program can’t recover from.</a:t>
            </a:r>
          </a:p>
          <a:p>
            <a:pPr marL="749808" lvl="1" indent="-457200"/>
            <a:r>
              <a:rPr lang="en-US" dirty="0"/>
              <a:t>In Rust called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1" indent="-457200"/>
            <a:r>
              <a:rPr lang="en-US" dirty="0"/>
              <a:t>Caused by divide by zero, index out of bounds,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panic!() </a:t>
            </a:r>
            <a:r>
              <a:rPr lang="en-US" dirty="0"/>
              <a:t>macro,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Recoverable Errors:</a:t>
            </a:r>
          </a:p>
          <a:p>
            <a:pPr marL="749808" lvl="1" indent="-457200"/>
            <a:r>
              <a:rPr lang="en-US" dirty="0"/>
              <a:t>Program itself can handle the error and continue (if wanted).</a:t>
            </a:r>
          </a:p>
          <a:p>
            <a:pPr marL="749808" lvl="1" indent="-457200"/>
            <a:r>
              <a:rPr lang="en-US" dirty="0"/>
              <a:t>Usually handled by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Result&lt;T, E&gt;</a:t>
            </a:r>
            <a:r>
              <a:rPr lang="en-US" dirty="0"/>
              <a:t>.</a:t>
            </a:r>
          </a:p>
          <a:p>
            <a:pPr marL="749808" lvl="1" indent="-457200"/>
            <a:r>
              <a:rPr lang="en-US" dirty="0"/>
              <a:t>More weak fails or operations expected to be </a:t>
            </a:r>
            <a:r>
              <a:rPr lang="en-US" dirty="0" err="1"/>
              <a:t>failable</a:t>
            </a:r>
            <a:r>
              <a:rPr lang="en-US" dirty="0"/>
              <a:t> can use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Option&lt;T&gt;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36C458E-6646-41C4-8D2F-A3729763E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45" y="2038592"/>
            <a:ext cx="2089851" cy="13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0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br>
              <a:rPr lang="en-US" dirty="0"/>
            </a:b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Option&lt;T&gt;</a:t>
            </a:r>
          </a:p>
          <a:p>
            <a:pPr marL="749808" lvl="1" indent="-457200"/>
            <a:r>
              <a:rPr lang="en-US" dirty="0"/>
              <a:t>Properties</a:t>
            </a:r>
          </a:p>
          <a:p>
            <a:pPr marL="749808" lvl="1" indent="-457200"/>
            <a:r>
              <a:rPr lang="en-US" dirty="0"/>
              <a:t>Useful methods</a:t>
            </a:r>
          </a:p>
          <a:p>
            <a:r>
              <a:rPr lang="en-US" dirty="0"/>
              <a:t>Result&lt;T, E&gt;</a:t>
            </a:r>
          </a:p>
          <a:p>
            <a:pPr marL="749808" lvl="1" indent="-457200"/>
            <a:r>
              <a:rPr lang="en-US" dirty="0"/>
              <a:t>Properties</a:t>
            </a:r>
          </a:p>
          <a:p>
            <a:pPr marL="749808" lvl="1" indent="-457200"/>
            <a:r>
              <a:rPr lang="en-US" dirty="0"/>
              <a:t>The ?-operator</a:t>
            </a:r>
          </a:p>
          <a:p>
            <a:pPr marL="749808" lvl="1" indent="-457200"/>
            <a:r>
              <a:rPr lang="en-US" dirty="0"/>
              <a:t>Useful methods</a:t>
            </a:r>
          </a:p>
          <a:p>
            <a:r>
              <a:rPr lang="en-US" dirty="0"/>
              <a:t>Error handling patterns</a:t>
            </a:r>
          </a:p>
          <a:p>
            <a:pPr marL="749808" lvl="1" indent="-457200"/>
            <a:r>
              <a:rPr lang="en-US" dirty="0"/>
              <a:t>Always panic</a:t>
            </a:r>
          </a:p>
          <a:p>
            <a:pPr marL="749808" lvl="1" indent="-457200"/>
            <a:r>
              <a:rPr lang="en-US" dirty="0"/>
              <a:t>Strings</a:t>
            </a:r>
          </a:p>
          <a:p>
            <a:pPr marL="749808" lvl="1" indent="-457200"/>
            <a:r>
              <a:rPr lang="en-US" dirty="0"/>
              <a:t>Custom Error type</a:t>
            </a:r>
          </a:p>
          <a:p>
            <a:pPr marL="749808" lvl="1" indent="-457200"/>
            <a:r>
              <a:rPr lang="en-US" dirty="0"/>
              <a:t>Opaque Error type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2CA4413-4419-43C9-92CD-5DFFC837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44" y="4726542"/>
            <a:ext cx="2046535" cy="11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Option&lt;T&gt;</a:t>
            </a:r>
            <a:br>
              <a:rPr lang="en-US" dirty="0"/>
            </a:br>
            <a:r>
              <a:rPr lang="en-US" sz="4000" dirty="0"/>
              <a:t>Properties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For initialization, optional values, null-pointer emulation, etc.</a:t>
            </a:r>
          </a:p>
          <a:p>
            <a:r>
              <a:rPr lang="en-US" dirty="0"/>
              <a:t>Null-Pointer-Optimization: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Option&lt;Box&lt;T&gt;&gt; </a:t>
            </a:r>
            <a:r>
              <a:rPr lang="en-US" dirty="0"/>
              <a:t>or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Option&lt;&amp;T&gt; </a:t>
            </a:r>
            <a:r>
              <a:rPr lang="en-US" dirty="0"/>
              <a:t>have only the size of a raw pointer. =&gt; DEMO</a:t>
            </a:r>
          </a:p>
          <a:p>
            <a:r>
              <a:rPr lang="en-US" dirty="0"/>
              <a:t>Has: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3ABBF1-379E-4065-A014-FE3AA17E86B7}"/>
              </a:ext>
            </a:extLst>
          </p:cNvPr>
          <p:cNvSpPr txBox="1"/>
          <p:nvPr/>
        </p:nvSpPr>
        <p:spPr>
          <a:xfrm>
            <a:off x="1840711" y="4057383"/>
            <a:ext cx="46311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IntoIterator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Option&lt;T&gt; {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Item = 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//...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B8CF90-65D3-4504-BB06-C5E28CAF2A4A}"/>
              </a:ext>
            </a:extLst>
          </p:cNvPr>
          <p:cNvSpPr txBox="1"/>
          <p:nvPr/>
        </p:nvSpPr>
        <p:spPr>
          <a:xfrm>
            <a:off x="8194088" y="1946084"/>
            <a:ext cx="21395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Option&lt;T&gt; {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(T),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None,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32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Option&lt;T&gt;</a:t>
            </a:r>
            <a:br>
              <a:rPr lang="en-US" dirty="0"/>
            </a:br>
            <a:r>
              <a:rPr lang="en-US" sz="4000" dirty="0"/>
              <a:t>Useful methods</a:t>
            </a:r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974EEAE-58F3-4072-854E-908C30510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8" y="2319231"/>
            <a:ext cx="5168143" cy="73468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8CCF150-6B2E-4817-B97B-A9FAA5039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31" y="4808515"/>
            <a:ext cx="4268179" cy="3651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9CF7EBE-A060-43C7-96C2-5AFDD10A6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31" y="3159267"/>
            <a:ext cx="6549926" cy="7346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7F23FB3-67A5-4ADE-91F9-9F8A1728C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31" y="3999303"/>
            <a:ext cx="4452524" cy="28475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E53579-7B0E-4C54-B07A-6FFF8C6D9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31" y="4388805"/>
            <a:ext cx="5693542" cy="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5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Result&lt;T, E&gt;</a:t>
            </a:r>
            <a:br>
              <a:rPr lang="en-US" dirty="0"/>
            </a:br>
            <a:r>
              <a:rPr lang="en-US" sz="4000" dirty="0"/>
              <a:t>Properties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recoverable failures.</a:t>
            </a:r>
          </a:p>
          <a:p>
            <a:r>
              <a:rPr lang="en-US" dirty="0"/>
              <a:t>No trait-bounds on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or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.</a:t>
            </a:r>
          </a:p>
          <a:p>
            <a:r>
              <a:rPr lang="en-US" dirty="0"/>
              <a:t>Can be constructed from Iterator of Results:</a:t>
            </a:r>
          </a:p>
          <a:p>
            <a:endParaRPr lang="en-US" dirty="0"/>
          </a:p>
          <a:p>
            <a:r>
              <a:rPr lang="en-US" dirty="0"/>
              <a:t>Supported by the ?-operator:</a:t>
            </a:r>
          </a:p>
          <a:p>
            <a:pPr lvl="1"/>
            <a:r>
              <a:rPr lang="en-US" dirty="0"/>
              <a:t>Converts error if</a:t>
            </a:r>
          </a:p>
          <a:p>
            <a:pPr lvl="1"/>
            <a:r>
              <a:rPr lang="en-US" dirty="0"/>
              <a:t>Legacy code may use try!() macro.</a:t>
            </a:r>
          </a:p>
          <a:p>
            <a:pPr lvl="1"/>
            <a:r>
              <a:rPr lang="en-US" dirty="0"/>
              <a:t>Shorthand for 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932C308-E0FF-4486-AFF2-68427A00356E}"/>
              </a:ext>
            </a:extLst>
          </p:cNvPr>
          <p:cNvSpPr txBox="1"/>
          <p:nvPr/>
        </p:nvSpPr>
        <p:spPr>
          <a:xfrm>
            <a:off x="8194088" y="1946084"/>
            <a:ext cx="275207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&lt;T, E&gt; {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Ok(T),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(E),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95D63A-A1A0-4728-B8E1-BD4AB5FCF382}"/>
              </a:ext>
            </a:extLst>
          </p:cNvPr>
          <p:cNvSpPr txBox="1"/>
          <p:nvPr/>
        </p:nvSpPr>
        <p:spPr>
          <a:xfrm>
            <a:off x="1376706" y="3149370"/>
            <a:ext cx="9001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&lt;i32&gt;, _&gt; = (0..10).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(|_| "42".parse()).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C36054-55C2-4E79-8366-FF49C61D7A11}"/>
              </a:ext>
            </a:extLst>
          </p:cNvPr>
          <p:cNvSpPr txBox="1"/>
          <p:nvPr/>
        </p:nvSpPr>
        <p:spPr>
          <a:xfrm>
            <a:off x="3139663" y="3970483"/>
            <a:ext cx="5475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SrcError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TargetError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04C9CF4-783B-4983-A4D4-67331A100D6D}"/>
              </a:ext>
            </a:extLst>
          </p:cNvPr>
          <p:cNvSpPr txBox="1"/>
          <p:nvPr/>
        </p:nvSpPr>
        <p:spPr>
          <a:xfrm>
            <a:off x="2874813" y="4674578"/>
            <a:ext cx="425395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failable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Ok(v) =&gt; v,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(e) =&gt;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e.into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1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Result&lt;T, E&gt;</a:t>
            </a:r>
            <a:br>
              <a:rPr lang="en-US" dirty="0"/>
            </a:br>
            <a:r>
              <a:rPr lang="en-US" sz="4000" dirty="0"/>
              <a:t>Useful methods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4031C3E-61CF-424B-BC22-795D5CD3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38263"/>
            <a:ext cx="5491478" cy="7346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67704D6-AD2E-48A2-9838-72F77B8D5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1" y="3095283"/>
            <a:ext cx="6004856" cy="70202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DC074B6-6F11-403B-BE4D-8F5753D9F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005" y="3987069"/>
            <a:ext cx="1917121" cy="11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patterns</a:t>
            </a:r>
            <a:br>
              <a:rPr lang="en-US" dirty="0"/>
            </a:br>
            <a:r>
              <a:rPr lang="en-US" sz="4000" dirty="0"/>
              <a:t>The Error trait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D2A6A-C1D6-4B1F-9423-1E34065A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Methods </a:t>
            </a:r>
            <a:r>
              <a:rPr lang="de-DE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de-DE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and </a:t>
            </a:r>
            <a:r>
              <a:rPr lang="de-DE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DE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 err="1"/>
              <a:t>are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(soft) </a:t>
            </a:r>
            <a:r>
              <a:rPr lang="de-DE" dirty="0" err="1"/>
              <a:t>deprecated</a:t>
            </a:r>
            <a:r>
              <a:rPr lang="de-DE" dirty="0"/>
              <a:t>.</a:t>
            </a:r>
          </a:p>
          <a:p>
            <a:r>
              <a:rPr lang="de-DE" dirty="0"/>
              <a:t>Must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e-DE" dirty="0"/>
              <a:t> and </a:t>
            </a:r>
            <a:r>
              <a:rPr lang="de-DE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DE" dirty="0"/>
              <a:t>.</a:t>
            </a:r>
          </a:p>
          <a:p>
            <a:r>
              <a:rPr lang="de-DE" dirty="0"/>
              <a:t>All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3519A06-5FAA-4DBE-9A44-9FB4AB1836F9}"/>
              </a:ext>
            </a:extLst>
          </p:cNvPr>
          <p:cNvSpPr txBox="1"/>
          <p:nvPr/>
        </p:nvSpPr>
        <p:spPr>
          <a:xfrm>
            <a:off x="6096000" y="1954961"/>
            <a:ext cx="481465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Error: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Display {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source(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&amp;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lang="de-D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 -&gt; Option&lt;&amp;(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Error)&gt; 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None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3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patterns</a:t>
            </a:r>
            <a:br>
              <a:rPr lang="en-US" dirty="0"/>
            </a:br>
            <a:r>
              <a:rPr lang="en-US" sz="4000" dirty="0"/>
              <a:t>Always panic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’s methods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unwrap() </a:t>
            </a:r>
            <a:r>
              <a:rPr lang="en-US" dirty="0"/>
              <a:t>or better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expect()</a:t>
            </a:r>
            <a:r>
              <a:rPr lang="en-US" dirty="0"/>
              <a:t>.</a:t>
            </a:r>
          </a:p>
          <a:p>
            <a:r>
              <a:rPr lang="en-US" dirty="0"/>
              <a:t>Suitable for quick prototyping or small examples.</a:t>
            </a:r>
          </a:p>
          <a:p>
            <a:r>
              <a:rPr lang="en-US" dirty="0"/>
              <a:t>Not ergonomic.</a:t>
            </a:r>
          </a:p>
          <a:p>
            <a:r>
              <a:rPr lang="en-US" dirty="0"/>
              <a:t>Very bad for bigger applications.</a:t>
            </a:r>
          </a:p>
          <a:p>
            <a:r>
              <a:rPr lang="en-US" dirty="0"/>
              <a:t>Rule of thumb: Introduce proper error handling as soon as possible!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pic>
        <p:nvPicPr>
          <p:cNvPr id="14" name="Grafik 13" descr="Ein Bild, das Pflanze, Pinsel, Blatt enthält.&#10;&#10;Automatisch generierte Beschreibung">
            <a:extLst>
              <a:ext uri="{FF2B5EF4-FFF2-40B4-BE49-F238E27FC236}">
                <a16:creationId xmlns:a16="http://schemas.microsoft.com/office/drawing/2014/main" id="{F1DF7E25-F9CF-441D-8DAE-2D1ABD784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6" y="4236437"/>
            <a:ext cx="2420393" cy="15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7323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700</Words>
  <Application>Microsoft Office PowerPoint</Application>
  <PresentationFormat>Breitbild</PresentationFormat>
  <Paragraphs>141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Courier New</vt:lpstr>
      <vt:lpstr>Rückblick</vt:lpstr>
      <vt:lpstr>Error Handling in Rust</vt:lpstr>
      <vt:lpstr>Errors at Runtime  </vt:lpstr>
      <vt:lpstr>Outline  </vt:lpstr>
      <vt:lpstr>Option&lt;T&gt; Properties</vt:lpstr>
      <vt:lpstr>Option&lt;T&gt; Useful methods</vt:lpstr>
      <vt:lpstr>Result&lt;T, E&gt; Properties</vt:lpstr>
      <vt:lpstr>Result&lt;T, E&gt; Useful methods</vt:lpstr>
      <vt:lpstr>Error handling patterns The Error trait</vt:lpstr>
      <vt:lpstr>Error handling patterns Always panic</vt:lpstr>
      <vt:lpstr>Error handling patterns Strings</vt:lpstr>
      <vt:lpstr>Error handling patterns Custom Error type</vt:lpstr>
      <vt:lpstr>Error handling patterns Opaque Error type</vt:lpstr>
      <vt:lpstr>Thank you for your attention!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Logisches Schließen und Ontologien</dc:title>
  <dc:creator>Matthias Farnbauer-Schmidt</dc:creator>
  <cp:lastModifiedBy>mfs</cp:lastModifiedBy>
  <cp:revision>144</cp:revision>
  <dcterms:created xsi:type="dcterms:W3CDTF">2018-04-23T16:54:22Z</dcterms:created>
  <dcterms:modified xsi:type="dcterms:W3CDTF">2019-08-07T12:24:47Z</dcterms:modified>
</cp:coreProperties>
</file>