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6" r:id="rId3"/>
    <p:sldId id="287" r:id="rId4"/>
    <p:sldId id="259" r:id="rId5"/>
    <p:sldId id="262" r:id="rId6"/>
    <p:sldId id="288" r:id="rId7"/>
    <p:sldId id="291" r:id="rId8"/>
    <p:sldId id="289" r:id="rId9"/>
    <p:sldId id="290" r:id="rId10"/>
    <p:sldId id="292" r:id="rId11"/>
    <p:sldId id="293" r:id="rId12"/>
    <p:sldId id="302" r:id="rId13"/>
    <p:sldId id="294" r:id="rId14"/>
    <p:sldId id="295" r:id="rId15"/>
    <p:sldId id="303" r:id="rId16"/>
    <p:sldId id="296" r:id="rId17"/>
    <p:sldId id="299" r:id="rId18"/>
    <p:sldId id="300" r:id="rId19"/>
    <p:sldId id="297" r:id="rId20"/>
    <p:sldId id="298" r:id="rId21"/>
    <p:sldId id="301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79" r:id="rId32"/>
  </p:sldIdLst>
  <p:sldSz cx="9144000" cy="5143500" type="screen16x9"/>
  <p:notesSz cx="6858000" cy="9144000"/>
  <p:embeddedFontLst>
    <p:embeddedFont>
      <p:font typeface="Amatic SC" panose="020B0604020202020204" charset="-79"/>
      <p:regular r:id="rId34"/>
      <p:bold r:id="rId35"/>
    </p:embeddedFont>
    <p:embeddedFont>
      <p:font typeface="Merriweather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9DDD55-7A83-4667-AA0A-C0A9C7AF938D}">
  <a:tblStyle styleId="{EF9DDD55-7A83-4667-AA0A-C0A9C7AF93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71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02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16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82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</a:rPr>
              <a:t>CAPTCHA detection with machine learning and computer vision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429F9580-4C2B-4FE3-9D14-CC27ACD16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75" y="2826772"/>
            <a:ext cx="6028200" cy="7959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MC906/MO416 – 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Methodology</a:t>
            </a:r>
            <a:endParaRPr dirty="0"/>
          </a:p>
        </p:txBody>
      </p:sp>
      <p:sp>
        <p:nvSpPr>
          <p:cNvPr id="2054" name="Google Shape;2054;p30"/>
          <p:cNvSpPr/>
          <p:nvPr/>
        </p:nvSpPr>
        <p:spPr>
          <a:xfrm>
            <a:off x="213006" y="1966903"/>
            <a:ext cx="1230326" cy="120969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Datasets</a:t>
            </a:r>
            <a:r>
              <a:rPr lang="pt-BR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pt-BR" sz="1200" dirty="0" err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creation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5223361" y="1966653"/>
            <a:ext cx="1230326" cy="120969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Network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2705719" y="1966903"/>
            <a:ext cx="1230326" cy="120969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Pre-processing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cxnSpLocks/>
          </p:cNvCxnSpPr>
          <p:nvPr/>
        </p:nvCxnSpPr>
        <p:spPr>
          <a:xfrm>
            <a:off x="1443332" y="2571625"/>
            <a:ext cx="1262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58" name="Google Shape;2058;p30"/>
          <p:cNvCxnSpPr>
            <a:cxnSpLocks/>
          </p:cNvCxnSpPr>
          <p:nvPr/>
        </p:nvCxnSpPr>
        <p:spPr>
          <a:xfrm>
            <a:off x="3928913" y="2571625"/>
            <a:ext cx="1262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2055;p30">
            <a:extLst>
              <a:ext uri="{FF2B5EF4-FFF2-40B4-BE49-F238E27FC236}">
                <a16:creationId xmlns:a16="http://schemas.microsoft.com/office/drawing/2014/main" id="{58697572-42B7-4541-BF78-BA81B5B678A8}"/>
              </a:ext>
            </a:extLst>
          </p:cNvPr>
          <p:cNvSpPr/>
          <p:nvPr/>
        </p:nvSpPr>
        <p:spPr>
          <a:xfrm>
            <a:off x="7716074" y="1966653"/>
            <a:ext cx="1230326" cy="120969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Training</a:t>
            </a:r>
            <a:endParaRPr sz="12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" name="Google Shape;2058;p30">
            <a:extLst>
              <a:ext uri="{FF2B5EF4-FFF2-40B4-BE49-F238E27FC236}">
                <a16:creationId xmlns:a16="http://schemas.microsoft.com/office/drawing/2014/main" id="{7557B4AA-722E-4674-A73D-BF3528D29630}"/>
              </a:ext>
            </a:extLst>
          </p:cNvPr>
          <p:cNvCxnSpPr>
            <a:cxnSpLocks/>
          </p:cNvCxnSpPr>
          <p:nvPr/>
        </p:nvCxnSpPr>
        <p:spPr>
          <a:xfrm>
            <a:off x="6453687" y="2571500"/>
            <a:ext cx="1262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617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C5CE4-4858-4A23-BFCD-822CE045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98CC26-4721-4936-B64E-B064A926F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creation</a:t>
            </a:r>
            <a:endParaRPr lang="pt-BR" dirty="0"/>
          </a:p>
          <a:p>
            <a:pPr lvl="1"/>
            <a:r>
              <a:rPr lang="pt-BR" b="1" dirty="0"/>
              <a:t>Gerador_de_captcha.py</a:t>
            </a:r>
          </a:p>
          <a:p>
            <a:pPr lvl="1"/>
            <a:r>
              <a:rPr lang="pt-BR" dirty="0" err="1"/>
              <a:t>Random</a:t>
            </a:r>
            <a:endParaRPr lang="pt-BR" dirty="0"/>
          </a:p>
          <a:p>
            <a:pPr lvl="2"/>
            <a:r>
              <a:rPr lang="pt-BR" dirty="0"/>
              <a:t>99910 </a:t>
            </a:r>
            <a:r>
              <a:rPr lang="pt-BR" dirty="0" err="1"/>
              <a:t>images</a:t>
            </a:r>
            <a:endParaRPr lang="pt-BR" dirty="0"/>
          </a:p>
          <a:p>
            <a:pPr lvl="1"/>
            <a:r>
              <a:rPr lang="pt-BR" dirty="0" err="1"/>
              <a:t>Permutation</a:t>
            </a:r>
            <a:endParaRPr lang="pt-BR" dirty="0"/>
          </a:p>
          <a:p>
            <a:pPr lvl="2"/>
            <a:r>
              <a:rPr lang="pt-BR" dirty="0"/>
              <a:t>100029 </a:t>
            </a:r>
            <a:r>
              <a:rPr lang="pt-BR" dirty="0" err="1"/>
              <a:t>images</a:t>
            </a:r>
            <a:endParaRPr lang="pt-BR" dirty="0"/>
          </a:p>
          <a:p>
            <a:pPr lvl="1"/>
            <a:r>
              <a:rPr lang="pt-BR" dirty="0"/>
              <a:t>Test</a:t>
            </a:r>
          </a:p>
          <a:p>
            <a:pPr lvl="2"/>
            <a:r>
              <a:rPr lang="pt-BR" dirty="0"/>
              <a:t>19976 </a:t>
            </a:r>
            <a:r>
              <a:rPr lang="pt-BR" dirty="0" err="1"/>
              <a:t>images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69A57C-ABD0-4F26-A4C5-1965E54C28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Pre-processing</a:t>
            </a:r>
            <a:endParaRPr lang="pt-BR" dirty="0"/>
          </a:p>
          <a:p>
            <a:pPr lvl="1"/>
            <a:r>
              <a:rPr lang="pt-BR" dirty="0" err="1"/>
              <a:t>OpenCV</a:t>
            </a:r>
            <a:endParaRPr lang="pt-BR" dirty="0"/>
          </a:p>
          <a:p>
            <a:pPr lvl="1"/>
            <a:r>
              <a:rPr lang="pt-BR" dirty="0" err="1"/>
              <a:t>Resize</a:t>
            </a:r>
            <a:endParaRPr lang="pt-BR" dirty="0"/>
          </a:p>
          <a:p>
            <a:pPr lvl="2"/>
            <a:r>
              <a:rPr lang="pt-BR" dirty="0" err="1"/>
              <a:t>From</a:t>
            </a:r>
            <a:r>
              <a:rPr lang="pt-BR" dirty="0"/>
              <a:t> 60x160 </a:t>
            </a:r>
            <a:r>
              <a:rPr lang="pt-BR" dirty="0" err="1"/>
              <a:t>to</a:t>
            </a:r>
            <a:r>
              <a:rPr lang="pt-BR" dirty="0"/>
              <a:t> 30x80</a:t>
            </a:r>
          </a:p>
          <a:p>
            <a:pPr lvl="1"/>
            <a:r>
              <a:rPr lang="pt-BR" dirty="0" err="1"/>
              <a:t>Grayscale</a:t>
            </a:r>
            <a:endParaRPr lang="pt-BR" dirty="0"/>
          </a:p>
          <a:p>
            <a:pPr lvl="1"/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neural network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C820BA-53CD-4605-9E89-503F5E518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9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9CDE71-014C-4F10-A0D9-7DFE8F83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757" y="712603"/>
            <a:ext cx="54483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D1C25538-DF9D-4A0A-9D0B-E334A73E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9" y="2289145"/>
            <a:ext cx="1419128" cy="56521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6231EB-6525-425D-81F5-C659D92BBD9D}"/>
              </a:ext>
            </a:extLst>
          </p:cNvPr>
          <p:cNvCxnSpPr>
            <a:stCxn id="7" idx="3"/>
          </p:cNvCxnSpPr>
          <p:nvPr/>
        </p:nvCxnSpPr>
        <p:spPr>
          <a:xfrm>
            <a:off x="1634597" y="2571750"/>
            <a:ext cx="148916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1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79203DD-7715-4713-A81C-72736FFE1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38896" b="37072"/>
          <a:stretch/>
        </p:blipFill>
        <p:spPr>
          <a:xfrm>
            <a:off x="297455" y="1127052"/>
            <a:ext cx="8549090" cy="595423"/>
          </a:xfrm>
          <a:prstGeom prst="rect">
            <a:avLst/>
          </a:prstGeom>
        </p:spPr>
      </p:pic>
      <p:pic>
        <p:nvPicPr>
          <p:cNvPr id="19" name="Imagem 1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D87AE84-6909-493E-8391-4487ECD95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037" y="2092851"/>
            <a:ext cx="8335926" cy="2656350"/>
          </a:xfrm>
          <a:prstGeom prst="rect">
            <a:avLst/>
          </a:prstGeom>
        </p:spPr>
      </p:pic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FE385A5-2EF6-4F97-98B0-3ED958BBF687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>
            <a:off x="404037" y="1424764"/>
            <a:ext cx="8442508" cy="1996262"/>
          </a:xfrm>
          <a:prstGeom prst="bentConnector5">
            <a:avLst>
              <a:gd name="adj1" fmla="val -2708"/>
              <a:gd name="adj2" fmla="val 24190"/>
              <a:gd name="adj3" fmla="val 102708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454630-9644-42A5-9BFF-CF5C7D0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FB0E215-EF52-42C6-BDD9-465F721FE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/>
              <a:t>Neural Network CNN </a:t>
            </a:r>
            <a:r>
              <a:rPr lang="pt-BR" sz="1400" dirty="0" err="1"/>
              <a:t>Layers</a:t>
            </a:r>
            <a:endParaRPr lang="pt-BR" sz="1400" dirty="0"/>
          </a:p>
          <a:p>
            <a:pPr lvl="1"/>
            <a:r>
              <a:rPr lang="pt-BR" sz="1400" dirty="0"/>
              <a:t>Input: </a:t>
            </a:r>
            <a:r>
              <a:rPr lang="pt-BR" sz="1400" dirty="0" err="1"/>
              <a:t>Instantiation</a:t>
            </a:r>
            <a:r>
              <a:rPr lang="pt-BR" sz="1400" dirty="0"/>
              <a:t>, </a:t>
            </a:r>
            <a:r>
              <a:rPr lang="pt-BR" sz="1400" dirty="0" err="1"/>
              <a:t>image</a:t>
            </a:r>
            <a:r>
              <a:rPr lang="pt-BR" sz="1400" dirty="0"/>
              <a:t> shape</a:t>
            </a:r>
          </a:p>
          <a:p>
            <a:pPr lvl="1"/>
            <a:r>
              <a:rPr lang="pt-BR" sz="1400" dirty="0" err="1"/>
              <a:t>Three</a:t>
            </a:r>
            <a:r>
              <a:rPr lang="pt-BR" sz="1400" dirty="0"/>
              <a:t> </a:t>
            </a:r>
            <a:r>
              <a:rPr lang="pt-BR" sz="1400" dirty="0" err="1"/>
              <a:t>Convolutional</a:t>
            </a:r>
            <a:r>
              <a:rPr lang="pt-BR" sz="1400" dirty="0"/>
              <a:t> </a:t>
            </a:r>
            <a:r>
              <a:rPr lang="pt-BR" sz="1400" dirty="0" err="1"/>
              <a:t>layers</a:t>
            </a:r>
            <a:r>
              <a:rPr lang="pt-BR" sz="1400" dirty="0"/>
              <a:t>: </a:t>
            </a:r>
            <a:r>
              <a:rPr lang="pt-BR" sz="1400" dirty="0" err="1"/>
              <a:t>ReLU</a:t>
            </a:r>
            <a:r>
              <a:rPr lang="pt-BR" sz="1400" dirty="0"/>
              <a:t> + kernel </a:t>
            </a:r>
            <a:r>
              <a:rPr lang="pt-BR" sz="1400" dirty="0" err="1"/>
              <a:t>initalization</a:t>
            </a:r>
            <a:r>
              <a:rPr lang="pt-BR" sz="1400" dirty="0"/>
              <a:t> + no </a:t>
            </a:r>
            <a:r>
              <a:rPr lang="pt-BR" sz="1400" dirty="0" err="1"/>
              <a:t>padding</a:t>
            </a:r>
            <a:endParaRPr lang="pt-BR" sz="1400" dirty="0"/>
          </a:p>
          <a:p>
            <a:pPr lvl="2"/>
            <a:r>
              <a:rPr lang="pt-BR" sz="1400" dirty="0" err="1"/>
              <a:t>First</a:t>
            </a:r>
            <a:r>
              <a:rPr lang="pt-BR" sz="1400" dirty="0"/>
              <a:t> </a:t>
            </a:r>
            <a:r>
              <a:rPr lang="pt-BR" sz="1400" dirty="0" err="1"/>
              <a:t>layer</a:t>
            </a:r>
            <a:r>
              <a:rPr lang="pt-BR" sz="1400" dirty="0"/>
              <a:t>: 16 </a:t>
            </a:r>
            <a:r>
              <a:rPr lang="pt-BR" sz="1400" dirty="0" err="1"/>
              <a:t>filters</a:t>
            </a:r>
            <a:endParaRPr lang="pt-BR" sz="1400" dirty="0"/>
          </a:p>
          <a:p>
            <a:pPr lvl="2"/>
            <a:r>
              <a:rPr lang="pt-BR" sz="1400" dirty="0" err="1"/>
              <a:t>Second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third</a:t>
            </a:r>
            <a:r>
              <a:rPr lang="pt-BR" sz="1400" dirty="0"/>
              <a:t>: 32 </a:t>
            </a:r>
            <a:r>
              <a:rPr lang="pt-BR" sz="1400" dirty="0" err="1"/>
              <a:t>filters</a:t>
            </a:r>
            <a:endParaRPr lang="pt-BR" sz="1400" dirty="0"/>
          </a:p>
          <a:p>
            <a:pPr lvl="1"/>
            <a:r>
              <a:rPr lang="pt-BR" sz="1400" dirty="0" err="1"/>
              <a:t>Three</a:t>
            </a:r>
            <a:r>
              <a:rPr lang="pt-BR" sz="1400" dirty="0"/>
              <a:t> </a:t>
            </a:r>
            <a:r>
              <a:rPr lang="pt-BR" sz="1400" dirty="0" err="1"/>
              <a:t>pooling</a:t>
            </a:r>
            <a:r>
              <a:rPr lang="pt-BR" sz="1400" dirty="0"/>
              <a:t> </a:t>
            </a:r>
            <a:r>
              <a:rPr lang="pt-BR" sz="1400" dirty="0" err="1"/>
              <a:t>layers</a:t>
            </a:r>
            <a:r>
              <a:rPr lang="pt-BR" sz="1400" dirty="0"/>
              <a:t>: </a:t>
            </a:r>
            <a:r>
              <a:rPr lang="pt-BR" sz="1400" dirty="0" err="1"/>
              <a:t>reduce</a:t>
            </a:r>
            <a:r>
              <a:rPr lang="pt-BR" sz="1400" dirty="0"/>
              <a:t> data </a:t>
            </a:r>
            <a:r>
              <a:rPr lang="pt-BR" sz="1400" dirty="0" err="1"/>
              <a:t>representation</a:t>
            </a:r>
            <a:r>
              <a:rPr lang="pt-BR" sz="1400" dirty="0"/>
              <a:t> (</a:t>
            </a:r>
            <a:r>
              <a:rPr lang="pt-BR" sz="1400" dirty="0" err="1"/>
              <a:t>Maxpooling</a:t>
            </a:r>
            <a:r>
              <a:rPr lang="pt-BR" sz="1400" dirty="0"/>
              <a:t>)</a:t>
            </a:r>
          </a:p>
          <a:p>
            <a:pPr lvl="1"/>
            <a:r>
              <a:rPr lang="pt-BR" sz="1400" dirty="0" err="1"/>
              <a:t>Dropout</a:t>
            </a:r>
            <a:r>
              <a:rPr lang="pt-BR" sz="1400" dirty="0"/>
              <a:t> </a:t>
            </a:r>
            <a:r>
              <a:rPr lang="pt-BR" sz="1400" dirty="0" err="1"/>
              <a:t>layers</a:t>
            </a:r>
            <a:r>
              <a:rPr lang="pt-BR" sz="1400" dirty="0"/>
              <a:t>: 0.1, 0.2 </a:t>
            </a:r>
            <a:r>
              <a:rPr lang="pt-BR" sz="1400" dirty="0" err="1"/>
              <a:t>and</a:t>
            </a:r>
            <a:r>
              <a:rPr lang="pt-BR" sz="1400" dirty="0"/>
              <a:t> 0.5</a:t>
            </a:r>
          </a:p>
          <a:p>
            <a:pPr lvl="1"/>
            <a:r>
              <a:rPr lang="pt-BR" sz="1400" dirty="0"/>
              <a:t>Batch </a:t>
            </a:r>
            <a:r>
              <a:rPr lang="pt-BR" sz="1400" dirty="0" err="1"/>
              <a:t>normalization</a:t>
            </a:r>
            <a:r>
              <a:rPr lang="pt-BR" sz="1400" dirty="0"/>
              <a:t>: normalize </a:t>
            </a:r>
            <a:r>
              <a:rPr lang="pt-BR" sz="1400" dirty="0" err="1"/>
              <a:t>activation</a:t>
            </a:r>
            <a:endParaRPr lang="pt-BR" sz="1400" dirty="0"/>
          </a:p>
          <a:p>
            <a:pPr lvl="1"/>
            <a:r>
              <a:rPr lang="pt-BR" sz="1400" dirty="0" err="1"/>
              <a:t>Flatten</a:t>
            </a:r>
            <a:r>
              <a:rPr lang="pt-BR" sz="1400" dirty="0"/>
              <a:t>: flat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next</a:t>
            </a:r>
            <a:r>
              <a:rPr lang="pt-BR" sz="1400" dirty="0"/>
              <a:t> input</a:t>
            </a:r>
          </a:p>
          <a:p>
            <a:pPr lvl="1"/>
            <a:r>
              <a:rPr lang="pt-BR" sz="1400" dirty="0" err="1"/>
              <a:t>Dense</a:t>
            </a:r>
            <a:r>
              <a:rPr lang="pt-BR" sz="1400" dirty="0"/>
              <a:t>: </a:t>
            </a:r>
            <a:r>
              <a:rPr lang="pt-BR" sz="1400" dirty="0" err="1"/>
              <a:t>fully</a:t>
            </a:r>
            <a:r>
              <a:rPr lang="pt-BR" sz="1400" dirty="0"/>
              <a:t> </a:t>
            </a:r>
            <a:r>
              <a:rPr lang="pt-BR" sz="1400" dirty="0" err="1"/>
              <a:t>connected</a:t>
            </a:r>
            <a:r>
              <a:rPr lang="pt-BR" sz="1400" dirty="0"/>
              <a:t> </a:t>
            </a:r>
            <a:r>
              <a:rPr lang="pt-BR" sz="1400" dirty="0" err="1"/>
              <a:t>layer</a:t>
            </a:r>
            <a:r>
              <a:rPr lang="pt-BR" sz="1400" dirty="0"/>
              <a:t> </a:t>
            </a:r>
            <a:r>
              <a:rPr lang="pt-BR" sz="1400" dirty="0" err="1"/>
              <a:t>with</a:t>
            </a:r>
            <a:r>
              <a:rPr lang="pt-BR" sz="1400" dirty="0"/>
              <a:t> </a:t>
            </a:r>
            <a:r>
              <a:rPr lang="pt-BR" sz="1400" dirty="0" err="1"/>
              <a:t>five</a:t>
            </a:r>
            <a:r>
              <a:rPr lang="pt-BR" sz="1400" dirty="0"/>
              <a:t> outputs. </a:t>
            </a:r>
            <a:r>
              <a:rPr lang="pt-BR" sz="1400" dirty="0" err="1"/>
              <a:t>Sigmoid</a:t>
            </a:r>
            <a:r>
              <a:rPr lang="pt-BR" sz="1400" dirty="0"/>
              <a:t> </a:t>
            </a:r>
            <a:r>
              <a:rPr lang="pt-BR" sz="1400" dirty="0" err="1"/>
              <a:t>function</a:t>
            </a:r>
            <a:endParaRPr lang="pt-BR" sz="1400" dirty="0"/>
          </a:p>
          <a:p>
            <a:pPr lvl="1"/>
            <a:r>
              <a:rPr lang="pt-BR" sz="1400" dirty="0" err="1"/>
              <a:t>Compilation</a:t>
            </a:r>
            <a:r>
              <a:rPr lang="pt-BR" sz="1400" dirty="0"/>
              <a:t>: Adam; </a:t>
            </a:r>
            <a:r>
              <a:rPr lang="pt-BR" sz="1400" dirty="0" err="1"/>
              <a:t>Accuracy</a:t>
            </a:r>
            <a:r>
              <a:rPr lang="pt-BR" sz="1400" dirty="0"/>
              <a:t> </a:t>
            </a:r>
            <a:r>
              <a:rPr lang="pt-BR" sz="1400" dirty="0" err="1"/>
              <a:t>metric</a:t>
            </a:r>
            <a:endParaRPr lang="pt-BR" sz="1400" dirty="0"/>
          </a:p>
          <a:p>
            <a:pPr lvl="1"/>
            <a:endParaRPr lang="pt-BR" sz="1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90A09D-4FDC-4A62-A917-7CF5D588F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22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132C7DE-84EB-48B2-9738-51E151BFD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9"/>
          <a:stretch/>
        </p:blipFill>
        <p:spPr bwMode="auto">
          <a:xfrm>
            <a:off x="591370" y="1233120"/>
            <a:ext cx="3930191" cy="26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7AED8E5-B2C7-4473-985A-9A8A2EBC4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64"/>
          <a:stretch/>
        </p:blipFill>
        <p:spPr bwMode="auto">
          <a:xfrm>
            <a:off x="4870560" y="1233120"/>
            <a:ext cx="4031068" cy="26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0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77E11-48C6-4998-9CBD-78644346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24B366-CE06-4D50-8A4C-6300585F5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Training: Baseline</a:t>
            </a:r>
          </a:p>
          <a:p>
            <a:pPr lvl="1"/>
            <a:r>
              <a:rPr lang="pt-BR" dirty="0" err="1"/>
              <a:t>Epochs</a:t>
            </a:r>
            <a:r>
              <a:rPr lang="pt-BR" dirty="0"/>
              <a:t>: 500</a:t>
            </a:r>
          </a:p>
          <a:p>
            <a:pPr lvl="1"/>
            <a:r>
              <a:rPr lang="pt-BR" dirty="0"/>
              <a:t>Batch </a:t>
            </a:r>
            <a:r>
              <a:rPr lang="pt-BR" dirty="0" err="1"/>
              <a:t>Size</a:t>
            </a:r>
            <a:r>
              <a:rPr lang="pt-BR" dirty="0"/>
              <a:t>: 1000</a:t>
            </a:r>
          </a:p>
          <a:p>
            <a:pPr lvl="1"/>
            <a:r>
              <a:rPr lang="pt-BR" dirty="0" err="1"/>
              <a:t>Validation</a:t>
            </a:r>
            <a:r>
              <a:rPr lang="pt-BR" dirty="0"/>
              <a:t> Split: 0.2</a:t>
            </a:r>
          </a:p>
          <a:p>
            <a:pPr lvl="1"/>
            <a:r>
              <a:rPr lang="pt-BR" dirty="0" err="1"/>
              <a:t>Callbacks</a:t>
            </a:r>
            <a:r>
              <a:rPr lang="pt-BR" dirty="0"/>
              <a:t>:</a:t>
            </a:r>
          </a:p>
          <a:p>
            <a:pPr lvl="2"/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stopping</a:t>
            </a:r>
            <a:r>
              <a:rPr lang="pt-BR" dirty="0"/>
              <a:t>: 200 </a:t>
            </a:r>
            <a:r>
              <a:rPr lang="pt-BR" dirty="0" err="1"/>
              <a:t>patience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6C7930-1B97-455A-9C83-8FBC6C7A0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8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2720866-EEE1-4AEB-A53F-2F2A1B57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86" y="0"/>
            <a:ext cx="52286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E08F4E05-D0B3-4293-B62C-3903B9D5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86" y="0"/>
            <a:ext cx="52286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1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4.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bg1"/>
                </a:solidFill>
              </a:rPr>
              <a:t>Tests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Let’s evaluate the solution and its possibilities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89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0FD5BC-F46E-4FC2-972E-503DB24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Team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525F698-5069-4CD8-B29C-C2E7F25C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300" y="1279069"/>
            <a:ext cx="2296500" cy="1292681"/>
          </a:xfrm>
        </p:spPr>
        <p:txBody>
          <a:bodyPr/>
          <a:lstStyle/>
          <a:p>
            <a:pPr algn="ctr"/>
            <a:r>
              <a:rPr lang="pt-BR" dirty="0"/>
              <a:t>Christian </a:t>
            </a:r>
            <a:r>
              <a:rPr lang="pt-BR" dirty="0" err="1"/>
              <a:t>Maekawa</a:t>
            </a:r>
            <a:endParaRPr lang="pt-BR" dirty="0"/>
          </a:p>
          <a:p>
            <a:pPr marL="114300" indent="0" algn="ctr">
              <a:buNone/>
            </a:pPr>
            <a:r>
              <a:rPr lang="pt-BR" dirty="0"/>
              <a:t>RA - 231867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862B5EC-F09E-4698-941B-D8903EBF99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91603" y="1279069"/>
            <a:ext cx="2296500" cy="1292681"/>
          </a:xfrm>
        </p:spPr>
        <p:txBody>
          <a:bodyPr/>
          <a:lstStyle/>
          <a:p>
            <a:pPr algn="ctr"/>
            <a:r>
              <a:rPr lang="pt-BR" dirty="0"/>
              <a:t>Giovane de Morais</a:t>
            </a:r>
          </a:p>
          <a:p>
            <a:pPr marL="114300" indent="0" algn="ctr">
              <a:buNone/>
            </a:pPr>
            <a:r>
              <a:rPr lang="pt-BR" dirty="0"/>
              <a:t>RA - 192683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F0D7E55-8200-4DD9-A864-5FF8F576237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05905" y="1279069"/>
            <a:ext cx="2296500" cy="1292681"/>
          </a:xfrm>
        </p:spPr>
        <p:txBody>
          <a:bodyPr/>
          <a:lstStyle/>
          <a:p>
            <a:pPr algn="ctr"/>
            <a:r>
              <a:rPr lang="pt-BR" dirty="0"/>
              <a:t>Maísa Silva</a:t>
            </a:r>
          </a:p>
          <a:p>
            <a:pPr marL="114300" indent="0" algn="ctr">
              <a:buNone/>
            </a:pPr>
            <a:r>
              <a:rPr lang="pt-BR" dirty="0"/>
              <a:t>RA -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417687-811E-49AB-9926-84ADC898A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E2B89277-CF9A-4601-9B48-CFC708A586F7}"/>
              </a:ext>
            </a:extLst>
          </p:cNvPr>
          <p:cNvSpPr txBox="1">
            <a:spLocks/>
          </p:cNvSpPr>
          <p:nvPr/>
        </p:nvSpPr>
        <p:spPr>
          <a:xfrm>
            <a:off x="1967023" y="2644894"/>
            <a:ext cx="2849158" cy="129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✖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pt-BR" dirty="0"/>
              <a:t>Matteus Vargas</a:t>
            </a:r>
          </a:p>
          <a:p>
            <a:pPr marL="114300" indent="0" algn="ctr">
              <a:buFont typeface="Merriweather"/>
              <a:buNone/>
            </a:pPr>
            <a:r>
              <a:rPr lang="pt-BR" dirty="0"/>
              <a:t>RA- 262885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8244746A-8CE9-48E4-9A6F-899E7863FAE3}"/>
              </a:ext>
            </a:extLst>
          </p:cNvPr>
          <p:cNvSpPr txBox="1">
            <a:spLocks/>
          </p:cNvSpPr>
          <p:nvPr/>
        </p:nvSpPr>
        <p:spPr>
          <a:xfrm>
            <a:off x="4381326" y="2644894"/>
            <a:ext cx="2849158" cy="129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✖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pt-BR" dirty="0" err="1"/>
              <a:t>Stéfani</a:t>
            </a:r>
            <a:r>
              <a:rPr lang="pt-BR" dirty="0"/>
              <a:t> Fernandes</a:t>
            </a:r>
          </a:p>
          <a:p>
            <a:pPr marL="114300" indent="0" algn="ctr">
              <a:buFont typeface="Merriweather"/>
              <a:buNone/>
            </a:pPr>
            <a:r>
              <a:rPr lang="pt-BR" dirty="0"/>
              <a:t>RA - 147939</a:t>
            </a:r>
          </a:p>
        </p:txBody>
      </p:sp>
    </p:spTree>
    <p:extLst>
      <p:ext uri="{BB962C8B-B14F-4D97-AF65-F5344CB8AC3E}">
        <p14:creationId xmlns:p14="http://schemas.microsoft.com/office/powerpoint/2010/main" val="1134552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AFC6BE-748B-46BC-9587-91CE9FFB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Tests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08B9D-4CAF-45E3-8248-D92EED662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Google </a:t>
            </a:r>
            <a:r>
              <a:rPr lang="pt-BR" sz="1800" dirty="0" err="1"/>
              <a:t>Colaboratory</a:t>
            </a:r>
            <a:endParaRPr lang="pt-BR" sz="1800" dirty="0"/>
          </a:p>
          <a:p>
            <a:r>
              <a:rPr lang="pt-BR" sz="1800" dirty="0" err="1"/>
              <a:t>Questions</a:t>
            </a:r>
            <a:r>
              <a:rPr lang="pt-BR" sz="1800" dirty="0"/>
              <a:t>:</a:t>
            </a:r>
          </a:p>
          <a:p>
            <a:pPr lvl="1"/>
            <a:r>
              <a:rPr lang="pt-BR" sz="1800" dirty="0"/>
              <a:t>Are </a:t>
            </a:r>
            <a:r>
              <a:rPr lang="pt-BR" sz="1800" dirty="0" err="1"/>
              <a:t>there</a:t>
            </a:r>
            <a:r>
              <a:rPr lang="pt-BR" sz="1800" dirty="0"/>
              <a:t> </a:t>
            </a:r>
            <a:r>
              <a:rPr lang="pt-BR" sz="1800" dirty="0" err="1"/>
              <a:t>better</a:t>
            </a:r>
            <a:r>
              <a:rPr lang="pt-BR" sz="1800" dirty="0"/>
              <a:t> </a:t>
            </a:r>
            <a:r>
              <a:rPr lang="pt-BR" sz="1800" dirty="0" err="1"/>
              <a:t>scenarios</a:t>
            </a:r>
            <a:r>
              <a:rPr lang="pt-BR" sz="1800" dirty="0"/>
              <a:t>?</a:t>
            </a:r>
          </a:p>
          <a:p>
            <a:pPr lvl="1"/>
            <a:r>
              <a:rPr lang="en-US" sz="1800" dirty="0"/>
              <a:t>If varying hyperparameters influences the final result?</a:t>
            </a:r>
            <a:endParaRPr lang="pt-BR" sz="1800" dirty="0"/>
          </a:p>
          <a:p>
            <a:pPr lvl="1"/>
            <a:r>
              <a:rPr lang="pt-BR" sz="1800" dirty="0"/>
              <a:t>Do </a:t>
            </a:r>
            <a:r>
              <a:rPr lang="pt-BR" sz="1800" dirty="0" err="1"/>
              <a:t>datasets</a:t>
            </a:r>
            <a:r>
              <a:rPr lang="pt-BR" sz="1800" dirty="0"/>
              <a:t> </a:t>
            </a:r>
            <a:r>
              <a:rPr lang="pt-BR" sz="1800" dirty="0" err="1"/>
              <a:t>influence</a:t>
            </a:r>
            <a:r>
              <a:rPr lang="pt-BR" sz="1800" dirty="0"/>
              <a:t>?</a:t>
            </a:r>
          </a:p>
          <a:p>
            <a:pPr lvl="1"/>
            <a:r>
              <a:rPr lang="en-US" sz="1800" dirty="0"/>
              <a:t>What is the role of dropout?</a:t>
            </a:r>
            <a:endParaRPr lang="pt-BR" sz="1800" dirty="0"/>
          </a:p>
          <a:p>
            <a:pPr lvl="1"/>
            <a:r>
              <a:rPr lang="en-US" sz="1800" dirty="0"/>
              <a:t>Determine the best combination and its scenario</a:t>
            </a:r>
          </a:p>
          <a:p>
            <a:r>
              <a:rPr lang="en-US" sz="1800" dirty="0"/>
              <a:t>Here, we focus on the Dense layer forward</a:t>
            </a: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CB64F4-0111-41B6-8967-56641C3EAD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8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FBA67-7DC6-4104-8B3F-FEBBCC4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Baseline Test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0B1A7-65F3-45B8-8568-50AE018A4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graphicFrame>
        <p:nvGraphicFramePr>
          <p:cNvPr id="7" name="Google Shape;2003;p26">
            <a:extLst>
              <a:ext uri="{FF2B5EF4-FFF2-40B4-BE49-F238E27FC236}">
                <a16:creationId xmlns:a16="http://schemas.microsoft.com/office/drawing/2014/main" id="{7F437EEF-BCB7-45B6-91E9-7F954579E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612521"/>
              </p:ext>
            </p:extLst>
          </p:nvPr>
        </p:nvGraphicFramePr>
        <p:xfrm>
          <a:off x="2314875" y="1205925"/>
          <a:ext cx="4514250" cy="3831625"/>
        </p:xfrm>
        <a:graphic>
          <a:graphicData uri="http://schemas.openxmlformats.org/drawingml/2006/table">
            <a:tbl>
              <a:tblPr>
                <a:noFill/>
                <a:tableStyleId>{EF9DDD55-7A83-4667-AA0A-C0A9C7AF938D}</a:tableStyleId>
              </a:tblPr>
              <a:tblGrid>
                <a:gridCol w="150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 err="1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Digit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Random</a:t>
                      </a:r>
                      <a:endParaRPr sz="2400" b="1" dirty="0">
                        <a:solidFill>
                          <a:schemeClr val="lt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dirty="0" err="1">
                          <a:solidFill>
                            <a:schemeClr val="lt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Permutation</a:t>
                      </a:r>
                      <a:endParaRPr sz="2400" b="1" dirty="0">
                        <a:solidFill>
                          <a:schemeClr val="lt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80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0.94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0.88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180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0.88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0.80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80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0.86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0.77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180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0.88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0.81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76869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180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0.94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0.90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387174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Total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0.90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0.83</a:t>
                      </a:r>
                      <a:endParaRPr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4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00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FAC6E0-AB07-4EC3-A619-BCCA83C9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5" y="1095153"/>
            <a:ext cx="3982440" cy="29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circuito&#10;&#10;Descrição gerada automaticamente">
            <a:extLst>
              <a:ext uri="{FF2B5EF4-FFF2-40B4-BE49-F238E27FC236}">
                <a16:creationId xmlns:a16="http://schemas.microsoft.com/office/drawing/2014/main" id="{A705396A-EFF8-4476-962D-A7BE8C8F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704255"/>
            <a:ext cx="3189766" cy="816542"/>
          </a:xfrm>
          <a:prstGeom prst="rect">
            <a:avLst/>
          </a:prstGeom>
        </p:spPr>
      </p:pic>
      <p:pic>
        <p:nvPicPr>
          <p:cNvPr id="8" name="Imagem 7" descr="Uma imagem contendo ar, relógio, placa, voando&#10;&#10;Descrição gerada automaticamente">
            <a:extLst>
              <a:ext uri="{FF2B5EF4-FFF2-40B4-BE49-F238E27FC236}">
                <a16:creationId xmlns:a16="http://schemas.microsoft.com/office/drawing/2014/main" id="{B116A253-D610-482A-8171-D367A6799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83" y="2622704"/>
            <a:ext cx="1524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ED32C6DE-C2E4-485E-B894-2BF51188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0"/>
            <a:ext cx="5048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2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FBA67-7DC6-4104-8B3F-FEBBCC4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Activation</a:t>
            </a:r>
            <a:r>
              <a:rPr lang="pt-BR" dirty="0"/>
              <a:t> + </a:t>
            </a:r>
            <a:r>
              <a:rPr lang="pt-BR" dirty="0" err="1"/>
              <a:t>Optimizer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0B1A7-65F3-45B8-8568-50AE018A4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AA835C97-BCEC-4860-8EF6-21BCFBDB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5" y="1372728"/>
            <a:ext cx="4242134" cy="2398044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D5E729F6-9E03-4D54-BE0D-73989C31B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73" y="1443855"/>
            <a:ext cx="3934044" cy="2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32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FBA67-7DC6-4104-8B3F-FEBBCC4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Traning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0B1A7-65F3-45B8-8568-50AE018A4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F14D0-01A8-4A56-AF96-70FB0F55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61" y="1257759"/>
            <a:ext cx="577295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0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FBA67-7DC6-4104-8B3F-FEBBCC4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dropout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0B1A7-65F3-45B8-8568-50AE018A4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 descr="Uma imagem contendo instrumento, material de papelaria, lápis&#10;&#10;Descrição gerada automaticamente">
            <a:extLst>
              <a:ext uri="{FF2B5EF4-FFF2-40B4-BE49-F238E27FC236}">
                <a16:creationId xmlns:a16="http://schemas.microsoft.com/office/drawing/2014/main" id="{D7058DC7-E621-4D16-A662-5B1FB173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21" y="1236494"/>
            <a:ext cx="581106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4.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bg1"/>
                </a:solidFill>
              </a:rPr>
              <a:t>Results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Let’s evaluate the solution and its possibilities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05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C791A4-EFF0-4648-B5B5-025367DE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0B2A5B-D1A8-44EC-A9EF-37902FAD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49" y="1312800"/>
            <a:ext cx="7693273" cy="3498600"/>
          </a:xfrm>
        </p:spPr>
        <p:txBody>
          <a:bodyPr/>
          <a:lstStyle/>
          <a:p>
            <a:r>
              <a:rPr lang="en-US" sz="1800" dirty="0"/>
              <a:t>The baseline proved to be very good for the random dataset and good for the permutation</a:t>
            </a:r>
          </a:p>
          <a:p>
            <a:r>
              <a:rPr lang="en-US" sz="1800" dirty="0"/>
              <a:t>Adam works!</a:t>
            </a:r>
          </a:p>
          <a:p>
            <a:r>
              <a:rPr lang="pt-BR" sz="1800" dirty="0" err="1"/>
              <a:t>Permutation</a:t>
            </a:r>
            <a:r>
              <a:rPr lang="pt-BR" sz="1800" dirty="0"/>
              <a:t> </a:t>
            </a:r>
            <a:r>
              <a:rPr lang="pt-BR" sz="1800" dirty="0" err="1"/>
              <a:t>needs</a:t>
            </a:r>
            <a:r>
              <a:rPr lang="pt-BR" sz="1800" dirty="0"/>
              <a:t> more </a:t>
            </a:r>
            <a:r>
              <a:rPr lang="pt-BR" sz="1800" dirty="0" err="1"/>
              <a:t>epochs</a:t>
            </a:r>
            <a:r>
              <a:rPr lang="pt-BR" sz="1800" dirty="0"/>
              <a:t>: </a:t>
            </a:r>
            <a:r>
              <a:rPr lang="pt-BR" sz="1800" dirty="0" err="1"/>
              <a:t>from</a:t>
            </a:r>
            <a:r>
              <a:rPr lang="pt-BR" sz="1800" dirty="0"/>
              <a:t> 83% </a:t>
            </a:r>
            <a:r>
              <a:rPr lang="pt-BR" sz="1800" dirty="0" err="1"/>
              <a:t>to</a:t>
            </a:r>
            <a:r>
              <a:rPr lang="pt-BR" sz="1800" dirty="0"/>
              <a:t> 85%</a:t>
            </a:r>
          </a:p>
          <a:p>
            <a:r>
              <a:rPr lang="en-US" sz="1800" dirty="0"/>
              <a:t>Extremes are easy, the medium needs dropout</a:t>
            </a:r>
          </a:p>
          <a:p>
            <a:r>
              <a:rPr lang="en-US" sz="1800" dirty="0"/>
              <a:t>Permutation is more challenging: specific configuration</a:t>
            </a:r>
          </a:p>
          <a:p>
            <a:r>
              <a:rPr lang="en-US" sz="1800" dirty="0"/>
              <a:t>Best configuration:</a:t>
            </a:r>
          </a:p>
          <a:p>
            <a:pPr lvl="1"/>
            <a:r>
              <a:rPr lang="en-US" sz="1800" dirty="0"/>
              <a:t>1000 Epochs + Sigmoid + Adam +Dropout</a:t>
            </a: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BE2256-B58E-4DFE-B71E-81AC97214E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86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21A9A-A6F5-4A57-B319-B8955956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42E182-1700-4136-BF8D-B507EA9A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graphicFrame>
        <p:nvGraphicFramePr>
          <p:cNvPr id="5" name="Google Shape;2003;p26">
            <a:extLst>
              <a:ext uri="{FF2B5EF4-FFF2-40B4-BE49-F238E27FC236}">
                <a16:creationId xmlns:a16="http://schemas.microsoft.com/office/drawing/2014/main" id="{E0BECB9D-EF96-4AFC-BFE9-7F1ABB020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04327"/>
              </p:ext>
            </p:extLst>
          </p:nvPr>
        </p:nvGraphicFramePr>
        <p:xfrm>
          <a:off x="701749" y="1205925"/>
          <a:ext cx="7740502" cy="3284250"/>
        </p:xfrm>
        <a:graphic>
          <a:graphicData uri="http://schemas.openxmlformats.org/drawingml/2006/table">
            <a:tbl>
              <a:tblPr>
                <a:noFill/>
                <a:tableStyleId>{EF9DDD55-7A83-4667-AA0A-C0A9C7AF938D}</a:tableStyleId>
              </a:tblPr>
              <a:tblGrid>
                <a:gridCol w="38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 err="1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Reference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dirty="0" err="1">
                          <a:solidFill>
                            <a:schemeClr val="lt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Accuracy</a:t>
                      </a:r>
                      <a:endParaRPr sz="2400" b="1" dirty="0">
                        <a:solidFill>
                          <a:schemeClr val="lt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 err="1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Wei</a:t>
                      </a:r>
                      <a:r>
                        <a:rPr lang="pt-BR" sz="2400" b="1" i="0" u="none" strike="noStrike" cap="none" dirty="0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 et al.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98.43%</a:t>
                      </a:r>
                      <a:endParaRPr sz="24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 err="1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Noury</a:t>
                      </a:r>
                      <a:r>
                        <a:rPr lang="pt-BR" sz="2400" b="1" i="0" u="none" strike="noStrike" cap="none" dirty="0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 et al.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98.3%</a:t>
                      </a:r>
                      <a:endParaRPr sz="24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 err="1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Goodfellow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97.4%</a:t>
                      </a:r>
                      <a:endParaRPr sz="24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Yu et al.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92.37%</a:t>
                      </a:r>
                      <a:endParaRPr sz="24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76869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 err="1">
                          <a:solidFill>
                            <a:schemeClr val="lt1"/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Proposal</a:t>
                      </a: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90% (</a:t>
                      </a:r>
                      <a:r>
                        <a:rPr lang="pt-BR" sz="2400" b="1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random</a:t>
                      </a: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)/85%(</a:t>
                      </a:r>
                      <a:r>
                        <a:rPr lang="pt-BR" sz="2400" b="1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permutation</a:t>
                      </a:r>
                      <a:r>
                        <a:rPr lang="pt-BR" sz="24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matic SC"/>
                          <a:ea typeface="Merriweather"/>
                          <a:cs typeface="Amatic SC"/>
                          <a:sym typeface="Merriweather"/>
                        </a:rPr>
                        <a:t>)</a:t>
                      </a:r>
                      <a:endParaRPr sz="24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Amatic SC"/>
                        <a:ea typeface="Merriweather"/>
                        <a:cs typeface="Amatic SC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5F6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38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808C2BA-8917-40A6-A685-10F8FA32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Schedule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971147B-43C7-4327-B869-762C86543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pt-BR" dirty="0" err="1"/>
              <a:t>Introduction</a:t>
            </a:r>
            <a:endParaRPr lang="pt-BR" dirty="0"/>
          </a:p>
          <a:p>
            <a:pPr marL="558800" indent="-457200">
              <a:buFont typeface="+mj-lt"/>
              <a:buAutoNum type="arabicPeriod"/>
            </a:pPr>
            <a:r>
              <a:rPr lang="pt-BR" dirty="0" err="1"/>
              <a:t>Concepts</a:t>
            </a:r>
            <a:endParaRPr lang="pt-BR" dirty="0"/>
          </a:p>
          <a:p>
            <a:pPr marL="558800" indent="-457200">
              <a:buFont typeface="+mj-lt"/>
              <a:buAutoNum type="arabicPeriod"/>
            </a:pPr>
            <a:r>
              <a:rPr lang="pt-BR" dirty="0" err="1"/>
              <a:t>Methodology</a:t>
            </a:r>
            <a:endParaRPr lang="pt-BR" dirty="0"/>
          </a:p>
          <a:p>
            <a:pPr marL="558800" indent="-457200">
              <a:buFont typeface="+mj-lt"/>
              <a:buAutoNum type="arabicPeriod"/>
            </a:pPr>
            <a:r>
              <a:rPr lang="pt-BR" dirty="0" err="1"/>
              <a:t>Tests</a:t>
            </a:r>
            <a:endParaRPr lang="pt-BR" dirty="0"/>
          </a:p>
          <a:p>
            <a:pPr marL="558800" indent="-457200">
              <a:buFont typeface="+mj-lt"/>
              <a:buAutoNum type="arabicPeriod"/>
            </a:pPr>
            <a:r>
              <a:rPr lang="pt-BR" dirty="0" err="1"/>
              <a:t>Results</a:t>
            </a:r>
            <a:endParaRPr lang="pt-BR" dirty="0"/>
          </a:p>
          <a:p>
            <a:pPr marL="558800" indent="-457200">
              <a:buFont typeface="+mj-lt"/>
              <a:buAutoNum type="arabicPeriod"/>
            </a:pPr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DDCCD-7D32-4EF5-8D2B-FD9E2368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713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5655-82A8-40C4-895C-66B122F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4607D-A110-4B38-A449-36C959674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L. Wei, X. Li, T. Cao, Q. Zhang, L. Zhou, and W. Wang, “Research on optimization of captcha recognition algorithm based on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svm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,” in Proceedings of the 2019 11th International Conference on Machine Learning and Computing, 2019, pp. 236–240.</a:t>
            </a:r>
          </a:p>
          <a:p>
            <a:r>
              <a:rPr lang="en-US" sz="1400" dirty="0" err="1">
                <a:latin typeface="Arial" panose="020B0604020202020204" pitchFamily="34" charset="0"/>
              </a:rPr>
              <a:t>Noury</a:t>
            </a:r>
            <a:r>
              <a:rPr lang="en-US" sz="1400" dirty="0">
                <a:latin typeface="Arial" panose="020B0604020202020204" pitchFamily="34" charset="0"/>
              </a:rPr>
              <a:t> and M. Rezaei, “Deep-captcha: a deep learning based captcha solver  for  vulnerability  assessment,” </a:t>
            </a:r>
            <a:r>
              <a:rPr lang="en-US" sz="1400" dirty="0" err="1">
                <a:latin typeface="Arial" panose="020B0604020202020204" pitchFamily="34" charset="0"/>
              </a:rPr>
              <a:t>arXiv</a:t>
            </a:r>
            <a:r>
              <a:rPr lang="en-US" sz="1400" dirty="0">
                <a:latin typeface="Arial" panose="020B0604020202020204" pitchFamily="34" charset="0"/>
              </a:rPr>
              <a:t>  preprint  arXiv:2006.08296,2020.</a:t>
            </a:r>
          </a:p>
          <a:p>
            <a:r>
              <a:rPr lang="pt-BR" sz="1400" dirty="0">
                <a:latin typeface="Arial" panose="020B0604020202020204" pitchFamily="34" charset="0"/>
              </a:rPr>
              <a:t>J. </a:t>
            </a:r>
            <a:r>
              <a:rPr lang="pt-BR" sz="1400" dirty="0" err="1">
                <a:latin typeface="Arial" panose="020B0604020202020204" pitchFamily="34" charset="0"/>
              </a:rPr>
              <a:t>Goodfellow</a:t>
            </a:r>
            <a:r>
              <a:rPr lang="pt-BR" sz="1400" dirty="0">
                <a:latin typeface="Arial" panose="020B0604020202020204" pitchFamily="34" charset="0"/>
              </a:rPr>
              <a:t>, Y. </a:t>
            </a:r>
            <a:r>
              <a:rPr lang="pt-BR" sz="1400" dirty="0" err="1">
                <a:latin typeface="Arial" panose="020B0604020202020204" pitchFamily="34" charset="0"/>
              </a:rPr>
              <a:t>Bulatov</a:t>
            </a:r>
            <a:r>
              <a:rPr lang="pt-BR" sz="1400" dirty="0">
                <a:latin typeface="Arial" panose="020B0604020202020204" pitchFamily="34" charset="0"/>
              </a:rPr>
              <a:t>, J. </a:t>
            </a:r>
            <a:r>
              <a:rPr lang="pt-BR" sz="1400" dirty="0" err="1">
                <a:latin typeface="Arial" panose="020B0604020202020204" pitchFamily="34" charset="0"/>
              </a:rPr>
              <a:t>Ibarz</a:t>
            </a:r>
            <a:r>
              <a:rPr lang="pt-BR" sz="1400" dirty="0">
                <a:latin typeface="Arial" panose="020B0604020202020204" pitchFamily="34" charset="0"/>
              </a:rPr>
              <a:t>, S. </a:t>
            </a:r>
            <a:r>
              <a:rPr lang="pt-BR" sz="1400" dirty="0" err="1">
                <a:latin typeface="Arial" panose="020B0604020202020204" pitchFamily="34" charset="0"/>
              </a:rPr>
              <a:t>Arnoud</a:t>
            </a:r>
            <a:r>
              <a:rPr lang="pt-BR" sz="1400" dirty="0">
                <a:latin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</a:rPr>
              <a:t> V. </a:t>
            </a:r>
            <a:r>
              <a:rPr lang="pt-BR" sz="1400" dirty="0" err="1">
                <a:latin typeface="Arial" panose="020B0604020202020204" pitchFamily="34" charset="0"/>
              </a:rPr>
              <a:t>Shet</a:t>
            </a:r>
            <a:r>
              <a:rPr lang="pt-BR" sz="1400" dirty="0">
                <a:latin typeface="Arial" panose="020B0604020202020204" pitchFamily="34" charset="0"/>
              </a:rPr>
              <a:t>, “</a:t>
            </a:r>
            <a:r>
              <a:rPr lang="pt-BR" sz="1400" dirty="0" err="1">
                <a:latin typeface="Arial" panose="020B0604020202020204" pitchFamily="34" charset="0"/>
              </a:rPr>
              <a:t>Multi-digit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number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recognition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from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street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view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imagery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using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deep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convolutional</a:t>
            </a:r>
            <a:r>
              <a:rPr lang="pt-BR" sz="1400" dirty="0">
                <a:latin typeface="Arial" panose="020B0604020202020204" pitchFamily="34" charset="0"/>
              </a:rPr>
              <a:t> neural networks,”</a:t>
            </a:r>
            <a:r>
              <a:rPr lang="pt-BR" sz="1400" dirty="0" err="1">
                <a:latin typeface="Arial" panose="020B0604020202020204" pitchFamily="34" charset="0"/>
              </a:rPr>
              <a:t>arXiv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</a:rPr>
              <a:t>preprint</a:t>
            </a:r>
            <a:r>
              <a:rPr lang="pt-BR" sz="1400" dirty="0">
                <a:latin typeface="Arial" panose="020B0604020202020204" pitchFamily="34" charset="0"/>
              </a:rPr>
              <a:t> arXiv:1312.6082, 2013.</a:t>
            </a:r>
          </a:p>
          <a:p>
            <a:r>
              <a:rPr lang="en-US" sz="1400" dirty="0">
                <a:latin typeface="Arial" panose="020B0604020202020204" pitchFamily="34" charset="0"/>
              </a:rPr>
              <a:t>N. Yu and K. Darling, “A low-cost approach to crack python captchas using ai-based chosen-plaintext attack,” Applied Sciences, vol. 9, no. 10,p. 2010, 2019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AA6EB4-4D41-4469-B125-97C0FB17C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08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/>
              <a:t>Introduction</a:t>
            </a:r>
            <a:endParaRPr b="1"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Problem and how to solve?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>
                <a:solidFill>
                  <a:schemeClr val="tx1">
                    <a:lumMod val="50000"/>
                  </a:schemeClr>
                </a:solidFill>
              </a:rPr>
              <a:t>CAPTCHA</a:t>
            </a:r>
            <a:endParaRPr sz="7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Completely Automated Public Turing test to tell Computers and Humans Apart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04632B9-3D43-4E44-B688-414CDE2C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C5FA9C-0592-4E2B-8518-E83DADCCE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CAPTCHA: </a:t>
            </a:r>
            <a:r>
              <a:rPr lang="en-US" sz="2000" dirty="0"/>
              <a:t>distinguish a human from robots;</a:t>
            </a:r>
          </a:p>
          <a:p>
            <a:pPr lvl="1"/>
            <a:r>
              <a:rPr lang="en-US" sz="2000" dirty="0"/>
              <a:t>Visual, sounds, “I’m not a robot”: complexity</a:t>
            </a:r>
          </a:p>
          <a:p>
            <a:pPr lvl="1"/>
            <a:r>
              <a:rPr lang="en-US" sz="2000" dirty="0"/>
              <a:t>SECURITY!!!!</a:t>
            </a:r>
            <a:endParaRPr lang="pt-BR" sz="2000" dirty="0"/>
          </a:p>
          <a:p>
            <a:r>
              <a:rPr lang="en-US" sz="2000" dirty="0"/>
              <a:t>This solution: Decipher CAPTCHAS</a:t>
            </a:r>
          </a:p>
          <a:p>
            <a:pPr lvl="1"/>
            <a:r>
              <a:rPr lang="en-US" sz="2000" dirty="0"/>
              <a:t>Machine Learning</a:t>
            </a:r>
          </a:p>
          <a:p>
            <a:pPr lvl="2"/>
            <a:r>
              <a:rPr lang="en-US" sz="2000" dirty="0"/>
              <a:t>Weak? Complex? Breakable?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7D73A7-197F-41D1-B922-9BCAA697A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 descr="Uma imagem contendo mapa&#10;&#10;Descrição gerada automaticamente">
            <a:extLst>
              <a:ext uri="{FF2B5EF4-FFF2-40B4-BE49-F238E27FC236}">
                <a16:creationId xmlns:a16="http://schemas.microsoft.com/office/drawing/2014/main" id="{A6D06EE4-CB93-4523-8769-380D26A6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85" y="3728661"/>
            <a:ext cx="1524000" cy="571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53C8F-038D-4B69-8B7F-A514E575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17" y="3728661"/>
            <a:ext cx="1524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/>
              <a:t>concepts</a:t>
            </a:r>
            <a:endParaRPr b="1"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bg1"/>
                </a:solidFill>
              </a:rPr>
              <a:t>Theoretical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basis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92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6690F7-E7C9-4DB8-A6E6-EE2362F7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Concepts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0F5DCD-BED8-4FC7-983A-6720372B3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 err="1"/>
              <a:t>Supervised</a:t>
            </a:r>
            <a:r>
              <a:rPr lang="pt-BR" dirty="0"/>
              <a:t> Learning</a:t>
            </a:r>
          </a:p>
          <a:p>
            <a:r>
              <a:rPr lang="pt-BR" dirty="0"/>
              <a:t>Computer Vision</a:t>
            </a:r>
          </a:p>
          <a:p>
            <a:r>
              <a:rPr lang="pt-BR" dirty="0" err="1"/>
              <a:t>Convolutional</a:t>
            </a:r>
            <a:r>
              <a:rPr lang="pt-BR" dirty="0"/>
              <a:t> Neural Networks (CNN)</a:t>
            </a:r>
          </a:p>
          <a:p>
            <a:r>
              <a:rPr lang="pt-BR" dirty="0" err="1"/>
              <a:t>Activation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lvl="1"/>
            <a:r>
              <a:rPr lang="pt-BR" dirty="0" err="1"/>
              <a:t>ReLU</a:t>
            </a:r>
            <a:endParaRPr lang="pt-BR" dirty="0"/>
          </a:p>
          <a:p>
            <a:pPr lvl="1"/>
            <a:r>
              <a:rPr lang="pt-BR" dirty="0" err="1"/>
              <a:t>Softmax</a:t>
            </a:r>
            <a:endParaRPr lang="pt-BR" dirty="0"/>
          </a:p>
          <a:p>
            <a:pPr lvl="1"/>
            <a:r>
              <a:rPr lang="pt-BR" dirty="0" err="1"/>
              <a:t>Sigmoid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0D77835-943F-48DA-80CC-52688249032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Optimization</a:t>
            </a:r>
            <a:endParaRPr lang="pt-BR" dirty="0"/>
          </a:p>
          <a:p>
            <a:pPr lvl="1"/>
            <a:r>
              <a:rPr lang="pt-BR" dirty="0"/>
              <a:t>Adam</a:t>
            </a:r>
          </a:p>
          <a:p>
            <a:r>
              <a:rPr lang="pt-BR" dirty="0" err="1"/>
              <a:t>Dropout</a:t>
            </a:r>
            <a:endParaRPr lang="pt-BR" dirty="0"/>
          </a:p>
          <a:p>
            <a:pPr lvl="1"/>
            <a:r>
              <a:rPr lang="pt-BR" dirty="0" err="1"/>
              <a:t>Overfitting</a:t>
            </a:r>
            <a:endParaRPr lang="pt-BR" dirty="0"/>
          </a:p>
          <a:p>
            <a:r>
              <a:rPr lang="pt-BR" dirty="0" err="1"/>
              <a:t>Confusion</a:t>
            </a:r>
            <a:r>
              <a:rPr lang="pt-BR" dirty="0"/>
              <a:t> Matrix</a:t>
            </a:r>
          </a:p>
          <a:p>
            <a:r>
              <a:rPr lang="pt-BR" dirty="0"/>
              <a:t>Tools</a:t>
            </a:r>
          </a:p>
          <a:p>
            <a:pPr lvl="1"/>
            <a:r>
              <a:rPr lang="pt-BR" dirty="0" err="1"/>
              <a:t>Tensorflow</a:t>
            </a:r>
            <a:endParaRPr lang="pt-BR" dirty="0"/>
          </a:p>
          <a:p>
            <a:pPr lvl="1"/>
            <a:r>
              <a:rPr lang="pt-BR" dirty="0" err="1"/>
              <a:t>Keras</a:t>
            </a:r>
            <a:endParaRPr lang="pt-BR" dirty="0"/>
          </a:p>
          <a:p>
            <a:pPr lvl="1"/>
            <a:r>
              <a:rPr lang="pt-BR" dirty="0" err="1"/>
              <a:t>OpenCV</a:t>
            </a:r>
            <a:endParaRPr lang="pt-BR" dirty="0"/>
          </a:p>
          <a:p>
            <a:pPr lvl="1"/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42EAD-CDAC-4858-A4D7-B36A9276F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3.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bg1"/>
                </a:solidFill>
              </a:rPr>
              <a:t>Methodology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What was done and how?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451688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660</Words>
  <Application>Microsoft Office PowerPoint</Application>
  <PresentationFormat>Apresentação na tela (16:9)</PresentationFormat>
  <Paragraphs>188</Paragraphs>
  <Slides>31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Merriweather</vt:lpstr>
      <vt:lpstr>Amatic SC</vt:lpstr>
      <vt:lpstr>Arial</vt:lpstr>
      <vt:lpstr>Nathaniel template</vt:lpstr>
      <vt:lpstr>CAPTCHA detection with machine learning and computer vision</vt:lpstr>
      <vt:lpstr>Team</vt:lpstr>
      <vt:lpstr>Schedule</vt:lpstr>
      <vt:lpstr>1. Introduction</vt:lpstr>
      <vt:lpstr>CAPTCHA</vt:lpstr>
      <vt:lpstr>Introduction</vt:lpstr>
      <vt:lpstr>2. concepts</vt:lpstr>
      <vt:lpstr>Concepts</vt:lpstr>
      <vt:lpstr>3. Methodology</vt:lpstr>
      <vt:lpstr>Methodology</vt:lpstr>
      <vt:lpstr>Methodology</vt:lpstr>
      <vt:lpstr>Apresentação do PowerPoint</vt:lpstr>
      <vt:lpstr>Apresentação do PowerPoint</vt:lpstr>
      <vt:lpstr>Methodology</vt:lpstr>
      <vt:lpstr>Apresentação do PowerPoint</vt:lpstr>
      <vt:lpstr>Methodology</vt:lpstr>
      <vt:lpstr>Apresentação do PowerPoint</vt:lpstr>
      <vt:lpstr>Apresentação do PowerPoint</vt:lpstr>
      <vt:lpstr>4. Tests</vt:lpstr>
      <vt:lpstr>Tests</vt:lpstr>
      <vt:lpstr>Baseline Test</vt:lpstr>
      <vt:lpstr>Apresentação do PowerPoint</vt:lpstr>
      <vt:lpstr>Apresentação do PowerPoint</vt:lpstr>
      <vt:lpstr>Activation + Optimizer</vt:lpstr>
      <vt:lpstr>Traning parameters</vt:lpstr>
      <vt:lpstr>dropout</vt:lpstr>
      <vt:lpstr>4. Results</vt:lpstr>
      <vt:lpstr>Results</vt:lpstr>
      <vt:lpstr>Results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detection with machine learning and computer vision</dc:title>
  <cp:lastModifiedBy>Guilherme  Andrino</cp:lastModifiedBy>
  <cp:revision>18</cp:revision>
  <dcterms:modified xsi:type="dcterms:W3CDTF">2020-08-08T22:41:51Z</dcterms:modified>
</cp:coreProperties>
</file>