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8" r:id="rId5"/>
    <p:sldId id="259" r:id="rId6"/>
    <p:sldId id="260" r:id="rId7"/>
    <p:sldId id="261" r:id="rId8"/>
    <p:sldId id="262" r:id="rId9"/>
    <p:sldId id="25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(big bar down)" type="title" preserve="1">
  <p:cSld name="Title (big bar dow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14" hidden="1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2050" name="think-cell Folie" r:id="rId3" imgW="360" imgH="360" progId="">
              <p:embed/>
            </p:oleObj>
          </a:graphicData>
        </a:graphic>
      </p:graphicFrame>
      <p:pic>
        <p:nvPicPr>
          <p:cNvPr id="5" name="Picture 15" descr="D:\Kunden\Siemens\Kai Huxmann\2013\06-13\Standardpräsentationen\Deckblatt_Farn.jpg"/>
          <p:cNvPicPr>
            <a:picLocks noChangeAspect="1" noChangeArrowheads="1"/>
          </p:cNvPicPr>
          <p:nvPr userDrawn="1"/>
        </p:nvPicPr>
        <p:blipFill>
          <a:blip r:embed="rId4" cstate="print"/>
          <a:srcRect t="10139" b="29398"/>
          <a:stretch>
            <a:fillRect/>
          </a:stretch>
        </p:blipFill>
        <p:spPr bwMode="auto">
          <a:xfrm>
            <a:off x="0" y="3175"/>
            <a:ext cx="9144000" cy="41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10" descr="SIE_Logo_Layer_Petrol_RGB_A3_76mm.wmf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750" y="0"/>
            <a:ext cx="1728788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0" name="Rectangle 115"/>
          <p:cNvSpPr>
            <a:spLocks noGrp="1" noChangeArrowheads="1"/>
          </p:cNvSpPr>
          <p:nvPr>
            <p:ph type="ctrTitle"/>
          </p:nvPr>
        </p:nvSpPr>
        <p:spPr bwMode="gray">
          <a:xfrm>
            <a:off x="250825" y="4151315"/>
            <a:ext cx="8893175" cy="1485567"/>
          </a:xfrm>
          <a:solidFill>
            <a:srgbClr val="879BAA"/>
          </a:solidFill>
        </p:spPr>
        <p:txBody>
          <a:bodyPr lIns="270000" tIns="144000" rIns="370800" bIns="108000" anchor="t">
            <a:spAutoFit/>
          </a:bodyPr>
          <a:lstStyle>
            <a:lvl1pPr>
              <a:defRPr sz="4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de-DE" noProof="0" smtClean="0"/>
              <a:t>Mastertitelformat bearbeiten</a:t>
            </a:r>
            <a:endParaRPr lang="en-US" noProof="0" dirty="0" smtClean="0"/>
          </a:p>
        </p:txBody>
      </p:sp>
      <p:sp>
        <p:nvSpPr>
          <p:cNvPr id="57351" name="Rectangle 116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50825" y="3758233"/>
            <a:ext cx="8893175" cy="393082"/>
          </a:xfrm>
          <a:solidFill>
            <a:srgbClr val="233746">
              <a:alpha val="65000"/>
            </a:srgbClr>
          </a:solidFill>
        </p:spPr>
        <p:txBody>
          <a:bodyPr lIns="270000" tIns="18000" bIns="36000" anchor="b">
            <a:noAutofit/>
          </a:bodyPr>
          <a:lstStyle>
            <a:lvl1pPr>
              <a:defRPr sz="2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de-DE" noProof="0" smtClean="0"/>
              <a:t>Master-Untertitelformat bearbeiten</a:t>
            </a:r>
            <a:endParaRPr lang="en-US" noProof="0" dirty="0" smtClean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preserve="1" userDrawn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49" y="1412875"/>
            <a:ext cx="4032251" cy="2303464"/>
          </a:xfrm>
        </p:spPr>
        <p:txBody>
          <a:bodyPr/>
          <a:lstStyle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/>
          </p:nvPr>
        </p:nvSpPr>
        <p:spPr>
          <a:xfrm>
            <a:off x="539751" y="3860800"/>
            <a:ext cx="4032250" cy="2305050"/>
          </a:xfrm>
        </p:spPr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4716463" y="1412875"/>
            <a:ext cx="4032250" cy="2303463"/>
          </a:xfrm>
        </p:spPr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/>
          </p:nvPr>
        </p:nvSpPr>
        <p:spPr>
          <a:xfrm>
            <a:off x="4716463" y="3860800"/>
            <a:ext cx="4032250" cy="2305050"/>
          </a:xfrm>
        </p:spPr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 userDrawn="1">
  <p:cSld name="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Mastertitelformat bearbeiten</a:t>
            </a:r>
            <a:endParaRPr lang="en-US" noProof="0" dirty="0"/>
          </a:p>
        </p:txBody>
      </p:sp>
      <p:sp>
        <p:nvSpPr>
          <p:cNvPr id="4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 userDrawn="1">
  <p:cSld name="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49" y="1412874"/>
            <a:ext cx="6769101" cy="4752975"/>
          </a:xfrm>
        </p:spPr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 userDrawn="1">
  <p:cSld name="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50" y="1412874"/>
            <a:ext cx="3309936" cy="4752975"/>
          </a:xfrm>
        </p:spPr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/>
          </p:nvPr>
        </p:nvSpPr>
        <p:spPr>
          <a:xfrm>
            <a:off x="3994149" y="1412875"/>
            <a:ext cx="3314702" cy="4752975"/>
          </a:xfrm>
        </p:spPr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 userDrawn="1">
  <p:cSld name="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49" y="1412875"/>
            <a:ext cx="6769101" cy="2303464"/>
          </a:xfrm>
        </p:spPr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/>
          </p:nvPr>
        </p:nvSpPr>
        <p:spPr>
          <a:xfrm>
            <a:off x="539751" y="3860800"/>
            <a:ext cx="6769100" cy="2305050"/>
          </a:xfrm>
        </p:spPr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 userDrawn="1">
  <p:cSld name="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50" y="1412875"/>
            <a:ext cx="3309936" cy="2303464"/>
          </a:xfrm>
        </p:spPr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/>
          </p:nvPr>
        </p:nvSpPr>
        <p:spPr>
          <a:xfrm>
            <a:off x="539751" y="3860800"/>
            <a:ext cx="3309934" cy="2305050"/>
          </a:xfrm>
        </p:spPr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3994149" y="1412875"/>
            <a:ext cx="3314702" cy="2303463"/>
          </a:xfrm>
        </p:spPr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/>
          </p:nvPr>
        </p:nvSpPr>
        <p:spPr>
          <a:xfrm>
            <a:off x="3994149" y="3860800"/>
            <a:ext cx="3314702" cy="2305050"/>
          </a:xfrm>
        </p:spPr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6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Index/Contact" preserve="1" userDrawn="1">
  <p:cSld name="Image + Index/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Mastertitelformat bearbeiten</a:t>
            </a:r>
            <a:endParaRPr lang="en-US" noProof="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412875"/>
            <a:ext cx="4571999" cy="4752975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 bwMode="gray">
          <a:xfrm>
            <a:off x="4716463" y="1412875"/>
            <a:ext cx="4427537" cy="4752975"/>
          </a:xfrm>
          <a:solidFill>
            <a:srgbClr val="D7D7CD"/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3773488" algn="r"/>
              </a:tabLst>
              <a:defRPr/>
            </a:lvl1pPr>
            <a:lvl2pPr marL="1793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73488" algn="r"/>
              </a:tabLst>
              <a:defRPr b="0"/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73488" algn="r"/>
              </a:tabLst>
              <a:defRPr b="1"/>
            </a:lvl3pPr>
            <a:lvl4pPr marL="358775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73488" algn="r"/>
              </a:tabLst>
              <a:defRPr b="0"/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73488" algn="r"/>
              </a:tabLst>
              <a:defRPr b="1" baseline="0"/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73488" algn="r"/>
              </a:tabLst>
              <a:defRPr b="1"/>
            </a:lvl6pPr>
          </a:lstStyle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 userDrawn="1">
  <p:cSld name="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2"/>
          <p:cNvSpPr>
            <a:spLocks noGrp="1"/>
          </p:cNvSpPr>
          <p:nvPr>
            <p:ph type="body" sz="quarter" idx="14"/>
          </p:nvPr>
        </p:nvSpPr>
        <p:spPr bwMode="gray">
          <a:xfrm>
            <a:off x="4716463" y="1412875"/>
            <a:ext cx="4427537" cy="4752975"/>
          </a:xfrm>
          <a:solidFill>
            <a:srgbClr val="D7D7CD"/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3787775" algn="r"/>
              </a:tabLst>
              <a:defRPr/>
            </a:lvl1pPr>
            <a:lvl2pPr marL="1793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0"/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/>
            </a:lvl3pPr>
            <a:lvl4pPr marL="360363" indent="-179388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0"/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 baseline="0"/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1"/>
            </a:lvl6pPr>
          </a:lstStyle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Mastertitelformat bearbeiten</a:t>
            </a:r>
            <a:endParaRPr lang="en-US" noProof="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539750" y="1412875"/>
            <a:ext cx="4032250" cy="4752975"/>
          </a:xfrm>
        </p:spPr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Mastertitelformat bearbeiten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49" y="1412874"/>
            <a:ext cx="6769101" cy="4752975"/>
          </a:xfrm>
        </p:spPr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49" y="1412874"/>
            <a:ext cx="4032251" cy="4752975"/>
          </a:xfrm>
        </p:spPr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/>
          </p:nvPr>
        </p:nvSpPr>
        <p:spPr>
          <a:xfrm>
            <a:off x="4716463" y="1412875"/>
            <a:ext cx="4032250" cy="4752975"/>
          </a:xfrm>
        </p:spPr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49" y="1412875"/>
            <a:ext cx="6769101" cy="2303464"/>
          </a:xfrm>
        </p:spPr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/>
          </p:nvPr>
        </p:nvSpPr>
        <p:spPr>
          <a:xfrm>
            <a:off x="539751" y="3860800"/>
            <a:ext cx="6769100" cy="2305050"/>
          </a:xfrm>
        </p:spPr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49" y="1412874"/>
            <a:ext cx="2587621" cy="4752975"/>
          </a:xfrm>
        </p:spPr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/>
          </p:nvPr>
        </p:nvSpPr>
        <p:spPr>
          <a:xfrm>
            <a:off x="3271833" y="1412875"/>
            <a:ext cx="2740030" cy="4752975"/>
          </a:xfrm>
        </p:spPr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156325" y="1412875"/>
            <a:ext cx="2592388" cy="4752975"/>
          </a:xfrm>
        </p:spPr>
        <p:txBody>
          <a:bodyPr/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kt 9" hidden="1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026" name="think-cell Folie" r:id="rId19" imgW="360" imgH="360" progId="">
              <p:embed/>
            </p:oleObj>
          </a:graphicData>
        </a:graphic>
      </p:graphicFrame>
      <p:sp>
        <p:nvSpPr>
          <p:cNvPr id="1027" name="Textfeld 12"/>
          <p:cNvSpPr txBox="1">
            <a:spLocks noChangeArrowheads="1"/>
          </p:cNvSpPr>
          <p:nvPr userDrawn="1"/>
        </p:nvSpPr>
        <p:spPr bwMode="auto">
          <a:xfrm>
            <a:off x="0" y="6599238"/>
            <a:ext cx="2549525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476000" tIns="0" rIns="0" bIns="115200"/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0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8" name="Text Box 133"/>
          <p:cNvSpPr txBox="1">
            <a:spLocks noChangeArrowheads="1"/>
          </p:cNvSpPr>
          <p:nvPr userDrawn="1"/>
        </p:nvSpPr>
        <p:spPr bwMode="auto">
          <a:xfrm>
            <a:off x="0" y="6165850"/>
            <a:ext cx="914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0" tIns="144000" rIns="2124000" bIns="0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000" b="1" dirty="0">
                <a:solidFill>
                  <a:srgbClr val="879BAA"/>
                </a:solidFill>
                <a:latin typeface="Arial" pitchFamily="34" charset="0"/>
              </a:rPr>
              <a:t>Restricted © Siemens , S.A. 2014 All rights reserved.</a:t>
            </a:r>
          </a:p>
        </p:txBody>
      </p:sp>
      <p:sp>
        <p:nvSpPr>
          <p:cNvPr id="1029" name="Rectangle 12"/>
          <p:cNvSpPr>
            <a:spLocks noChangeArrowheads="1"/>
          </p:cNvSpPr>
          <p:nvPr userDrawn="1"/>
        </p:nvSpPr>
        <p:spPr bwMode="gray">
          <a:xfrm>
            <a:off x="0" y="0"/>
            <a:ext cx="9144000" cy="1268413"/>
          </a:xfrm>
          <a:prstGeom prst="rect">
            <a:avLst/>
          </a:prstGeom>
          <a:solidFill>
            <a:srgbClr val="ADBECB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>
              <a:solidFill>
                <a:srgbClr val="879BAA"/>
              </a:solidFill>
              <a:latin typeface="Arial" pitchFamily="34" charset="0"/>
            </a:endParaRPr>
          </a:p>
        </p:txBody>
      </p:sp>
      <p:sp>
        <p:nvSpPr>
          <p:cNvPr id="1031" name="Rectangle 11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0000" tIns="396000" rIns="2124000" bIns="23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the style sheet to edit the title</a:t>
            </a:r>
          </a:p>
        </p:txBody>
      </p:sp>
      <p:sp>
        <p:nvSpPr>
          <p:cNvPr id="1032" name="Rectangle 1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412875"/>
            <a:ext cx="8208963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the style sheet to edit the copy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Textfeld 11"/>
          <p:cNvSpPr txBox="1">
            <a:spLocks noChangeArrowheads="1"/>
          </p:cNvSpPr>
          <p:nvPr userDrawn="1"/>
        </p:nvSpPr>
        <p:spPr bwMode="auto">
          <a:xfrm>
            <a:off x="0" y="6599238"/>
            <a:ext cx="1249363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0" tIns="0" rIns="0" bIns="115200"/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Page </a:t>
            </a:r>
            <a:fld id="{988D04EA-04CC-4F7A-BD74-88DFF5C25264}" type="slidenum">
              <a:rPr lang="en-US" sz="1000">
                <a:solidFill>
                  <a:srgbClr val="000000"/>
                </a:solidFill>
                <a:latin typeface="Arial" pitchFamily="34" charset="0"/>
              </a:rPr>
              <a:pPr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1034" name="Grafik 10" descr="SIE_Logo_Layer_Petrol_RGB_A3_76mm.wmf"/>
          <p:cNvPicPr>
            <a:picLocks noChangeAspect="1"/>
          </p:cNvPicPr>
          <p:nvPr userDrawn="1"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7308850" y="0"/>
            <a:ext cx="1439863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defRPr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marL="179388" indent="-17780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defRPr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marL="358775" indent="-17780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defRPr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marL="538163" indent="-17780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defRPr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marL="717550" indent="-17780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defRPr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://www.siemens.pt/" TargetMode="External"/><Relationship Id="rId7" Type="http://schemas.openxmlformats.org/officeDocument/2006/relationships/hyperlink" Target="https://extranet.siemens.pt/apps/110anos/" TargetMode="External"/><Relationship Id="rId2" Type="http://schemas.openxmlformats.org/officeDocument/2006/relationships/hyperlink" Target="mailto:colaborador@siemens.com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eg"/><Relationship Id="rId5" Type="http://schemas.openxmlformats.org/officeDocument/2006/relationships/hyperlink" Target="https://twitter.com/siemensportugal" TargetMode="External"/><Relationship Id="rId4" Type="http://schemas.openxmlformats.org/officeDocument/2006/relationships/hyperlink" Target="https://www.facebook.com/siemensportugal" TargetMode="External"/><Relationship Id="rId9" Type="http://schemas.openxmlformats.org/officeDocument/2006/relationships/image" Target="cid:image002.jpg@01D054DB.3B7552A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Pantera Negra – Conceito e </a:t>
            </a:r>
            <a:r>
              <a:rPr lang="pt-PT" dirty="0" err="1" smtClean="0"/>
              <a:t>Arquitectura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412776"/>
            <a:ext cx="6769101" cy="4752975"/>
          </a:xfrm>
        </p:spPr>
        <p:txBody>
          <a:bodyPr/>
          <a:lstStyle/>
          <a:p>
            <a:pPr algn="ctr">
              <a:buFont typeface="Arial" pitchFamily="34" charset="0"/>
              <a:buChar char="•"/>
            </a:pPr>
            <a:endParaRPr lang="pt-PT" dirty="0" smtClean="0"/>
          </a:p>
          <a:p>
            <a:pPr algn="ctr">
              <a:buFont typeface="Arial" pitchFamily="34" charset="0"/>
              <a:buChar char="•"/>
            </a:pPr>
            <a:endParaRPr lang="pt-PT" dirty="0" smtClean="0"/>
          </a:p>
          <a:p>
            <a:pPr algn="ctr">
              <a:buFont typeface="Arial" pitchFamily="34" charset="0"/>
              <a:buChar char="•"/>
            </a:pPr>
            <a:endParaRPr lang="pt-PT" dirty="0" smtClean="0"/>
          </a:p>
          <a:p>
            <a:pPr algn="ctr">
              <a:buFont typeface="Arial" pitchFamily="34" charset="0"/>
              <a:buChar char="•"/>
            </a:pPr>
            <a:r>
              <a:rPr lang="pt-PT" dirty="0" smtClean="0"/>
              <a:t>Centro da solução de software;</a:t>
            </a:r>
          </a:p>
          <a:p>
            <a:pPr algn="ctr">
              <a:buFont typeface="Arial" pitchFamily="34" charset="0"/>
              <a:buChar char="•"/>
            </a:pPr>
            <a:r>
              <a:rPr lang="pt-PT" dirty="0" smtClean="0"/>
              <a:t>Guarda a informação sobre as intersecções;</a:t>
            </a:r>
          </a:p>
          <a:p>
            <a:pPr algn="ctr">
              <a:buFont typeface="Arial" pitchFamily="34" charset="0"/>
              <a:buChar char="•"/>
            </a:pPr>
            <a:r>
              <a:rPr lang="pt-PT" dirty="0" smtClean="0"/>
              <a:t>Responde ao </a:t>
            </a:r>
            <a:r>
              <a:rPr lang="pt-PT" dirty="0" err="1" smtClean="0"/>
              <a:t>Client</a:t>
            </a:r>
            <a:r>
              <a:rPr lang="pt-PT" dirty="0" smtClean="0"/>
              <a:t> </a:t>
            </a:r>
            <a:r>
              <a:rPr lang="pt-PT" dirty="0" smtClean="0"/>
              <a:t>usando essas informações.</a:t>
            </a:r>
            <a:endParaRPr lang="pt-PT" dirty="0" smtClean="0"/>
          </a:p>
        </p:txBody>
      </p:sp>
      <p:pic>
        <p:nvPicPr>
          <p:cNvPr id="3074" name="Picture 2" descr="\\ptlisi041dat.pt001.siemens.net\z003j5fy$\My Documents\Pantera Negra (Legacy)\Serv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3429000"/>
            <a:ext cx="1457325" cy="904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Pantera Negra – Conceito e </a:t>
            </a:r>
            <a:r>
              <a:rPr lang="pt-PT" dirty="0" err="1" smtClean="0"/>
              <a:t>Arquitectura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412776"/>
            <a:ext cx="6769101" cy="4752975"/>
          </a:xfrm>
        </p:spPr>
        <p:txBody>
          <a:bodyPr/>
          <a:lstStyle/>
          <a:p>
            <a:pPr algn="ctr">
              <a:buFont typeface="Arial" pitchFamily="34" charset="0"/>
              <a:buChar char="•"/>
            </a:pPr>
            <a:endParaRPr lang="pt-PT" dirty="0" smtClean="0"/>
          </a:p>
          <a:p>
            <a:pPr algn="ctr">
              <a:buFont typeface="Arial" pitchFamily="34" charset="0"/>
              <a:buChar char="•"/>
            </a:pPr>
            <a:endParaRPr lang="pt-PT" dirty="0" smtClean="0"/>
          </a:p>
          <a:p>
            <a:pPr algn="ctr">
              <a:buFont typeface="Arial" pitchFamily="34" charset="0"/>
              <a:buChar char="•"/>
            </a:pPr>
            <a:endParaRPr lang="pt-PT" dirty="0" smtClean="0"/>
          </a:p>
          <a:p>
            <a:pPr algn="ctr">
              <a:buFont typeface="Arial" pitchFamily="34" charset="0"/>
              <a:buChar char="•"/>
            </a:pPr>
            <a:endParaRPr lang="pt-PT" dirty="0" smtClean="0"/>
          </a:p>
          <a:p>
            <a:pPr algn="ctr">
              <a:buFont typeface="Arial" pitchFamily="34" charset="0"/>
              <a:buChar char="•"/>
            </a:pPr>
            <a:r>
              <a:rPr lang="pt-PT" dirty="0" smtClean="0"/>
              <a:t>Parte que fica do lado do </a:t>
            </a:r>
            <a:r>
              <a:rPr lang="pt-PT" dirty="0" err="1" smtClean="0"/>
              <a:t>smartGuard</a:t>
            </a:r>
            <a:r>
              <a:rPr lang="pt-PT" dirty="0" smtClean="0"/>
              <a:t>;</a:t>
            </a:r>
          </a:p>
          <a:p>
            <a:pPr algn="ctr">
              <a:buFont typeface="Arial" pitchFamily="34" charset="0"/>
              <a:buChar char="•"/>
            </a:pPr>
            <a:r>
              <a:rPr lang="pt-PT" dirty="0" smtClean="0"/>
              <a:t>Pede informação ao Server para ser mostrada ao utilizador;</a:t>
            </a:r>
          </a:p>
          <a:p>
            <a:pPr algn="ctr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4098" name="Picture 2" descr="\\ptlisi041dat.pt001.siemens.net\z003j5fy$\My Documents\Pantera Negra (Legacy)\Cli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3429000"/>
            <a:ext cx="1400175" cy="904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Pantera Negra – Conceito e </a:t>
            </a:r>
            <a:r>
              <a:rPr lang="pt-PT" dirty="0" err="1" smtClean="0"/>
              <a:t>Arquitectura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484784"/>
            <a:ext cx="6769101" cy="475297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122" name="Picture 2" descr="\\ptlisi041dat.pt001.siemens.net\z003j5fy$\My Documents\Pantera Negra (Legacy)\Server_Cli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2780928"/>
            <a:ext cx="3409950" cy="1809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Pantera Negra – Conceito e </a:t>
            </a:r>
            <a:r>
              <a:rPr lang="pt-PT" dirty="0" err="1" smtClean="0"/>
              <a:t>Arquitectura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\\ptlisi041dat.pt001.siemens.net\z003j5fy$\My Documents\Pantera Negra (Legacy)\Server_Client_Controll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420888"/>
            <a:ext cx="4000500" cy="30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Pantera Negra – Questões/Problemas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340768"/>
            <a:ext cx="6769101" cy="475297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endParaRPr lang="pt-PT" dirty="0" smtClean="0"/>
          </a:p>
          <a:p>
            <a:pPr>
              <a:buFont typeface="Arial" pitchFamily="34" charset="0"/>
              <a:buChar char="•"/>
            </a:pPr>
            <a:endParaRPr lang="pt-PT" dirty="0" smtClean="0"/>
          </a:p>
          <a:p>
            <a:pPr>
              <a:buFont typeface="Arial" pitchFamily="34" charset="0"/>
              <a:buChar char="•"/>
            </a:pPr>
            <a:r>
              <a:rPr lang="pt-PT" dirty="0" smtClean="0"/>
              <a:t>Controlador Vs. Intersecção, o que implica para o </a:t>
            </a:r>
            <a:r>
              <a:rPr lang="pt-PT" dirty="0" err="1" smtClean="0"/>
              <a:t>sGuard</a:t>
            </a:r>
            <a:r>
              <a:rPr lang="pt-PT" dirty="0" smtClean="0"/>
              <a:t>?</a:t>
            </a:r>
          </a:p>
          <a:p>
            <a:pPr>
              <a:buFont typeface="Arial" pitchFamily="34" charset="0"/>
              <a:buChar char="•"/>
            </a:pPr>
            <a:r>
              <a:rPr lang="pt-PT" dirty="0" smtClean="0"/>
              <a:t>Importância de existir comunicação bidirecional nesta fase;</a:t>
            </a:r>
          </a:p>
          <a:p>
            <a:pPr>
              <a:buFont typeface="Arial" pitchFamily="34" charset="0"/>
              <a:buChar char="•"/>
            </a:pPr>
            <a:r>
              <a:rPr lang="pt-PT" dirty="0" smtClean="0"/>
              <a:t>Protocolo de comunicação (vantagens e desvantagens das hipóteses);</a:t>
            </a:r>
          </a:p>
          <a:p>
            <a:pPr>
              <a:buFont typeface="Arial" pitchFamily="34" charset="0"/>
              <a:buChar char="•"/>
            </a:pPr>
            <a:r>
              <a:rPr lang="pt-PT" dirty="0" smtClean="0"/>
              <a:t>Se o tipo de informação que estamos a utilizar é o mais </a:t>
            </a:r>
            <a:r>
              <a:rPr lang="pt-PT" dirty="0" err="1" smtClean="0"/>
              <a:t>correcto</a:t>
            </a:r>
            <a:r>
              <a:rPr lang="pt-PT" dirty="0" smtClean="0"/>
              <a:t> </a:t>
            </a:r>
            <a:r>
              <a:rPr lang="pt-PT" dirty="0" smtClean="0"/>
              <a:t>e podemos utilizar sem ter nenhum controlador com as funcionalidades dos controladores Siemens.</a:t>
            </a:r>
          </a:p>
          <a:p>
            <a:pPr>
              <a:buFont typeface="Arial" pitchFamily="34" charset="0"/>
              <a:buChar char="•"/>
            </a:pPr>
            <a:endParaRPr lang="pt-PT" dirty="0" smtClean="0"/>
          </a:p>
          <a:p>
            <a:pPr>
              <a:buFont typeface="Arial" pitchFamily="34" charset="0"/>
              <a:buChar char="•"/>
            </a:pPr>
            <a:endParaRPr lang="pt-P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Exemplo de assinatura externa  - com claim 110 </a:t>
            </a:r>
            <a:br>
              <a:rPr lang="pt-PT" smtClean="0"/>
            </a:br>
            <a:r>
              <a:rPr lang="pt-PT" smtClean="0"/>
              <a:t>anos Siemens em Portugal </a:t>
            </a:r>
            <a:endParaRPr lang="en-US" smtClean="0"/>
          </a:p>
        </p:txBody>
      </p:sp>
      <p:sp>
        <p:nvSpPr>
          <p:cNvPr id="12291" name="Text Box 5"/>
          <p:cNvSpPr>
            <a:spLocks noGrp="1" noChangeArrowheads="1"/>
          </p:cNvSpPr>
          <p:nvPr>
            <p:ph idx="1"/>
          </p:nvPr>
        </p:nvSpPr>
        <p:spPr>
          <a:xfrm>
            <a:off x="539750" y="1412875"/>
            <a:ext cx="7904163" cy="6084888"/>
          </a:xfrm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dirty="0" err="1" smtClean="0">
                <a:solidFill>
                  <a:srgbClr val="000000"/>
                </a:solidFill>
              </a:rPr>
              <a:t>Melhores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cumprimentos</a:t>
            </a:r>
            <a:r>
              <a:rPr lang="en-US" sz="1000" dirty="0" smtClean="0">
                <a:solidFill>
                  <a:srgbClr val="000000"/>
                </a:solidFill>
              </a:rPr>
              <a:t>.</a:t>
            </a:r>
          </a:p>
          <a:p>
            <a:pPr>
              <a:spcBef>
                <a:spcPct val="50000"/>
              </a:spcBef>
              <a:defRPr/>
            </a:pPr>
            <a:r>
              <a:rPr lang="en-US" sz="1000" dirty="0" smtClean="0">
                <a:solidFill>
                  <a:srgbClr val="000000"/>
                </a:solidFill>
              </a:rPr>
              <a:t>Nome do </a:t>
            </a:r>
            <a:r>
              <a:rPr lang="en-US" sz="1000" dirty="0" err="1" smtClean="0">
                <a:solidFill>
                  <a:srgbClr val="000000"/>
                </a:solidFill>
              </a:rPr>
              <a:t>Colaborador</a:t>
            </a:r>
            <a:endParaRPr lang="en-US" sz="1000" dirty="0" smtClean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  <a:defRPr/>
            </a:pPr>
            <a:endParaRPr lang="en-US" sz="1000" dirty="0" smtClean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  <a:defRPr/>
            </a:pPr>
            <a:r>
              <a:rPr lang="en-US" sz="1000" dirty="0" smtClean="0">
                <a:solidFill>
                  <a:srgbClr val="000000"/>
                </a:solidFill>
              </a:rPr>
              <a:t>Siemens, S.A.</a:t>
            </a:r>
          </a:p>
          <a:p>
            <a:pPr>
              <a:spcBef>
                <a:spcPct val="50000"/>
              </a:spcBef>
              <a:defRPr/>
            </a:pPr>
            <a:r>
              <a:rPr lang="pt-PT" sz="1000" dirty="0" err="1" smtClean="0">
                <a:solidFill>
                  <a:srgbClr val="000000"/>
                </a:solidFill>
              </a:rPr>
              <a:t>Division</a:t>
            </a:r>
            <a:r>
              <a:rPr lang="pt-PT" sz="1000" dirty="0" smtClean="0">
                <a:solidFill>
                  <a:srgbClr val="000000"/>
                </a:solidFill>
              </a:rPr>
              <a:t>  /</a:t>
            </a:r>
            <a:r>
              <a:rPr lang="pt-PT" sz="1000" dirty="0" err="1" smtClean="0">
                <a:solidFill>
                  <a:srgbClr val="000000"/>
                </a:solidFill>
              </a:rPr>
              <a:t>Org</a:t>
            </a:r>
            <a:r>
              <a:rPr lang="pt-PT" sz="1000" dirty="0" smtClean="0">
                <a:solidFill>
                  <a:srgbClr val="000000"/>
                </a:solidFill>
              </a:rPr>
              <a:t> </a:t>
            </a:r>
            <a:r>
              <a:rPr lang="pt-PT" sz="1000" dirty="0" err="1" smtClean="0">
                <a:solidFill>
                  <a:srgbClr val="000000"/>
                </a:solidFill>
              </a:rPr>
              <a:t>Unit</a:t>
            </a:r>
            <a:endParaRPr lang="pt-PT" sz="1000" dirty="0" smtClean="0">
              <a:solidFill>
                <a:srgbClr val="000000"/>
              </a:solidFill>
            </a:endParaRPr>
          </a:p>
          <a:p>
            <a:pPr>
              <a:defRPr/>
            </a:pPr>
            <a:r>
              <a:rPr lang="pt-PT" sz="1000" dirty="0" err="1" smtClean="0"/>
              <a:t>Division</a:t>
            </a:r>
            <a:endParaRPr lang="pt-PT" sz="1000" dirty="0" smtClean="0"/>
          </a:p>
          <a:p>
            <a:pPr>
              <a:defRPr/>
            </a:pPr>
            <a:r>
              <a:rPr lang="en-US" sz="1000" dirty="0" err="1" smtClean="0">
                <a:solidFill>
                  <a:srgbClr val="000000"/>
                </a:solidFill>
              </a:rPr>
              <a:t>Rua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Irmãos</a:t>
            </a:r>
            <a:r>
              <a:rPr lang="en-US" sz="1000" dirty="0" smtClean="0">
                <a:solidFill>
                  <a:srgbClr val="000000"/>
                </a:solidFill>
              </a:rPr>
              <a:t> Siemens, 1</a:t>
            </a:r>
          </a:p>
          <a:p>
            <a:pPr>
              <a:spcBef>
                <a:spcPct val="50000"/>
              </a:spcBef>
              <a:defRPr/>
            </a:pPr>
            <a:r>
              <a:rPr lang="en-US" sz="1000" dirty="0" smtClean="0">
                <a:solidFill>
                  <a:srgbClr val="000000"/>
                </a:solidFill>
              </a:rPr>
              <a:t>2720-093 </a:t>
            </a:r>
            <a:r>
              <a:rPr lang="en-US" sz="1000" dirty="0" err="1" smtClean="0">
                <a:solidFill>
                  <a:srgbClr val="000000"/>
                </a:solidFill>
              </a:rPr>
              <a:t>Amadora</a:t>
            </a:r>
            <a:r>
              <a:rPr lang="en-US" sz="1000" dirty="0" smtClean="0">
                <a:solidFill>
                  <a:srgbClr val="000000"/>
                </a:solidFill>
              </a:rPr>
              <a:t>, Portugal</a:t>
            </a:r>
          </a:p>
          <a:p>
            <a:pPr>
              <a:spcBef>
                <a:spcPct val="50000"/>
              </a:spcBef>
              <a:defRPr/>
            </a:pPr>
            <a:r>
              <a:rPr lang="en-US" sz="1000" dirty="0" smtClean="0">
                <a:solidFill>
                  <a:srgbClr val="000000"/>
                </a:solidFill>
              </a:rPr>
              <a:t>Tel.: +351 XXX </a:t>
            </a:r>
            <a:r>
              <a:rPr lang="en-US" sz="1000" dirty="0" err="1" smtClean="0">
                <a:solidFill>
                  <a:srgbClr val="000000"/>
                </a:solidFill>
              </a:rPr>
              <a:t>XXX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XXX</a:t>
            </a:r>
            <a:endParaRPr lang="en-US" sz="1000" dirty="0" smtClean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  <a:defRPr/>
            </a:pPr>
            <a:r>
              <a:rPr lang="en-US" sz="1000" dirty="0" smtClean="0">
                <a:solidFill>
                  <a:srgbClr val="000000"/>
                </a:solidFill>
              </a:rPr>
              <a:t>Fax: +351 XXX </a:t>
            </a:r>
            <a:r>
              <a:rPr lang="en-US" sz="1000" dirty="0" err="1" smtClean="0">
                <a:solidFill>
                  <a:srgbClr val="000000"/>
                </a:solidFill>
              </a:rPr>
              <a:t>XXX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XXX</a:t>
            </a:r>
            <a:endParaRPr lang="en-US" sz="1000" dirty="0" smtClean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  <a:defRPr/>
            </a:pPr>
            <a:r>
              <a:rPr lang="en-US" sz="1000" dirty="0" smtClean="0">
                <a:solidFill>
                  <a:srgbClr val="000000"/>
                </a:solidFill>
              </a:rPr>
              <a:t>Mobile: +351 XXX </a:t>
            </a:r>
            <a:r>
              <a:rPr lang="en-US" sz="1000" dirty="0" err="1" smtClean="0">
                <a:solidFill>
                  <a:srgbClr val="000000"/>
                </a:solidFill>
              </a:rPr>
              <a:t>XXX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XXX</a:t>
            </a:r>
            <a:endParaRPr lang="en-US" sz="1000" dirty="0" smtClean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  <a:defRPr/>
            </a:pPr>
            <a:r>
              <a:rPr lang="en-US" sz="1000" dirty="0" smtClean="0">
                <a:solidFill>
                  <a:srgbClr val="0070C0"/>
                </a:solidFill>
              </a:rPr>
              <a:t>mailto:nome do </a:t>
            </a:r>
            <a:r>
              <a:rPr lang="en-US" sz="1000" dirty="0" smtClean="0">
                <a:solidFill>
                  <a:srgbClr val="0070C0"/>
                </a:solidFill>
                <a:hlinkClick r:id="rId2"/>
              </a:rPr>
              <a:t>colaborador@siemens.com</a:t>
            </a:r>
            <a:endParaRPr lang="en-US" sz="1000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defRPr/>
            </a:pPr>
            <a:r>
              <a:rPr lang="pt-PT" sz="1000" dirty="0" err="1" smtClean="0">
                <a:solidFill>
                  <a:srgbClr val="1F497D"/>
                </a:solidFill>
                <a:hlinkClick r:id="rId3"/>
              </a:rPr>
              <a:t>www.siemens.pt</a:t>
            </a:r>
            <a:endParaRPr lang="en-US" sz="900" dirty="0" smtClean="0">
              <a:solidFill>
                <a:schemeClr val="bg2"/>
              </a:solidFill>
            </a:endParaRPr>
          </a:p>
          <a:p>
            <a:pPr marL="0" indent="0">
              <a:lnSpc>
                <a:spcPct val="100000"/>
              </a:lnSpc>
              <a:defRPr/>
            </a:pPr>
            <a:r>
              <a:rPr lang="pt-PT" sz="1000" dirty="0" smtClean="0">
                <a:solidFill>
                  <a:srgbClr val="1F497D"/>
                </a:solidFill>
                <a:hlinkClick r:id="rId4"/>
              </a:rPr>
              <a:t>https://www.facebook.com/siemensportugal</a:t>
            </a:r>
            <a:endParaRPr lang="en-US" sz="900" dirty="0" smtClean="0">
              <a:solidFill>
                <a:schemeClr val="bg2"/>
              </a:solidFill>
            </a:endParaRPr>
          </a:p>
          <a:p>
            <a:pPr marL="0" indent="0">
              <a:lnSpc>
                <a:spcPct val="100000"/>
              </a:lnSpc>
              <a:defRPr/>
            </a:pPr>
            <a:r>
              <a:rPr lang="pt-PT" sz="1000" u="sng" dirty="0" smtClean="0">
                <a:solidFill>
                  <a:srgbClr val="0000FF"/>
                </a:solidFill>
                <a:hlinkClick r:id="rId5"/>
              </a:rPr>
              <a:t>https://twitter.com/siemensportugal</a:t>
            </a:r>
            <a:endParaRPr lang="en-US" sz="1000" dirty="0" smtClean="0">
              <a:solidFill>
                <a:srgbClr val="0070C0"/>
              </a:solidFill>
            </a:endParaRPr>
          </a:p>
          <a:p>
            <a:pPr algn="just">
              <a:defRPr/>
            </a:pPr>
            <a:endParaRPr lang="pt-PT" sz="1000" dirty="0" smtClean="0">
              <a:solidFill>
                <a:srgbClr val="0070C0"/>
              </a:solidFill>
            </a:endParaRPr>
          </a:p>
          <a:p>
            <a:pPr algn="just">
              <a:defRPr/>
            </a:pPr>
            <a:endParaRPr lang="pt-PT" sz="1000" dirty="0" smtClean="0">
              <a:solidFill>
                <a:srgbClr val="0070C0"/>
              </a:solidFill>
            </a:endParaRPr>
          </a:p>
          <a:p>
            <a:pPr algn="just">
              <a:defRPr/>
            </a:pPr>
            <a:endParaRPr lang="pt-PT" sz="1000" dirty="0" smtClean="0">
              <a:solidFill>
                <a:srgbClr val="0070C0"/>
              </a:solidFill>
            </a:endParaRPr>
          </a:p>
          <a:p>
            <a:pPr algn="just">
              <a:defRPr/>
            </a:pPr>
            <a:endParaRPr lang="pt-PT" sz="1000" dirty="0" smtClean="0">
              <a:solidFill>
                <a:srgbClr val="0070C0"/>
              </a:solidFill>
            </a:endParaRPr>
          </a:p>
          <a:p>
            <a:pPr algn="just">
              <a:defRPr/>
            </a:pPr>
            <a:endParaRPr lang="pt-PT" sz="1000" dirty="0" smtClean="0">
              <a:solidFill>
                <a:srgbClr val="0070C0"/>
              </a:solidFill>
            </a:endParaRPr>
          </a:p>
          <a:p>
            <a:pPr algn="just">
              <a:defRPr/>
            </a:pPr>
            <a:endParaRPr lang="en-US" sz="1000" dirty="0" smtClean="0">
              <a:solidFill>
                <a:srgbClr val="0070C0"/>
              </a:solidFill>
            </a:endParaRPr>
          </a:p>
          <a:p>
            <a:pPr algn="just">
              <a:defRPr/>
            </a:pPr>
            <a:r>
              <a:rPr lang="pt-PT" sz="800" dirty="0" smtClean="0"/>
              <a:t>Siemens, S.A. com sede na Rua Irmãos Siemens, 1-1A, 2720-092 Amadora, Portugal; matriculada na Conservatória do Registo Comercial da Amadora sob o </a:t>
            </a:r>
            <a:r>
              <a:rPr lang="pt-PT" sz="800" dirty="0" err="1" smtClean="0"/>
              <a:t>Nr</a:t>
            </a:r>
            <a:r>
              <a:rPr lang="pt-PT" sz="800" dirty="0" smtClean="0"/>
              <a:t>. 500 </a:t>
            </a:r>
          </a:p>
          <a:p>
            <a:pPr algn="just">
              <a:defRPr/>
            </a:pPr>
            <a:r>
              <a:rPr lang="pt-PT" sz="800" dirty="0" smtClean="0"/>
              <a:t>247480; capital social de 65.700.000,00 EUR. </a:t>
            </a:r>
            <a:r>
              <a:rPr lang="en-US" sz="800" dirty="0" smtClean="0"/>
              <a:t>I</a:t>
            </a:r>
          </a:p>
          <a:p>
            <a:pPr algn="just">
              <a:defRPr/>
            </a:pPr>
            <a:endParaRPr lang="en-US" sz="800" dirty="0" smtClean="0"/>
          </a:p>
          <a:p>
            <a:pPr algn="just">
              <a:defRPr/>
            </a:pPr>
            <a:r>
              <a:rPr lang="en-US" sz="800" dirty="0" err="1" smtClean="0"/>
              <a:t>nformação</a:t>
            </a:r>
            <a:r>
              <a:rPr lang="en-US" sz="800" dirty="0" smtClean="0"/>
              <a:t> </a:t>
            </a:r>
            <a:r>
              <a:rPr lang="en-US" sz="800" dirty="0" err="1" smtClean="0"/>
              <a:t>importante</a:t>
            </a:r>
            <a:r>
              <a:rPr lang="en-US" sz="800" dirty="0" smtClean="0"/>
              <a:t>: Este e-mail e </a:t>
            </a:r>
            <a:r>
              <a:rPr lang="en-US" sz="800" dirty="0" err="1" smtClean="0"/>
              <a:t>qualquer</a:t>
            </a:r>
            <a:r>
              <a:rPr lang="en-US" sz="800" dirty="0" smtClean="0"/>
              <a:t> </a:t>
            </a:r>
            <a:r>
              <a:rPr lang="en-US" sz="800" dirty="0" err="1" smtClean="0"/>
              <a:t>anexo</a:t>
            </a:r>
            <a:r>
              <a:rPr lang="en-US" sz="800" dirty="0" smtClean="0"/>
              <a:t> </a:t>
            </a:r>
            <a:r>
              <a:rPr lang="en-US" sz="800" dirty="0" err="1" smtClean="0"/>
              <a:t>contêm</a:t>
            </a:r>
            <a:r>
              <a:rPr lang="en-US" sz="800" dirty="0" smtClean="0"/>
              <a:t> </a:t>
            </a:r>
            <a:r>
              <a:rPr lang="en-US" sz="800" dirty="0" err="1" smtClean="0"/>
              <a:t>informação</a:t>
            </a:r>
            <a:r>
              <a:rPr lang="en-US" sz="800" dirty="0" smtClean="0"/>
              <a:t> </a:t>
            </a:r>
            <a:r>
              <a:rPr lang="en-US" sz="800" dirty="0" err="1" smtClean="0"/>
              <a:t>confidencial</a:t>
            </a:r>
            <a:r>
              <a:rPr lang="en-US" sz="800" dirty="0" smtClean="0"/>
              <a:t> e </a:t>
            </a:r>
            <a:r>
              <a:rPr lang="en-US" sz="800" dirty="0" err="1" smtClean="0"/>
              <a:t>legalmente</a:t>
            </a:r>
            <a:r>
              <a:rPr lang="en-US" sz="800" dirty="0" smtClean="0"/>
              <a:t> </a:t>
            </a:r>
            <a:r>
              <a:rPr lang="en-US" sz="800" dirty="0" err="1" smtClean="0"/>
              <a:t>protegida</a:t>
            </a:r>
            <a:r>
              <a:rPr lang="en-US" sz="800" dirty="0" smtClean="0"/>
              <a:t>. Se </a:t>
            </a:r>
            <a:r>
              <a:rPr lang="en-US" sz="800" dirty="0" err="1" smtClean="0"/>
              <a:t>tiver</a:t>
            </a:r>
            <a:r>
              <a:rPr lang="en-US" sz="800" dirty="0" smtClean="0"/>
              <a:t> </a:t>
            </a:r>
            <a:r>
              <a:rPr lang="en-US" sz="800" dirty="0" err="1" smtClean="0"/>
              <a:t>recebido</a:t>
            </a:r>
            <a:r>
              <a:rPr lang="en-US" sz="800" dirty="0" smtClean="0"/>
              <a:t>  </a:t>
            </a:r>
            <a:r>
              <a:rPr lang="en-US" sz="800" dirty="0" err="1" smtClean="0"/>
              <a:t>este</a:t>
            </a:r>
            <a:r>
              <a:rPr lang="en-US" sz="800" dirty="0" smtClean="0"/>
              <a:t> e-mail </a:t>
            </a:r>
            <a:r>
              <a:rPr lang="en-US" sz="800" dirty="0" err="1" smtClean="0"/>
              <a:t>por</a:t>
            </a:r>
            <a:r>
              <a:rPr lang="en-US" sz="800" dirty="0" smtClean="0"/>
              <a:t> </a:t>
            </a:r>
            <a:r>
              <a:rPr lang="en-US" sz="800" dirty="0" err="1" smtClean="0"/>
              <a:t>engano</a:t>
            </a:r>
            <a:r>
              <a:rPr lang="en-US" sz="800" dirty="0" smtClean="0"/>
              <a:t>, </a:t>
            </a:r>
            <a:r>
              <a:rPr lang="en-US" sz="800" dirty="0" err="1" smtClean="0"/>
              <a:t>agradecemos</a:t>
            </a:r>
            <a:r>
              <a:rPr lang="en-US" sz="800" dirty="0" smtClean="0"/>
              <a:t> </a:t>
            </a:r>
            <a:r>
              <a:rPr lang="en-US" sz="800" dirty="0" err="1" smtClean="0"/>
              <a:t>que</a:t>
            </a:r>
            <a:endParaRPr lang="en-US" sz="800" dirty="0" smtClean="0"/>
          </a:p>
          <a:p>
            <a:pPr algn="just">
              <a:defRPr/>
            </a:pPr>
            <a:r>
              <a:rPr lang="en-US" sz="800" dirty="0" err="1" smtClean="0"/>
              <a:t>nos</a:t>
            </a:r>
            <a:r>
              <a:rPr lang="en-US" sz="800" dirty="0" smtClean="0"/>
              <a:t> </a:t>
            </a:r>
            <a:r>
              <a:rPr lang="en-US" sz="800" dirty="0" err="1" smtClean="0"/>
              <a:t>contacte</a:t>
            </a:r>
            <a:r>
              <a:rPr lang="en-US" sz="800" dirty="0" smtClean="0"/>
              <a:t> </a:t>
            </a:r>
            <a:r>
              <a:rPr lang="en-US" sz="800" dirty="0" err="1" smtClean="0"/>
              <a:t>imediatamente</a:t>
            </a:r>
            <a:r>
              <a:rPr lang="en-US" sz="800" dirty="0" smtClean="0"/>
              <a:t> e </a:t>
            </a:r>
            <a:r>
              <a:rPr lang="en-US" sz="800" dirty="0" err="1" smtClean="0"/>
              <a:t>que</a:t>
            </a:r>
            <a:r>
              <a:rPr lang="en-US" sz="800" dirty="0" smtClean="0"/>
              <a:t> </a:t>
            </a:r>
            <a:r>
              <a:rPr lang="en-US" sz="800" dirty="0" err="1" smtClean="0"/>
              <a:t>elimine</a:t>
            </a:r>
            <a:r>
              <a:rPr lang="en-US" sz="800" dirty="0" smtClean="0"/>
              <a:t> </a:t>
            </a:r>
            <a:r>
              <a:rPr lang="en-US" sz="800" dirty="0" err="1" smtClean="0"/>
              <a:t>este</a:t>
            </a:r>
            <a:r>
              <a:rPr lang="en-US" sz="800" dirty="0" smtClean="0"/>
              <a:t> e-mail e </a:t>
            </a:r>
            <a:r>
              <a:rPr lang="en-US" sz="800" dirty="0" err="1" smtClean="0"/>
              <a:t>respectivos</a:t>
            </a:r>
            <a:r>
              <a:rPr lang="en-US" sz="800" dirty="0" smtClean="0"/>
              <a:t> </a:t>
            </a:r>
            <a:r>
              <a:rPr lang="en-US" sz="800" dirty="0" err="1" smtClean="0"/>
              <a:t>anexos</a:t>
            </a:r>
            <a:r>
              <a:rPr lang="en-US" sz="800" dirty="0" smtClean="0"/>
              <a:t> do </a:t>
            </a:r>
            <a:r>
              <a:rPr lang="en-US" sz="800" dirty="0" err="1" smtClean="0"/>
              <a:t>seu</a:t>
            </a:r>
            <a:r>
              <a:rPr lang="en-US" sz="800" dirty="0" smtClean="0"/>
              <a:t> </a:t>
            </a:r>
            <a:r>
              <a:rPr lang="en-US" sz="800" dirty="0" err="1" smtClean="0"/>
              <a:t>sistema</a:t>
            </a:r>
            <a:r>
              <a:rPr lang="en-US" sz="800" dirty="0" smtClean="0"/>
              <a:t>. Obrigado.</a:t>
            </a:r>
          </a:p>
          <a:p>
            <a:pPr>
              <a:defRPr/>
            </a:pPr>
            <a:endParaRPr lang="en-US" sz="800" dirty="0" smtClean="0"/>
          </a:p>
          <a:p>
            <a:pPr>
              <a:defRPr/>
            </a:pPr>
            <a:r>
              <a:rPr lang="en-US" sz="800" dirty="0" smtClean="0"/>
              <a:t> </a:t>
            </a:r>
          </a:p>
          <a:p>
            <a:pPr>
              <a:defRPr/>
            </a:pPr>
            <a:r>
              <a:rPr lang="en-US" sz="800" dirty="0" smtClean="0"/>
              <a:t>Important notice: This e-mail and any attachment thereof contain corporate proprietary information. If you have received it by mistake, please notify us immediately by reply </a:t>
            </a:r>
          </a:p>
          <a:p>
            <a:pPr>
              <a:defRPr/>
            </a:pPr>
            <a:r>
              <a:rPr lang="en-US" sz="800" dirty="0" smtClean="0"/>
              <a:t>email and  delete this e-mail and its attachments from your system. Thank you.</a:t>
            </a:r>
          </a:p>
          <a:p>
            <a:pPr>
              <a:defRPr/>
            </a:pPr>
            <a:endParaRPr lang="en-US" sz="800" dirty="0" smtClean="0"/>
          </a:p>
          <a:p>
            <a:pPr>
              <a:defRPr/>
            </a:pPr>
            <a:r>
              <a:rPr lang="en-US" sz="800" dirty="0" smtClean="0"/>
              <a:t> 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 typeface="Courier New" pitchFamily="49" charset="0"/>
              <a:buNone/>
              <a:defRPr/>
            </a:pPr>
            <a:endParaRPr lang="pt-PT" sz="800" dirty="0" smtClean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  <a:defRPr/>
            </a:pPr>
            <a:endParaRPr lang="en-US" sz="800" dirty="0" smtClean="0">
              <a:solidFill>
                <a:srgbClr val="000000"/>
              </a:solidFill>
            </a:endParaRPr>
          </a:p>
        </p:txBody>
      </p:sp>
      <p:pic>
        <p:nvPicPr>
          <p:cNvPr id="12292" name="Picture 8" descr="sie_110anos_eye-catcher_logo_cmyk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10325" y="596900"/>
            <a:ext cx="666750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 descr="cid:image002.jpg@01D052BC.D063E000">
            <a:hlinkClick r:id="rId7"/>
          </p:cNvPr>
          <p:cNvPicPr>
            <a:picLocks noChangeAspect="1" noChangeArrowheads="1"/>
          </p:cNvPicPr>
          <p:nvPr/>
        </p:nvPicPr>
        <p:blipFill>
          <a:blip r:embed="rId8" r:link="rId9" cstate="print"/>
          <a:srcRect/>
          <a:stretch>
            <a:fillRect/>
          </a:stretch>
        </p:blipFill>
        <p:spPr bwMode="auto">
          <a:xfrm>
            <a:off x="539750" y="4589463"/>
            <a:ext cx="8763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4" name="Rectangle 7"/>
          <p:cNvSpPr>
            <a:spLocks noChangeArrowheads="1"/>
          </p:cNvSpPr>
          <p:nvPr/>
        </p:nvSpPr>
        <p:spPr bwMode="auto">
          <a:xfrm>
            <a:off x="0" y="1333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879BAA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emens 2013 – 4:3">
  <a:themeElements>
    <a:clrScheme name="Siemens AG">
      <a:dk1>
        <a:srgbClr val="000000"/>
      </a:dk1>
      <a:lt1>
        <a:srgbClr val="FFFFFF"/>
      </a:lt1>
      <a:dk2>
        <a:srgbClr val="000000"/>
      </a:dk2>
      <a:lt2>
        <a:srgbClr val="879BAA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64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 PPT 2007 DEU">
      <a:majorFont>
        <a:latin typeface=""/>
        <a:ea typeface="ＭＳ Ｐゴシック"/>
        <a:cs typeface=""/>
      </a:majorFont>
      <a:minorFont>
        <a:latin typeface="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sp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smtClean="0">
            <a:solidFill>
              <a:schemeClr val="tx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0000"/>
          </a:lnSpc>
          <a:spcBef>
            <a:spcPts val="0"/>
          </a:spcBef>
          <a:defRPr sz="1200" dirty="0" err="1" smtClean="0">
            <a:solidFill>
              <a:schemeClr val="tx1"/>
            </a:solidFill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3C568F86F39D46B8F0500557895663" ma:contentTypeVersion="1" ma:contentTypeDescription="Create a new document." ma:contentTypeScope="" ma:versionID="069e628f0f164f978aebc721938abd7d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A80985-A685-452F-BD00-FBF81424D7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456D9E8-F079-4492-9157-FADF0A2711BF}">
  <ds:schemaRefs>
    <ds:schemaRef ds:uri="http://schemas.microsoft.com/office/2006/metadata/propertie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2998A3EB-020F-4019-A109-FA7F6C0EE5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Microsoft Office PowerPoint</Application>
  <PresentationFormat>On-screen Show (4:3)</PresentationFormat>
  <Paragraphs>56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Siemens 2013 – 4:3</vt:lpstr>
      <vt:lpstr>think-cell Folie</vt:lpstr>
      <vt:lpstr>Pantera Negra – Conceito e Arquitectura</vt:lpstr>
      <vt:lpstr>Pantera Negra – Conceito e Arquitectura</vt:lpstr>
      <vt:lpstr>Pantera Negra – Conceito e Arquitectura</vt:lpstr>
      <vt:lpstr>Pantera Negra – Conceito e Arquitectura</vt:lpstr>
      <vt:lpstr>Pantera Negra – Questões/Problemas</vt:lpstr>
      <vt:lpstr>Exemplo de assinatura externa  - com claim 110  anos Siemens em Portugal </vt:lpstr>
    </vt:vector>
  </TitlesOfParts>
  <Company>Siemens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Exemplo de assinatura externa  - com claim 110  anos Siemens em Portugal </dc:title>
  <dc:creator>z003cj8z</dc:creator>
  <cp:lastModifiedBy>Pedro Revez da Silva</cp:lastModifiedBy>
  <cp:revision>9</cp:revision>
  <dcterms:created xsi:type="dcterms:W3CDTF">2015-03-12T15:13:12Z</dcterms:created>
  <dcterms:modified xsi:type="dcterms:W3CDTF">2015-09-23T10:27:42Z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339098923</vt:i4>
  </property>
  <property fmtid="{D5CDD505-2E9C-101B-9397-08002B2CF9AE}" pid="3" name="_NewReviewCycle">
    <vt:lpwstr/>
  </property>
  <property fmtid="{D5CDD505-2E9C-101B-9397-08002B2CF9AE}" pid="4" name="_EmailSubject">
    <vt:lpwstr>Siemens &gt; site histórico &gt; internet</vt:lpwstr>
  </property>
  <property fmtid="{D5CDD505-2E9C-101B-9397-08002B2CF9AE}" pid="5" name="_AuthorEmail">
    <vt:lpwstr>rita.conde@siemens.com</vt:lpwstr>
  </property>
  <property fmtid="{D5CDD505-2E9C-101B-9397-08002B2CF9AE}" pid="6" name="_AuthorEmailDisplayName">
    <vt:lpwstr>Conde, Rita</vt:lpwstr>
  </property>
  <property fmtid="{D5CDD505-2E9C-101B-9397-08002B2CF9AE}" pid="7" name="ContentTypeId">
    <vt:lpwstr>0x010100873C568F86F39D46B8F0500557895663</vt:lpwstr>
  </property>
</Properties>
</file>