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339" r:id="rId6"/>
    <p:sldId id="341" r:id="rId7"/>
    <p:sldId id="305" r:id="rId8"/>
    <p:sldId id="343" r:id="rId9"/>
    <p:sldId id="344" r:id="rId10"/>
    <p:sldId id="345" r:id="rId11"/>
    <p:sldId id="346" r:id="rId12"/>
    <p:sldId id="347" r:id="rId13"/>
    <p:sldId id="309" r:id="rId14"/>
    <p:sldId id="348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61" r:id="rId27"/>
    <p:sldId id="362" r:id="rId28"/>
    <p:sldId id="363" r:id="rId29"/>
    <p:sldId id="364" r:id="rId30"/>
    <p:sldId id="365" r:id="rId31"/>
    <p:sldId id="366" r:id="rId32"/>
    <p:sldId id="367" r:id="rId33"/>
    <p:sldId id="368" r:id="rId34"/>
    <p:sldId id="369" r:id="rId35"/>
    <p:sldId id="370" r:id="rId36"/>
    <p:sldId id="371" r:id="rId37"/>
    <p:sldId id="372" r:id="rId38"/>
    <p:sldId id="373" r:id="rId39"/>
    <p:sldId id="374" r:id="rId40"/>
    <p:sldId id="375" r:id="rId41"/>
    <p:sldId id="376" r:id="rId4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F12B-D824-4AF6-BBBE-67E367CA8B43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7874-0DD9-4E28-996E-F6D1E68594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983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F12B-D824-4AF6-BBBE-67E367CA8B43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7874-0DD9-4E28-996E-F6D1E68594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129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F12B-D824-4AF6-BBBE-67E367CA8B43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7874-0DD9-4E28-996E-F6D1E68594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094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F12B-D824-4AF6-BBBE-67E367CA8B43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7874-0DD9-4E28-996E-F6D1E68594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580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F12B-D824-4AF6-BBBE-67E367CA8B43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7874-0DD9-4E28-996E-F6D1E68594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726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F12B-D824-4AF6-BBBE-67E367CA8B43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7874-0DD9-4E28-996E-F6D1E68594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978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F12B-D824-4AF6-BBBE-67E367CA8B43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7874-0DD9-4E28-996E-F6D1E68594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344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F12B-D824-4AF6-BBBE-67E367CA8B43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7874-0DD9-4E28-996E-F6D1E68594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654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F12B-D824-4AF6-BBBE-67E367CA8B43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7874-0DD9-4E28-996E-F6D1E68594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991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F12B-D824-4AF6-BBBE-67E367CA8B43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7874-0DD9-4E28-996E-F6D1E68594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58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F12B-D824-4AF6-BBBE-67E367CA8B43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7874-0DD9-4E28-996E-F6D1E68594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917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7F12B-D824-4AF6-BBBE-67E367CA8B43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C7874-0DD9-4E28-996E-F6D1E68594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568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A3438344-6830-894A-8380-40991B012CE1}"/>
              </a:ext>
            </a:extLst>
          </p:cNvPr>
          <p:cNvSpPr txBox="1">
            <a:spLocks/>
          </p:cNvSpPr>
          <p:nvPr/>
        </p:nvSpPr>
        <p:spPr>
          <a:xfrm>
            <a:off x="490018" y="66675"/>
            <a:ext cx="11292407" cy="767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bg1"/>
                </a:solidFill>
                <a:latin typeface="Poppins" pitchFamily="2" charset="0"/>
                <a:ea typeface="+mj-ea"/>
                <a:cs typeface="Poppins" pitchFamily="2" charset="0"/>
              </a:defRPr>
            </a:lvl1pPr>
          </a:lstStyle>
          <a:p>
            <a:endParaRPr lang="hu-HU" sz="4000" dirty="0">
              <a:solidFill>
                <a:srgbClr val="005F92"/>
              </a:solidFill>
            </a:endParaRPr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A3438344-6830-894A-8380-40991B012CE1}"/>
              </a:ext>
            </a:extLst>
          </p:cNvPr>
          <p:cNvSpPr txBox="1">
            <a:spLocks/>
          </p:cNvSpPr>
          <p:nvPr/>
        </p:nvSpPr>
        <p:spPr>
          <a:xfrm>
            <a:off x="214977" y="1453514"/>
            <a:ext cx="5523724" cy="17103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bg1"/>
                </a:solidFill>
                <a:latin typeface="Poppins" pitchFamily="2" charset="0"/>
                <a:ea typeface="+mj-ea"/>
                <a:cs typeface="Poppins" pitchFamily="2" charset="0"/>
              </a:defRPr>
            </a:lvl1pPr>
          </a:lstStyle>
          <a:p>
            <a:endParaRPr lang="hu-HU" dirty="0"/>
          </a:p>
        </p:txBody>
      </p:sp>
      <p:sp>
        <p:nvSpPr>
          <p:cNvPr id="7" name="Cím 1">
            <a:extLst>
              <a:ext uri="{FF2B5EF4-FFF2-40B4-BE49-F238E27FC236}">
                <a16:creationId xmlns:a16="http://schemas.microsoft.com/office/drawing/2014/main" id="{A3438344-6830-894A-8380-40991B012CE1}"/>
              </a:ext>
            </a:extLst>
          </p:cNvPr>
          <p:cNvSpPr txBox="1">
            <a:spLocks/>
          </p:cNvSpPr>
          <p:nvPr/>
        </p:nvSpPr>
        <p:spPr>
          <a:xfrm>
            <a:off x="351834" y="3782697"/>
            <a:ext cx="5523724" cy="17103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bg1"/>
                </a:solidFill>
                <a:latin typeface="Poppins" pitchFamily="2" charset="0"/>
                <a:ea typeface="+mj-ea"/>
                <a:cs typeface="Poppins" pitchFamily="2" charset="0"/>
              </a:defRPr>
            </a:lvl1pPr>
          </a:lstStyle>
          <a:p>
            <a:r>
              <a:rPr lang="hu-HU" sz="2800" dirty="0"/>
              <a:t>Tarr Bence</a:t>
            </a: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7ECCBB93-A544-B7FF-7B4C-93DCF0A3F4E7}"/>
              </a:ext>
            </a:extLst>
          </p:cNvPr>
          <p:cNvSpPr txBox="1">
            <a:spLocks/>
          </p:cNvSpPr>
          <p:nvPr/>
        </p:nvSpPr>
        <p:spPr>
          <a:xfrm>
            <a:off x="1011205" y="1929284"/>
            <a:ext cx="4505340" cy="13911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bg1"/>
                </a:solidFill>
                <a:latin typeface="Poppins" pitchFamily="2" charset="0"/>
                <a:ea typeface="+mj-ea"/>
                <a:cs typeface="Poppins" pitchFamily="2" charset="0"/>
              </a:defRPr>
            </a:lvl1pPr>
          </a:lstStyle>
          <a:p>
            <a:r>
              <a:rPr lang="hu-HU" sz="4400" b="1" dirty="0"/>
              <a:t>Python függvények modulok</a:t>
            </a:r>
          </a:p>
        </p:txBody>
      </p:sp>
    </p:spTree>
    <p:extLst>
      <p:ext uri="{BB962C8B-B14F-4D97-AF65-F5344CB8AC3E}">
        <p14:creationId xmlns:p14="http://schemas.microsoft.com/office/powerpoint/2010/main" val="3505605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A3438344-6830-894A-8380-40991B012CE1}"/>
              </a:ext>
            </a:extLst>
          </p:cNvPr>
          <p:cNvSpPr txBox="1">
            <a:spLocks/>
          </p:cNvSpPr>
          <p:nvPr/>
        </p:nvSpPr>
        <p:spPr>
          <a:xfrm>
            <a:off x="309148" y="80387"/>
            <a:ext cx="8262095" cy="767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bg1"/>
                </a:solidFill>
                <a:latin typeface="Poppins" pitchFamily="2" charset="0"/>
                <a:ea typeface="+mj-ea"/>
                <a:cs typeface="Poppins" pitchFamily="2" charset="0"/>
              </a:defRPr>
            </a:lvl1pPr>
          </a:lstStyle>
          <a:p>
            <a:r>
              <a:rPr lang="hu-HU" sz="4000" dirty="0"/>
              <a:t>Python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4B1C902-D3FF-11AA-B330-6FE83C8546B7}"/>
              </a:ext>
            </a:extLst>
          </p:cNvPr>
          <p:cNvSpPr txBox="1"/>
          <p:nvPr/>
        </p:nvSpPr>
        <p:spPr>
          <a:xfrm>
            <a:off x="399582" y="1066526"/>
            <a:ext cx="10563169" cy="5280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Néhány példa: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hu-HU" dirty="0">
              <a:solidFill>
                <a:schemeClr val="accent1"/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 err="1"/>
              <a:t>def</a:t>
            </a:r>
            <a:r>
              <a:rPr lang="hu-HU" dirty="0"/>
              <a:t> </a:t>
            </a:r>
            <a:r>
              <a:rPr lang="hu-HU" dirty="0" err="1"/>
              <a:t>greet</a:t>
            </a:r>
            <a:r>
              <a:rPr lang="hu-HU" dirty="0"/>
              <a:t>(): 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/>
              <a:t>	print('Hello World!’)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hu-HU" sz="1800" dirty="0">
              <a:solidFill>
                <a:schemeClr val="accent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hu-HU" dirty="0">
              <a:solidFill>
                <a:schemeClr val="accent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hu-HU" dirty="0" err="1"/>
              <a:t>def</a:t>
            </a:r>
            <a:r>
              <a:rPr lang="hu-HU" dirty="0"/>
              <a:t> </a:t>
            </a:r>
            <a:r>
              <a:rPr lang="hu-HU" dirty="0" err="1"/>
              <a:t>greet</a:t>
            </a:r>
            <a:r>
              <a:rPr lang="hu-HU" dirty="0"/>
              <a:t>(): </a:t>
            </a:r>
          </a:p>
          <a:p>
            <a:r>
              <a:rPr lang="hu-HU" dirty="0"/>
              <a:t>	print('Hello World!’) </a:t>
            </a:r>
          </a:p>
          <a:p>
            <a:endParaRPr lang="hu-HU" dirty="0"/>
          </a:p>
          <a:p>
            <a:r>
              <a:rPr lang="hu-HU" dirty="0"/>
              <a:t># </a:t>
            </a:r>
            <a:r>
              <a:rPr lang="hu-HU" dirty="0" err="1"/>
              <a:t>call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function</a:t>
            </a:r>
            <a:r>
              <a:rPr lang="hu-HU" dirty="0"/>
              <a:t> </a:t>
            </a:r>
          </a:p>
          <a:p>
            <a:r>
              <a:rPr lang="hu-HU" dirty="0" err="1"/>
              <a:t>greet</a:t>
            </a:r>
            <a:r>
              <a:rPr lang="hu-HU" dirty="0"/>
              <a:t>() </a:t>
            </a:r>
          </a:p>
          <a:p>
            <a:r>
              <a:rPr lang="hu-HU" dirty="0"/>
              <a:t>print(‚Függvényen kívül')</a:t>
            </a:r>
          </a:p>
          <a:p>
            <a:br>
              <a:rPr lang="hu-HU" dirty="0"/>
            </a:br>
            <a:endParaRPr lang="hu-HU" dirty="0"/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hu-HU" sz="1800" dirty="0">
              <a:solidFill>
                <a:schemeClr val="accent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5F1A6727-D052-134B-F6BB-5C1246647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988" y="1280159"/>
            <a:ext cx="6424563" cy="2260333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4A494222-DA73-E750-8B88-B1C2A4C28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037" y="3946813"/>
            <a:ext cx="5610463" cy="240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810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A3438344-6830-894A-8380-40991B012CE1}"/>
              </a:ext>
            </a:extLst>
          </p:cNvPr>
          <p:cNvSpPr txBox="1">
            <a:spLocks/>
          </p:cNvSpPr>
          <p:nvPr/>
        </p:nvSpPr>
        <p:spPr>
          <a:xfrm>
            <a:off x="309148" y="80387"/>
            <a:ext cx="8262095" cy="767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bg1"/>
                </a:solidFill>
                <a:latin typeface="Poppins" pitchFamily="2" charset="0"/>
                <a:ea typeface="+mj-ea"/>
                <a:cs typeface="Poppins" pitchFamily="2" charset="0"/>
              </a:defRPr>
            </a:lvl1pPr>
          </a:lstStyle>
          <a:p>
            <a:r>
              <a:rPr lang="hu-HU" sz="4000" dirty="0"/>
              <a:t>Python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4B1C902-D3FF-11AA-B330-6FE83C8546B7}"/>
              </a:ext>
            </a:extLst>
          </p:cNvPr>
          <p:cNvSpPr txBox="1"/>
          <p:nvPr/>
        </p:nvSpPr>
        <p:spPr>
          <a:xfrm>
            <a:off x="399582" y="1066526"/>
            <a:ext cx="10563169" cy="3386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Néhány példa: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Argumentum átadása: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hu-HU" dirty="0">
              <a:solidFill>
                <a:schemeClr val="accent1"/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hu-HU" dirty="0" err="1">
                <a:solidFill>
                  <a:srgbClr val="C678DD"/>
                </a:solidFill>
                <a:effectLst/>
              </a:rPr>
              <a:t>def</a:t>
            </a:r>
            <a:r>
              <a:rPr lang="hu-HU" dirty="0">
                <a:effectLst/>
              </a:rPr>
              <a:t> </a:t>
            </a:r>
            <a:r>
              <a:rPr lang="hu-HU" dirty="0" err="1">
                <a:solidFill>
                  <a:srgbClr val="61AEEE"/>
                </a:solidFill>
                <a:effectLst/>
              </a:rPr>
              <a:t>greet</a:t>
            </a:r>
            <a:r>
              <a:rPr lang="hu-HU" dirty="0">
                <a:effectLst/>
              </a:rPr>
              <a:t>(</a:t>
            </a:r>
            <a:r>
              <a:rPr lang="hu-HU" dirty="0" err="1">
                <a:effectLst/>
              </a:rPr>
              <a:t>name</a:t>
            </a:r>
            <a:r>
              <a:rPr lang="hu-HU" dirty="0">
                <a:effectLst/>
              </a:rPr>
              <a:t>):</a:t>
            </a:r>
            <a:r>
              <a:rPr lang="hu-HU" dirty="0"/>
              <a:t> </a:t>
            </a:r>
          </a:p>
          <a:p>
            <a:r>
              <a:rPr lang="hu-HU" dirty="0">
                <a:solidFill>
                  <a:srgbClr val="C678DD"/>
                </a:solidFill>
                <a:effectLst/>
              </a:rPr>
              <a:t>	print</a:t>
            </a:r>
            <a:r>
              <a:rPr lang="hu-HU" dirty="0"/>
              <a:t>(</a:t>
            </a:r>
            <a:r>
              <a:rPr lang="hu-HU" dirty="0">
                <a:solidFill>
                  <a:srgbClr val="98C379"/>
                </a:solidFill>
                <a:effectLst/>
              </a:rPr>
              <a:t>"Hello"</a:t>
            </a:r>
            <a:r>
              <a:rPr lang="hu-HU" dirty="0"/>
              <a:t>, </a:t>
            </a:r>
            <a:r>
              <a:rPr lang="hu-HU" dirty="0" err="1"/>
              <a:t>name</a:t>
            </a:r>
            <a:r>
              <a:rPr lang="hu-HU" dirty="0"/>
              <a:t>)</a:t>
            </a:r>
          </a:p>
          <a:p>
            <a:endParaRPr lang="hu-HU" dirty="0"/>
          </a:p>
          <a:p>
            <a:r>
              <a:rPr lang="hu-HU" dirty="0"/>
              <a:t> </a:t>
            </a:r>
            <a:r>
              <a:rPr lang="hu-HU" dirty="0">
                <a:solidFill>
                  <a:srgbClr val="FFDDBE"/>
                </a:solidFill>
                <a:effectLst/>
              </a:rPr>
              <a:t># hívás</a:t>
            </a:r>
            <a:endParaRPr lang="hu-HU" dirty="0"/>
          </a:p>
          <a:p>
            <a:r>
              <a:rPr lang="hu-HU" dirty="0" err="1"/>
              <a:t>greet</a:t>
            </a:r>
            <a:r>
              <a:rPr lang="hu-HU" dirty="0"/>
              <a:t>(</a:t>
            </a:r>
            <a:r>
              <a:rPr lang="hu-HU" dirty="0">
                <a:solidFill>
                  <a:srgbClr val="98C379"/>
                </a:solidFill>
                <a:effectLst/>
              </a:rPr>
              <a:t>"Jani"</a:t>
            </a:r>
            <a:r>
              <a:rPr lang="hu-HU" dirty="0"/>
              <a:t>)</a:t>
            </a:r>
            <a:br>
              <a:rPr lang="hu-HU" dirty="0"/>
            </a:br>
            <a:endParaRPr lang="hu-HU" dirty="0"/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hu-HU" sz="1800" dirty="0">
              <a:solidFill>
                <a:schemeClr val="accent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164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A3438344-6830-894A-8380-40991B012CE1}"/>
              </a:ext>
            </a:extLst>
          </p:cNvPr>
          <p:cNvSpPr txBox="1">
            <a:spLocks/>
          </p:cNvSpPr>
          <p:nvPr/>
        </p:nvSpPr>
        <p:spPr>
          <a:xfrm>
            <a:off x="309148" y="80387"/>
            <a:ext cx="8262095" cy="767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bg1"/>
                </a:solidFill>
                <a:latin typeface="Poppins" pitchFamily="2" charset="0"/>
                <a:ea typeface="+mj-ea"/>
                <a:cs typeface="Poppins" pitchFamily="2" charset="0"/>
              </a:defRPr>
            </a:lvl1pPr>
          </a:lstStyle>
          <a:p>
            <a:r>
              <a:rPr lang="hu-HU" sz="4000" dirty="0"/>
              <a:t>Python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4B1C902-D3FF-11AA-B330-6FE83C8546B7}"/>
              </a:ext>
            </a:extLst>
          </p:cNvPr>
          <p:cNvSpPr txBox="1"/>
          <p:nvPr/>
        </p:nvSpPr>
        <p:spPr>
          <a:xfrm>
            <a:off x="399582" y="1066526"/>
            <a:ext cx="10563169" cy="351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Néhány példa: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Argumentum átadása: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>
                <a:solidFill>
                  <a:srgbClr val="FFDDBE"/>
                </a:solidFill>
                <a:effectLst/>
              </a:rPr>
              <a:t># </a:t>
            </a:r>
            <a:r>
              <a:rPr lang="hu-HU" dirty="0">
                <a:solidFill>
                  <a:srgbClr val="FF0000"/>
                </a:solidFill>
                <a:effectLst/>
              </a:rPr>
              <a:t>két argumentum</a:t>
            </a:r>
            <a:endParaRPr lang="hu-HU" dirty="0">
              <a:solidFill>
                <a:srgbClr val="FF0000"/>
              </a:solidFill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 err="1">
                <a:solidFill>
                  <a:srgbClr val="C678DD"/>
                </a:solidFill>
                <a:effectLst/>
              </a:rPr>
              <a:t>def</a:t>
            </a:r>
            <a:r>
              <a:rPr lang="hu-HU" dirty="0">
                <a:effectLst/>
              </a:rPr>
              <a:t> </a:t>
            </a:r>
            <a:r>
              <a:rPr lang="hu-HU" dirty="0" err="1">
                <a:solidFill>
                  <a:srgbClr val="61AEEE"/>
                </a:solidFill>
                <a:effectLst/>
              </a:rPr>
              <a:t>add_numbers</a:t>
            </a:r>
            <a:r>
              <a:rPr lang="hu-HU" dirty="0">
                <a:effectLst/>
              </a:rPr>
              <a:t>(num1, num2):</a:t>
            </a:r>
            <a:r>
              <a:rPr lang="hu-HU" dirty="0"/>
              <a:t> 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/>
              <a:t>	sum = num1 + num2 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>
                <a:solidFill>
                  <a:srgbClr val="C678DD"/>
                </a:solidFill>
                <a:effectLst/>
              </a:rPr>
              <a:t>	print</a:t>
            </a:r>
            <a:r>
              <a:rPr lang="hu-HU" dirty="0"/>
              <a:t>(</a:t>
            </a:r>
            <a:r>
              <a:rPr lang="hu-HU" dirty="0">
                <a:solidFill>
                  <a:srgbClr val="98C379"/>
                </a:solidFill>
                <a:effectLst/>
              </a:rPr>
              <a:t>"Sum: "</a:t>
            </a:r>
            <a:r>
              <a:rPr lang="hu-HU" dirty="0"/>
              <a:t>, sum) 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>
                <a:solidFill>
                  <a:srgbClr val="FFDDBE"/>
                </a:solidFill>
                <a:effectLst/>
              </a:rPr>
              <a:t># </a:t>
            </a:r>
            <a:r>
              <a:rPr lang="hu-HU" dirty="0">
                <a:solidFill>
                  <a:srgbClr val="FF0000"/>
                </a:solidFill>
                <a:effectLst/>
              </a:rPr>
              <a:t>hívás</a:t>
            </a:r>
            <a:endParaRPr lang="hu-HU" dirty="0">
              <a:solidFill>
                <a:srgbClr val="FF0000"/>
              </a:solidFill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 err="1"/>
              <a:t>add_numbers</a:t>
            </a:r>
            <a:r>
              <a:rPr lang="hu-HU" dirty="0"/>
              <a:t>(</a:t>
            </a:r>
            <a:r>
              <a:rPr lang="hu-HU" dirty="0">
                <a:solidFill>
                  <a:srgbClr val="D19A66"/>
                </a:solidFill>
                <a:effectLst/>
              </a:rPr>
              <a:t>5</a:t>
            </a:r>
            <a:r>
              <a:rPr lang="hu-HU" dirty="0"/>
              <a:t>, </a:t>
            </a:r>
            <a:r>
              <a:rPr lang="hu-HU" dirty="0">
                <a:solidFill>
                  <a:srgbClr val="D19A66"/>
                </a:solidFill>
                <a:effectLst/>
              </a:rPr>
              <a:t>4</a:t>
            </a:r>
            <a:r>
              <a:rPr lang="hu-HU" dirty="0"/>
              <a:t>)</a:t>
            </a:r>
            <a:endParaRPr lang="hu-HU" sz="1800" dirty="0">
              <a:solidFill>
                <a:schemeClr val="accent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19AF64B7-3494-6B97-8FE0-D9C03728E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288" y="1891883"/>
            <a:ext cx="7772400" cy="307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32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A3438344-6830-894A-8380-40991B012CE1}"/>
              </a:ext>
            </a:extLst>
          </p:cNvPr>
          <p:cNvSpPr txBox="1">
            <a:spLocks/>
          </p:cNvSpPr>
          <p:nvPr/>
        </p:nvSpPr>
        <p:spPr>
          <a:xfrm>
            <a:off x="309148" y="80387"/>
            <a:ext cx="8262095" cy="767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bg1"/>
                </a:solidFill>
                <a:latin typeface="Poppins" pitchFamily="2" charset="0"/>
                <a:ea typeface="+mj-ea"/>
                <a:cs typeface="Poppins" pitchFamily="2" charset="0"/>
              </a:defRPr>
            </a:lvl1pPr>
          </a:lstStyle>
          <a:p>
            <a:r>
              <a:rPr lang="hu-HU" sz="4000" dirty="0"/>
              <a:t>Python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4B1C902-D3FF-11AA-B330-6FE83C8546B7}"/>
              </a:ext>
            </a:extLst>
          </p:cNvPr>
          <p:cNvSpPr txBox="1"/>
          <p:nvPr/>
        </p:nvSpPr>
        <p:spPr>
          <a:xfrm>
            <a:off x="399582" y="1066526"/>
            <a:ext cx="10563169" cy="3309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Néhány példa:</a:t>
            </a:r>
          </a:p>
          <a:p>
            <a:pPr algn="l"/>
            <a:r>
              <a:rPr lang="hu-HU" b="0" i="0" dirty="0">
                <a:solidFill>
                  <a:srgbClr val="FFDDBE"/>
                </a:solidFill>
                <a:effectLst/>
                <a:highlight>
                  <a:srgbClr val="F5F5F5"/>
                </a:highlight>
                <a:latin typeface="euclid_circular_a"/>
              </a:rPr>
              <a:t># </a:t>
            </a:r>
            <a:r>
              <a:rPr lang="hu-HU" b="0" i="0" dirty="0" err="1">
                <a:solidFill>
                  <a:srgbClr val="FF0000"/>
                </a:solidFill>
                <a:effectLst/>
                <a:highlight>
                  <a:srgbClr val="F5F5F5"/>
                </a:highlight>
                <a:latin typeface="euclid_circular_a"/>
              </a:rPr>
              <a:t>fgv</a:t>
            </a:r>
            <a:r>
              <a:rPr lang="hu-HU" b="0" i="0" dirty="0">
                <a:solidFill>
                  <a:srgbClr val="FF0000"/>
                </a:solidFill>
                <a:effectLst/>
                <a:highlight>
                  <a:srgbClr val="F5F5F5"/>
                </a:highlight>
                <a:latin typeface="euclid_circular_a"/>
              </a:rPr>
              <a:t> </a:t>
            </a:r>
            <a:r>
              <a:rPr lang="hu-HU" b="0" i="0" dirty="0" err="1">
                <a:solidFill>
                  <a:srgbClr val="FF0000"/>
                </a:solidFill>
                <a:effectLst/>
                <a:highlight>
                  <a:srgbClr val="F5F5F5"/>
                </a:highlight>
                <a:latin typeface="euclid_circular_a"/>
              </a:rPr>
              <a:t>definició</a:t>
            </a:r>
            <a:endParaRPr lang="hu-HU" b="0" i="0" dirty="0">
              <a:solidFill>
                <a:srgbClr val="FF0000"/>
              </a:solidFill>
              <a:effectLst/>
              <a:highlight>
                <a:srgbClr val="F5F5F5"/>
              </a:highlight>
              <a:latin typeface="euclid_circular_a"/>
            </a:endParaRPr>
          </a:p>
          <a:p>
            <a:pPr algn="l"/>
            <a:r>
              <a:rPr lang="hu-HU" b="0" i="0" dirty="0">
                <a:solidFill>
                  <a:srgbClr val="25265E"/>
                </a:solidFill>
                <a:effectLst/>
                <a:highlight>
                  <a:srgbClr val="F5F5F5"/>
                </a:highlight>
                <a:latin typeface="euclid_circular_a"/>
              </a:rPr>
              <a:t> </a:t>
            </a:r>
            <a:r>
              <a:rPr lang="hu-HU" b="0" i="0" dirty="0" err="1">
                <a:solidFill>
                  <a:srgbClr val="C678DD"/>
                </a:solidFill>
                <a:effectLst/>
                <a:highlight>
                  <a:srgbClr val="F5F5F5"/>
                </a:highlight>
                <a:latin typeface="euclid_circular_a"/>
              </a:rPr>
              <a:t>def</a:t>
            </a:r>
            <a:r>
              <a:rPr lang="hu-HU" b="0" i="0" dirty="0">
                <a:solidFill>
                  <a:srgbClr val="25265E"/>
                </a:solidFill>
                <a:effectLst/>
                <a:highlight>
                  <a:srgbClr val="F5F5F5"/>
                </a:highlight>
                <a:latin typeface="euclid_circular_a"/>
              </a:rPr>
              <a:t> </a:t>
            </a:r>
            <a:r>
              <a:rPr lang="hu-HU" b="0" i="0" dirty="0" err="1">
                <a:solidFill>
                  <a:srgbClr val="61AEEE"/>
                </a:solidFill>
                <a:effectLst/>
                <a:highlight>
                  <a:srgbClr val="F5F5F5"/>
                </a:highlight>
                <a:latin typeface="euclid_circular_a"/>
              </a:rPr>
              <a:t>find_square</a:t>
            </a:r>
            <a:r>
              <a:rPr lang="hu-HU" b="0" i="0" dirty="0">
                <a:solidFill>
                  <a:srgbClr val="25265E"/>
                </a:solidFill>
                <a:effectLst/>
                <a:highlight>
                  <a:srgbClr val="F5F5F5"/>
                </a:highlight>
                <a:latin typeface="euclid_circular_a"/>
              </a:rPr>
              <a:t>(</a:t>
            </a:r>
            <a:r>
              <a:rPr lang="hu-HU" b="0" i="0" dirty="0" err="1">
                <a:solidFill>
                  <a:srgbClr val="25265E"/>
                </a:solidFill>
                <a:effectLst/>
                <a:highlight>
                  <a:srgbClr val="F5F5F5"/>
                </a:highlight>
                <a:latin typeface="euclid_circular_a"/>
              </a:rPr>
              <a:t>num</a:t>
            </a:r>
            <a:r>
              <a:rPr lang="hu-HU" b="0" i="0" dirty="0">
                <a:solidFill>
                  <a:srgbClr val="25265E"/>
                </a:solidFill>
                <a:effectLst/>
                <a:highlight>
                  <a:srgbClr val="F5F5F5"/>
                </a:highlight>
                <a:latin typeface="euclid_circular_a"/>
              </a:rPr>
              <a:t>): </a:t>
            </a:r>
          </a:p>
          <a:p>
            <a:pPr algn="l"/>
            <a:r>
              <a:rPr lang="hu-HU" dirty="0">
                <a:solidFill>
                  <a:srgbClr val="25265E"/>
                </a:solidFill>
                <a:highlight>
                  <a:srgbClr val="F5F5F5"/>
                </a:highlight>
                <a:latin typeface="euclid_circular_a"/>
              </a:rPr>
              <a:t>	</a:t>
            </a:r>
            <a:r>
              <a:rPr lang="hu-HU" b="0" i="0" dirty="0" err="1">
                <a:solidFill>
                  <a:srgbClr val="25265E"/>
                </a:solidFill>
                <a:effectLst/>
                <a:highlight>
                  <a:srgbClr val="F5F5F5"/>
                </a:highlight>
                <a:latin typeface="euclid_circular_a"/>
              </a:rPr>
              <a:t>result</a:t>
            </a:r>
            <a:r>
              <a:rPr lang="hu-HU" b="0" i="0" dirty="0">
                <a:solidFill>
                  <a:srgbClr val="25265E"/>
                </a:solidFill>
                <a:effectLst/>
                <a:highlight>
                  <a:srgbClr val="F5F5F5"/>
                </a:highlight>
                <a:latin typeface="euclid_circular_a"/>
              </a:rPr>
              <a:t> = </a:t>
            </a:r>
            <a:r>
              <a:rPr lang="hu-HU" b="0" i="0" dirty="0" err="1">
                <a:solidFill>
                  <a:srgbClr val="25265E"/>
                </a:solidFill>
                <a:effectLst/>
                <a:highlight>
                  <a:srgbClr val="F5F5F5"/>
                </a:highlight>
                <a:latin typeface="euclid_circular_a"/>
              </a:rPr>
              <a:t>num</a:t>
            </a:r>
            <a:r>
              <a:rPr lang="hu-HU" b="0" i="0" dirty="0">
                <a:solidFill>
                  <a:srgbClr val="25265E"/>
                </a:solidFill>
                <a:effectLst/>
                <a:highlight>
                  <a:srgbClr val="F5F5F5"/>
                </a:highlight>
                <a:latin typeface="euclid_circular_a"/>
              </a:rPr>
              <a:t> * </a:t>
            </a:r>
            <a:r>
              <a:rPr lang="hu-HU" b="0" i="0" dirty="0" err="1">
                <a:solidFill>
                  <a:srgbClr val="25265E"/>
                </a:solidFill>
                <a:effectLst/>
                <a:highlight>
                  <a:srgbClr val="F5F5F5"/>
                </a:highlight>
                <a:latin typeface="euclid_circular_a"/>
              </a:rPr>
              <a:t>num</a:t>
            </a:r>
            <a:r>
              <a:rPr lang="hu-HU" b="0" i="0" dirty="0">
                <a:solidFill>
                  <a:srgbClr val="25265E"/>
                </a:solidFill>
                <a:effectLst/>
                <a:highlight>
                  <a:srgbClr val="F5F5F5"/>
                </a:highlight>
                <a:latin typeface="euclid_circular_a"/>
              </a:rPr>
              <a:t> </a:t>
            </a:r>
          </a:p>
          <a:p>
            <a:pPr algn="l"/>
            <a:r>
              <a:rPr lang="hu-HU" dirty="0">
                <a:solidFill>
                  <a:srgbClr val="25265E"/>
                </a:solidFill>
                <a:highlight>
                  <a:srgbClr val="F5F5F5"/>
                </a:highlight>
                <a:latin typeface="euclid_circular_a"/>
              </a:rPr>
              <a:t>	</a:t>
            </a:r>
            <a:r>
              <a:rPr lang="hu-HU" dirty="0" err="1">
                <a:solidFill>
                  <a:srgbClr val="25265E"/>
                </a:solidFill>
                <a:highlight>
                  <a:srgbClr val="F5F5F5"/>
                </a:highlight>
                <a:latin typeface="euclid_circular_a"/>
              </a:rPr>
              <a:t>return</a:t>
            </a:r>
            <a:r>
              <a:rPr lang="hu-HU" dirty="0">
                <a:solidFill>
                  <a:srgbClr val="25265E"/>
                </a:solidFill>
                <a:highlight>
                  <a:srgbClr val="F5F5F5"/>
                </a:highlight>
                <a:latin typeface="euclid_circular_a"/>
              </a:rPr>
              <a:t> </a:t>
            </a:r>
            <a:r>
              <a:rPr lang="hu-HU" dirty="0" err="1">
                <a:solidFill>
                  <a:srgbClr val="25265E"/>
                </a:solidFill>
                <a:highlight>
                  <a:srgbClr val="F5F5F5"/>
                </a:highlight>
                <a:latin typeface="euclid_circular_a"/>
              </a:rPr>
              <a:t>result</a:t>
            </a:r>
            <a:endParaRPr lang="hu-HU" b="0" i="0" dirty="0">
              <a:solidFill>
                <a:srgbClr val="25265E"/>
              </a:solidFill>
              <a:effectLst/>
              <a:highlight>
                <a:srgbClr val="2D2F34"/>
              </a:highlight>
              <a:latin typeface="euclid_circular_a"/>
            </a:endParaRPr>
          </a:p>
          <a:p>
            <a:pPr algn="l"/>
            <a:endParaRPr lang="hu-HU" b="0" i="0" dirty="0">
              <a:solidFill>
                <a:srgbClr val="25265E"/>
              </a:solidFill>
              <a:effectLst/>
              <a:highlight>
                <a:srgbClr val="2D2F34"/>
              </a:highlight>
              <a:latin typeface="euclid_circular_a"/>
            </a:endParaRPr>
          </a:p>
          <a:p>
            <a:pPr algn="l"/>
            <a:r>
              <a:rPr lang="hu-HU" b="0" i="0" dirty="0">
                <a:solidFill>
                  <a:srgbClr val="FF0000"/>
                </a:solidFill>
                <a:effectLst/>
                <a:highlight>
                  <a:srgbClr val="F5F5F5"/>
                </a:highlight>
                <a:latin typeface="euclid_circular_a"/>
              </a:rPr>
              <a:t># hívás</a:t>
            </a:r>
          </a:p>
          <a:p>
            <a:pPr algn="l"/>
            <a:r>
              <a:rPr lang="hu-HU" b="0" i="0" dirty="0" err="1">
                <a:solidFill>
                  <a:srgbClr val="25265E"/>
                </a:solidFill>
                <a:effectLst/>
                <a:highlight>
                  <a:srgbClr val="F5F5F5"/>
                </a:highlight>
                <a:latin typeface="euclid_circular_a"/>
              </a:rPr>
              <a:t>square</a:t>
            </a:r>
            <a:r>
              <a:rPr lang="hu-HU" b="0" i="0" dirty="0">
                <a:solidFill>
                  <a:srgbClr val="25265E"/>
                </a:solidFill>
                <a:effectLst/>
                <a:highlight>
                  <a:srgbClr val="F5F5F5"/>
                </a:highlight>
                <a:latin typeface="euclid_circular_a"/>
              </a:rPr>
              <a:t> = </a:t>
            </a:r>
            <a:r>
              <a:rPr lang="hu-HU" b="0" i="0" dirty="0" err="1">
                <a:solidFill>
                  <a:srgbClr val="25265E"/>
                </a:solidFill>
                <a:effectLst/>
                <a:highlight>
                  <a:srgbClr val="F5F5F5"/>
                </a:highlight>
                <a:latin typeface="euclid_circular_a"/>
              </a:rPr>
              <a:t>find_square</a:t>
            </a:r>
            <a:r>
              <a:rPr lang="hu-HU" b="0" i="0" dirty="0">
                <a:solidFill>
                  <a:srgbClr val="25265E"/>
                </a:solidFill>
                <a:effectLst/>
                <a:highlight>
                  <a:srgbClr val="F5F5F5"/>
                </a:highlight>
                <a:latin typeface="euclid_circular_a"/>
              </a:rPr>
              <a:t>(</a:t>
            </a:r>
            <a:r>
              <a:rPr lang="hu-HU" b="0" i="0" dirty="0">
                <a:solidFill>
                  <a:srgbClr val="D19A66"/>
                </a:solidFill>
                <a:effectLst/>
                <a:highlight>
                  <a:srgbClr val="F5F5F5"/>
                </a:highlight>
                <a:latin typeface="euclid_circular_a"/>
              </a:rPr>
              <a:t>3</a:t>
            </a:r>
            <a:r>
              <a:rPr lang="hu-HU" b="0" i="0" dirty="0">
                <a:solidFill>
                  <a:srgbClr val="25265E"/>
                </a:solidFill>
                <a:effectLst/>
                <a:highlight>
                  <a:srgbClr val="F5F5F5"/>
                </a:highlight>
                <a:latin typeface="euclid_circular_a"/>
              </a:rPr>
              <a:t>) </a:t>
            </a:r>
          </a:p>
          <a:p>
            <a:pPr algn="l"/>
            <a:r>
              <a:rPr lang="hu-HU" b="0" i="0" dirty="0">
                <a:solidFill>
                  <a:srgbClr val="C678DD"/>
                </a:solidFill>
                <a:effectLst/>
                <a:highlight>
                  <a:srgbClr val="F5F5F5"/>
                </a:highlight>
                <a:latin typeface="euclid_circular_a"/>
              </a:rPr>
              <a:t>print</a:t>
            </a:r>
            <a:r>
              <a:rPr lang="hu-HU" b="0" i="0" dirty="0">
                <a:solidFill>
                  <a:srgbClr val="25265E"/>
                </a:solidFill>
                <a:effectLst/>
                <a:highlight>
                  <a:srgbClr val="F5F5F5"/>
                </a:highlight>
                <a:latin typeface="euclid_circular_a"/>
              </a:rPr>
              <a:t>(</a:t>
            </a:r>
            <a:r>
              <a:rPr lang="hu-HU" b="0" i="0" dirty="0">
                <a:solidFill>
                  <a:srgbClr val="98C379"/>
                </a:solidFill>
                <a:effectLst/>
                <a:highlight>
                  <a:srgbClr val="F5F5F5"/>
                </a:highlight>
                <a:latin typeface="euclid_circular_a"/>
              </a:rPr>
              <a:t>'</a:t>
            </a:r>
            <a:r>
              <a:rPr lang="hu-HU" b="0" i="0" dirty="0" err="1">
                <a:solidFill>
                  <a:srgbClr val="98C379"/>
                </a:solidFill>
                <a:effectLst/>
                <a:highlight>
                  <a:srgbClr val="F5F5F5"/>
                </a:highlight>
                <a:latin typeface="euclid_circular_a"/>
              </a:rPr>
              <a:t>Square</a:t>
            </a:r>
            <a:r>
              <a:rPr lang="hu-HU" b="0" i="0" dirty="0">
                <a:solidFill>
                  <a:srgbClr val="98C379"/>
                </a:solidFill>
                <a:effectLst/>
                <a:highlight>
                  <a:srgbClr val="F5F5F5"/>
                </a:highlight>
                <a:latin typeface="euclid_circular_a"/>
              </a:rPr>
              <a:t>:'</a:t>
            </a:r>
            <a:r>
              <a:rPr lang="hu-HU" b="0" i="0" dirty="0">
                <a:solidFill>
                  <a:srgbClr val="25265E"/>
                </a:solidFill>
                <a:effectLst/>
                <a:highlight>
                  <a:srgbClr val="F5F5F5"/>
                </a:highlight>
                <a:latin typeface="euclid_circular_a"/>
              </a:rPr>
              <a:t>, </a:t>
            </a:r>
            <a:r>
              <a:rPr lang="hu-HU" b="0" i="0" dirty="0" err="1">
                <a:solidFill>
                  <a:srgbClr val="25265E"/>
                </a:solidFill>
                <a:effectLst/>
                <a:highlight>
                  <a:srgbClr val="F5F5F5"/>
                </a:highlight>
                <a:latin typeface="euclid_circular_a"/>
              </a:rPr>
              <a:t>square</a:t>
            </a:r>
            <a:r>
              <a:rPr lang="hu-HU" b="0" i="0" dirty="0">
                <a:solidFill>
                  <a:srgbClr val="25265E"/>
                </a:solidFill>
                <a:effectLst/>
                <a:highlight>
                  <a:srgbClr val="F5F5F5"/>
                </a:highlight>
                <a:latin typeface="euclid_circular_a"/>
              </a:rPr>
              <a:t>)</a:t>
            </a:r>
          </a:p>
          <a:p>
            <a:pPr algn="l"/>
            <a:br>
              <a:rPr lang="hu-HU" b="0" i="0" dirty="0">
                <a:solidFill>
                  <a:srgbClr val="25265E"/>
                </a:solidFill>
                <a:effectLst/>
                <a:highlight>
                  <a:srgbClr val="383B40"/>
                </a:highlight>
                <a:latin typeface="euclid_circular_a"/>
              </a:rPr>
            </a:br>
            <a:endParaRPr lang="hu-HU" b="0" i="0" dirty="0">
              <a:solidFill>
                <a:srgbClr val="25265E"/>
              </a:solidFill>
              <a:effectLst/>
              <a:highlight>
                <a:srgbClr val="383B40"/>
              </a:highlight>
              <a:latin typeface="euclid_circular_a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DEAA3600-1A9D-94CD-E07B-28CA6499F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251" y="1393412"/>
            <a:ext cx="60325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69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A3438344-6830-894A-8380-40991B012CE1}"/>
              </a:ext>
            </a:extLst>
          </p:cNvPr>
          <p:cNvSpPr txBox="1">
            <a:spLocks/>
          </p:cNvSpPr>
          <p:nvPr/>
        </p:nvSpPr>
        <p:spPr>
          <a:xfrm>
            <a:off x="309148" y="80387"/>
            <a:ext cx="8262095" cy="767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bg1"/>
                </a:solidFill>
                <a:latin typeface="Poppins" pitchFamily="2" charset="0"/>
                <a:ea typeface="+mj-ea"/>
                <a:cs typeface="Poppins" pitchFamily="2" charset="0"/>
              </a:defRPr>
            </a:lvl1pPr>
          </a:lstStyle>
          <a:p>
            <a:r>
              <a:rPr lang="hu-HU" sz="4000" dirty="0"/>
              <a:t>Python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4B1C902-D3FF-11AA-B330-6FE83C8546B7}"/>
              </a:ext>
            </a:extLst>
          </p:cNvPr>
          <p:cNvSpPr txBox="1"/>
          <p:nvPr/>
        </p:nvSpPr>
        <p:spPr>
          <a:xfrm>
            <a:off x="399582" y="1066526"/>
            <a:ext cx="10563169" cy="2647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Néhány példa: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pass</a:t>
            </a:r>
            <a:r>
              <a:rPr lang="hu-HU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– csak fogja a helyet, később bármit írhatunk ide </a:t>
            </a:r>
            <a:endParaRPr lang="hu-H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hu-HU" dirty="0" err="1">
                <a:solidFill>
                  <a:srgbClr val="C678DD"/>
                </a:solidFill>
                <a:effectLst/>
              </a:rPr>
              <a:t>def</a:t>
            </a:r>
            <a:r>
              <a:rPr lang="hu-HU" dirty="0">
                <a:effectLst/>
              </a:rPr>
              <a:t> </a:t>
            </a:r>
            <a:r>
              <a:rPr lang="hu-HU" dirty="0" err="1">
                <a:solidFill>
                  <a:srgbClr val="61AEEE"/>
                </a:solidFill>
                <a:effectLst/>
              </a:rPr>
              <a:t>future_function</a:t>
            </a:r>
            <a:r>
              <a:rPr lang="hu-HU" dirty="0">
                <a:effectLst/>
              </a:rPr>
              <a:t>():</a:t>
            </a:r>
          </a:p>
          <a:p>
            <a:pPr algn="l"/>
            <a:r>
              <a:rPr lang="hu-HU" dirty="0"/>
              <a:t>	 </a:t>
            </a:r>
            <a:r>
              <a:rPr lang="hu-HU" dirty="0" err="1">
                <a:solidFill>
                  <a:srgbClr val="C678DD"/>
                </a:solidFill>
                <a:effectLst/>
              </a:rPr>
              <a:t>pass</a:t>
            </a:r>
            <a:r>
              <a:rPr lang="hu-HU" dirty="0"/>
              <a:t> </a:t>
            </a:r>
          </a:p>
          <a:p>
            <a:pPr algn="l"/>
            <a:endParaRPr lang="hu-HU" dirty="0">
              <a:solidFill>
                <a:srgbClr val="FFDDBE"/>
              </a:solidFill>
              <a:effectLst/>
            </a:endParaRPr>
          </a:p>
          <a:p>
            <a:pPr algn="l"/>
            <a:r>
              <a:rPr lang="hu-HU" dirty="0">
                <a:solidFill>
                  <a:srgbClr val="FFDDBE"/>
                </a:solidFill>
                <a:effectLst/>
              </a:rPr>
              <a:t># </a:t>
            </a:r>
            <a:r>
              <a:rPr lang="hu-HU" dirty="0">
                <a:solidFill>
                  <a:srgbClr val="FF0000"/>
                </a:solidFill>
                <a:effectLst/>
              </a:rPr>
              <a:t>lefut hibaüzenet nélkül </a:t>
            </a:r>
            <a:endParaRPr lang="hu-HU" dirty="0">
              <a:solidFill>
                <a:srgbClr val="FF0000"/>
              </a:solidFill>
            </a:endParaRPr>
          </a:p>
          <a:p>
            <a:pPr algn="l"/>
            <a:r>
              <a:rPr lang="hu-HU" dirty="0" err="1"/>
              <a:t>future_function</a:t>
            </a:r>
            <a:r>
              <a:rPr lang="hu-HU" dirty="0"/>
              <a:t>() </a:t>
            </a:r>
            <a:br>
              <a:rPr lang="hu-HU" b="0" i="0" dirty="0">
                <a:solidFill>
                  <a:srgbClr val="25265E"/>
                </a:solidFill>
                <a:effectLst/>
                <a:highlight>
                  <a:srgbClr val="383B40"/>
                </a:highlight>
                <a:latin typeface="euclid_circular_a"/>
              </a:rPr>
            </a:br>
            <a:endParaRPr lang="hu-HU" b="0" i="0" dirty="0">
              <a:solidFill>
                <a:srgbClr val="25265E"/>
              </a:solidFill>
              <a:effectLst/>
              <a:highlight>
                <a:srgbClr val="383B40"/>
              </a:highlight>
              <a:latin typeface="euclid_circular_a"/>
            </a:endParaRPr>
          </a:p>
        </p:txBody>
      </p:sp>
    </p:spTree>
    <p:extLst>
      <p:ext uri="{BB962C8B-B14F-4D97-AF65-F5344CB8AC3E}">
        <p14:creationId xmlns:p14="http://schemas.microsoft.com/office/powerpoint/2010/main" val="837224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A3438344-6830-894A-8380-40991B012CE1}"/>
              </a:ext>
            </a:extLst>
          </p:cNvPr>
          <p:cNvSpPr txBox="1">
            <a:spLocks/>
          </p:cNvSpPr>
          <p:nvPr/>
        </p:nvSpPr>
        <p:spPr>
          <a:xfrm>
            <a:off x="309148" y="80387"/>
            <a:ext cx="8262095" cy="767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bg1"/>
                </a:solidFill>
                <a:latin typeface="Poppins" pitchFamily="2" charset="0"/>
                <a:ea typeface="+mj-ea"/>
                <a:cs typeface="Poppins" pitchFamily="2" charset="0"/>
              </a:defRPr>
            </a:lvl1pPr>
          </a:lstStyle>
          <a:p>
            <a:r>
              <a:rPr lang="hu-HU" sz="4000" dirty="0"/>
              <a:t>Python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4B1C902-D3FF-11AA-B330-6FE83C8546B7}"/>
              </a:ext>
            </a:extLst>
          </p:cNvPr>
          <p:cNvSpPr txBox="1"/>
          <p:nvPr/>
        </p:nvSpPr>
        <p:spPr>
          <a:xfrm>
            <a:off x="399582" y="1066526"/>
            <a:ext cx="10563169" cy="5305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 Python számos beépített függvényt tartalmaz, amiket nem nekünk kell definiálni, csak meg kell hívni őket: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print()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sqrt</a:t>
            </a:r>
            <a:r>
              <a:rPr lang="hu-HU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pow</a:t>
            </a:r>
            <a:r>
              <a:rPr lang="hu-HU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 ami nem része az alap Pythonnak azt be kell importálni!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>
                <a:solidFill>
                  <a:srgbClr val="C678DD"/>
                </a:solidFill>
                <a:effectLst/>
              </a:rPr>
              <a:t>import</a:t>
            </a:r>
            <a:r>
              <a:rPr lang="hu-HU" dirty="0"/>
              <a:t> </a:t>
            </a:r>
            <a:r>
              <a:rPr lang="hu-HU" dirty="0" err="1"/>
              <a:t>math</a:t>
            </a:r>
            <a:r>
              <a:rPr lang="hu-HU" dirty="0"/>
              <a:t> 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>
                <a:solidFill>
                  <a:srgbClr val="FF0000"/>
                </a:solidFill>
                <a:effectLst/>
              </a:rPr>
              <a:t># </a:t>
            </a:r>
            <a:r>
              <a:rPr lang="hu-HU" dirty="0" err="1">
                <a:solidFill>
                  <a:srgbClr val="FF0000"/>
                </a:solidFill>
                <a:effectLst/>
              </a:rPr>
              <a:t>sqrt</a:t>
            </a:r>
            <a:r>
              <a:rPr lang="hu-HU" dirty="0">
                <a:solidFill>
                  <a:srgbClr val="FF0000"/>
                </a:solidFill>
                <a:effectLst/>
              </a:rPr>
              <a:t> négyzet gyök</a:t>
            </a:r>
            <a:endParaRPr lang="hu-HU" dirty="0">
              <a:solidFill>
                <a:srgbClr val="FF0000"/>
              </a:solidFill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 err="1"/>
              <a:t>square_root</a:t>
            </a:r>
            <a:r>
              <a:rPr lang="hu-HU" dirty="0"/>
              <a:t> = </a:t>
            </a:r>
            <a:r>
              <a:rPr lang="hu-HU" dirty="0" err="1"/>
              <a:t>math.sqrt</a:t>
            </a:r>
            <a:r>
              <a:rPr lang="hu-HU" dirty="0"/>
              <a:t>(</a:t>
            </a:r>
            <a:r>
              <a:rPr lang="hu-HU" dirty="0">
                <a:solidFill>
                  <a:srgbClr val="D19A66"/>
                </a:solidFill>
                <a:effectLst/>
              </a:rPr>
              <a:t>4</a:t>
            </a:r>
            <a:r>
              <a:rPr lang="hu-HU" dirty="0"/>
              <a:t>) 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>
                <a:solidFill>
                  <a:srgbClr val="C678DD"/>
                </a:solidFill>
                <a:effectLst/>
              </a:rPr>
              <a:t>print</a:t>
            </a:r>
            <a:r>
              <a:rPr lang="hu-HU" dirty="0"/>
              <a:t>(</a:t>
            </a:r>
            <a:r>
              <a:rPr lang="hu-HU" dirty="0">
                <a:solidFill>
                  <a:srgbClr val="98C379"/>
                </a:solidFill>
                <a:effectLst/>
              </a:rPr>
              <a:t>"</a:t>
            </a:r>
            <a:r>
              <a:rPr lang="hu-HU" dirty="0" err="1">
                <a:solidFill>
                  <a:srgbClr val="98C379"/>
                </a:solidFill>
                <a:effectLst/>
              </a:rPr>
              <a:t>Square</a:t>
            </a:r>
            <a:r>
              <a:rPr lang="hu-HU" dirty="0">
                <a:solidFill>
                  <a:srgbClr val="98C379"/>
                </a:solidFill>
                <a:effectLst/>
              </a:rPr>
              <a:t> </a:t>
            </a:r>
            <a:r>
              <a:rPr lang="hu-HU" dirty="0" err="1">
                <a:solidFill>
                  <a:srgbClr val="98C379"/>
                </a:solidFill>
                <a:effectLst/>
              </a:rPr>
              <a:t>Root</a:t>
            </a:r>
            <a:r>
              <a:rPr lang="hu-HU" dirty="0">
                <a:solidFill>
                  <a:srgbClr val="98C379"/>
                </a:solidFill>
                <a:effectLst/>
              </a:rPr>
              <a:t> of 4 is"</a:t>
            </a:r>
            <a:r>
              <a:rPr lang="hu-HU" dirty="0"/>
              <a:t>,</a:t>
            </a:r>
            <a:r>
              <a:rPr lang="hu-HU" dirty="0" err="1"/>
              <a:t>square_root</a:t>
            </a:r>
            <a:r>
              <a:rPr lang="hu-HU" dirty="0"/>
              <a:t>) 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>
                <a:solidFill>
                  <a:srgbClr val="FF0000"/>
                </a:solidFill>
                <a:effectLst/>
              </a:rPr>
              <a:t># </a:t>
            </a:r>
            <a:r>
              <a:rPr lang="hu-HU" dirty="0" err="1">
                <a:solidFill>
                  <a:srgbClr val="FF0000"/>
                </a:solidFill>
                <a:effectLst/>
              </a:rPr>
              <a:t>pow</a:t>
            </a:r>
            <a:r>
              <a:rPr lang="hu-HU" dirty="0">
                <a:solidFill>
                  <a:srgbClr val="FF0000"/>
                </a:solidFill>
                <a:effectLst/>
              </a:rPr>
              <a:t>() hatvány</a:t>
            </a:r>
            <a:endParaRPr lang="hu-HU" dirty="0">
              <a:solidFill>
                <a:srgbClr val="FF0000"/>
              </a:solidFill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 err="1"/>
              <a:t>power</a:t>
            </a:r>
            <a:r>
              <a:rPr lang="hu-HU" dirty="0"/>
              <a:t> = </a:t>
            </a:r>
            <a:r>
              <a:rPr lang="hu-HU" dirty="0" err="1"/>
              <a:t>pow</a:t>
            </a:r>
            <a:r>
              <a:rPr lang="hu-HU" dirty="0"/>
              <a:t>(</a:t>
            </a:r>
            <a:r>
              <a:rPr lang="hu-HU" dirty="0">
                <a:solidFill>
                  <a:srgbClr val="D19A66"/>
                </a:solidFill>
                <a:effectLst/>
              </a:rPr>
              <a:t>2</a:t>
            </a:r>
            <a:r>
              <a:rPr lang="hu-HU" dirty="0"/>
              <a:t>, </a:t>
            </a:r>
            <a:r>
              <a:rPr lang="hu-HU" dirty="0">
                <a:solidFill>
                  <a:srgbClr val="D19A66"/>
                </a:solidFill>
                <a:effectLst/>
              </a:rPr>
              <a:t>3</a:t>
            </a:r>
            <a:r>
              <a:rPr lang="hu-HU" dirty="0"/>
              <a:t>) </a:t>
            </a:r>
            <a:endParaRPr lang="hu-HU" dirty="0">
              <a:solidFill>
                <a:srgbClr val="C678DD"/>
              </a:solidFill>
              <a:effectLst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>
                <a:solidFill>
                  <a:srgbClr val="C678DD"/>
                </a:solidFill>
                <a:effectLst/>
              </a:rPr>
              <a:t>print</a:t>
            </a:r>
            <a:r>
              <a:rPr lang="hu-HU" dirty="0"/>
              <a:t>(</a:t>
            </a:r>
            <a:r>
              <a:rPr lang="hu-HU" dirty="0">
                <a:solidFill>
                  <a:srgbClr val="98C379"/>
                </a:solidFill>
                <a:effectLst/>
              </a:rPr>
              <a:t>"2 </a:t>
            </a:r>
            <a:r>
              <a:rPr lang="hu-HU" dirty="0" err="1">
                <a:solidFill>
                  <a:srgbClr val="98C379"/>
                </a:solidFill>
                <a:effectLst/>
              </a:rPr>
              <a:t>to</a:t>
            </a:r>
            <a:r>
              <a:rPr lang="hu-HU" dirty="0">
                <a:solidFill>
                  <a:srgbClr val="98C379"/>
                </a:solidFill>
                <a:effectLst/>
              </a:rPr>
              <a:t> </a:t>
            </a:r>
            <a:r>
              <a:rPr lang="hu-HU" dirty="0" err="1">
                <a:solidFill>
                  <a:srgbClr val="98C379"/>
                </a:solidFill>
                <a:effectLst/>
              </a:rPr>
              <a:t>the</a:t>
            </a:r>
            <a:r>
              <a:rPr lang="hu-HU" dirty="0">
                <a:solidFill>
                  <a:srgbClr val="98C379"/>
                </a:solidFill>
                <a:effectLst/>
              </a:rPr>
              <a:t> </a:t>
            </a:r>
            <a:r>
              <a:rPr lang="hu-HU" dirty="0" err="1">
                <a:solidFill>
                  <a:srgbClr val="98C379"/>
                </a:solidFill>
                <a:effectLst/>
              </a:rPr>
              <a:t>power</a:t>
            </a:r>
            <a:r>
              <a:rPr lang="hu-HU" dirty="0">
                <a:solidFill>
                  <a:srgbClr val="98C379"/>
                </a:solidFill>
                <a:effectLst/>
              </a:rPr>
              <a:t> 3 is"</a:t>
            </a:r>
            <a:r>
              <a:rPr lang="hu-HU" dirty="0"/>
              <a:t>,</a:t>
            </a:r>
            <a:r>
              <a:rPr lang="hu-HU" dirty="0" err="1"/>
              <a:t>power</a:t>
            </a:r>
            <a:r>
              <a:rPr lang="hu-HU" dirty="0"/>
              <a:t>)</a:t>
            </a:r>
            <a:endParaRPr lang="hu-HU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55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A3438344-6830-894A-8380-40991B012CE1}"/>
              </a:ext>
            </a:extLst>
          </p:cNvPr>
          <p:cNvSpPr txBox="1">
            <a:spLocks/>
          </p:cNvSpPr>
          <p:nvPr/>
        </p:nvSpPr>
        <p:spPr>
          <a:xfrm>
            <a:off x="309148" y="80387"/>
            <a:ext cx="8262095" cy="767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bg1"/>
                </a:solidFill>
                <a:latin typeface="Poppins" pitchFamily="2" charset="0"/>
                <a:ea typeface="+mj-ea"/>
                <a:cs typeface="Poppins" pitchFamily="2" charset="0"/>
              </a:defRPr>
            </a:lvl1pPr>
          </a:lstStyle>
          <a:p>
            <a:r>
              <a:rPr lang="hu-HU" sz="4000" dirty="0"/>
              <a:t>Python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4B1C902-D3FF-11AA-B330-6FE83C8546B7}"/>
              </a:ext>
            </a:extLst>
          </p:cNvPr>
          <p:cNvSpPr txBox="1"/>
          <p:nvPr/>
        </p:nvSpPr>
        <p:spPr>
          <a:xfrm>
            <a:off x="309148" y="1066526"/>
            <a:ext cx="11431748" cy="4725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sz="18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Modulok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hu-HU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Ha kilépünk a Python </a:t>
            </a:r>
            <a:r>
              <a:rPr lang="hu-HU" dirty="0" err="1">
                <a:ea typeface="Calibri" panose="020F0502020204030204" pitchFamily="34" charset="0"/>
                <a:cs typeface="Arial" panose="020B0604020202020204" pitchFamily="34" charset="0"/>
              </a:rPr>
              <a:t>interpreterből</a:t>
            </a: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 akkor elvesztjük a változóink értékét, függvényeinket.</a:t>
            </a:r>
          </a:p>
          <a:p>
            <a:pPr marL="285750" lvl="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Jó lenne ezeket megőrizni valahogy: tároljuk egy szöveges állományba... –</a:t>
            </a:r>
            <a:r>
              <a:rPr lang="hu-HU" dirty="0" err="1">
                <a:ea typeface="Calibri" panose="020F0502020204030204" pitchFamily="34" charset="0"/>
                <a:cs typeface="Arial" panose="020B0604020202020204" pitchFamily="34" charset="0"/>
              </a:rPr>
              <a:t>szkriptek</a:t>
            </a:r>
            <a:endParaRPr lang="hu-HU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Egy hosszú programot is érdemes több részre osztani, illetve ha megírunk egy jó függvényt jó lenne máshonnan is elérni</a:t>
            </a:r>
          </a:p>
          <a:p>
            <a:pPr marL="285750" lvl="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Erre szolgálnak a Python </a:t>
            </a:r>
            <a:r>
              <a:rPr lang="hu-HU" dirty="0" err="1">
                <a:ea typeface="Calibri" panose="020F0502020204030204" pitchFamily="34" charset="0"/>
                <a:cs typeface="Arial" panose="020B0604020202020204" pitchFamily="34" charset="0"/>
              </a:rPr>
              <a:t>szkript</a:t>
            </a: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 fájljai a Modulok</a:t>
            </a:r>
          </a:p>
          <a:p>
            <a:pPr marL="285750" lvl="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Ezeket beimportálva a tartalmuk bárhonnan elérhető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hu-HU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hu-HU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hu-HU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662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A3438344-6830-894A-8380-40991B012CE1}"/>
              </a:ext>
            </a:extLst>
          </p:cNvPr>
          <p:cNvSpPr txBox="1">
            <a:spLocks/>
          </p:cNvSpPr>
          <p:nvPr/>
        </p:nvSpPr>
        <p:spPr>
          <a:xfrm>
            <a:off x="309148" y="80387"/>
            <a:ext cx="8262095" cy="767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bg1"/>
                </a:solidFill>
                <a:latin typeface="Poppins" pitchFamily="2" charset="0"/>
                <a:ea typeface="+mj-ea"/>
                <a:cs typeface="Poppins" pitchFamily="2" charset="0"/>
              </a:defRPr>
            </a:lvl1pPr>
          </a:lstStyle>
          <a:p>
            <a:r>
              <a:rPr lang="hu-HU" sz="4000" dirty="0"/>
              <a:t>Python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4B1C902-D3FF-11AA-B330-6FE83C8546B7}"/>
              </a:ext>
            </a:extLst>
          </p:cNvPr>
          <p:cNvSpPr txBox="1"/>
          <p:nvPr/>
        </p:nvSpPr>
        <p:spPr>
          <a:xfrm>
            <a:off x="309148" y="1066526"/>
            <a:ext cx="11431748" cy="3959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sz="18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Modulok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hu-HU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A modul egy Python file ami Python parancsokat és függvényeket tartalmaz</a:t>
            </a:r>
          </a:p>
          <a:p>
            <a:pPr marL="285750" lvl="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A neve </a:t>
            </a:r>
            <a:r>
              <a:rPr lang="hu-HU" dirty="0" err="1">
                <a:ea typeface="Calibri" panose="020F0502020204030204" pitchFamily="34" charset="0"/>
                <a:cs typeface="Arial" panose="020B0604020202020204" pitchFamily="34" charset="0"/>
              </a:rPr>
              <a:t>fileneve.py</a:t>
            </a: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285750" lvl="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A modul változói elérhetőek importálás után</a:t>
            </a:r>
          </a:p>
          <a:p>
            <a:pPr marL="285750" lvl="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Készítsük el a következő kódot egy tetszőleges text editorban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hu-HU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hu-HU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hu-HU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971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A3438344-6830-894A-8380-40991B012CE1}"/>
              </a:ext>
            </a:extLst>
          </p:cNvPr>
          <p:cNvSpPr txBox="1">
            <a:spLocks/>
          </p:cNvSpPr>
          <p:nvPr/>
        </p:nvSpPr>
        <p:spPr>
          <a:xfrm>
            <a:off x="309148" y="80387"/>
            <a:ext cx="8262095" cy="767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bg1"/>
                </a:solidFill>
                <a:latin typeface="Poppins" pitchFamily="2" charset="0"/>
                <a:ea typeface="+mj-ea"/>
                <a:cs typeface="Poppins" pitchFamily="2" charset="0"/>
              </a:defRPr>
            </a:lvl1pPr>
          </a:lstStyle>
          <a:p>
            <a:r>
              <a:rPr lang="hu-HU" sz="4000" dirty="0"/>
              <a:t>Python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4B1C902-D3FF-11AA-B330-6FE83C8546B7}"/>
              </a:ext>
            </a:extLst>
          </p:cNvPr>
          <p:cNvSpPr txBox="1"/>
          <p:nvPr/>
        </p:nvSpPr>
        <p:spPr>
          <a:xfrm>
            <a:off x="309148" y="1066526"/>
            <a:ext cx="11431748" cy="5681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sz="18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Modulok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hu-HU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i="1" dirty="0">
                <a:solidFill>
                  <a:srgbClr val="3D7B7B"/>
                </a:solidFill>
                <a:effectLst/>
              </a:rPr>
              <a:t># Fibonacci számok mentsük el </a:t>
            </a:r>
            <a:r>
              <a:rPr lang="hu-HU" i="1" dirty="0" err="1">
                <a:solidFill>
                  <a:srgbClr val="3D7B7B"/>
                </a:solidFill>
              </a:rPr>
              <a:t>f</a:t>
            </a:r>
            <a:r>
              <a:rPr lang="hu-HU" i="1" dirty="0" err="1">
                <a:solidFill>
                  <a:srgbClr val="3D7B7B"/>
                </a:solidFill>
                <a:effectLst/>
              </a:rPr>
              <a:t>ibo.py</a:t>
            </a:r>
            <a:r>
              <a:rPr lang="hu-HU" i="1" dirty="0">
                <a:solidFill>
                  <a:srgbClr val="3D7B7B"/>
                </a:solidFill>
                <a:effectLst/>
              </a:rPr>
              <a:t> néven</a:t>
            </a:r>
            <a:endParaRPr lang="hu-HU" dirty="0"/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b="1" dirty="0" err="1">
                <a:solidFill>
                  <a:srgbClr val="008000"/>
                </a:solidFill>
                <a:effectLst/>
              </a:rPr>
              <a:t>def</a:t>
            </a:r>
            <a:r>
              <a:rPr lang="hu-HU" dirty="0"/>
              <a:t> </a:t>
            </a:r>
            <a:r>
              <a:rPr lang="hu-HU" dirty="0" err="1">
                <a:solidFill>
                  <a:srgbClr val="0000FF"/>
                </a:solidFill>
                <a:effectLst/>
              </a:rPr>
              <a:t>fib</a:t>
            </a:r>
            <a:r>
              <a:rPr lang="hu-HU" dirty="0"/>
              <a:t>(</a:t>
            </a:r>
            <a:r>
              <a:rPr lang="hu-HU" dirty="0" err="1"/>
              <a:t>n</a:t>
            </a:r>
            <a:r>
              <a:rPr lang="hu-HU" dirty="0"/>
              <a:t>): </a:t>
            </a:r>
            <a:r>
              <a:rPr lang="hu-HU" i="1" dirty="0">
                <a:solidFill>
                  <a:srgbClr val="3D7B7B"/>
                </a:solidFill>
                <a:effectLst/>
              </a:rPr>
              <a:t># </a:t>
            </a:r>
            <a:r>
              <a:rPr lang="hu-HU" i="1" dirty="0" err="1">
                <a:solidFill>
                  <a:srgbClr val="3D7B7B"/>
                </a:solidFill>
                <a:effectLst/>
              </a:rPr>
              <a:t>write</a:t>
            </a:r>
            <a:r>
              <a:rPr lang="hu-HU" i="1" dirty="0">
                <a:solidFill>
                  <a:srgbClr val="3D7B7B"/>
                </a:solidFill>
                <a:effectLst/>
              </a:rPr>
              <a:t> Fibonacci </a:t>
            </a:r>
            <a:r>
              <a:rPr lang="hu-HU" i="1" dirty="0" err="1">
                <a:solidFill>
                  <a:srgbClr val="3D7B7B"/>
                </a:solidFill>
                <a:effectLst/>
              </a:rPr>
              <a:t>series</a:t>
            </a:r>
            <a:r>
              <a:rPr lang="hu-HU" i="1" dirty="0">
                <a:solidFill>
                  <a:srgbClr val="3D7B7B"/>
                </a:solidFill>
                <a:effectLst/>
              </a:rPr>
              <a:t> </a:t>
            </a:r>
            <a:r>
              <a:rPr lang="hu-HU" i="1" dirty="0" err="1">
                <a:solidFill>
                  <a:srgbClr val="3D7B7B"/>
                </a:solidFill>
                <a:effectLst/>
              </a:rPr>
              <a:t>up</a:t>
            </a:r>
            <a:r>
              <a:rPr lang="hu-HU" i="1" dirty="0">
                <a:solidFill>
                  <a:srgbClr val="3D7B7B"/>
                </a:solidFill>
                <a:effectLst/>
              </a:rPr>
              <a:t> </a:t>
            </a:r>
            <a:r>
              <a:rPr lang="hu-HU" i="1" dirty="0" err="1">
                <a:solidFill>
                  <a:srgbClr val="3D7B7B"/>
                </a:solidFill>
                <a:effectLst/>
              </a:rPr>
              <a:t>to</a:t>
            </a:r>
            <a:r>
              <a:rPr lang="hu-HU" i="1" dirty="0">
                <a:solidFill>
                  <a:srgbClr val="3D7B7B"/>
                </a:solidFill>
                <a:effectLst/>
              </a:rPr>
              <a:t> </a:t>
            </a:r>
            <a:r>
              <a:rPr lang="hu-HU" i="1" dirty="0" err="1">
                <a:solidFill>
                  <a:srgbClr val="3D7B7B"/>
                </a:solidFill>
                <a:effectLst/>
              </a:rPr>
              <a:t>n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	a, </a:t>
            </a:r>
            <a:r>
              <a:rPr lang="hu-HU" dirty="0" err="1"/>
              <a:t>b</a:t>
            </a:r>
            <a:r>
              <a:rPr lang="hu-HU" dirty="0"/>
              <a:t> </a:t>
            </a:r>
            <a:r>
              <a:rPr lang="hu-HU" dirty="0">
                <a:solidFill>
                  <a:srgbClr val="666666"/>
                </a:solidFill>
                <a:effectLst/>
              </a:rPr>
              <a:t>=</a:t>
            </a:r>
            <a:r>
              <a:rPr lang="hu-HU" dirty="0"/>
              <a:t> </a:t>
            </a:r>
            <a:r>
              <a:rPr lang="hu-HU" dirty="0">
                <a:solidFill>
                  <a:srgbClr val="666666"/>
                </a:solidFill>
                <a:effectLst/>
              </a:rPr>
              <a:t>0</a:t>
            </a:r>
            <a:r>
              <a:rPr lang="hu-HU" dirty="0"/>
              <a:t>, </a:t>
            </a:r>
            <a:r>
              <a:rPr lang="hu-HU" dirty="0">
                <a:solidFill>
                  <a:srgbClr val="666666"/>
                </a:solidFill>
                <a:effectLst/>
              </a:rPr>
              <a:t>1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	</a:t>
            </a:r>
            <a:r>
              <a:rPr lang="hu-HU" b="1" dirty="0" err="1">
                <a:solidFill>
                  <a:srgbClr val="008000"/>
                </a:solidFill>
                <a:effectLst/>
              </a:rPr>
              <a:t>while</a:t>
            </a:r>
            <a:r>
              <a:rPr lang="hu-HU" dirty="0"/>
              <a:t> a </a:t>
            </a:r>
            <a:r>
              <a:rPr lang="hu-HU" dirty="0">
                <a:solidFill>
                  <a:srgbClr val="666666"/>
                </a:solidFill>
                <a:effectLst/>
              </a:rPr>
              <a:t>&lt;</a:t>
            </a:r>
            <a:r>
              <a:rPr lang="hu-HU" dirty="0"/>
              <a:t> </a:t>
            </a:r>
            <a:r>
              <a:rPr lang="hu-HU" dirty="0" err="1"/>
              <a:t>n</a:t>
            </a:r>
            <a:r>
              <a:rPr lang="hu-HU" dirty="0"/>
              <a:t>: </a:t>
            </a:r>
            <a:br>
              <a:rPr lang="hu-HU" dirty="0"/>
            </a:br>
            <a:r>
              <a:rPr lang="hu-HU" dirty="0"/>
              <a:t>		</a:t>
            </a:r>
            <a:r>
              <a:rPr lang="hu-HU" dirty="0">
                <a:solidFill>
                  <a:srgbClr val="008000"/>
                </a:solidFill>
                <a:effectLst/>
              </a:rPr>
              <a:t>print</a:t>
            </a:r>
            <a:r>
              <a:rPr lang="hu-HU" dirty="0"/>
              <a:t>(a, end</a:t>
            </a:r>
            <a:r>
              <a:rPr lang="hu-HU" dirty="0">
                <a:solidFill>
                  <a:srgbClr val="666666"/>
                </a:solidFill>
                <a:effectLst/>
              </a:rPr>
              <a:t>=</a:t>
            </a:r>
            <a:r>
              <a:rPr lang="hu-HU" dirty="0">
                <a:solidFill>
                  <a:srgbClr val="BA2121"/>
                </a:solidFill>
                <a:effectLst/>
              </a:rPr>
              <a:t>' ‚</a:t>
            </a:r>
            <a:r>
              <a:rPr lang="hu-HU" dirty="0"/>
              <a:t>) </a:t>
            </a:r>
            <a:br>
              <a:rPr lang="hu-HU" dirty="0"/>
            </a:br>
            <a:r>
              <a:rPr lang="hu-HU" dirty="0"/>
              <a:t>		a, </a:t>
            </a:r>
            <a:r>
              <a:rPr lang="hu-HU" dirty="0" err="1"/>
              <a:t>b</a:t>
            </a:r>
            <a:r>
              <a:rPr lang="hu-HU" dirty="0"/>
              <a:t> </a:t>
            </a:r>
            <a:r>
              <a:rPr lang="hu-HU" dirty="0">
                <a:solidFill>
                  <a:srgbClr val="666666"/>
                </a:solidFill>
                <a:effectLst/>
              </a:rPr>
              <a:t>=</a:t>
            </a:r>
            <a:r>
              <a:rPr lang="hu-HU" dirty="0"/>
              <a:t> </a:t>
            </a:r>
            <a:r>
              <a:rPr lang="hu-HU" dirty="0" err="1"/>
              <a:t>b</a:t>
            </a:r>
            <a:r>
              <a:rPr lang="hu-HU" dirty="0"/>
              <a:t>, </a:t>
            </a:r>
            <a:r>
              <a:rPr lang="hu-HU" dirty="0" err="1"/>
              <a:t>a</a:t>
            </a:r>
            <a:r>
              <a:rPr lang="hu-HU" dirty="0" err="1">
                <a:solidFill>
                  <a:srgbClr val="666666"/>
                </a:solidFill>
                <a:effectLst/>
              </a:rPr>
              <a:t>+</a:t>
            </a:r>
            <a:r>
              <a:rPr lang="hu-HU" dirty="0" err="1"/>
              <a:t>b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	</a:t>
            </a:r>
            <a:r>
              <a:rPr lang="hu-HU" dirty="0">
                <a:solidFill>
                  <a:srgbClr val="008000"/>
                </a:solidFill>
                <a:effectLst/>
              </a:rPr>
              <a:t>print</a:t>
            </a:r>
            <a:r>
              <a:rPr lang="hu-HU" dirty="0"/>
              <a:t>() 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b="1" dirty="0" err="1">
                <a:solidFill>
                  <a:srgbClr val="008000"/>
                </a:solidFill>
                <a:effectLst/>
              </a:rPr>
              <a:t>def</a:t>
            </a:r>
            <a:r>
              <a:rPr lang="hu-HU" dirty="0"/>
              <a:t> </a:t>
            </a:r>
            <a:r>
              <a:rPr lang="hu-HU" dirty="0">
                <a:solidFill>
                  <a:srgbClr val="0000FF"/>
                </a:solidFill>
                <a:effectLst/>
              </a:rPr>
              <a:t>fib2</a:t>
            </a:r>
            <a:r>
              <a:rPr lang="hu-HU" dirty="0"/>
              <a:t>(</a:t>
            </a:r>
            <a:r>
              <a:rPr lang="hu-HU" dirty="0" err="1"/>
              <a:t>n</a:t>
            </a:r>
            <a:r>
              <a:rPr lang="hu-HU" dirty="0"/>
              <a:t>): </a:t>
            </a:r>
            <a:r>
              <a:rPr lang="hu-HU" i="1" dirty="0">
                <a:solidFill>
                  <a:srgbClr val="3D7B7B"/>
                </a:solidFill>
                <a:effectLst/>
              </a:rPr>
              <a:t># </a:t>
            </a:r>
            <a:r>
              <a:rPr lang="hu-HU" i="1" dirty="0" err="1">
                <a:solidFill>
                  <a:srgbClr val="3D7B7B"/>
                </a:solidFill>
                <a:effectLst/>
              </a:rPr>
              <a:t>return</a:t>
            </a:r>
            <a:r>
              <a:rPr lang="hu-HU" i="1" dirty="0">
                <a:solidFill>
                  <a:srgbClr val="3D7B7B"/>
                </a:solidFill>
                <a:effectLst/>
              </a:rPr>
              <a:t> Fibonacci </a:t>
            </a:r>
            <a:r>
              <a:rPr lang="hu-HU" i="1" dirty="0" err="1">
                <a:solidFill>
                  <a:srgbClr val="3D7B7B"/>
                </a:solidFill>
                <a:effectLst/>
              </a:rPr>
              <a:t>series</a:t>
            </a:r>
            <a:r>
              <a:rPr lang="hu-HU" i="1" dirty="0">
                <a:solidFill>
                  <a:srgbClr val="3D7B7B"/>
                </a:solidFill>
                <a:effectLst/>
              </a:rPr>
              <a:t> </a:t>
            </a:r>
            <a:r>
              <a:rPr lang="hu-HU" i="1" dirty="0" err="1">
                <a:solidFill>
                  <a:srgbClr val="3D7B7B"/>
                </a:solidFill>
                <a:effectLst/>
              </a:rPr>
              <a:t>up</a:t>
            </a:r>
            <a:r>
              <a:rPr lang="hu-HU" i="1" dirty="0">
                <a:solidFill>
                  <a:srgbClr val="3D7B7B"/>
                </a:solidFill>
                <a:effectLst/>
              </a:rPr>
              <a:t> </a:t>
            </a:r>
            <a:r>
              <a:rPr lang="hu-HU" i="1" dirty="0" err="1">
                <a:solidFill>
                  <a:srgbClr val="3D7B7B"/>
                </a:solidFill>
                <a:effectLst/>
              </a:rPr>
              <a:t>to</a:t>
            </a:r>
            <a:r>
              <a:rPr lang="hu-HU" i="1" dirty="0">
                <a:solidFill>
                  <a:srgbClr val="3D7B7B"/>
                </a:solidFill>
                <a:effectLst/>
              </a:rPr>
              <a:t> </a:t>
            </a:r>
            <a:r>
              <a:rPr lang="hu-HU" i="1" dirty="0" err="1">
                <a:solidFill>
                  <a:srgbClr val="3D7B7B"/>
                </a:solidFill>
                <a:effectLst/>
              </a:rPr>
              <a:t>n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	</a:t>
            </a:r>
            <a:r>
              <a:rPr lang="hu-HU" dirty="0" err="1"/>
              <a:t>result</a:t>
            </a:r>
            <a:r>
              <a:rPr lang="hu-HU" dirty="0"/>
              <a:t> </a:t>
            </a:r>
            <a:r>
              <a:rPr lang="hu-HU" dirty="0">
                <a:solidFill>
                  <a:srgbClr val="666666"/>
                </a:solidFill>
                <a:effectLst/>
              </a:rPr>
              <a:t>=</a:t>
            </a:r>
            <a:r>
              <a:rPr lang="hu-HU" dirty="0"/>
              <a:t> [] </a:t>
            </a:r>
            <a:br>
              <a:rPr lang="hu-HU" dirty="0"/>
            </a:br>
            <a:r>
              <a:rPr lang="hu-HU" dirty="0"/>
              <a:t>	a, </a:t>
            </a:r>
            <a:r>
              <a:rPr lang="hu-HU" dirty="0" err="1"/>
              <a:t>b</a:t>
            </a:r>
            <a:r>
              <a:rPr lang="hu-HU" dirty="0"/>
              <a:t> </a:t>
            </a:r>
            <a:r>
              <a:rPr lang="hu-HU" dirty="0">
                <a:solidFill>
                  <a:srgbClr val="666666"/>
                </a:solidFill>
                <a:effectLst/>
              </a:rPr>
              <a:t>=</a:t>
            </a:r>
            <a:r>
              <a:rPr lang="hu-HU" dirty="0"/>
              <a:t> </a:t>
            </a:r>
            <a:r>
              <a:rPr lang="hu-HU" dirty="0">
                <a:solidFill>
                  <a:srgbClr val="666666"/>
                </a:solidFill>
                <a:effectLst/>
              </a:rPr>
              <a:t>0</a:t>
            </a:r>
            <a:r>
              <a:rPr lang="hu-HU" dirty="0"/>
              <a:t>, </a:t>
            </a:r>
            <a:r>
              <a:rPr lang="hu-HU" dirty="0">
                <a:solidFill>
                  <a:srgbClr val="666666"/>
                </a:solidFill>
                <a:effectLst/>
              </a:rPr>
              <a:t>1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	</a:t>
            </a:r>
            <a:r>
              <a:rPr lang="hu-HU" b="1" dirty="0" err="1">
                <a:solidFill>
                  <a:srgbClr val="008000"/>
                </a:solidFill>
                <a:effectLst/>
              </a:rPr>
              <a:t>while</a:t>
            </a:r>
            <a:r>
              <a:rPr lang="hu-HU" dirty="0"/>
              <a:t> a </a:t>
            </a:r>
            <a:r>
              <a:rPr lang="hu-HU" dirty="0">
                <a:solidFill>
                  <a:srgbClr val="666666"/>
                </a:solidFill>
                <a:effectLst/>
              </a:rPr>
              <a:t>&lt;</a:t>
            </a:r>
            <a:r>
              <a:rPr lang="hu-HU" dirty="0"/>
              <a:t> </a:t>
            </a:r>
            <a:r>
              <a:rPr lang="hu-HU" dirty="0" err="1"/>
              <a:t>n</a:t>
            </a:r>
            <a:r>
              <a:rPr lang="hu-HU" dirty="0"/>
              <a:t>: </a:t>
            </a:r>
            <a:br>
              <a:rPr lang="hu-HU" dirty="0"/>
            </a:br>
            <a:r>
              <a:rPr lang="hu-HU" dirty="0"/>
              <a:t>		</a:t>
            </a:r>
            <a:r>
              <a:rPr lang="hu-HU" dirty="0" err="1"/>
              <a:t>result</a:t>
            </a:r>
            <a:r>
              <a:rPr lang="hu-HU" dirty="0" err="1">
                <a:solidFill>
                  <a:srgbClr val="666666"/>
                </a:solidFill>
                <a:effectLst/>
              </a:rPr>
              <a:t>.</a:t>
            </a:r>
            <a:r>
              <a:rPr lang="hu-HU" dirty="0" err="1"/>
              <a:t>append</a:t>
            </a:r>
            <a:r>
              <a:rPr lang="hu-HU" dirty="0"/>
              <a:t>(a) </a:t>
            </a:r>
            <a:br>
              <a:rPr lang="hu-HU" dirty="0"/>
            </a:br>
            <a:r>
              <a:rPr lang="hu-HU" dirty="0"/>
              <a:t>		a, </a:t>
            </a:r>
            <a:r>
              <a:rPr lang="hu-HU" dirty="0" err="1"/>
              <a:t>b</a:t>
            </a:r>
            <a:r>
              <a:rPr lang="hu-HU" dirty="0"/>
              <a:t> </a:t>
            </a:r>
            <a:r>
              <a:rPr lang="hu-HU" dirty="0">
                <a:solidFill>
                  <a:srgbClr val="666666"/>
                </a:solidFill>
                <a:effectLst/>
              </a:rPr>
              <a:t>=</a:t>
            </a:r>
            <a:r>
              <a:rPr lang="hu-HU" dirty="0"/>
              <a:t> </a:t>
            </a:r>
            <a:r>
              <a:rPr lang="hu-HU" dirty="0" err="1"/>
              <a:t>b</a:t>
            </a:r>
            <a:r>
              <a:rPr lang="hu-HU" dirty="0"/>
              <a:t>, </a:t>
            </a:r>
            <a:r>
              <a:rPr lang="hu-HU" dirty="0" err="1"/>
              <a:t>a</a:t>
            </a:r>
            <a:r>
              <a:rPr lang="hu-HU" dirty="0" err="1">
                <a:solidFill>
                  <a:srgbClr val="666666"/>
                </a:solidFill>
                <a:effectLst/>
              </a:rPr>
              <a:t>+</a:t>
            </a:r>
            <a:r>
              <a:rPr lang="hu-HU" dirty="0" err="1"/>
              <a:t>b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	</a:t>
            </a:r>
            <a:r>
              <a:rPr lang="hu-HU" b="1" dirty="0" err="1">
                <a:solidFill>
                  <a:srgbClr val="008000"/>
                </a:solidFill>
                <a:effectLst/>
              </a:rPr>
              <a:t>return</a:t>
            </a:r>
            <a:r>
              <a:rPr lang="hu-HU" dirty="0"/>
              <a:t> </a:t>
            </a:r>
            <a:r>
              <a:rPr lang="hu-HU" dirty="0" err="1"/>
              <a:t>result</a:t>
            </a:r>
            <a:endParaRPr lang="hu-HU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E563E886-3331-53FB-6383-037FD945F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133" y="1252330"/>
            <a:ext cx="6527827" cy="174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23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A3438344-6830-894A-8380-40991B012CE1}"/>
              </a:ext>
            </a:extLst>
          </p:cNvPr>
          <p:cNvSpPr txBox="1">
            <a:spLocks/>
          </p:cNvSpPr>
          <p:nvPr/>
        </p:nvSpPr>
        <p:spPr>
          <a:xfrm>
            <a:off x="309148" y="80387"/>
            <a:ext cx="8262095" cy="767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bg1"/>
                </a:solidFill>
                <a:latin typeface="Poppins" pitchFamily="2" charset="0"/>
                <a:ea typeface="+mj-ea"/>
                <a:cs typeface="Poppins" pitchFamily="2" charset="0"/>
              </a:defRPr>
            </a:lvl1pPr>
          </a:lstStyle>
          <a:p>
            <a:r>
              <a:rPr lang="hu-HU" sz="4000" dirty="0"/>
              <a:t>Python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4B1C902-D3FF-11AA-B330-6FE83C8546B7}"/>
              </a:ext>
            </a:extLst>
          </p:cNvPr>
          <p:cNvSpPr txBox="1"/>
          <p:nvPr/>
        </p:nvSpPr>
        <p:spPr>
          <a:xfrm>
            <a:off x="309148" y="1066526"/>
            <a:ext cx="11431748" cy="1732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sz="18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Modulok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Importáljuk be:</a:t>
            </a:r>
          </a:p>
          <a:p>
            <a:pPr marL="285750" lvl="0" indent="-28575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hu-HU" dirty="0" err="1">
                <a:ea typeface="Calibri" panose="020F0502020204030204" pitchFamily="34" charset="0"/>
                <a:cs typeface="Arial" panose="020B0604020202020204" pitchFamily="34" charset="0"/>
              </a:rPr>
              <a:t>fibo</a:t>
            </a:r>
            <a:endParaRPr lang="hu-HU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endParaRPr lang="hu-HU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AD0FC49D-169F-9A30-BEA3-4584FA91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48" y="2487422"/>
            <a:ext cx="6794500" cy="1663700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88212996-2D1D-9C27-6E33-729D7A8C8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28" y="4915174"/>
            <a:ext cx="54864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11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A3438344-6830-894A-8380-40991B012CE1}"/>
              </a:ext>
            </a:extLst>
          </p:cNvPr>
          <p:cNvSpPr txBox="1">
            <a:spLocks/>
          </p:cNvSpPr>
          <p:nvPr/>
        </p:nvSpPr>
        <p:spPr>
          <a:xfrm>
            <a:off x="309148" y="80387"/>
            <a:ext cx="8262095" cy="767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bg1"/>
                </a:solidFill>
                <a:latin typeface="Poppins" pitchFamily="2" charset="0"/>
                <a:ea typeface="+mj-ea"/>
                <a:cs typeface="Poppins" pitchFamily="2" charset="0"/>
              </a:defRPr>
            </a:lvl1pPr>
          </a:lstStyle>
          <a:p>
            <a:r>
              <a:rPr lang="hu-HU" sz="4000" dirty="0"/>
              <a:t>Python</a:t>
            </a:r>
          </a:p>
        </p:txBody>
      </p:sp>
      <p:pic>
        <p:nvPicPr>
          <p:cNvPr id="1026" name="Picture 2" descr="Python Function Return | Function Return Statement in Python">
            <a:extLst>
              <a:ext uri="{FF2B5EF4-FFF2-40B4-BE49-F238E27FC236}">
                <a16:creationId xmlns:a16="http://schemas.microsoft.com/office/drawing/2014/main" id="{7D5C8AC3-1CC3-E52B-DFD2-D5E834F5E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0" t="33722" r="5099"/>
          <a:stretch/>
        </p:blipFill>
        <p:spPr bwMode="auto">
          <a:xfrm>
            <a:off x="487680" y="1645920"/>
            <a:ext cx="11045952" cy="422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58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A3438344-6830-894A-8380-40991B012CE1}"/>
              </a:ext>
            </a:extLst>
          </p:cNvPr>
          <p:cNvSpPr txBox="1">
            <a:spLocks/>
          </p:cNvSpPr>
          <p:nvPr/>
        </p:nvSpPr>
        <p:spPr>
          <a:xfrm>
            <a:off x="309148" y="80387"/>
            <a:ext cx="8262095" cy="767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bg1"/>
                </a:solidFill>
                <a:latin typeface="Poppins" pitchFamily="2" charset="0"/>
                <a:ea typeface="+mj-ea"/>
                <a:cs typeface="Poppins" pitchFamily="2" charset="0"/>
              </a:defRPr>
            </a:lvl1pPr>
          </a:lstStyle>
          <a:p>
            <a:r>
              <a:rPr lang="hu-HU" sz="4000" dirty="0"/>
              <a:t>Python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4B1C902-D3FF-11AA-B330-6FE83C8546B7}"/>
              </a:ext>
            </a:extLst>
          </p:cNvPr>
          <p:cNvSpPr txBox="1"/>
          <p:nvPr/>
        </p:nvSpPr>
        <p:spPr>
          <a:xfrm>
            <a:off x="309148" y="1066526"/>
            <a:ext cx="11431748" cy="3966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sz="18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Modulok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Egy Modul számos utasítást és több függvényt is tartalmazhat.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A gyorsabb futás, kevesebb memória használat miatt lehet hogy néha csak pár függvényt akarunk beimportálni: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b="1" dirty="0" err="1">
                <a:solidFill>
                  <a:srgbClr val="008000"/>
                </a:solidFill>
                <a:effectLst/>
              </a:rPr>
              <a:t>from</a:t>
            </a:r>
            <a:r>
              <a:rPr lang="hu-HU" dirty="0"/>
              <a:t> </a:t>
            </a:r>
            <a:r>
              <a:rPr lang="hu-HU" b="1" dirty="0" err="1">
                <a:solidFill>
                  <a:srgbClr val="0000FF"/>
                </a:solidFill>
                <a:effectLst/>
              </a:rPr>
              <a:t>fibo</a:t>
            </a:r>
            <a:r>
              <a:rPr lang="hu-HU" dirty="0"/>
              <a:t> </a:t>
            </a:r>
            <a:r>
              <a:rPr lang="hu-HU" b="1" dirty="0">
                <a:solidFill>
                  <a:srgbClr val="008000"/>
                </a:solidFill>
                <a:effectLst/>
              </a:rPr>
              <a:t>import</a:t>
            </a:r>
            <a:r>
              <a:rPr lang="hu-HU" dirty="0"/>
              <a:t> </a:t>
            </a:r>
            <a:r>
              <a:rPr lang="hu-HU" dirty="0" err="1"/>
              <a:t>fib</a:t>
            </a:r>
            <a:r>
              <a:rPr lang="hu-HU" dirty="0"/>
              <a:t>, fib2 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b="1" dirty="0">
                <a:solidFill>
                  <a:srgbClr val="000080"/>
                </a:solidFill>
                <a:effectLst/>
              </a:rPr>
              <a:t>&gt;&gt;&gt; </a:t>
            </a:r>
            <a:r>
              <a:rPr lang="hu-HU" dirty="0" err="1"/>
              <a:t>fib</a:t>
            </a:r>
            <a:r>
              <a:rPr lang="hu-HU" dirty="0"/>
              <a:t>(</a:t>
            </a:r>
            <a:r>
              <a:rPr lang="hu-HU" dirty="0">
                <a:solidFill>
                  <a:srgbClr val="666666"/>
                </a:solidFill>
                <a:effectLst/>
              </a:rPr>
              <a:t>500</a:t>
            </a:r>
            <a:r>
              <a:rPr lang="hu-HU" dirty="0"/>
              <a:t>)</a:t>
            </a:r>
            <a:endParaRPr lang="hu-HU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hu-HU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Használhatunk </a:t>
            </a:r>
            <a:r>
              <a:rPr lang="hu-HU" dirty="0" err="1">
                <a:ea typeface="Calibri" panose="020F0502020204030204" pitchFamily="34" charset="0"/>
                <a:cs typeface="Arial" panose="020B0604020202020204" pitchFamily="34" charset="0"/>
              </a:rPr>
              <a:t>aliast</a:t>
            </a: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 is: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b="1" dirty="0">
                <a:solidFill>
                  <a:srgbClr val="008000"/>
                </a:solidFill>
                <a:effectLst/>
              </a:rPr>
              <a:t>import</a:t>
            </a:r>
            <a:r>
              <a:rPr lang="hu-HU" dirty="0"/>
              <a:t> </a:t>
            </a:r>
            <a:r>
              <a:rPr lang="hu-HU" b="1" dirty="0" err="1">
                <a:solidFill>
                  <a:srgbClr val="0000FF"/>
                </a:solidFill>
                <a:effectLst/>
              </a:rPr>
              <a:t>fibo</a:t>
            </a:r>
            <a:r>
              <a:rPr lang="hu-HU" dirty="0"/>
              <a:t> </a:t>
            </a:r>
            <a:r>
              <a:rPr lang="hu-HU" b="1" dirty="0" err="1">
                <a:solidFill>
                  <a:srgbClr val="008000"/>
                </a:solidFill>
                <a:effectLst/>
              </a:rPr>
              <a:t>as</a:t>
            </a:r>
            <a:r>
              <a:rPr lang="hu-HU" dirty="0"/>
              <a:t> </a:t>
            </a:r>
            <a:r>
              <a:rPr lang="hu-HU" b="1" dirty="0" err="1">
                <a:solidFill>
                  <a:srgbClr val="0000FF"/>
                </a:solidFill>
                <a:effectLst/>
              </a:rPr>
              <a:t>fib</a:t>
            </a:r>
            <a:endParaRPr lang="hu-HU" b="1" dirty="0">
              <a:solidFill>
                <a:srgbClr val="0000FF"/>
              </a:solidFill>
              <a:effectLst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 err="1"/>
              <a:t>fib</a:t>
            </a:r>
            <a:r>
              <a:rPr lang="hu-HU" dirty="0" err="1">
                <a:solidFill>
                  <a:srgbClr val="666666"/>
                </a:solidFill>
                <a:effectLst/>
              </a:rPr>
              <a:t>.</a:t>
            </a:r>
            <a:r>
              <a:rPr lang="hu-HU" dirty="0" err="1"/>
              <a:t>fib</a:t>
            </a:r>
            <a:r>
              <a:rPr lang="hu-HU" dirty="0"/>
              <a:t>(</a:t>
            </a:r>
            <a:r>
              <a:rPr lang="hu-HU" dirty="0">
                <a:solidFill>
                  <a:srgbClr val="666666"/>
                </a:solidFill>
                <a:effectLst/>
              </a:rPr>
              <a:t>500</a:t>
            </a:r>
            <a:r>
              <a:rPr lang="hu-HU" dirty="0"/>
              <a:t>)</a:t>
            </a:r>
            <a:endParaRPr lang="hu-HU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251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A3438344-6830-894A-8380-40991B012CE1}"/>
              </a:ext>
            </a:extLst>
          </p:cNvPr>
          <p:cNvSpPr txBox="1">
            <a:spLocks/>
          </p:cNvSpPr>
          <p:nvPr/>
        </p:nvSpPr>
        <p:spPr>
          <a:xfrm>
            <a:off x="309148" y="80387"/>
            <a:ext cx="8262095" cy="767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bg1"/>
                </a:solidFill>
                <a:latin typeface="Poppins" pitchFamily="2" charset="0"/>
                <a:ea typeface="+mj-ea"/>
                <a:cs typeface="Poppins" pitchFamily="2" charset="0"/>
              </a:defRPr>
            </a:lvl1pPr>
          </a:lstStyle>
          <a:p>
            <a:r>
              <a:rPr lang="hu-HU" sz="4000" dirty="0"/>
              <a:t>Python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4B1C902-D3FF-11AA-B330-6FE83C8546B7}"/>
              </a:ext>
            </a:extLst>
          </p:cNvPr>
          <p:cNvSpPr txBox="1"/>
          <p:nvPr/>
        </p:nvSpPr>
        <p:spPr>
          <a:xfrm>
            <a:off x="309148" y="1066526"/>
            <a:ext cx="11431748" cy="2179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sz="18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Modulok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Vannak modulok amelyek minden Python </a:t>
            </a:r>
            <a:r>
              <a:rPr lang="hu-HU" dirty="0" err="1">
                <a:ea typeface="Calibri" panose="020F0502020204030204" pitchFamily="34" charset="0"/>
                <a:cs typeface="Arial" panose="020B0604020202020204" pitchFamily="34" charset="0"/>
              </a:rPr>
              <a:t>interpreternek</a:t>
            </a: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 részei.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És vannak amit használat előtt nekünk kell telepíteni.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hu-HU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Néhány modul</a:t>
            </a:r>
          </a:p>
        </p:txBody>
      </p:sp>
      <p:pic>
        <p:nvPicPr>
          <p:cNvPr id="1026" name="Picture 2" descr="Unlocking the Power of Python Modules, Libraries, and Packages.">
            <a:extLst>
              <a:ext uri="{FF2B5EF4-FFF2-40B4-BE49-F238E27FC236}">
                <a16:creationId xmlns:a16="http://schemas.microsoft.com/office/drawing/2014/main" id="{A79D91B8-794B-6041-31B5-AFA61B22A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13" y="2487168"/>
            <a:ext cx="6553212" cy="437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101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A3438344-6830-894A-8380-40991B012CE1}"/>
              </a:ext>
            </a:extLst>
          </p:cNvPr>
          <p:cNvSpPr txBox="1">
            <a:spLocks/>
          </p:cNvSpPr>
          <p:nvPr/>
        </p:nvSpPr>
        <p:spPr>
          <a:xfrm>
            <a:off x="309148" y="80387"/>
            <a:ext cx="8262095" cy="767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bg1"/>
                </a:solidFill>
                <a:latin typeface="Poppins" pitchFamily="2" charset="0"/>
                <a:ea typeface="+mj-ea"/>
                <a:cs typeface="Poppins" pitchFamily="2" charset="0"/>
              </a:defRPr>
            </a:lvl1pPr>
          </a:lstStyle>
          <a:p>
            <a:r>
              <a:rPr lang="hu-HU" sz="4000" dirty="0"/>
              <a:t>Python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4B1C902-D3FF-11AA-B330-6FE83C8546B7}"/>
              </a:ext>
            </a:extLst>
          </p:cNvPr>
          <p:cNvSpPr txBox="1"/>
          <p:nvPr/>
        </p:nvSpPr>
        <p:spPr>
          <a:xfrm>
            <a:off x="309148" y="1066526"/>
            <a:ext cx="11431748" cy="2179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sz="18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Modulok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Vannak modulok amelyek minden Python </a:t>
            </a:r>
            <a:r>
              <a:rPr lang="hu-HU" dirty="0" err="1">
                <a:ea typeface="Calibri" panose="020F0502020204030204" pitchFamily="34" charset="0"/>
                <a:cs typeface="Arial" panose="020B0604020202020204" pitchFamily="34" charset="0"/>
              </a:rPr>
              <a:t>interpreternek</a:t>
            </a: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 részei.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És vannak amit használat előtt nekünk kell telepíteni.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hu-HU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Néhány modul</a:t>
            </a:r>
          </a:p>
        </p:txBody>
      </p:sp>
      <p:pic>
        <p:nvPicPr>
          <p:cNvPr id="1026" name="Picture 2" descr="Unlocking the Power of Python Modules, Libraries, and Packages.">
            <a:extLst>
              <a:ext uri="{FF2B5EF4-FFF2-40B4-BE49-F238E27FC236}">
                <a16:creationId xmlns:a16="http://schemas.microsoft.com/office/drawing/2014/main" id="{A79D91B8-794B-6041-31B5-AFA61B22A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13" y="2487168"/>
            <a:ext cx="6553212" cy="437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934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A3438344-6830-894A-8380-40991B012CE1}"/>
              </a:ext>
            </a:extLst>
          </p:cNvPr>
          <p:cNvSpPr txBox="1">
            <a:spLocks/>
          </p:cNvSpPr>
          <p:nvPr/>
        </p:nvSpPr>
        <p:spPr>
          <a:xfrm>
            <a:off x="309148" y="80387"/>
            <a:ext cx="8262095" cy="767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bg1"/>
                </a:solidFill>
                <a:latin typeface="Poppins" pitchFamily="2" charset="0"/>
                <a:ea typeface="+mj-ea"/>
                <a:cs typeface="Poppins" pitchFamily="2" charset="0"/>
              </a:defRPr>
            </a:lvl1pPr>
          </a:lstStyle>
          <a:p>
            <a:r>
              <a:rPr lang="hu-HU" sz="4000" dirty="0"/>
              <a:t>Python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4B1C902-D3FF-11AA-B330-6FE83C8546B7}"/>
              </a:ext>
            </a:extLst>
          </p:cNvPr>
          <p:cNvSpPr txBox="1"/>
          <p:nvPr/>
        </p:nvSpPr>
        <p:spPr>
          <a:xfrm>
            <a:off x="309148" y="1066526"/>
            <a:ext cx="11431748" cy="2179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sz="18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Modulok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 err="1">
                <a:ea typeface="Calibri" panose="020F0502020204030204" pitchFamily="34" charset="0"/>
                <a:cs typeface="Arial" panose="020B0604020202020204" pitchFamily="34" charset="0"/>
              </a:rPr>
              <a:t>Math</a:t>
            </a: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 modul: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Vannak matematikai függvények alapból is a Pythonban: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Pl.: </a:t>
            </a:r>
            <a:r>
              <a:rPr lang="hu-HU" dirty="0" err="1">
                <a:ea typeface="Calibri" panose="020F0502020204030204" pitchFamily="34" charset="0"/>
                <a:cs typeface="Arial" panose="020B0604020202020204" pitchFamily="34" charset="0"/>
              </a:rPr>
              <a:t>max</a:t>
            </a: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(), min(), </a:t>
            </a:r>
            <a:r>
              <a:rPr lang="hu-HU" dirty="0" err="1">
                <a:ea typeface="Calibri" panose="020F0502020204030204" pitchFamily="34" charset="0"/>
                <a:cs typeface="Arial" panose="020B0604020202020204" pitchFamily="34" charset="0"/>
              </a:rPr>
              <a:t>pow</a:t>
            </a: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hu-HU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FAED1249-2C5F-1D02-7853-BF6788B29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04" y="3057387"/>
            <a:ext cx="3124200" cy="1955800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0469C9D1-9A51-AB80-9FC5-56C0D48CD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885" y="2815064"/>
            <a:ext cx="3314700" cy="262890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2F3F3466-1F63-3684-617A-C1D280EA5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7124" y="3062714"/>
            <a:ext cx="23749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31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A3438344-6830-894A-8380-40991B012CE1}"/>
              </a:ext>
            </a:extLst>
          </p:cNvPr>
          <p:cNvSpPr txBox="1">
            <a:spLocks/>
          </p:cNvSpPr>
          <p:nvPr/>
        </p:nvSpPr>
        <p:spPr>
          <a:xfrm>
            <a:off x="309148" y="80387"/>
            <a:ext cx="8262095" cy="767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bg1"/>
                </a:solidFill>
                <a:latin typeface="Poppins" pitchFamily="2" charset="0"/>
                <a:ea typeface="+mj-ea"/>
                <a:cs typeface="Poppins" pitchFamily="2" charset="0"/>
              </a:defRPr>
            </a:lvl1pPr>
          </a:lstStyle>
          <a:p>
            <a:r>
              <a:rPr lang="hu-HU" sz="4000" dirty="0"/>
              <a:t>Python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4B1C902-D3FF-11AA-B330-6FE83C8546B7}"/>
              </a:ext>
            </a:extLst>
          </p:cNvPr>
          <p:cNvSpPr txBox="1"/>
          <p:nvPr/>
        </p:nvSpPr>
        <p:spPr>
          <a:xfrm>
            <a:off x="309148" y="1066526"/>
            <a:ext cx="11431748" cy="2626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sz="18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Modulok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 err="1">
                <a:ea typeface="Calibri" panose="020F0502020204030204" pitchFamily="34" charset="0"/>
                <a:cs typeface="Arial" panose="020B0604020202020204" pitchFamily="34" charset="0"/>
              </a:rPr>
              <a:t>Math</a:t>
            </a: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 modul: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Vannak beépített konstansok: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Tau: a kör kerületének és sugarának hányadosa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hu-HU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hu-HU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BC55B775-EBF8-8EC8-DD5D-97B55FF18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58" y="3721374"/>
            <a:ext cx="32766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A3438344-6830-894A-8380-40991B012CE1}"/>
              </a:ext>
            </a:extLst>
          </p:cNvPr>
          <p:cNvSpPr txBox="1">
            <a:spLocks/>
          </p:cNvSpPr>
          <p:nvPr/>
        </p:nvSpPr>
        <p:spPr>
          <a:xfrm>
            <a:off x="309148" y="80387"/>
            <a:ext cx="8262095" cy="767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bg1"/>
                </a:solidFill>
                <a:latin typeface="Poppins" pitchFamily="2" charset="0"/>
                <a:ea typeface="+mj-ea"/>
                <a:cs typeface="Poppins" pitchFamily="2" charset="0"/>
              </a:defRPr>
            </a:lvl1pPr>
          </a:lstStyle>
          <a:p>
            <a:r>
              <a:rPr lang="hu-HU" sz="4000" dirty="0"/>
              <a:t>Python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4B1C902-D3FF-11AA-B330-6FE83C8546B7}"/>
              </a:ext>
            </a:extLst>
          </p:cNvPr>
          <p:cNvSpPr txBox="1"/>
          <p:nvPr/>
        </p:nvSpPr>
        <p:spPr>
          <a:xfrm>
            <a:off x="309148" y="1066526"/>
            <a:ext cx="11431748" cy="2179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sz="18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Modulok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 err="1">
                <a:ea typeface="Calibri" panose="020F0502020204030204" pitchFamily="34" charset="0"/>
                <a:cs typeface="Arial" panose="020B0604020202020204" pitchFamily="34" charset="0"/>
              </a:rPr>
              <a:t>Math</a:t>
            </a: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 modul: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sum(), e( </a:t>
            </a:r>
            <a:r>
              <a:rPr lang="hu-HU" dirty="0" err="1">
                <a:ea typeface="Calibri" panose="020F0502020204030204" pitchFamily="34" charset="0"/>
                <a:cs typeface="Arial" panose="020B0604020202020204" pitchFamily="34" charset="0"/>
              </a:rPr>
              <a:t>exp</a:t>
            </a: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=2,71)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hu-HU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hu-HU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F57FD38D-9D86-202D-6140-B058697A4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04" y="2441666"/>
            <a:ext cx="3302000" cy="2044700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CDD43A44-B46B-DF5A-EE6A-FC4B26785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337" y="2164360"/>
            <a:ext cx="3568700" cy="144780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C76D7F63-F63E-8E31-D33A-442951941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409" y="4709994"/>
            <a:ext cx="3810000" cy="132080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3207F3AF-F5E3-E06E-DC04-E317696782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9011" y="4709994"/>
            <a:ext cx="32893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71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A3438344-6830-894A-8380-40991B012CE1}"/>
              </a:ext>
            </a:extLst>
          </p:cNvPr>
          <p:cNvSpPr txBox="1">
            <a:spLocks/>
          </p:cNvSpPr>
          <p:nvPr/>
        </p:nvSpPr>
        <p:spPr>
          <a:xfrm>
            <a:off x="309148" y="80387"/>
            <a:ext cx="8262095" cy="767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bg1"/>
                </a:solidFill>
                <a:latin typeface="Poppins" pitchFamily="2" charset="0"/>
                <a:ea typeface="+mj-ea"/>
                <a:cs typeface="Poppins" pitchFamily="2" charset="0"/>
              </a:defRPr>
            </a:lvl1pPr>
          </a:lstStyle>
          <a:p>
            <a:r>
              <a:rPr lang="hu-HU" sz="4000" dirty="0"/>
              <a:t>Python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4B1C902-D3FF-11AA-B330-6FE83C8546B7}"/>
              </a:ext>
            </a:extLst>
          </p:cNvPr>
          <p:cNvSpPr txBox="1"/>
          <p:nvPr/>
        </p:nvSpPr>
        <p:spPr>
          <a:xfrm>
            <a:off x="309148" y="1066526"/>
            <a:ext cx="11431748" cy="2626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sz="18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Modulok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 err="1">
                <a:ea typeface="Calibri" panose="020F0502020204030204" pitchFamily="34" charset="0"/>
                <a:cs typeface="Arial" panose="020B0604020202020204" pitchFamily="34" charset="0"/>
              </a:rPr>
              <a:t>Math</a:t>
            </a: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 modul: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 err="1">
                <a:ea typeface="Calibri" panose="020F0502020204030204" pitchFamily="34" charset="0"/>
                <a:cs typeface="Arial" panose="020B0604020202020204" pitchFamily="34" charset="0"/>
              </a:rPr>
              <a:t>gcd</a:t>
            </a: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(): legnagyobb közös osztó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sin(), cos(), </a:t>
            </a:r>
            <a:r>
              <a:rPr lang="hu-HU" dirty="0" err="1">
                <a:ea typeface="Calibri" panose="020F0502020204030204" pitchFamily="34" charset="0"/>
                <a:cs typeface="Arial" panose="020B0604020202020204" pitchFamily="34" charset="0"/>
              </a:rPr>
              <a:t>asin</a:t>
            </a: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(), tan(), </a:t>
            </a:r>
            <a:r>
              <a:rPr lang="hu-HU" dirty="0" err="1">
                <a:ea typeface="Calibri" panose="020F0502020204030204" pitchFamily="34" charset="0"/>
                <a:cs typeface="Arial" panose="020B0604020202020204" pitchFamily="34" charset="0"/>
              </a:rPr>
              <a:t>atan</a:t>
            </a: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hu-HU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hu-HU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468A5041-F5F7-A2A7-B89E-428FD5206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48" y="2858881"/>
            <a:ext cx="3581400" cy="13589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4DE57C03-2680-3210-B7F2-81F56C47F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933" y="2787650"/>
            <a:ext cx="32385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449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A3438344-6830-894A-8380-40991B012CE1}"/>
              </a:ext>
            </a:extLst>
          </p:cNvPr>
          <p:cNvSpPr txBox="1">
            <a:spLocks/>
          </p:cNvSpPr>
          <p:nvPr/>
        </p:nvSpPr>
        <p:spPr>
          <a:xfrm>
            <a:off x="309148" y="80387"/>
            <a:ext cx="8262095" cy="767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bg1"/>
                </a:solidFill>
                <a:latin typeface="Poppins" pitchFamily="2" charset="0"/>
                <a:ea typeface="+mj-ea"/>
                <a:cs typeface="Poppins" pitchFamily="2" charset="0"/>
              </a:defRPr>
            </a:lvl1pPr>
          </a:lstStyle>
          <a:p>
            <a:r>
              <a:rPr lang="hu-HU" sz="4000" dirty="0"/>
              <a:t>Python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4B1C902-D3FF-11AA-B330-6FE83C8546B7}"/>
              </a:ext>
            </a:extLst>
          </p:cNvPr>
          <p:cNvSpPr txBox="1"/>
          <p:nvPr/>
        </p:nvSpPr>
        <p:spPr>
          <a:xfrm>
            <a:off x="309148" y="1066526"/>
            <a:ext cx="11431748" cy="3519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sz="18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Modulok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 err="1">
                <a:ea typeface="Calibri" panose="020F0502020204030204" pitchFamily="34" charset="0"/>
                <a:cs typeface="Arial" panose="020B0604020202020204" pitchFamily="34" charset="0"/>
              </a:rPr>
              <a:t>Math</a:t>
            </a: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 modul: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log() függvény többféle képen is használható: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De a log2 pontosabb mint a log(x,2)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hu-HU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hu-HU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hu-HU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A4DAA2B8-B874-8AAF-A4E1-454DDF279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95" y="3119230"/>
            <a:ext cx="3886200" cy="2209800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07B6F647-46B6-9425-1550-43A1B7B56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643" y="3017630"/>
            <a:ext cx="37592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65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A3438344-6830-894A-8380-40991B012CE1}"/>
              </a:ext>
            </a:extLst>
          </p:cNvPr>
          <p:cNvSpPr txBox="1">
            <a:spLocks/>
          </p:cNvSpPr>
          <p:nvPr/>
        </p:nvSpPr>
        <p:spPr>
          <a:xfrm>
            <a:off x="309148" y="80387"/>
            <a:ext cx="8262095" cy="767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bg1"/>
                </a:solidFill>
                <a:latin typeface="Poppins" pitchFamily="2" charset="0"/>
                <a:ea typeface="+mj-ea"/>
                <a:cs typeface="Poppins" pitchFamily="2" charset="0"/>
              </a:defRPr>
            </a:lvl1pPr>
          </a:lstStyle>
          <a:p>
            <a:r>
              <a:rPr lang="hu-HU" sz="4000" dirty="0"/>
              <a:t>Python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4B1C902-D3FF-11AA-B330-6FE83C8546B7}"/>
              </a:ext>
            </a:extLst>
          </p:cNvPr>
          <p:cNvSpPr txBox="1"/>
          <p:nvPr/>
        </p:nvSpPr>
        <p:spPr>
          <a:xfrm>
            <a:off x="309148" y="1066526"/>
            <a:ext cx="11431748" cy="3966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sz="18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Modulok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 err="1">
                <a:ea typeface="Calibri" panose="020F0502020204030204" pitchFamily="34" charset="0"/>
                <a:cs typeface="Arial" panose="020B0604020202020204" pitchFamily="34" charset="0"/>
              </a:rPr>
              <a:t>cmath</a:t>
            </a: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 modul: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Ha komplex számokat akarunk használni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hu-HU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hu-HU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hu-HU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hu-HU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hu-HU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EB33F3E1-57D7-2FC4-25AF-DF33CB8D9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04" y="2421111"/>
            <a:ext cx="3175000" cy="12573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2BFBB434-6E25-87F4-5BAA-11B405B9B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870" y="1929848"/>
            <a:ext cx="3708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97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A3438344-6830-894A-8380-40991B012CE1}"/>
              </a:ext>
            </a:extLst>
          </p:cNvPr>
          <p:cNvSpPr txBox="1">
            <a:spLocks/>
          </p:cNvSpPr>
          <p:nvPr/>
        </p:nvSpPr>
        <p:spPr>
          <a:xfrm>
            <a:off x="309148" y="80387"/>
            <a:ext cx="8262095" cy="767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bg1"/>
                </a:solidFill>
                <a:latin typeface="Poppins" pitchFamily="2" charset="0"/>
                <a:ea typeface="+mj-ea"/>
                <a:cs typeface="Poppins" pitchFamily="2" charset="0"/>
              </a:defRPr>
            </a:lvl1pPr>
          </a:lstStyle>
          <a:p>
            <a:r>
              <a:rPr lang="hu-HU" sz="4000" dirty="0"/>
              <a:t>Python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4B1C902-D3FF-11AA-B330-6FE83C8546B7}"/>
              </a:ext>
            </a:extLst>
          </p:cNvPr>
          <p:cNvSpPr txBox="1"/>
          <p:nvPr/>
        </p:nvSpPr>
        <p:spPr>
          <a:xfrm>
            <a:off x="309148" y="1066526"/>
            <a:ext cx="11431748" cy="5753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sz="1800" b="1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Numpy</a:t>
            </a:r>
            <a:endParaRPr lang="hu-HU" sz="1800" b="1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A </a:t>
            </a:r>
            <a:r>
              <a:rPr lang="hu-HU" dirty="0" err="1">
                <a:ea typeface="Calibri" panose="020F0502020204030204" pitchFamily="34" charset="0"/>
                <a:cs typeface="Arial" panose="020B0604020202020204" pitchFamily="34" charset="0"/>
              </a:rPr>
              <a:t>NumPy</a:t>
            </a: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 egy tömbökkel foglalkozó Python modul. 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Az alap Python is tud ilyet pl. a listák is felfoghatóak tömbként, 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De a </a:t>
            </a:r>
            <a:r>
              <a:rPr lang="hu-HU" dirty="0" err="1">
                <a:ea typeface="Calibri" panose="020F0502020204030204" pitchFamily="34" charset="0"/>
                <a:cs typeface="Arial" panose="020B0604020202020204" pitchFamily="34" charset="0"/>
              </a:rPr>
              <a:t>Numpy</a:t>
            </a: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285750" lvl="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A tömb műveletek sokkal hatékonyabbak </a:t>
            </a:r>
            <a:r>
              <a:rPr lang="hu-HU" dirty="0" err="1">
                <a:ea typeface="Calibri" panose="020F0502020204030204" pitchFamily="34" charset="0"/>
                <a:cs typeface="Arial" panose="020B0604020202020204" pitchFamily="34" charset="0"/>
              </a:rPr>
              <a:t>NumPy</a:t>
            </a: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-ban, nagyobb méretű adatok esetén fontos.</a:t>
            </a:r>
          </a:p>
          <a:p>
            <a:pPr marL="285750" lvl="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Sokkal több művelet van megvalósítva, egyszerűbbektől egészen a bonyolult lineáris algebra műveltekig.</a:t>
            </a:r>
          </a:p>
          <a:p>
            <a:pPr marL="285750" lvl="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hu-HU" dirty="0" err="1">
                <a:ea typeface="Calibri" panose="020F0502020204030204" pitchFamily="34" charset="0"/>
                <a:cs typeface="Arial" panose="020B0604020202020204" pitchFamily="34" charset="0"/>
              </a:rPr>
              <a:t>Pandas</a:t>
            </a: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u-HU" dirty="0" err="1">
                <a:ea typeface="Calibri" panose="020F0502020204030204" pitchFamily="34" charset="0"/>
                <a:cs typeface="Arial" panose="020B0604020202020204" pitchFamily="34" charset="0"/>
              </a:rPr>
              <a:t>DataFrame</a:t>
            </a: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 alapját képezi.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hu-HU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hu-HU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hu-HU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hu-HU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hu-HU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NumPy : the most used Python library in Data Science">
            <a:extLst>
              <a:ext uri="{FF2B5EF4-FFF2-40B4-BE49-F238E27FC236}">
                <a16:creationId xmlns:a16="http://schemas.microsoft.com/office/drawing/2014/main" id="{1161E8C5-511E-8DE1-B5DD-7740F57615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3" t="19446" r="6894" b="20916"/>
          <a:stretch/>
        </p:blipFill>
        <p:spPr bwMode="auto">
          <a:xfrm>
            <a:off x="5868963" y="4133088"/>
            <a:ext cx="5725629" cy="220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07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A3438344-6830-894A-8380-40991B012CE1}"/>
              </a:ext>
            </a:extLst>
          </p:cNvPr>
          <p:cNvSpPr txBox="1">
            <a:spLocks/>
          </p:cNvSpPr>
          <p:nvPr/>
        </p:nvSpPr>
        <p:spPr>
          <a:xfrm>
            <a:off x="309148" y="80387"/>
            <a:ext cx="8262095" cy="767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bg1"/>
                </a:solidFill>
                <a:latin typeface="Poppins" pitchFamily="2" charset="0"/>
                <a:ea typeface="+mj-ea"/>
                <a:cs typeface="Poppins" pitchFamily="2" charset="0"/>
              </a:defRPr>
            </a:lvl1pPr>
          </a:lstStyle>
          <a:p>
            <a:r>
              <a:rPr lang="hu-HU" sz="4000" dirty="0"/>
              <a:t>Programozás elmélet</a:t>
            </a:r>
          </a:p>
        </p:txBody>
      </p:sp>
      <p:pic>
        <p:nvPicPr>
          <p:cNvPr id="2050" name="Picture 2" descr="Python Function: The Basics Of Code Reuse • Python Land Tutorial">
            <a:extLst>
              <a:ext uri="{FF2B5EF4-FFF2-40B4-BE49-F238E27FC236}">
                <a16:creationId xmlns:a16="http://schemas.microsoft.com/office/drawing/2014/main" id="{D878BAC9-1176-E138-5F8F-FCBA87D4B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6" y="969228"/>
            <a:ext cx="10095425" cy="588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7874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A3438344-6830-894A-8380-40991B012CE1}"/>
              </a:ext>
            </a:extLst>
          </p:cNvPr>
          <p:cNvSpPr txBox="1">
            <a:spLocks/>
          </p:cNvSpPr>
          <p:nvPr/>
        </p:nvSpPr>
        <p:spPr>
          <a:xfrm>
            <a:off x="309148" y="80387"/>
            <a:ext cx="8262095" cy="767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bg1"/>
                </a:solidFill>
                <a:latin typeface="Poppins" pitchFamily="2" charset="0"/>
                <a:ea typeface="+mj-ea"/>
                <a:cs typeface="Poppins" pitchFamily="2" charset="0"/>
              </a:defRPr>
            </a:lvl1pPr>
          </a:lstStyle>
          <a:p>
            <a:r>
              <a:rPr lang="hu-HU" sz="4000" dirty="0"/>
              <a:t>Python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4B1C902-D3FF-11AA-B330-6FE83C8546B7}"/>
              </a:ext>
            </a:extLst>
          </p:cNvPr>
          <p:cNvSpPr txBox="1"/>
          <p:nvPr/>
        </p:nvSpPr>
        <p:spPr>
          <a:xfrm>
            <a:off x="309148" y="1066526"/>
            <a:ext cx="11431748" cy="5050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sz="1800" b="1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Numpy</a:t>
            </a:r>
            <a:endParaRPr lang="hu-HU" sz="1800" b="1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hu-HU" dirty="0" err="1">
                <a:ea typeface="Calibri" panose="020F0502020204030204" pitchFamily="34" charset="0"/>
                <a:cs typeface="Arial" panose="020B0604020202020204" pitchFamily="34" charset="0"/>
              </a:rPr>
              <a:t>NumPy</a:t>
            </a: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 a tudományos számítások alapvető csomagja Python-ban. 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Python modul, amely egy többdimenziós tömb objektumot, különböző származtatott objektumokat (például </a:t>
            </a:r>
            <a:r>
              <a:rPr lang="hu-HU" dirty="0" err="1">
                <a:ea typeface="Calibri" panose="020F0502020204030204" pitchFamily="34" charset="0"/>
                <a:cs typeface="Arial" panose="020B0604020202020204" pitchFamily="34" charset="0"/>
              </a:rPr>
              <a:t>maszkolt</a:t>
            </a: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 tömböket és mátrixokat), valamint számos függvényt biztosít a tömbökön végzett gyors műveletekhez,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 matematikai, logikai, alakmanipulációs, rendezési, kiválasztási, I/</a:t>
            </a:r>
            <a:r>
              <a:rPr lang="hu-HU" dirty="0" err="1"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, diszkrét Fourier-transzformációk, alapvető lineáris algebra, alapvető statisztikai műveletek, véletlenszerű szimuláció </a:t>
            </a:r>
            <a:r>
              <a:rPr lang="hu-HU" dirty="0" err="1">
                <a:ea typeface="Calibri" panose="020F0502020204030204" pitchFamily="34" charset="0"/>
                <a:cs typeface="Arial" panose="020B0604020202020204" pitchFamily="34" charset="0"/>
              </a:rPr>
              <a:t>stb</a:t>
            </a:r>
            <a:endParaRPr lang="hu-HU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hu-HU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hu-HU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hu-HU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hu-HU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hu-HU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1009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A3438344-6830-894A-8380-40991B012CE1}"/>
              </a:ext>
            </a:extLst>
          </p:cNvPr>
          <p:cNvSpPr txBox="1">
            <a:spLocks/>
          </p:cNvSpPr>
          <p:nvPr/>
        </p:nvSpPr>
        <p:spPr>
          <a:xfrm>
            <a:off x="309148" y="80387"/>
            <a:ext cx="8262095" cy="767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bg1"/>
                </a:solidFill>
                <a:latin typeface="Poppins" pitchFamily="2" charset="0"/>
                <a:ea typeface="+mj-ea"/>
                <a:cs typeface="Poppins" pitchFamily="2" charset="0"/>
              </a:defRPr>
            </a:lvl1pPr>
          </a:lstStyle>
          <a:p>
            <a:r>
              <a:rPr lang="hu-HU" sz="4000" dirty="0"/>
              <a:t>Python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4B1C902-D3FF-11AA-B330-6FE83C8546B7}"/>
              </a:ext>
            </a:extLst>
          </p:cNvPr>
          <p:cNvSpPr txBox="1"/>
          <p:nvPr/>
        </p:nvSpPr>
        <p:spPr>
          <a:xfrm>
            <a:off x="309148" y="1066526"/>
            <a:ext cx="11431748" cy="6581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b="1" dirty="0"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hu-HU" sz="18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z </a:t>
            </a:r>
            <a:r>
              <a:rPr lang="hu-HU" sz="1800" b="1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ndarray</a:t>
            </a:r>
            <a:r>
              <a:rPr lang="hu-HU" sz="18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objektum: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H</a:t>
            </a:r>
            <a:r>
              <a:rPr lang="hu-HU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omogén adattípusok </a:t>
            </a:r>
            <a:r>
              <a:rPr lang="hu-HU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hu-HU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-dimenziós tömbje: gyors kezelés (legtöbb művelethez bináris kód)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hu-HU" sz="1800" b="1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NumPy</a:t>
            </a:r>
            <a:r>
              <a:rPr lang="hu-HU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tömbök és a szabványos Python adattípusok között számos fontos különbség van: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hu-HU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NumPy</a:t>
            </a:r>
            <a:r>
              <a:rPr lang="hu-HU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tömbök mérete a létrehozáskor fix, ellentétben a Python listákkal (amelyek dinamikusan nőhetnek). Egy </a:t>
            </a:r>
            <a:r>
              <a:rPr lang="hu-HU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ndarray</a:t>
            </a:r>
            <a:r>
              <a:rPr lang="hu-HU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méretének megváltoztatása egy új tömböt hoz létre, és törli az eredetit.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hu-HU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NumPy</a:t>
            </a:r>
            <a:r>
              <a:rPr lang="hu-HU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tömb elemeinek </a:t>
            </a:r>
            <a:r>
              <a:rPr lang="hu-HU" sz="18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mind azonos adattípusúnak kell lenniük</a:t>
            </a:r>
            <a:r>
              <a:rPr lang="hu-HU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és így a memóriában azonos méretűek lesznek. A kivétel: lehet (Python, beleértve a </a:t>
            </a:r>
            <a:r>
              <a:rPr lang="hu-HU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NumPy</a:t>
            </a:r>
            <a:r>
              <a:rPr lang="hu-HU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) objektumokból álló tömbjeink, ezáltal lehetővé téve különböző méretű elemekből álló tömbök létrehozását.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hu-HU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NumPy</a:t>
            </a:r>
            <a:r>
              <a:rPr lang="hu-HU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tömbök megkönnyítik a nehezebb matematikai műveletek végrehajtását nagy adatmennyiségeken. Az ilyen műveletek általában hatékonyabban és kevesebb kóddal végezhetők el, mint a Python beépített eszközeivel.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Egyre több tudományos és matematikai Python-alapú csomag használja a </a:t>
            </a:r>
            <a:r>
              <a:rPr lang="hu-HU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NumPy</a:t>
            </a:r>
            <a:r>
              <a:rPr lang="hu-HU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tömböket; 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hu-HU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hu-HU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hu-HU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hu-HU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7422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A3438344-6830-894A-8380-40991B012CE1}"/>
              </a:ext>
            </a:extLst>
          </p:cNvPr>
          <p:cNvSpPr txBox="1">
            <a:spLocks/>
          </p:cNvSpPr>
          <p:nvPr/>
        </p:nvSpPr>
        <p:spPr>
          <a:xfrm>
            <a:off x="309148" y="80387"/>
            <a:ext cx="8262095" cy="767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bg1"/>
                </a:solidFill>
                <a:latin typeface="Poppins" pitchFamily="2" charset="0"/>
                <a:ea typeface="+mj-ea"/>
                <a:cs typeface="Poppins" pitchFamily="2" charset="0"/>
              </a:defRPr>
            </a:lvl1pPr>
          </a:lstStyle>
          <a:p>
            <a:r>
              <a:rPr lang="hu-HU" sz="4000" dirty="0"/>
              <a:t>Python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4B1C902-D3FF-11AA-B330-6FE83C8546B7}"/>
              </a:ext>
            </a:extLst>
          </p:cNvPr>
          <p:cNvSpPr txBox="1"/>
          <p:nvPr/>
        </p:nvSpPr>
        <p:spPr>
          <a:xfrm>
            <a:off x="309148" y="1066526"/>
            <a:ext cx="11431748" cy="5306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b="1" dirty="0"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hu-HU" sz="18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z </a:t>
            </a:r>
            <a:r>
              <a:rPr lang="hu-HU" sz="1800" b="1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ndarray</a:t>
            </a:r>
            <a:r>
              <a:rPr lang="hu-HU" sz="18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objektum: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Tömb létrehozása: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 err="1">
                <a:solidFill>
                  <a:srgbClr val="000000"/>
                </a:solidFill>
                <a:effectLst/>
              </a:rPr>
              <a:t>arr</a:t>
            </a:r>
            <a:r>
              <a:rPr lang="hu-HU" dirty="0">
                <a:solidFill>
                  <a:srgbClr val="000000"/>
                </a:solidFill>
                <a:effectLst/>
              </a:rPr>
              <a:t> = </a:t>
            </a:r>
            <a:r>
              <a:rPr lang="hu-HU" dirty="0" err="1">
                <a:solidFill>
                  <a:srgbClr val="000000"/>
                </a:solidFill>
                <a:effectLst/>
              </a:rPr>
              <a:t>np.array</a:t>
            </a:r>
            <a:r>
              <a:rPr lang="hu-HU" dirty="0">
                <a:solidFill>
                  <a:srgbClr val="000000"/>
                </a:solidFill>
                <a:effectLst/>
              </a:rPr>
              <a:t>([</a:t>
            </a:r>
            <a:r>
              <a:rPr lang="hu-HU" dirty="0">
                <a:solidFill>
                  <a:srgbClr val="800000"/>
                </a:solidFill>
                <a:effectLst/>
              </a:rPr>
              <a:t>3</a:t>
            </a:r>
            <a:r>
              <a:rPr lang="hu-HU" dirty="0">
                <a:solidFill>
                  <a:srgbClr val="000000"/>
                </a:solidFill>
                <a:effectLst/>
              </a:rPr>
              <a:t>, </a:t>
            </a:r>
            <a:r>
              <a:rPr lang="hu-HU" dirty="0">
                <a:solidFill>
                  <a:srgbClr val="800000"/>
                </a:solidFill>
                <a:effectLst/>
              </a:rPr>
              <a:t>2</a:t>
            </a:r>
            <a:r>
              <a:rPr lang="hu-HU" dirty="0">
                <a:solidFill>
                  <a:srgbClr val="000000"/>
                </a:solidFill>
                <a:effectLst/>
              </a:rPr>
              <a:t>, </a:t>
            </a:r>
            <a:r>
              <a:rPr lang="hu-HU" dirty="0">
                <a:solidFill>
                  <a:srgbClr val="800000"/>
                </a:solidFill>
                <a:effectLst/>
              </a:rPr>
              <a:t>7</a:t>
            </a:r>
            <a:r>
              <a:rPr lang="hu-HU" dirty="0">
                <a:solidFill>
                  <a:srgbClr val="000000"/>
                </a:solidFill>
                <a:effectLst/>
              </a:rPr>
              <a:t>, </a:t>
            </a:r>
            <a:r>
              <a:rPr lang="hu-HU" dirty="0">
                <a:solidFill>
                  <a:srgbClr val="800000"/>
                </a:solidFill>
                <a:effectLst/>
              </a:rPr>
              <a:t>5</a:t>
            </a:r>
            <a:r>
              <a:rPr lang="hu-HU" dirty="0">
                <a:solidFill>
                  <a:srgbClr val="000000"/>
                </a:solidFill>
                <a:effectLst/>
              </a:rPr>
              <a:t>, </a:t>
            </a:r>
            <a:r>
              <a:rPr lang="hu-HU" dirty="0">
                <a:solidFill>
                  <a:srgbClr val="800000"/>
                </a:solidFill>
                <a:effectLst/>
              </a:rPr>
              <a:t>4</a:t>
            </a:r>
            <a:r>
              <a:rPr lang="hu-HU" dirty="0">
                <a:solidFill>
                  <a:srgbClr val="000000"/>
                </a:solidFill>
                <a:effectLst/>
              </a:rPr>
              <a:t>])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>
                <a:solidFill>
                  <a:srgbClr val="000000"/>
                </a:solidFill>
                <a:effectLst/>
              </a:rPr>
              <a:t>print(</a:t>
            </a:r>
            <a:r>
              <a:rPr lang="hu-HU" dirty="0" err="1">
                <a:solidFill>
                  <a:srgbClr val="000000"/>
                </a:solidFill>
                <a:effectLst/>
              </a:rPr>
              <a:t>arr</a:t>
            </a:r>
            <a:r>
              <a:rPr lang="hu-HU" dirty="0">
                <a:solidFill>
                  <a:srgbClr val="000000"/>
                </a:solidFill>
                <a:effectLst/>
              </a:rPr>
              <a:t>) </a:t>
            </a:r>
            <a:r>
              <a:rPr lang="hu-HU" dirty="0">
                <a:solidFill>
                  <a:srgbClr val="449944"/>
                </a:solidFill>
                <a:effectLst/>
              </a:rPr>
              <a:t># [3 2 7 5 4]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>
                <a:solidFill>
                  <a:srgbClr val="000000"/>
                </a:solidFill>
                <a:effectLst/>
              </a:rPr>
              <a:t>print(</a:t>
            </a:r>
            <a:r>
              <a:rPr lang="hu-HU" dirty="0" err="1">
                <a:solidFill>
                  <a:srgbClr val="008080"/>
                </a:solidFill>
                <a:effectLst/>
              </a:rPr>
              <a:t>type</a:t>
            </a:r>
            <a:r>
              <a:rPr lang="hu-HU" dirty="0">
                <a:solidFill>
                  <a:srgbClr val="000000"/>
                </a:solidFill>
                <a:effectLst/>
              </a:rPr>
              <a:t>(</a:t>
            </a:r>
            <a:r>
              <a:rPr lang="hu-HU" dirty="0" err="1">
                <a:solidFill>
                  <a:srgbClr val="000000"/>
                </a:solidFill>
                <a:effectLst/>
              </a:rPr>
              <a:t>arr</a:t>
            </a:r>
            <a:r>
              <a:rPr lang="hu-HU" dirty="0">
                <a:solidFill>
                  <a:srgbClr val="000000"/>
                </a:solidFill>
                <a:effectLst/>
              </a:rPr>
              <a:t>))</a:t>
            </a:r>
            <a:r>
              <a:rPr lang="hu-HU" dirty="0">
                <a:solidFill>
                  <a:srgbClr val="449944"/>
                </a:solidFill>
              </a:rPr>
              <a:t> – típusát így lehet megnézni</a:t>
            </a:r>
            <a:endParaRPr lang="hu-HU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Végig iterálható: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 err="1">
                <a:solidFill>
                  <a:srgbClr val="000000"/>
                </a:solidFill>
                <a:effectLst/>
              </a:rPr>
              <a:t>arr</a:t>
            </a:r>
            <a:r>
              <a:rPr lang="hu-HU" dirty="0">
                <a:solidFill>
                  <a:srgbClr val="000000"/>
                </a:solidFill>
                <a:effectLst/>
              </a:rPr>
              <a:t> = </a:t>
            </a:r>
            <a:r>
              <a:rPr lang="hu-HU" dirty="0" err="1">
                <a:solidFill>
                  <a:srgbClr val="000000"/>
                </a:solidFill>
                <a:effectLst/>
              </a:rPr>
              <a:t>np.array</a:t>
            </a:r>
            <a:r>
              <a:rPr lang="hu-HU" dirty="0">
                <a:solidFill>
                  <a:srgbClr val="000000"/>
                </a:solidFill>
                <a:effectLst/>
              </a:rPr>
              <a:t>([</a:t>
            </a:r>
            <a:r>
              <a:rPr lang="hu-HU" dirty="0">
                <a:solidFill>
                  <a:srgbClr val="800000"/>
                </a:solidFill>
                <a:effectLst/>
              </a:rPr>
              <a:t>3</a:t>
            </a:r>
            <a:r>
              <a:rPr lang="hu-HU" dirty="0">
                <a:solidFill>
                  <a:srgbClr val="000000"/>
                </a:solidFill>
                <a:effectLst/>
              </a:rPr>
              <a:t>, </a:t>
            </a:r>
            <a:r>
              <a:rPr lang="hu-HU" dirty="0">
                <a:solidFill>
                  <a:srgbClr val="800000"/>
                </a:solidFill>
                <a:effectLst/>
              </a:rPr>
              <a:t>2</a:t>
            </a:r>
            <a:r>
              <a:rPr lang="hu-HU" dirty="0">
                <a:solidFill>
                  <a:srgbClr val="000000"/>
                </a:solidFill>
                <a:effectLst/>
              </a:rPr>
              <a:t>, </a:t>
            </a:r>
            <a:r>
              <a:rPr lang="hu-HU" dirty="0">
                <a:solidFill>
                  <a:srgbClr val="800000"/>
                </a:solidFill>
                <a:effectLst/>
              </a:rPr>
              <a:t>7</a:t>
            </a:r>
            <a:r>
              <a:rPr lang="hu-HU" dirty="0">
                <a:solidFill>
                  <a:srgbClr val="000000"/>
                </a:solidFill>
                <a:effectLst/>
              </a:rPr>
              <a:t>, </a:t>
            </a:r>
            <a:r>
              <a:rPr lang="hu-HU" dirty="0">
                <a:solidFill>
                  <a:srgbClr val="800000"/>
                </a:solidFill>
                <a:effectLst/>
              </a:rPr>
              <a:t>5</a:t>
            </a:r>
            <a:r>
              <a:rPr lang="hu-HU" dirty="0">
                <a:solidFill>
                  <a:srgbClr val="000000"/>
                </a:solidFill>
                <a:effectLst/>
              </a:rPr>
              <a:t>, </a:t>
            </a:r>
            <a:r>
              <a:rPr lang="hu-HU" dirty="0">
                <a:solidFill>
                  <a:srgbClr val="800000"/>
                </a:solidFill>
                <a:effectLst/>
              </a:rPr>
              <a:t>4</a:t>
            </a:r>
            <a:r>
              <a:rPr lang="hu-HU" dirty="0">
                <a:solidFill>
                  <a:srgbClr val="000000"/>
                </a:solidFill>
                <a:effectLst/>
              </a:rPr>
              <a:t>]) 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>
                <a:solidFill>
                  <a:srgbClr val="000000"/>
                </a:solidFill>
              </a:rPr>
              <a:t>	</a:t>
            </a:r>
            <a:r>
              <a:rPr lang="hu-HU" dirty="0" err="1">
                <a:solidFill>
                  <a:srgbClr val="5555DD"/>
                </a:solidFill>
                <a:effectLst/>
              </a:rPr>
              <a:t>for</a:t>
            </a:r>
            <a:r>
              <a:rPr lang="hu-HU" dirty="0">
                <a:solidFill>
                  <a:srgbClr val="000000"/>
                </a:solidFill>
                <a:effectLst/>
              </a:rPr>
              <a:t> elem </a:t>
            </a:r>
            <a:r>
              <a:rPr lang="hu-HU" dirty="0">
                <a:solidFill>
                  <a:srgbClr val="5555DD"/>
                </a:solidFill>
                <a:effectLst/>
              </a:rPr>
              <a:t>in</a:t>
            </a:r>
            <a:r>
              <a:rPr lang="hu-HU" dirty="0">
                <a:solidFill>
                  <a:srgbClr val="000000"/>
                </a:solidFill>
                <a:effectLst/>
              </a:rPr>
              <a:t> </a:t>
            </a:r>
            <a:r>
              <a:rPr lang="hu-HU" dirty="0" err="1">
                <a:solidFill>
                  <a:srgbClr val="000000"/>
                </a:solidFill>
                <a:effectLst/>
              </a:rPr>
              <a:t>arr</a:t>
            </a:r>
            <a:r>
              <a:rPr lang="hu-HU" dirty="0">
                <a:solidFill>
                  <a:srgbClr val="000000"/>
                </a:solidFill>
                <a:effectLst/>
              </a:rPr>
              <a:t>: 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>
                <a:solidFill>
                  <a:srgbClr val="000000"/>
                </a:solidFill>
              </a:rPr>
              <a:t>	</a:t>
            </a:r>
            <a:r>
              <a:rPr lang="hu-HU" dirty="0">
                <a:solidFill>
                  <a:srgbClr val="000000"/>
                </a:solidFill>
                <a:effectLst/>
              </a:rPr>
              <a:t>print(elem)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b="1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Hasonló a sima </a:t>
            </a:r>
            <a:r>
              <a:rPr lang="hu-HU" b="1" dirty="0" err="1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range</a:t>
            </a:r>
            <a:r>
              <a:rPr lang="hu-HU" b="1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() függvényhez az </a:t>
            </a:r>
            <a:r>
              <a:rPr lang="hu-HU" b="1" dirty="0" err="1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arange</a:t>
            </a:r>
            <a:r>
              <a:rPr lang="hu-HU" b="1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 err="1">
                <a:solidFill>
                  <a:srgbClr val="000000"/>
                </a:solidFill>
                <a:effectLst/>
              </a:rPr>
              <a:t>np_range</a:t>
            </a:r>
            <a:r>
              <a:rPr lang="hu-HU" dirty="0">
                <a:solidFill>
                  <a:srgbClr val="000000"/>
                </a:solidFill>
                <a:effectLst/>
              </a:rPr>
              <a:t> = </a:t>
            </a:r>
            <a:r>
              <a:rPr lang="hu-HU" dirty="0" err="1">
                <a:solidFill>
                  <a:srgbClr val="000000"/>
                </a:solidFill>
                <a:effectLst/>
              </a:rPr>
              <a:t>np.arange</a:t>
            </a:r>
            <a:r>
              <a:rPr lang="hu-HU" dirty="0">
                <a:solidFill>
                  <a:srgbClr val="000000"/>
                </a:solidFill>
                <a:effectLst/>
              </a:rPr>
              <a:t>(</a:t>
            </a:r>
            <a:r>
              <a:rPr lang="hu-HU" dirty="0">
                <a:solidFill>
                  <a:srgbClr val="800000"/>
                </a:solidFill>
                <a:effectLst/>
              </a:rPr>
              <a:t>2</a:t>
            </a:r>
            <a:r>
              <a:rPr lang="hu-HU" dirty="0">
                <a:solidFill>
                  <a:srgbClr val="000000"/>
                </a:solidFill>
                <a:effectLst/>
              </a:rPr>
              <a:t>, </a:t>
            </a:r>
            <a:r>
              <a:rPr lang="hu-HU" dirty="0">
                <a:solidFill>
                  <a:srgbClr val="800000"/>
                </a:solidFill>
                <a:effectLst/>
              </a:rPr>
              <a:t>10</a:t>
            </a:r>
            <a:r>
              <a:rPr lang="hu-HU" dirty="0">
                <a:solidFill>
                  <a:srgbClr val="000000"/>
                </a:solidFill>
                <a:effectLst/>
              </a:rPr>
              <a:t>, </a:t>
            </a:r>
            <a:r>
              <a:rPr lang="hu-HU" dirty="0">
                <a:solidFill>
                  <a:srgbClr val="800000"/>
                </a:solidFill>
                <a:effectLst/>
              </a:rPr>
              <a:t>2</a:t>
            </a:r>
            <a:r>
              <a:rPr lang="hu-HU" dirty="0">
                <a:solidFill>
                  <a:srgbClr val="000000"/>
                </a:solidFill>
                <a:effectLst/>
              </a:rPr>
              <a:t>) 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>
                <a:solidFill>
                  <a:srgbClr val="000000"/>
                </a:solidFill>
                <a:effectLst/>
              </a:rPr>
              <a:t>print(</a:t>
            </a:r>
            <a:r>
              <a:rPr lang="hu-HU" dirty="0" err="1">
                <a:solidFill>
                  <a:srgbClr val="000000"/>
                </a:solidFill>
                <a:effectLst/>
              </a:rPr>
              <a:t>np_range</a:t>
            </a:r>
            <a:r>
              <a:rPr lang="hu-HU" dirty="0">
                <a:solidFill>
                  <a:srgbClr val="000000"/>
                </a:solidFill>
                <a:effectLst/>
              </a:rPr>
              <a:t>) </a:t>
            </a:r>
            <a:r>
              <a:rPr lang="hu-HU" dirty="0">
                <a:solidFill>
                  <a:srgbClr val="449944"/>
                </a:solidFill>
                <a:effectLst/>
              </a:rPr>
              <a:t># [2 4 6 8]</a:t>
            </a:r>
            <a:endParaRPr lang="hu-HU" b="1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271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A3438344-6830-894A-8380-40991B012CE1}"/>
              </a:ext>
            </a:extLst>
          </p:cNvPr>
          <p:cNvSpPr txBox="1">
            <a:spLocks/>
          </p:cNvSpPr>
          <p:nvPr/>
        </p:nvSpPr>
        <p:spPr>
          <a:xfrm>
            <a:off x="309148" y="80387"/>
            <a:ext cx="8262095" cy="767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bg1"/>
                </a:solidFill>
                <a:latin typeface="Poppins" pitchFamily="2" charset="0"/>
                <a:ea typeface="+mj-ea"/>
                <a:cs typeface="Poppins" pitchFamily="2" charset="0"/>
              </a:defRPr>
            </a:lvl1pPr>
          </a:lstStyle>
          <a:p>
            <a:r>
              <a:rPr lang="hu-HU" sz="4000" dirty="0"/>
              <a:t>Python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4B1C902-D3FF-11AA-B330-6FE83C8546B7}"/>
              </a:ext>
            </a:extLst>
          </p:cNvPr>
          <p:cNvSpPr txBox="1"/>
          <p:nvPr/>
        </p:nvSpPr>
        <p:spPr>
          <a:xfrm>
            <a:off x="309148" y="1066526"/>
            <a:ext cx="11431748" cy="5306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b="1" dirty="0"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hu-HU" sz="18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z </a:t>
            </a:r>
            <a:r>
              <a:rPr lang="hu-HU" sz="1800" b="1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ndarray</a:t>
            </a:r>
            <a:r>
              <a:rPr lang="hu-HU" sz="18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objektum: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Tömb létrehozása: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 err="1">
                <a:solidFill>
                  <a:srgbClr val="000000"/>
                </a:solidFill>
                <a:effectLst/>
              </a:rPr>
              <a:t>arr</a:t>
            </a:r>
            <a:r>
              <a:rPr lang="hu-HU" dirty="0">
                <a:solidFill>
                  <a:srgbClr val="000000"/>
                </a:solidFill>
                <a:effectLst/>
              </a:rPr>
              <a:t> = </a:t>
            </a:r>
            <a:r>
              <a:rPr lang="hu-HU" dirty="0" err="1">
                <a:solidFill>
                  <a:srgbClr val="000000"/>
                </a:solidFill>
                <a:effectLst/>
              </a:rPr>
              <a:t>np.array</a:t>
            </a:r>
            <a:r>
              <a:rPr lang="hu-HU" dirty="0">
                <a:solidFill>
                  <a:srgbClr val="000000"/>
                </a:solidFill>
                <a:effectLst/>
              </a:rPr>
              <a:t>([</a:t>
            </a:r>
            <a:r>
              <a:rPr lang="hu-HU" dirty="0">
                <a:solidFill>
                  <a:srgbClr val="800000"/>
                </a:solidFill>
                <a:effectLst/>
              </a:rPr>
              <a:t>3</a:t>
            </a:r>
            <a:r>
              <a:rPr lang="hu-HU" dirty="0">
                <a:solidFill>
                  <a:srgbClr val="000000"/>
                </a:solidFill>
                <a:effectLst/>
              </a:rPr>
              <a:t>, </a:t>
            </a:r>
            <a:r>
              <a:rPr lang="hu-HU" dirty="0">
                <a:solidFill>
                  <a:srgbClr val="800000"/>
                </a:solidFill>
                <a:effectLst/>
              </a:rPr>
              <a:t>2</a:t>
            </a:r>
            <a:r>
              <a:rPr lang="hu-HU" dirty="0">
                <a:solidFill>
                  <a:srgbClr val="000000"/>
                </a:solidFill>
                <a:effectLst/>
              </a:rPr>
              <a:t>, </a:t>
            </a:r>
            <a:r>
              <a:rPr lang="hu-HU" dirty="0">
                <a:solidFill>
                  <a:srgbClr val="800000"/>
                </a:solidFill>
                <a:effectLst/>
              </a:rPr>
              <a:t>7</a:t>
            </a:r>
            <a:r>
              <a:rPr lang="hu-HU" dirty="0">
                <a:solidFill>
                  <a:srgbClr val="000000"/>
                </a:solidFill>
                <a:effectLst/>
              </a:rPr>
              <a:t>, </a:t>
            </a:r>
            <a:r>
              <a:rPr lang="hu-HU" dirty="0">
                <a:solidFill>
                  <a:srgbClr val="800000"/>
                </a:solidFill>
                <a:effectLst/>
              </a:rPr>
              <a:t>5</a:t>
            </a:r>
            <a:r>
              <a:rPr lang="hu-HU" dirty="0">
                <a:solidFill>
                  <a:srgbClr val="000000"/>
                </a:solidFill>
                <a:effectLst/>
              </a:rPr>
              <a:t>, </a:t>
            </a:r>
            <a:r>
              <a:rPr lang="hu-HU" dirty="0">
                <a:solidFill>
                  <a:srgbClr val="800000"/>
                </a:solidFill>
                <a:effectLst/>
              </a:rPr>
              <a:t>4</a:t>
            </a:r>
            <a:r>
              <a:rPr lang="hu-HU" dirty="0">
                <a:solidFill>
                  <a:srgbClr val="000000"/>
                </a:solidFill>
                <a:effectLst/>
              </a:rPr>
              <a:t>])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>
                <a:solidFill>
                  <a:srgbClr val="000000"/>
                </a:solidFill>
                <a:effectLst/>
              </a:rPr>
              <a:t>print(</a:t>
            </a:r>
            <a:r>
              <a:rPr lang="hu-HU" dirty="0" err="1">
                <a:solidFill>
                  <a:srgbClr val="000000"/>
                </a:solidFill>
                <a:effectLst/>
              </a:rPr>
              <a:t>arr</a:t>
            </a:r>
            <a:r>
              <a:rPr lang="hu-HU" dirty="0">
                <a:solidFill>
                  <a:srgbClr val="000000"/>
                </a:solidFill>
                <a:effectLst/>
              </a:rPr>
              <a:t>) </a:t>
            </a:r>
            <a:r>
              <a:rPr lang="hu-HU" dirty="0">
                <a:solidFill>
                  <a:srgbClr val="449944"/>
                </a:solidFill>
                <a:effectLst/>
              </a:rPr>
              <a:t># [3 2 7 5 4]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>
                <a:solidFill>
                  <a:srgbClr val="000000"/>
                </a:solidFill>
                <a:effectLst/>
              </a:rPr>
              <a:t>print(</a:t>
            </a:r>
            <a:r>
              <a:rPr lang="hu-HU" dirty="0" err="1">
                <a:solidFill>
                  <a:srgbClr val="008080"/>
                </a:solidFill>
                <a:effectLst/>
              </a:rPr>
              <a:t>type</a:t>
            </a:r>
            <a:r>
              <a:rPr lang="hu-HU" dirty="0">
                <a:solidFill>
                  <a:srgbClr val="000000"/>
                </a:solidFill>
                <a:effectLst/>
              </a:rPr>
              <a:t>(</a:t>
            </a:r>
            <a:r>
              <a:rPr lang="hu-HU" dirty="0" err="1">
                <a:solidFill>
                  <a:srgbClr val="000000"/>
                </a:solidFill>
                <a:effectLst/>
              </a:rPr>
              <a:t>arr</a:t>
            </a:r>
            <a:r>
              <a:rPr lang="hu-HU" dirty="0">
                <a:solidFill>
                  <a:srgbClr val="000000"/>
                </a:solidFill>
                <a:effectLst/>
              </a:rPr>
              <a:t>))</a:t>
            </a:r>
            <a:r>
              <a:rPr lang="hu-HU" dirty="0">
                <a:solidFill>
                  <a:srgbClr val="449944"/>
                </a:solidFill>
              </a:rPr>
              <a:t> – típusát így lehet megnézni</a:t>
            </a:r>
            <a:endParaRPr lang="hu-HU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Végig iterálható: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 err="1">
                <a:solidFill>
                  <a:srgbClr val="000000"/>
                </a:solidFill>
                <a:effectLst/>
              </a:rPr>
              <a:t>arr</a:t>
            </a:r>
            <a:r>
              <a:rPr lang="hu-HU" dirty="0">
                <a:solidFill>
                  <a:srgbClr val="000000"/>
                </a:solidFill>
                <a:effectLst/>
              </a:rPr>
              <a:t> = </a:t>
            </a:r>
            <a:r>
              <a:rPr lang="hu-HU" dirty="0" err="1">
                <a:solidFill>
                  <a:srgbClr val="000000"/>
                </a:solidFill>
                <a:effectLst/>
              </a:rPr>
              <a:t>np.array</a:t>
            </a:r>
            <a:r>
              <a:rPr lang="hu-HU" dirty="0">
                <a:solidFill>
                  <a:srgbClr val="000000"/>
                </a:solidFill>
                <a:effectLst/>
              </a:rPr>
              <a:t>([</a:t>
            </a:r>
            <a:r>
              <a:rPr lang="hu-HU" dirty="0">
                <a:solidFill>
                  <a:srgbClr val="800000"/>
                </a:solidFill>
                <a:effectLst/>
              </a:rPr>
              <a:t>3</a:t>
            </a:r>
            <a:r>
              <a:rPr lang="hu-HU" dirty="0">
                <a:solidFill>
                  <a:srgbClr val="000000"/>
                </a:solidFill>
                <a:effectLst/>
              </a:rPr>
              <a:t>, </a:t>
            </a:r>
            <a:r>
              <a:rPr lang="hu-HU" dirty="0">
                <a:solidFill>
                  <a:srgbClr val="800000"/>
                </a:solidFill>
                <a:effectLst/>
              </a:rPr>
              <a:t>2</a:t>
            </a:r>
            <a:r>
              <a:rPr lang="hu-HU" dirty="0">
                <a:solidFill>
                  <a:srgbClr val="000000"/>
                </a:solidFill>
                <a:effectLst/>
              </a:rPr>
              <a:t>, </a:t>
            </a:r>
            <a:r>
              <a:rPr lang="hu-HU" dirty="0">
                <a:solidFill>
                  <a:srgbClr val="800000"/>
                </a:solidFill>
                <a:effectLst/>
              </a:rPr>
              <a:t>7</a:t>
            </a:r>
            <a:r>
              <a:rPr lang="hu-HU" dirty="0">
                <a:solidFill>
                  <a:srgbClr val="000000"/>
                </a:solidFill>
                <a:effectLst/>
              </a:rPr>
              <a:t>, </a:t>
            </a:r>
            <a:r>
              <a:rPr lang="hu-HU" dirty="0">
                <a:solidFill>
                  <a:srgbClr val="800000"/>
                </a:solidFill>
                <a:effectLst/>
              </a:rPr>
              <a:t>5</a:t>
            </a:r>
            <a:r>
              <a:rPr lang="hu-HU" dirty="0">
                <a:solidFill>
                  <a:srgbClr val="000000"/>
                </a:solidFill>
                <a:effectLst/>
              </a:rPr>
              <a:t>, </a:t>
            </a:r>
            <a:r>
              <a:rPr lang="hu-HU" dirty="0">
                <a:solidFill>
                  <a:srgbClr val="800000"/>
                </a:solidFill>
                <a:effectLst/>
              </a:rPr>
              <a:t>4</a:t>
            </a:r>
            <a:r>
              <a:rPr lang="hu-HU" dirty="0">
                <a:solidFill>
                  <a:srgbClr val="000000"/>
                </a:solidFill>
                <a:effectLst/>
              </a:rPr>
              <a:t>]) 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>
                <a:solidFill>
                  <a:srgbClr val="000000"/>
                </a:solidFill>
              </a:rPr>
              <a:t>	</a:t>
            </a:r>
            <a:r>
              <a:rPr lang="hu-HU" dirty="0" err="1">
                <a:solidFill>
                  <a:srgbClr val="5555DD"/>
                </a:solidFill>
                <a:effectLst/>
              </a:rPr>
              <a:t>for</a:t>
            </a:r>
            <a:r>
              <a:rPr lang="hu-HU" dirty="0">
                <a:solidFill>
                  <a:srgbClr val="000000"/>
                </a:solidFill>
                <a:effectLst/>
              </a:rPr>
              <a:t> elem </a:t>
            </a:r>
            <a:r>
              <a:rPr lang="hu-HU" dirty="0">
                <a:solidFill>
                  <a:srgbClr val="5555DD"/>
                </a:solidFill>
                <a:effectLst/>
              </a:rPr>
              <a:t>in</a:t>
            </a:r>
            <a:r>
              <a:rPr lang="hu-HU" dirty="0">
                <a:solidFill>
                  <a:srgbClr val="000000"/>
                </a:solidFill>
                <a:effectLst/>
              </a:rPr>
              <a:t> </a:t>
            </a:r>
            <a:r>
              <a:rPr lang="hu-HU" dirty="0" err="1">
                <a:solidFill>
                  <a:srgbClr val="000000"/>
                </a:solidFill>
                <a:effectLst/>
              </a:rPr>
              <a:t>arr</a:t>
            </a:r>
            <a:r>
              <a:rPr lang="hu-HU" dirty="0">
                <a:solidFill>
                  <a:srgbClr val="000000"/>
                </a:solidFill>
                <a:effectLst/>
              </a:rPr>
              <a:t>: 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>
                <a:solidFill>
                  <a:srgbClr val="000000"/>
                </a:solidFill>
              </a:rPr>
              <a:t>	</a:t>
            </a:r>
            <a:r>
              <a:rPr lang="hu-HU" dirty="0">
                <a:solidFill>
                  <a:srgbClr val="000000"/>
                </a:solidFill>
                <a:effectLst/>
              </a:rPr>
              <a:t>print(elem)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b="1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Hasonló a sima </a:t>
            </a:r>
            <a:r>
              <a:rPr lang="hu-HU" b="1" dirty="0" err="1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range</a:t>
            </a:r>
            <a:r>
              <a:rPr lang="hu-HU" b="1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() függvényhez az </a:t>
            </a:r>
            <a:r>
              <a:rPr lang="hu-HU" b="1" dirty="0" err="1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arange</a:t>
            </a:r>
            <a:r>
              <a:rPr lang="hu-HU" b="1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 err="1">
                <a:solidFill>
                  <a:srgbClr val="000000"/>
                </a:solidFill>
                <a:effectLst/>
              </a:rPr>
              <a:t>np_range</a:t>
            </a:r>
            <a:r>
              <a:rPr lang="hu-HU" dirty="0">
                <a:solidFill>
                  <a:srgbClr val="000000"/>
                </a:solidFill>
                <a:effectLst/>
              </a:rPr>
              <a:t> = </a:t>
            </a:r>
            <a:r>
              <a:rPr lang="hu-HU" dirty="0" err="1">
                <a:solidFill>
                  <a:srgbClr val="000000"/>
                </a:solidFill>
                <a:effectLst/>
              </a:rPr>
              <a:t>np.arange</a:t>
            </a:r>
            <a:r>
              <a:rPr lang="hu-HU" dirty="0">
                <a:solidFill>
                  <a:srgbClr val="000000"/>
                </a:solidFill>
                <a:effectLst/>
              </a:rPr>
              <a:t>(</a:t>
            </a:r>
            <a:r>
              <a:rPr lang="hu-HU" dirty="0">
                <a:solidFill>
                  <a:srgbClr val="800000"/>
                </a:solidFill>
                <a:effectLst/>
              </a:rPr>
              <a:t>2</a:t>
            </a:r>
            <a:r>
              <a:rPr lang="hu-HU" dirty="0">
                <a:solidFill>
                  <a:srgbClr val="000000"/>
                </a:solidFill>
                <a:effectLst/>
              </a:rPr>
              <a:t>, </a:t>
            </a:r>
            <a:r>
              <a:rPr lang="hu-HU" dirty="0">
                <a:solidFill>
                  <a:srgbClr val="800000"/>
                </a:solidFill>
                <a:effectLst/>
              </a:rPr>
              <a:t>10</a:t>
            </a:r>
            <a:r>
              <a:rPr lang="hu-HU" dirty="0">
                <a:solidFill>
                  <a:srgbClr val="000000"/>
                </a:solidFill>
                <a:effectLst/>
              </a:rPr>
              <a:t>, </a:t>
            </a:r>
            <a:r>
              <a:rPr lang="hu-HU" dirty="0">
                <a:solidFill>
                  <a:srgbClr val="800000"/>
                </a:solidFill>
                <a:effectLst/>
              </a:rPr>
              <a:t>2</a:t>
            </a:r>
            <a:r>
              <a:rPr lang="hu-HU" dirty="0">
                <a:solidFill>
                  <a:srgbClr val="000000"/>
                </a:solidFill>
                <a:effectLst/>
              </a:rPr>
              <a:t>) 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>
                <a:solidFill>
                  <a:srgbClr val="000000"/>
                </a:solidFill>
                <a:effectLst/>
              </a:rPr>
              <a:t>print(</a:t>
            </a:r>
            <a:r>
              <a:rPr lang="hu-HU" dirty="0" err="1">
                <a:solidFill>
                  <a:srgbClr val="000000"/>
                </a:solidFill>
                <a:effectLst/>
              </a:rPr>
              <a:t>np_range</a:t>
            </a:r>
            <a:r>
              <a:rPr lang="hu-HU" dirty="0">
                <a:solidFill>
                  <a:srgbClr val="000000"/>
                </a:solidFill>
                <a:effectLst/>
              </a:rPr>
              <a:t>) </a:t>
            </a:r>
            <a:r>
              <a:rPr lang="hu-HU" dirty="0">
                <a:solidFill>
                  <a:srgbClr val="449944"/>
                </a:solidFill>
                <a:effectLst/>
              </a:rPr>
              <a:t># [2 4 6 8]</a:t>
            </a:r>
            <a:endParaRPr lang="hu-HU" b="1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4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A3438344-6830-894A-8380-40991B012CE1}"/>
              </a:ext>
            </a:extLst>
          </p:cNvPr>
          <p:cNvSpPr txBox="1">
            <a:spLocks/>
          </p:cNvSpPr>
          <p:nvPr/>
        </p:nvSpPr>
        <p:spPr>
          <a:xfrm>
            <a:off x="309148" y="80387"/>
            <a:ext cx="8262095" cy="767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bg1"/>
                </a:solidFill>
                <a:latin typeface="Poppins" pitchFamily="2" charset="0"/>
                <a:ea typeface="+mj-ea"/>
                <a:cs typeface="Poppins" pitchFamily="2" charset="0"/>
              </a:defRPr>
            </a:lvl1pPr>
          </a:lstStyle>
          <a:p>
            <a:r>
              <a:rPr lang="hu-HU" sz="4000" dirty="0"/>
              <a:t>Python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4B1C902-D3FF-11AA-B330-6FE83C8546B7}"/>
              </a:ext>
            </a:extLst>
          </p:cNvPr>
          <p:cNvSpPr txBox="1"/>
          <p:nvPr/>
        </p:nvSpPr>
        <p:spPr>
          <a:xfrm>
            <a:off x="309148" y="1066526"/>
            <a:ext cx="11431748" cy="3966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>
                <a:solidFill>
                  <a:srgbClr val="7928A1"/>
                </a:solidFill>
                <a:effectLst/>
              </a:rPr>
              <a:t>import</a:t>
            </a:r>
            <a:r>
              <a:rPr lang="hu-HU" dirty="0"/>
              <a:t> </a:t>
            </a:r>
            <a:r>
              <a:rPr lang="hu-HU" dirty="0" err="1">
                <a:solidFill>
                  <a:srgbClr val="545454"/>
                </a:solidFill>
                <a:effectLst/>
              </a:rPr>
              <a:t>numpy</a:t>
            </a:r>
            <a:r>
              <a:rPr lang="hu-HU" dirty="0"/>
              <a:t> </a:t>
            </a:r>
            <a:r>
              <a:rPr lang="hu-HU" dirty="0" err="1">
                <a:solidFill>
                  <a:srgbClr val="7928A1"/>
                </a:solidFill>
                <a:effectLst/>
              </a:rPr>
              <a:t>as</a:t>
            </a:r>
            <a:r>
              <a:rPr lang="hu-HU" dirty="0"/>
              <a:t> </a:t>
            </a:r>
            <a:r>
              <a:rPr lang="hu-HU" dirty="0" err="1">
                <a:solidFill>
                  <a:srgbClr val="545454"/>
                </a:solidFill>
                <a:effectLst/>
              </a:rPr>
              <a:t>np</a:t>
            </a:r>
            <a:r>
              <a:rPr lang="hu-HU" dirty="0"/>
              <a:t> 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>
                <a:solidFill>
                  <a:srgbClr val="545454"/>
                </a:solidFill>
                <a:effectLst/>
              </a:rPr>
              <a:t>a</a:t>
            </a:r>
            <a:r>
              <a:rPr lang="hu-HU" dirty="0"/>
              <a:t> </a:t>
            </a:r>
            <a:r>
              <a:rPr lang="hu-HU" dirty="0">
                <a:solidFill>
                  <a:srgbClr val="008000"/>
                </a:solidFill>
                <a:effectLst/>
              </a:rPr>
              <a:t>=</a:t>
            </a:r>
            <a:r>
              <a:rPr lang="hu-HU" dirty="0"/>
              <a:t> </a:t>
            </a:r>
            <a:r>
              <a:rPr lang="hu-HU" dirty="0" err="1">
                <a:solidFill>
                  <a:srgbClr val="545454"/>
                </a:solidFill>
                <a:effectLst/>
              </a:rPr>
              <a:t>np</a:t>
            </a:r>
            <a:r>
              <a:rPr lang="hu-HU" dirty="0" err="1">
                <a:solidFill>
                  <a:srgbClr val="008000"/>
                </a:solidFill>
                <a:effectLst/>
              </a:rPr>
              <a:t>.</a:t>
            </a:r>
            <a:r>
              <a:rPr lang="hu-HU" dirty="0" err="1">
                <a:solidFill>
                  <a:srgbClr val="545454"/>
                </a:solidFill>
                <a:effectLst/>
              </a:rPr>
              <a:t>array</a:t>
            </a:r>
            <a:r>
              <a:rPr lang="hu-HU" dirty="0">
                <a:solidFill>
                  <a:srgbClr val="545454"/>
                </a:solidFill>
                <a:effectLst/>
              </a:rPr>
              <a:t>([</a:t>
            </a:r>
            <a:r>
              <a:rPr lang="hu-HU" dirty="0">
                <a:solidFill>
                  <a:srgbClr val="797129"/>
                </a:solidFill>
                <a:effectLst/>
              </a:rPr>
              <a:t>2</a:t>
            </a:r>
            <a:r>
              <a:rPr lang="hu-HU" dirty="0">
                <a:solidFill>
                  <a:srgbClr val="545454"/>
                </a:solidFill>
                <a:effectLst/>
              </a:rPr>
              <a:t>,</a:t>
            </a:r>
            <a:r>
              <a:rPr lang="hu-HU" dirty="0"/>
              <a:t> </a:t>
            </a:r>
            <a:r>
              <a:rPr lang="hu-HU" dirty="0">
                <a:solidFill>
                  <a:srgbClr val="797129"/>
                </a:solidFill>
                <a:effectLst/>
              </a:rPr>
              <a:t>3</a:t>
            </a:r>
            <a:r>
              <a:rPr lang="hu-HU" dirty="0">
                <a:solidFill>
                  <a:srgbClr val="545454"/>
                </a:solidFill>
                <a:effectLst/>
              </a:rPr>
              <a:t>,</a:t>
            </a:r>
            <a:r>
              <a:rPr lang="hu-HU" dirty="0"/>
              <a:t> </a:t>
            </a:r>
            <a:r>
              <a:rPr lang="hu-HU" dirty="0">
                <a:solidFill>
                  <a:srgbClr val="797129"/>
                </a:solidFill>
                <a:effectLst/>
              </a:rPr>
              <a:t>4</a:t>
            </a:r>
            <a:r>
              <a:rPr lang="hu-HU" dirty="0">
                <a:solidFill>
                  <a:srgbClr val="545454"/>
                </a:solidFill>
                <a:effectLst/>
              </a:rPr>
              <a:t>])</a:t>
            </a:r>
            <a:r>
              <a:rPr lang="hu-HU" dirty="0"/>
              <a:t> 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>
                <a:solidFill>
                  <a:srgbClr val="545454"/>
                </a:solidFill>
                <a:effectLst/>
              </a:rPr>
              <a:t>a</a:t>
            </a:r>
            <a:r>
              <a:rPr lang="hu-HU" dirty="0"/>
              <a:t> 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 err="1">
                <a:effectLst/>
              </a:rPr>
              <a:t>array</a:t>
            </a:r>
            <a:r>
              <a:rPr lang="hu-HU" dirty="0">
                <a:effectLst/>
              </a:rPr>
              <a:t>([2, 3, 4])</a:t>
            </a:r>
            <a:r>
              <a:rPr lang="hu-HU" dirty="0"/>
              <a:t> 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>
                <a:effectLst/>
              </a:rPr>
              <a:t>&gt;&gt;&gt; </a:t>
            </a:r>
            <a:r>
              <a:rPr lang="hu-HU" dirty="0" err="1">
                <a:solidFill>
                  <a:srgbClr val="545454"/>
                </a:solidFill>
                <a:effectLst/>
              </a:rPr>
              <a:t>a</a:t>
            </a:r>
            <a:r>
              <a:rPr lang="hu-HU" dirty="0" err="1">
                <a:solidFill>
                  <a:srgbClr val="008000"/>
                </a:solidFill>
                <a:effectLst/>
              </a:rPr>
              <a:t>.</a:t>
            </a:r>
            <a:r>
              <a:rPr lang="hu-HU" dirty="0" err="1">
                <a:solidFill>
                  <a:srgbClr val="545454"/>
                </a:solidFill>
                <a:effectLst/>
              </a:rPr>
              <a:t>dtype</a:t>
            </a:r>
            <a:r>
              <a:rPr lang="hu-HU" dirty="0"/>
              <a:t> 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 err="1">
                <a:effectLst/>
              </a:rPr>
              <a:t>dtype</a:t>
            </a:r>
            <a:r>
              <a:rPr lang="hu-HU" dirty="0">
                <a:effectLst/>
              </a:rPr>
              <a:t>('int64’)</a:t>
            </a:r>
            <a:r>
              <a:rPr lang="hu-HU" dirty="0"/>
              <a:t> 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>
                <a:effectLst/>
              </a:rPr>
              <a:t>&gt;&gt;&gt; </a:t>
            </a:r>
            <a:r>
              <a:rPr lang="hu-HU" dirty="0" err="1">
                <a:solidFill>
                  <a:srgbClr val="545454"/>
                </a:solidFill>
                <a:effectLst/>
              </a:rPr>
              <a:t>b</a:t>
            </a:r>
            <a:r>
              <a:rPr lang="hu-HU" dirty="0"/>
              <a:t> </a:t>
            </a:r>
            <a:r>
              <a:rPr lang="hu-HU" dirty="0">
                <a:solidFill>
                  <a:srgbClr val="008000"/>
                </a:solidFill>
                <a:effectLst/>
              </a:rPr>
              <a:t>=</a:t>
            </a:r>
            <a:r>
              <a:rPr lang="hu-HU" dirty="0"/>
              <a:t> </a:t>
            </a:r>
            <a:r>
              <a:rPr lang="hu-HU" dirty="0" err="1">
                <a:solidFill>
                  <a:srgbClr val="545454"/>
                </a:solidFill>
                <a:effectLst/>
              </a:rPr>
              <a:t>np</a:t>
            </a:r>
            <a:r>
              <a:rPr lang="hu-HU" dirty="0" err="1">
                <a:solidFill>
                  <a:srgbClr val="008000"/>
                </a:solidFill>
                <a:effectLst/>
              </a:rPr>
              <a:t>.</a:t>
            </a:r>
            <a:r>
              <a:rPr lang="hu-HU" dirty="0" err="1">
                <a:solidFill>
                  <a:srgbClr val="545454"/>
                </a:solidFill>
                <a:effectLst/>
              </a:rPr>
              <a:t>array</a:t>
            </a:r>
            <a:r>
              <a:rPr lang="hu-HU" dirty="0">
                <a:solidFill>
                  <a:srgbClr val="545454"/>
                </a:solidFill>
                <a:effectLst/>
              </a:rPr>
              <a:t>([</a:t>
            </a:r>
            <a:r>
              <a:rPr lang="hu-HU" dirty="0">
                <a:solidFill>
                  <a:srgbClr val="797129"/>
                </a:solidFill>
                <a:effectLst/>
              </a:rPr>
              <a:t>1.2</a:t>
            </a:r>
            <a:r>
              <a:rPr lang="hu-HU" dirty="0">
                <a:solidFill>
                  <a:srgbClr val="545454"/>
                </a:solidFill>
                <a:effectLst/>
              </a:rPr>
              <a:t>,</a:t>
            </a:r>
            <a:r>
              <a:rPr lang="hu-HU" dirty="0"/>
              <a:t> </a:t>
            </a:r>
            <a:r>
              <a:rPr lang="hu-HU" dirty="0">
                <a:solidFill>
                  <a:srgbClr val="797129"/>
                </a:solidFill>
                <a:effectLst/>
              </a:rPr>
              <a:t>3.5</a:t>
            </a:r>
            <a:r>
              <a:rPr lang="hu-HU" dirty="0">
                <a:solidFill>
                  <a:srgbClr val="545454"/>
                </a:solidFill>
                <a:effectLst/>
              </a:rPr>
              <a:t>,</a:t>
            </a:r>
            <a:r>
              <a:rPr lang="hu-HU" dirty="0"/>
              <a:t> </a:t>
            </a:r>
            <a:r>
              <a:rPr lang="hu-HU" dirty="0">
                <a:solidFill>
                  <a:srgbClr val="797129"/>
                </a:solidFill>
                <a:effectLst/>
              </a:rPr>
              <a:t>5.1</a:t>
            </a:r>
            <a:r>
              <a:rPr lang="hu-HU" dirty="0">
                <a:solidFill>
                  <a:srgbClr val="545454"/>
                </a:solidFill>
                <a:effectLst/>
              </a:rPr>
              <a:t>])</a:t>
            </a:r>
            <a:r>
              <a:rPr lang="hu-HU" dirty="0"/>
              <a:t> 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>
                <a:effectLst/>
              </a:rPr>
              <a:t>&gt;&gt;&gt; </a:t>
            </a:r>
            <a:r>
              <a:rPr lang="hu-HU" dirty="0" err="1">
                <a:solidFill>
                  <a:srgbClr val="545454"/>
                </a:solidFill>
                <a:effectLst/>
              </a:rPr>
              <a:t>b</a:t>
            </a:r>
            <a:r>
              <a:rPr lang="hu-HU" dirty="0" err="1">
                <a:solidFill>
                  <a:srgbClr val="008000"/>
                </a:solidFill>
                <a:effectLst/>
              </a:rPr>
              <a:t>.</a:t>
            </a:r>
            <a:r>
              <a:rPr lang="hu-HU" dirty="0" err="1">
                <a:solidFill>
                  <a:srgbClr val="545454"/>
                </a:solidFill>
                <a:effectLst/>
              </a:rPr>
              <a:t>dtype</a:t>
            </a:r>
            <a:r>
              <a:rPr lang="hu-HU" dirty="0"/>
              <a:t> 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u-HU" dirty="0" err="1">
                <a:effectLst/>
              </a:rPr>
              <a:t>dtype</a:t>
            </a:r>
            <a:r>
              <a:rPr lang="hu-HU" dirty="0">
                <a:effectLst/>
              </a:rPr>
              <a:t>('float64')</a:t>
            </a:r>
            <a:endParaRPr lang="hu-HU" b="1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388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A3438344-6830-894A-8380-40991B012CE1}"/>
              </a:ext>
            </a:extLst>
          </p:cNvPr>
          <p:cNvSpPr txBox="1">
            <a:spLocks/>
          </p:cNvSpPr>
          <p:nvPr/>
        </p:nvSpPr>
        <p:spPr>
          <a:xfrm>
            <a:off x="309148" y="80387"/>
            <a:ext cx="8262095" cy="767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bg1"/>
                </a:solidFill>
                <a:latin typeface="Poppins" pitchFamily="2" charset="0"/>
                <a:ea typeface="+mj-ea"/>
                <a:cs typeface="Poppins" pitchFamily="2" charset="0"/>
              </a:defRPr>
            </a:lvl1pPr>
          </a:lstStyle>
          <a:p>
            <a:r>
              <a:rPr lang="hu-HU" sz="4000" dirty="0"/>
              <a:t>Python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A7796DCB-A078-2FF1-5C77-E086B6EA4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017" y="1543192"/>
            <a:ext cx="7772400" cy="516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A3438344-6830-894A-8380-40991B012CE1}"/>
              </a:ext>
            </a:extLst>
          </p:cNvPr>
          <p:cNvSpPr txBox="1">
            <a:spLocks/>
          </p:cNvSpPr>
          <p:nvPr/>
        </p:nvSpPr>
        <p:spPr>
          <a:xfrm>
            <a:off x="309148" y="80387"/>
            <a:ext cx="8262095" cy="767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bg1"/>
                </a:solidFill>
                <a:latin typeface="Poppins" pitchFamily="2" charset="0"/>
                <a:ea typeface="+mj-ea"/>
                <a:cs typeface="Poppins" pitchFamily="2" charset="0"/>
              </a:defRPr>
            </a:lvl1pPr>
          </a:lstStyle>
          <a:p>
            <a:r>
              <a:rPr lang="hu-HU" sz="4000" dirty="0"/>
              <a:t>Python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4B1C902-D3FF-11AA-B330-6FE83C8546B7}"/>
              </a:ext>
            </a:extLst>
          </p:cNvPr>
          <p:cNvSpPr txBox="1"/>
          <p:nvPr/>
        </p:nvSpPr>
        <p:spPr>
          <a:xfrm>
            <a:off x="309148" y="1066526"/>
            <a:ext cx="11431748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endParaRPr lang="hu-HU" b="1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6CB9B1B2-BF12-BF52-4EF9-E55FEC48C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93688"/>
            <a:ext cx="7772400" cy="347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59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A3438344-6830-894A-8380-40991B012CE1}"/>
              </a:ext>
            </a:extLst>
          </p:cNvPr>
          <p:cNvSpPr txBox="1">
            <a:spLocks/>
          </p:cNvSpPr>
          <p:nvPr/>
        </p:nvSpPr>
        <p:spPr>
          <a:xfrm>
            <a:off x="309148" y="80387"/>
            <a:ext cx="8262095" cy="767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bg1"/>
                </a:solidFill>
                <a:latin typeface="Poppins" pitchFamily="2" charset="0"/>
                <a:ea typeface="+mj-ea"/>
                <a:cs typeface="Poppins" pitchFamily="2" charset="0"/>
              </a:defRPr>
            </a:lvl1pPr>
          </a:lstStyle>
          <a:p>
            <a:r>
              <a:rPr lang="hu-HU" sz="4000" dirty="0"/>
              <a:t>Python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4B1C902-D3FF-11AA-B330-6FE83C8546B7}"/>
              </a:ext>
            </a:extLst>
          </p:cNvPr>
          <p:cNvSpPr txBox="1"/>
          <p:nvPr/>
        </p:nvSpPr>
        <p:spPr>
          <a:xfrm>
            <a:off x="309148" y="1066526"/>
            <a:ext cx="11431748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endParaRPr lang="hu-HU" b="1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2C9EB727-FA0F-F550-7C9F-77F8E0B0B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00" y="1498600"/>
            <a:ext cx="61976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534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A3438344-6830-894A-8380-40991B012CE1}"/>
              </a:ext>
            </a:extLst>
          </p:cNvPr>
          <p:cNvSpPr txBox="1">
            <a:spLocks/>
          </p:cNvSpPr>
          <p:nvPr/>
        </p:nvSpPr>
        <p:spPr>
          <a:xfrm>
            <a:off x="309148" y="80387"/>
            <a:ext cx="8262095" cy="767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bg1"/>
                </a:solidFill>
                <a:latin typeface="Poppins" pitchFamily="2" charset="0"/>
                <a:ea typeface="+mj-ea"/>
                <a:cs typeface="Poppins" pitchFamily="2" charset="0"/>
              </a:defRPr>
            </a:lvl1pPr>
          </a:lstStyle>
          <a:p>
            <a:r>
              <a:rPr lang="hu-HU" sz="4000" dirty="0"/>
              <a:t>Python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4B1C902-D3FF-11AA-B330-6FE83C8546B7}"/>
              </a:ext>
            </a:extLst>
          </p:cNvPr>
          <p:cNvSpPr txBox="1"/>
          <p:nvPr/>
        </p:nvSpPr>
        <p:spPr>
          <a:xfrm>
            <a:off x="309148" y="1066526"/>
            <a:ext cx="11431748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endParaRPr lang="hu-HU" b="1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D2C4145C-9BD2-5698-9D55-472BCC700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56612"/>
            <a:ext cx="7772400" cy="354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54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A3438344-6830-894A-8380-40991B012CE1}"/>
              </a:ext>
            </a:extLst>
          </p:cNvPr>
          <p:cNvSpPr txBox="1">
            <a:spLocks/>
          </p:cNvSpPr>
          <p:nvPr/>
        </p:nvSpPr>
        <p:spPr>
          <a:xfrm>
            <a:off x="309148" y="80387"/>
            <a:ext cx="8262095" cy="767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bg1"/>
                </a:solidFill>
                <a:latin typeface="Poppins" pitchFamily="2" charset="0"/>
                <a:ea typeface="+mj-ea"/>
                <a:cs typeface="Poppins" pitchFamily="2" charset="0"/>
              </a:defRPr>
            </a:lvl1pPr>
          </a:lstStyle>
          <a:p>
            <a:r>
              <a:rPr lang="hu-HU" sz="4000" dirty="0"/>
              <a:t>Függvények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7F1E0F00-DC6F-06EB-6175-4C20B5FF9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48" y="1007686"/>
            <a:ext cx="9212804" cy="524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80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A3438344-6830-894A-8380-40991B012CE1}"/>
              </a:ext>
            </a:extLst>
          </p:cNvPr>
          <p:cNvSpPr txBox="1">
            <a:spLocks/>
          </p:cNvSpPr>
          <p:nvPr/>
        </p:nvSpPr>
        <p:spPr>
          <a:xfrm>
            <a:off x="309148" y="80387"/>
            <a:ext cx="8262095" cy="767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bg1"/>
                </a:solidFill>
                <a:latin typeface="Poppins" pitchFamily="2" charset="0"/>
                <a:ea typeface="+mj-ea"/>
                <a:cs typeface="Poppins" pitchFamily="2" charset="0"/>
              </a:defRPr>
            </a:lvl1pPr>
          </a:lstStyle>
          <a:p>
            <a:r>
              <a:rPr lang="hu-HU" sz="4000" dirty="0"/>
              <a:t>Függvények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5ACF308-DE5D-4D98-AC4E-0F53B3949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48" y="1135120"/>
            <a:ext cx="8615396" cy="27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47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A3438344-6830-894A-8380-40991B012CE1}"/>
              </a:ext>
            </a:extLst>
          </p:cNvPr>
          <p:cNvSpPr txBox="1">
            <a:spLocks/>
          </p:cNvSpPr>
          <p:nvPr/>
        </p:nvSpPr>
        <p:spPr>
          <a:xfrm>
            <a:off x="309148" y="80387"/>
            <a:ext cx="8262095" cy="767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bg1"/>
                </a:solidFill>
                <a:latin typeface="Poppins" pitchFamily="2" charset="0"/>
                <a:ea typeface="+mj-ea"/>
                <a:cs typeface="Poppins" pitchFamily="2" charset="0"/>
              </a:defRPr>
            </a:lvl1pPr>
          </a:lstStyle>
          <a:p>
            <a:r>
              <a:rPr lang="hu-HU" sz="4000" dirty="0"/>
              <a:t>Függvények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DB3C1DA1-84DD-2DDC-0C10-514E833FF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48" y="1146049"/>
            <a:ext cx="9582505" cy="3430258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A1E740B8-0388-BFC7-885B-EBAF11B67098}"/>
              </a:ext>
            </a:extLst>
          </p:cNvPr>
          <p:cNvSpPr txBox="1"/>
          <p:nvPr/>
        </p:nvSpPr>
        <p:spPr>
          <a:xfrm>
            <a:off x="707136" y="478862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 err="1">
                <a:solidFill>
                  <a:srgbClr val="0F7001"/>
                </a:solidFill>
                <a:effectLst/>
                <a:latin typeface="Helvetica" pitchFamily="2" charset="0"/>
              </a:rPr>
              <a:t>def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hu-HU" dirty="0" err="1">
                <a:solidFill>
                  <a:srgbClr val="0000FF"/>
                </a:solidFill>
                <a:effectLst/>
                <a:latin typeface="Helvetica" pitchFamily="2" charset="0"/>
              </a:rPr>
              <a:t>F_gravity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(m1, m2, </a:t>
            </a:r>
            <a:r>
              <a:rPr lang="hu-HU" dirty="0" err="1">
                <a:solidFill>
                  <a:srgbClr val="000000"/>
                </a:solidFill>
                <a:effectLst/>
                <a:latin typeface="Helvetica" pitchFamily="2" charset="0"/>
              </a:rPr>
              <a:t>r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): </a:t>
            </a:r>
            <a:r>
              <a:rPr lang="hu-HU" dirty="0" err="1">
                <a:solidFill>
                  <a:srgbClr val="0F7001"/>
                </a:solidFill>
                <a:effectLst/>
                <a:latin typeface="Helvetica" pitchFamily="2" charset="0"/>
              </a:rPr>
              <a:t>return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hu-HU" dirty="0" err="1">
                <a:solidFill>
                  <a:srgbClr val="000000"/>
                </a:solidFill>
                <a:effectLst/>
                <a:latin typeface="Helvetica" pitchFamily="2" charset="0"/>
              </a:rPr>
              <a:t>G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hu-HU" dirty="0">
                <a:solidFill>
                  <a:srgbClr val="5D009B"/>
                </a:solidFill>
                <a:effectLst/>
                <a:latin typeface="Helvetica" pitchFamily="2" charset="0"/>
              </a:rPr>
              <a:t>*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 m1 </a:t>
            </a:r>
            <a:r>
              <a:rPr lang="hu-HU" dirty="0">
                <a:solidFill>
                  <a:srgbClr val="5D009B"/>
                </a:solidFill>
                <a:effectLst/>
                <a:latin typeface="Helvetica" pitchFamily="2" charset="0"/>
              </a:rPr>
              <a:t>*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 m2 </a:t>
            </a:r>
            <a:r>
              <a:rPr lang="hu-HU" dirty="0">
                <a:solidFill>
                  <a:srgbClr val="5D009B"/>
                </a:solidFill>
                <a:effectLst/>
                <a:latin typeface="Helvetica" pitchFamily="2" charset="0"/>
              </a:rPr>
              <a:t>/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 (</a:t>
            </a:r>
            <a:r>
              <a:rPr lang="hu-HU" dirty="0" err="1">
                <a:solidFill>
                  <a:srgbClr val="000000"/>
                </a:solidFill>
                <a:effectLst/>
                <a:latin typeface="Helvetica" pitchFamily="2" charset="0"/>
              </a:rPr>
              <a:t>r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hu-HU" dirty="0">
                <a:solidFill>
                  <a:srgbClr val="5D009B"/>
                </a:solidFill>
                <a:effectLst/>
                <a:latin typeface="Helvetica" pitchFamily="2" charset="0"/>
              </a:rPr>
              <a:t>*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hu-HU" dirty="0" err="1">
                <a:solidFill>
                  <a:srgbClr val="000000"/>
                </a:solidFill>
                <a:effectLst/>
                <a:latin typeface="Helvetica" pitchFamily="2" charset="0"/>
              </a:rPr>
              <a:t>r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)</a:t>
            </a:r>
          </a:p>
          <a:p>
            <a:r>
              <a:rPr lang="hu-HU" dirty="0" err="1">
                <a:solidFill>
                  <a:srgbClr val="000000"/>
                </a:solidFill>
                <a:effectLst/>
                <a:latin typeface="Helvetica" pitchFamily="2" charset="0"/>
              </a:rPr>
              <a:t>G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hu-HU" dirty="0">
                <a:solidFill>
                  <a:srgbClr val="5D009B"/>
                </a:solidFill>
                <a:effectLst/>
                <a:latin typeface="Helvetica" pitchFamily="2" charset="0"/>
              </a:rPr>
              <a:t>=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hu-HU" dirty="0">
                <a:solidFill>
                  <a:srgbClr val="107902"/>
                </a:solidFill>
                <a:effectLst/>
                <a:latin typeface="Helvetica" pitchFamily="2" charset="0"/>
              </a:rPr>
              <a:t>6.67408E-11</a:t>
            </a:r>
          </a:p>
          <a:p>
            <a:r>
              <a:rPr lang="hu-HU" dirty="0">
                <a:solidFill>
                  <a:srgbClr val="0F7001"/>
                </a:solidFill>
                <a:effectLst/>
                <a:latin typeface="Helvetica" pitchFamily="2" charset="0"/>
              </a:rPr>
              <a:t>print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(</a:t>
            </a:r>
            <a:r>
              <a:rPr lang="hu-HU" dirty="0" err="1">
                <a:solidFill>
                  <a:srgbClr val="000000"/>
                </a:solidFill>
                <a:effectLst/>
                <a:latin typeface="Helvetica" pitchFamily="2" charset="0"/>
              </a:rPr>
              <a:t>F_gravity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(</a:t>
            </a:r>
            <a:r>
              <a:rPr lang="hu-HU" dirty="0">
                <a:solidFill>
                  <a:srgbClr val="107902"/>
                </a:solidFill>
                <a:effectLst/>
                <a:latin typeface="Helvetica" pitchFamily="2" charset="0"/>
              </a:rPr>
              <a:t>1000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hu-HU" dirty="0">
                <a:solidFill>
                  <a:srgbClr val="107902"/>
                </a:solidFill>
                <a:effectLst/>
                <a:latin typeface="Helvetica" pitchFamily="2" charset="0"/>
              </a:rPr>
              <a:t>20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hu-HU" dirty="0">
                <a:solidFill>
                  <a:srgbClr val="107902"/>
                </a:solidFill>
                <a:effectLst/>
                <a:latin typeface="Helvetica" pitchFamily="2" charset="0"/>
              </a:rPr>
              <a:t>0.5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), </a:t>
            </a:r>
            <a:r>
              <a:rPr lang="hu-HU" dirty="0">
                <a:solidFill>
                  <a:srgbClr val="A90E1A"/>
                </a:solidFill>
                <a:effectLst/>
                <a:latin typeface="Helvetica" pitchFamily="2" charset="0"/>
              </a:rPr>
              <a:t>"Newton"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4817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A3438344-6830-894A-8380-40991B012CE1}"/>
              </a:ext>
            </a:extLst>
          </p:cNvPr>
          <p:cNvSpPr txBox="1">
            <a:spLocks/>
          </p:cNvSpPr>
          <p:nvPr/>
        </p:nvSpPr>
        <p:spPr>
          <a:xfrm>
            <a:off x="309148" y="80387"/>
            <a:ext cx="8262095" cy="767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bg1"/>
                </a:solidFill>
                <a:latin typeface="Poppins" pitchFamily="2" charset="0"/>
                <a:ea typeface="+mj-ea"/>
                <a:cs typeface="Poppins" pitchFamily="2" charset="0"/>
              </a:defRPr>
            </a:lvl1pPr>
          </a:lstStyle>
          <a:p>
            <a:r>
              <a:rPr lang="hu-HU" sz="4000" dirty="0"/>
              <a:t>Függvények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CCE5BDBF-4101-1F5E-91E6-5250BDFF6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79" y="1261934"/>
            <a:ext cx="9674793" cy="1614889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18C76B94-E9B7-0CF8-3FFD-C043B42BC842}"/>
              </a:ext>
            </a:extLst>
          </p:cNvPr>
          <p:cNvSpPr txBox="1"/>
          <p:nvPr/>
        </p:nvSpPr>
        <p:spPr>
          <a:xfrm>
            <a:off x="707136" y="3429000"/>
            <a:ext cx="891394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 err="1">
                <a:solidFill>
                  <a:srgbClr val="0F7001"/>
                </a:solidFill>
                <a:effectLst/>
                <a:latin typeface="Helvetica" pitchFamily="2" charset="0"/>
              </a:rPr>
              <a:t>def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hu-HU" dirty="0" err="1">
                <a:solidFill>
                  <a:srgbClr val="0000FF"/>
                </a:solidFill>
                <a:effectLst/>
                <a:latin typeface="Helvetica" pitchFamily="2" charset="0"/>
              </a:rPr>
              <a:t>F_gravity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(m_1, m_2, </a:t>
            </a:r>
            <a:r>
              <a:rPr lang="hu-HU" dirty="0" err="1">
                <a:solidFill>
                  <a:srgbClr val="000000"/>
                </a:solidFill>
                <a:effectLst/>
                <a:latin typeface="Helvetica" pitchFamily="2" charset="0"/>
              </a:rPr>
              <a:t>r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): </a:t>
            </a:r>
            <a:r>
              <a:rPr lang="hu-HU" dirty="0" err="1">
                <a:solidFill>
                  <a:srgbClr val="0F7001"/>
                </a:solidFill>
                <a:effectLst/>
                <a:latin typeface="Helvetica" pitchFamily="2" charset="0"/>
              </a:rPr>
              <a:t>return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hu-HU" dirty="0" err="1">
                <a:solidFill>
                  <a:srgbClr val="000000"/>
                </a:solidFill>
                <a:effectLst/>
                <a:latin typeface="Helvetica" pitchFamily="2" charset="0"/>
              </a:rPr>
              <a:t>G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hu-HU" dirty="0">
                <a:solidFill>
                  <a:srgbClr val="5D009B"/>
                </a:solidFill>
                <a:effectLst/>
                <a:latin typeface="Helvetica" pitchFamily="2" charset="0"/>
              </a:rPr>
              <a:t>*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 m_1 </a:t>
            </a:r>
            <a:r>
              <a:rPr lang="hu-HU" dirty="0">
                <a:solidFill>
                  <a:srgbClr val="5D009B"/>
                </a:solidFill>
                <a:effectLst/>
                <a:latin typeface="Helvetica" pitchFamily="2" charset="0"/>
              </a:rPr>
              <a:t>*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 m_2 </a:t>
            </a:r>
            <a:r>
              <a:rPr lang="hu-HU" dirty="0">
                <a:solidFill>
                  <a:srgbClr val="5D009B"/>
                </a:solidFill>
                <a:effectLst/>
                <a:latin typeface="Helvetica" pitchFamily="2" charset="0"/>
              </a:rPr>
              <a:t>/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 (</a:t>
            </a:r>
            <a:r>
              <a:rPr lang="hu-HU" dirty="0" err="1">
                <a:solidFill>
                  <a:srgbClr val="000000"/>
                </a:solidFill>
                <a:effectLst/>
                <a:latin typeface="Helvetica" pitchFamily="2" charset="0"/>
              </a:rPr>
              <a:t>r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hu-HU" dirty="0">
                <a:solidFill>
                  <a:srgbClr val="5D009B"/>
                </a:solidFill>
                <a:effectLst/>
                <a:latin typeface="Helvetica" pitchFamily="2" charset="0"/>
              </a:rPr>
              <a:t>*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hu-HU" dirty="0" err="1">
                <a:solidFill>
                  <a:srgbClr val="000000"/>
                </a:solidFill>
                <a:effectLst/>
                <a:latin typeface="Helvetica" pitchFamily="2" charset="0"/>
              </a:rPr>
              <a:t>r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)</a:t>
            </a:r>
          </a:p>
          <a:p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hu-HU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G</a:t>
            </a:r>
            <a:r>
              <a:rPr lang="hu-HU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hu-HU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6.67408E-11</a:t>
            </a:r>
            <a:endParaRPr lang="hu-HU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hu-HU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 = </a:t>
            </a:r>
            <a:r>
              <a:rPr lang="hu-HU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100</a:t>
            </a:r>
            <a:endParaRPr lang="hu-HU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hu-HU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Q</a:t>
            </a:r>
            <a:r>
              <a:rPr lang="hu-HU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hu-HU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2000</a:t>
            </a:r>
            <a:endParaRPr lang="hu-HU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br>
              <a:rPr lang="hu-HU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r>
              <a:rPr lang="hu-HU" b="0" dirty="0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print</a:t>
            </a:r>
            <a:r>
              <a:rPr lang="hu-HU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hu-HU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F_gravity</a:t>
            </a:r>
            <a:r>
              <a:rPr lang="hu-HU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(Q+S, Q-S, ((</a:t>
            </a:r>
            <a:r>
              <a:rPr lang="hu-HU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504.3-66.1</a:t>
            </a:r>
            <a:r>
              <a:rPr lang="hu-HU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)**</a:t>
            </a:r>
            <a:r>
              <a:rPr lang="hu-HU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2</a:t>
            </a:r>
            <a:r>
              <a:rPr lang="hu-HU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+(</a:t>
            </a:r>
            <a:r>
              <a:rPr lang="hu-HU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351.1-7.7</a:t>
            </a:r>
            <a:r>
              <a:rPr lang="hu-HU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)**</a:t>
            </a:r>
            <a:r>
              <a:rPr lang="hu-HU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2</a:t>
            </a:r>
            <a:r>
              <a:rPr lang="hu-HU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)**</a:t>
            </a:r>
            <a:r>
              <a:rPr lang="hu-HU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0</a:t>
            </a:r>
            <a:r>
              <a:rPr lang="hu-HU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089233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A3438344-6830-894A-8380-40991B012CE1}"/>
              </a:ext>
            </a:extLst>
          </p:cNvPr>
          <p:cNvSpPr txBox="1">
            <a:spLocks/>
          </p:cNvSpPr>
          <p:nvPr/>
        </p:nvSpPr>
        <p:spPr>
          <a:xfrm>
            <a:off x="309148" y="80387"/>
            <a:ext cx="8262095" cy="767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bg1"/>
                </a:solidFill>
                <a:latin typeface="Poppins" pitchFamily="2" charset="0"/>
                <a:ea typeface="+mj-ea"/>
                <a:cs typeface="Poppins" pitchFamily="2" charset="0"/>
              </a:defRPr>
            </a:lvl1pPr>
          </a:lstStyle>
          <a:p>
            <a:r>
              <a:rPr lang="hu-HU" sz="4000" dirty="0"/>
              <a:t>Függvények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C1238ED5-1A89-3E96-A6EA-DF783850D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48" y="1036188"/>
            <a:ext cx="7661860" cy="579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53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A3438344-6830-894A-8380-40991B012CE1}"/>
              </a:ext>
            </a:extLst>
          </p:cNvPr>
          <p:cNvSpPr txBox="1">
            <a:spLocks/>
          </p:cNvSpPr>
          <p:nvPr/>
        </p:nvSpPr>
        <p:spPr>
          <a:xfrm>
            <a:off x="309148" y="80387"/>
            <a:ext cx="8262095" cy="767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bg1"/>
                </a:solidFill>
                <a:latin typeface="Poppins" pitchFamily="2" charset="0"/>
                <a:ea typeface="+mj-ea"/>
                <a:cs typeface="Poppins" pitchFamily="2" charset="0"/>
              </a:defRPr>
            </a:lvl1pPr>
          </a:lstStyle>
          <a:p>
            <a:r>
              <a:rPr lang="hu-HU" sz="4000" dirty="0"/>
              <a:t>Függvények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314A3252-38C8-65B5-8ACA-059072B78400}"/>
              </a:ext>
            </a:extLst>
          </p:cNvPr>
          <p:cNvSpPr txBox="1"/>
          <p:nvPr/>
        </p:nvSpPr>
        <p:spPr>
          <a:xfrm>
            <a:off x="438912" y="1262533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 err="1">
                <a:solidFill>
                  <a:srgbClr val="0F7001"/>
                </a:solidFill>
                <a:effectLst/>
                <a:latin typeface="Helvetica" pitchFamily="2" charset="0"/>
              </a:rPr>
              <a:t>def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hu-HU" dirty="0">
                <a:solidFill>
                  <a:srgbClr val="0000FF"/>
                </a:solidFill>
                <a:effectLst/>
                <a:latin typeface="Helvetica" pitchFamily="2" charset="0"/>
              </a:rPr>
              <a:t>f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():</a:t>
            </a:r>
          </a:p>
          <a:p>
            <a:r>
              <a:rPr lang="hu-HU" dirty="0">
                <a:solidFill>
                  <a:srgbClr val="0D6766"/>
                </a:solidFill>
                <a:effectLst/>
                <a:latin typeface="Helvetica" pitchFamily="2" charset="0"/>
              </a:rPr>
              <a:t>	# helyi változó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	s </a:t>
            </a:r>
            <a:r>
              <a:rPr lang="hu-HU" dirty="0">
                <a:solidFill>
                  <a:srgbClr val="5D009B"/>
                </a:solidFill>
                <a:effectLst/>
                <a:latin typeface="Helvetica" pitchFamily="2" charset="0"/>
              </a:rPr>
              <a:t>=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hu-HU" dirty="0">
                <a:solidFill>
                  <a:srgbClr val="A90E1A"/>
                </a:solidFill>
                <a:effectLst/>
                <a:latin typeface="Helvetica" pitchFamily="2" charset="0"/>
              </a:rPr>
              <a:t>"Helyi változó vagyok"</a:t>
            </a:r>
          </a:p>
          <a:p>
            <a:r>
              <a:rPr lang="hu-HU" dirty="0">
                <a:solidFill>
                  <a:srgbClr val="0F7001"/>
                </a:solidFill>
                <a:effectLst/>
                <a:latin typeface="Helvetica" pitchFamily="2" charset="0"/>
              </a:rPr>
              <a:t>	print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(s)</a:t>
            </a:r>
          </a:p>
          <a:p>
            <a:endParaRPr lang="hu-HU" dirty="0">
              <a:solidFill>
                <a:srgbClr val="0F7001"/>
              </a:solidFill>
              <a:effectLst/>
              <a:latin typeface="Helvetica" pitchFamily="2" charset="0"/>
            </a:endParaRPr>
          </a:p>
          <a:p>
            <a:r>
              <a:rPr lang="hu-HU" dirty="0">
                <a:solidFill>
                  <a:srgbClr val="0D6766"/>
                </a:solidFill>
                <a:effectLst/>
                <a:latin typeface="Helvetica" pitchFamily="2" charset="0"/>
              </a:rPr>
              <a:t># </a:t>
            </a:r>
            <a:r>
              <a:rPr lang="hu-HU" dirty="0">
                <a:solidFill>
                  <a:srgbClr val="0D6766"/>
                </a:solidFill>
                <a:latin typeface="Helvetica" pitchFamily="2" charset="0"/>
              </a:rPr>
              <a:t>meghívása</a:t>
            </a:r>
            <a:endParaRPr lang="hu-HU" dirty="0">
              <a:solidFill>
                <a:srgbClr val="0D6766"/>
              </a:solidFill>
              <a:effectLst/>
              <a:latin typeface="Helvetica" pitchFamily="2" charset="0"/>
            </a:endParaRP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f()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158E1492-E0BF-3413-F506-5E309136FA17}"/>
              </a:ext>
            </a:extLst>
          </p:cNvPr>
          <p:cNvSpPr txBox="1"/>
          <p:nvPr/>
        </p:nvSpPr>
        <p:spPr>
          <a:xfrm>
            <a:off x="438912" y="3708040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>
                <a:solidFill>
                  <a:srgbClr val="0D6766"/>
                </a:solidFill>
                <a:effectLst/>
                <a:latin typeface="Helvetica" pitchFamily="2" charset="0"/>
              </a:rPr>
              <a:t># Ez a függvény az s globális változót használja</a:t>
            </a:r>
          </a:p>
          <a:p>
            <a:r>
              <a:rPr lang="hu-HU" dirty="0" err="1">
                <a:solidFill>
                  <a:srgbClr val="0F7001"/>
                </a:solidFill>
                <a:effectLst/>
                <a:latin typeface="Helvetica" pitchFamily="2" charset="0"/>
              </a:rPr>
              <a:t>def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hu-HU" dirty="0">
                <a:solidFill>
                  <a:srgbClr val="0000FF"/>
                </a:solidFill>
                <a:effectLst/>
                <a:latin typeface="Helvetica" pitchFamily="2" charset="0"/>
              </a:rPr>
              <a:t>f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():</a:t>
            </a:r>
          </a:p>
          <a:p>
            <a:r>
              <a:rPr lang="hu-HU" dirty="0">
                <a:solidFill>
                  <a:srgbClr val="0F7001"/>
                </a:solidFill>
                <a:effectLst/>
                <a:latin typeface="Helvetica" pitchFamily="2" charset="0"/>
              </a:rPr>
              <a:t>	print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(</a:t>
            </a:r>
            <a:r>
              <a:rPr lang="hu-HU" dirty="0">
                <a:solidFill>
                  <a:srgbClr val="A90E1A"/>
                </a:solidFill>
                <a:effectLst/>
                <a:latin typeface="Helvetica" pitchFamily="2" charset="0"/>
              </a:rPr>
              <a:t>"Belső változó"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, s)</a:t>
            </a:r>
          </a:p>
          <a:p>
            <a:endParaRPr lang="hu-HU" dirty="0">
              <a:solidFill>
                <a:srgbClr val="A90E1A"/>
              </a:solidFill>
              <a:effectLst/>
              <a:latin typeface="Helvetica" pitchFamily="2" charset="0"/>
            </a:endParaRPr>
          </a:p>
          <a:p>
            <a:r>
              <a:rPr lang="hu-HU" dirty="0">
                <a:solidFill>
                  <a:srgbClr val="FB0007"/>
                </a:solidFill>
                <a:effectLst/>
                <a:latin typeface="Helvetica" pitchFamily="2" charset="0"/>
              </a:rPr>
              <a:t># globális definiálás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s </a:t>
            </a:r>
            <a:r>
              <a:rPr lang="hu-HU" dirty="0">
                <a:solidFill>
                  <a:srgbClr val="5D009B"/>
                </a:solidFill>
                <a:effectLst/>
                <a:latin typeface="Helvetica" pitchFamily="2" charset="0"/>
              </a:rPr>
              <a:t>=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hu-HU" dirty="0">
                <a:solidFill>
                  <a:srgbClr val="A90E1A"/>
                </a:solidFill>
                <a:effectLst/>
                <a:latin typeface="Helvetica" pitchFamily="2" charset="0"/>
              </a:rPr>
              <a:t>"Akármi"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f()</a:t>
            </a:r>
          </a:p>
          <a:p>
            <a:r>
              <a:rPr lang="hu-HU" dirty="0">
                <a:solidFill>
                  <a:srgbClr val="0F7001"/>
                </a:solidFill>
                <a:effectLst/>
                <a:latin typeface="Helvetica" pitchFamily="2" charset="0"/>
              </a:rPr>
              <a:t>print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(</a:t>
            </a:r>
            <a:r>
              <a:rPr lang="hu-HU" dirty="0">
                <a:solidFill>
                  <a:srgbClr val="A90E1A"/>
                </a:solidFill>
                <a:effectLst/>
                <a:latin typeface="Helvetica" pitchFamily="2" charset="0"/>
              </a:rPr>
              <a:t>"Külső változó"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, s)</a:t>
            </a:r>
            <a:endParaRPr lang="hu-HU" dirty="0">
              <a:solidFill>
                <a:srgbClr val="A90E1A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619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44CCEC92A039C640B09A720E6599B2DF" ma:contentTypeVersion="2" ma:contentTypeDescription="Új dokumentum létrehozása." ma:contentTypeScope="" ma:versionID="172f92f9190817905bf2c043c942cc05">
  <xsd:schema xmlns:xsd="http://www.w3.org/2001/XMLSchema" xmlns:xs="http://www.w3.org/2001/XMLSchema" xmlns:p="http://schemas.microsoft.com/office/2006/metadata/properties" xmlns:ns2="4459424f-b6a2-45a3-8d56-9f16ecb70499" targetNamespace="http://schemas.microsoft.com/office/2006/metadata/properties" ma:root="true" ma:fieldsID="2dbde04cd3fa16dab99a9d03b54f7b41" ns2:_="">
    <xsd:import namespace="4459424f-b6a2-45a3-8d56-9f16ecb704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59424f-b6a2-45a3-8d56-9f16ecb704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0456A7C-8D5C-431A-B32C-06E72FF346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59424f-b6a2-45a3-8d56-9f16ecb704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B37D06-B0C1-47FC-87C0-81751BD4B6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F79078-6252-4858-9983-3A1D2B41C70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7491</TotalTime>
  <Words>1441</Words>
  <Application>Microsoft Macintosh PowerPoint</Application>
  <PresentationFormat>Szélesvásznú</PresentationFormat>
  <Paragraphs>253</Paragraphs>
  <Slides>38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euclid_circular_a</vt:lpstr>
      <vt:lpstr>Helvetica</vt:lpstr>
      <vt:lpstr>Times New Roman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szakal</dc:creator>
  <cp:lastModifiedBy>Tarr Bence</cp:lastModifiedBy>
  <cp:revision>85</cp:revision>
  <dcterms:created xsi:type="dcterms:W3CDTF">2021-05-18T07:29:28Z</dcterms:created>
  <dcterms:modified xsi:type="dcterms:W3CDTF">2024-04-08T06:42:31Z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0x01010044CCEC92A039C640B09A720E6599B2DF</vt:lpwstr>
  </property>
</Properties>
</file>