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82" r:id="rId3"/>
    <p:sldId id="286" r:id="rId4"/>
    <p:sldId id="279" r:id="rId5"/>
    <p:sldId id="283" r:id="rId6"/>
    <p:sldId id="284" r:id="rId7"/>
    <p:sldId id="280" r:id="rId8"/>
    <p:sldId id="281" r:id="rId9"/>
    <p:sldId id="266" r:id="rId10"/>
    <p:sldId id="267" r:id="rId11"/>
    <p:sldId id="270" r:id="rId12"/>
    <p:sldId id="269" r:id="rId13"/>
    <p:sldId id="271" r:id="rId14"/>
    <p:sldId id="272" r:id="rId15"/>
    <p:sldId id="273" r:id="rId16"/>
    <p:sldId id="285" r:id="rId17"/>
    <p:sldId id="265" r:id="rId18"/>
    <p:sldId id="277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Slab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101"/>
    <a:srgbClr val="02FE03"/>
    <a:srgbClr val="01FEFD"/>
    <a:srgbClr val="0001F9"/>
    <a:srgbClr val="0E0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87" autoAdjust="0"/>
  </p:normalViewPr>
  <p:slideViewPr>
    <p:cSldViewPr snapToGrid="0">
      <p:cViewPr varScale="1">
        <p:scale>
          <a:sx n="145" d="100"/>
          <a:sy n="145" d="100"/>
        </p:scale>
        <p:origin x="114" y="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 err="1"/>
              <a:t>FingerTree</a:t>
            </a:r>
            <a:r>
              <a:rPr lang="de-DE" dirty="0"/>
              <a:t> in vielen Sprachen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Haskell allen voran, z.B. Data Sequenz, </a:t>
            </a:r>
            <a:r>
              <a:rPr lang="de-DE" dirty="0" err="1"/>
              <a:t>priority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queues</a:t>
            </a: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Aber auch C++, Rust, Python, </a:t>
            </a:r>
            <a:r>
              <a:rPr lang="de-DE" dirty="0" err="1"/>
              <a:t>Clojure</a:t>
            </a: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Java: z.B. </a:t>
            </a:r>
            <a:r>
              <a:rPr lang="de-DE" dirty="0" err="1"/>
              <a:t>RichTextFX</a:t>
            </a:r>
            <a:r>
              <a:rPr lang="de-DE" dirty="0"/>
              <a:t> für </a:t>
            </a:r>
            <a:r>
              <a:rPr lang="de-DE" dirty="0" err="1"/>
              <a:t>ReadOnlyStyledDocuments</a:t>
            </a: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Jeder kann was unter </a:t>
            </a:r>
            <a:r>
              <a:rPr lang="de-DE" dirty="0" err="1"/>
              <a:t>effizienz</a:t>
            </a:r>
            <a:r>
              <a:rPr lang="de-DE" dirty="0"/>
              <a:t> vorstellen, was bedeutet funktional?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Empty  = leer, speichert nichts</a:t>
            </a:r>
          </a:p>
          <a:p>
            <a:r>
              <a:rPr lang="de-DE" dirty="0"/>
              <a:t>Bietet alle Funktionen, sehr trivial da nichts vorhanden womit was getan werden kann</a:t>
            </a:r>
          </a:p>
          <a:p>
            <a:r>
              <a:rPr lang="de-DE" dirty="0"/>
              <a:t>Hinzufügen -&gt; Single</a:t>
            </a:r>
          </a:p>
        </p:txBody>
      </p:sp>
    </p:spTree>
    <p:extLst>
      <p:ext uri="{BB962C8B-B14F-4D97-AF65-F5344CB8AC3E}">
        <p14:creationId xmlns:p14="http://schemas.microsoft.com/office/powerpoint/2010/main" val="4184012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 = speichert 1 Element</a:t>
            </a:r>
          </a:p>
          <a:p>
            <a:r>
              <a:rPr lang="de-DE" dirty="0"/>
              <a:t>Auch keine komplexeren Implementierungen</a:t>
            </a:r>
          </a:p>
          <a:p>
            <a:r>
              <a:rPr lang="de-DE" dirty="0"/>
              <a:t>Hinzufügen -&gt; Deep</a:t>
            </a:r>
          </a:p>
        </p:txBody>
      </p:sp>
    </p:spTree>
    <p:extLst>
      <p:ext uri="{BB962C8B-B14F-4D97-AF65-F5344CB8AC3E}">
        <p14:creationId xmlns:p14="http://schemas.microsoft.com/office/powerpoint/2010/main" val="897882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 des </a:t>
            </a:r>
            <a:r>
              <a:rPr lang="de-DE" dirty="0" err="1"/>
              <a:t>FingerTree</a:t>
            </a:r>
            <a:r>
              <a:rPr lang="de-DE" dirty="0"/>
              <a:t> -&gt; implementiert sehr viel </a:t>
            </a:r>
            <a:r>
              <a:rPr lang="de-DE" dirty="0" err="1"/>
              <a:t>logik</a:t>
            </a:r>
            <a:endParaRPr lang="de-DE" dirty="0"/>
          </a:p>
          <a:p>
            <a:r>
              <a:rPr lang="de-DE" dirty="0"/>
              <a:t>Deep</a:t>
            </a:r>
          </a:p>
          <a:p>
            <a:pPr lvl="1"/>
            <a:r>
              <a:rPr lang="de-DE" dirty="0"/>
              <a:t>Präfix/Suffix</a:t>
            </a:r>
          </a:p>
          <a:p>
            <a:pPr lvl="2"/>
            <a:r>
              <a:rPr lang="de-DE" dirty="0"/>
              <a:t>Digit</a:t>
            </a:r>
          </a:p>
          <a:p>
            <a:pPr lvl="1"/>
            <a:r>
              <a:rPr lang="de-DE" dirty="0" err="1"/>
              <a:t>TreeComponent</a:t>
            </a:r>
            <a:r>
              <a:rPr lang="de-DE" dirty="0"/>
              <a:t> aus Nodes</a:t>
            </a:r>
          </a:p>
          <a:p>
            <a:pPr lvl="2"/>
            <a:r>
              <a:rPr lang="de-DE" dirty="0"/>
              <a:t>[Nodes] bedeutet, dass wir nicht mehr direkt den Wert speichern sondern Nodes, diese Speichern dann den Wert </a:t>
            </a:r>
          </a:p>
          <a:p>
            <a:pPr lvl="3"/>
            <a:r>
              <a:rPr lang="de-DE" dirty="0"/>
              <a:t>Single -&gt; </a:t>
            </a:r>
            <a:r>
              <a:rPr lang="de-DE" dirty="0" err="1"/>
              <a:t>Node</a:t>
            </a:r>
            <a:r>
              <a:rPr lang="de-DE" dirty="0"/>
              <a:t> -&gt; Werte</a:t>
            </a:r>
          </a:p>
          <a:p>
            <a:pPr lvl="2"/>
            <a:r>
              <a:rPr lang="de-DE" dirty="0"/>
              <a:t>Empty, Single Deep</a:t>
            </a:r>
          </a:p>
          <a:p>
            <a:pPr lvl="3"/>
            <a:r>
              <a:rPr lang="de-DE" dirty="0"/>
              <a:t>Dieser Fall Empty, da nur 2 Wert</a:t>
            </a:r>
          </a:p>
          <a:p>
            <a:pPr lvl="0"/>
            <a:r>
              <a:rPr lang="de-DE" dirty="0"/>
              <a:t>Zuerst Digit näher Digit</a:t>
            </a:r>
          </a:p>
        </p:txBody>
      </p:sp>
    </p:spTree>
    <p:extLst>
      <p:ext uri="{BB962C8B-B14F-4D97-AF65-F5344CB8AC3E}">
        <p14:creationId xmlns:p14="http://schemas.microsoft.com/office/powerpoint/2010/main" val="345784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Digit </a:t>
            </a:r>
          </a:p>
          <a:p>
            <a:pPr lvl="1"/>
            <a:r>
              <a:rPr lang="de-DE" dirty="0"/>
              <a:t>1 – 4 Einträge, nicht nur Values</a:t>
            </a:r>
          </a:p>
          <a:p>
            <a:r>
              <a:rPr lang="de-DE" dirty="0"/>
              <a:t>Bei 4 Elementen -&gt; </a:t>
            </a:r>
            <a:r>
              <a:rPr lang="de-DE" dirty="0" err="1"/>
              <a:t>Rebalance</a:t>
            </a:r>
            <a:r>
              <a:rPr lang="de-DE" dirty="0"/>
              <a:t> &amp; </a:t>
            </a:r>
            <a:r>
              <a:rPr lang="de-DE" dirty="0" err="1"/>
              <a:t>Node</a:t>
            </a:r>
            <a:r>
              <a:rPr lang="de-DE" dirty="0"/>
              <a:t> erklären</a:t>
            </a:r>
          </a:p>
        </p:txBody>
      </p:sp>
    </p:spTree>
    <p:extLst>
      <p:ext uri="{BB962C8B-B14F-4D97-AF65-F5344CB8AC3E}">
        <p14:creationId xmlns:p14="http://schemas.microsoft.com/office/powerpoint/2010/main" val="468906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Empty -&gt; Single, Node3 aus </a:t>
            </a:r>
            <a:r>
              <a:rPr lang="de-DE" dirty="0" err="1"/>
              <a:t>suffix</a:t>
            </a:r>
            <a:endParaRPr lang="de-DE" dirty="0"/>
          </a:p>
          <a:p>
            <a:pPr lvl="1"/>
            <a:r>
              <a:rPr lang="de-DE" dirty="0"/>
              <a:t>Hier sichtbar: Single aus </a:t>
            </a:r>
            <a:r>
              <a:rPr lang="de-DE" dirty="0" err="1"/>
              <a:t>Node</a:t>
            </a:r>
            <a:r>
              <a:rPr lang="de-DE" dirty="0"/>
              <a:t> aus Werten</a:t>
            </a:r>
          </a:p>
          <a:p>
            <a:r>
              <a:rPr lang="de-DE" dirty="0"/>
              <a:t>Auf </a:t>
            </a:r>
            <a:r>
              <a:rPr lang="de-DE" dirty="0" err="1"/>
              <a:t>Node</a:t>
            </a:r>
            <a:r>
              <a:rPr lang="de-DE" dirty="0"/>
              <a:t> eingehen</a:t>
            </a:r>
          </a:p>
          <a:p>
            <a:pPr lvl="1"/>
            <a:r>
              <a:rPr lang="de-DE" dirty="0" err="1"/>
              <a:t>Node</a:t>
            </a:r>
            <a:r>
              <a:rPr lang="de-DE" dirty="0"/>
              <a:t> 2 und 3, </a:t>
            </a:r>
            <a:r>
              <a:rPr lang="de-DE" dirty="0" err="1"/>
              <a:t>append</a:t>
            </a:r>
            <a:r>
              <a:rPr lang="de-DE" dirty="0"/>
              <a:t> nur 3 -&gt; 2 später</a:t>
            </a:r>
          </a:p>
          <a:p>
            <a:pPr lvl="1"/>
            <a:r>
              <a:rPr lang="de-DE" dirty="0"/>
              <a:t>Generell keine Funktionalität, nur Speicher</a:t>
            </a:r>
          </a:p>
          <a:p>
            <a:r>
              <a:rPr lang="de-DE" dirty="0"/>
              <a:t>Wenn wieder 4 in Digit &gt; nächste Folie</a:t>
            </a:r>
          </a:p>
        </p:txBody>
      </p:sp>
    </p:spTree>
    <p:extLst>
      <p:ext uri="{BB962C8B-B14F-4D97-AF65-F5344CB8AC3E}">
        <p14:creationId xmlns:p14="http://schemas.microsoft.com/office/powerpoint/2010/main" val="3767445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 err="1">
                <a:latin typeface="+mj-lt"/>
              </a:rPr>
              <a:t>Nesting</a:t>
            </a:r>
            <a:r>
              <a:rPr lang="de-DE" dirty="0">
                <a:latin typeface="+mj-lt"/>
              </a:rPr>
              <a:t>-Level erhöht sich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Deep aus Deep das eine Komponente Speichert mit Nodes</a:t>
            </a:r>
          </a:p>
          <a:p>
            <a:pPr marL="6159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de-DE" dirty="0">
              <a:latin typeface="+mj-lt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Head, Last Zeitkomplexität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Immer auf erstem Suffix/</a:t>
            </a:r>
            <a:r>
              <a:rPr lang="de-DE" dirty="0" err="1">
                <a:latin typeface="+mj-lt"/>
              </a:rPr>
              <a:t>Prefix</a:t>
            </a:r>
            <a:r>
              <a:rPr lang="de-DE" dirty="0">
                <a:latin typeface="+mj-lt"/>
              </a:rPr>
              <a:t> zugreifbar</a:t>
            </a:r>
          </a:p>
          <a:p>
            <a:endParaRPr lang="de-DE" dirty="0">
              <a:latin typeface="+mj-lt"/>
            </a:endParaRPr>
          </a:p>
          <a:p>
            <a:r>
              <a:rPr lang="de-DE" dirty="0" err="1">
                <a:latin typeface="+mj-lt"/>
              </a:rPr>
              <a:t>Append</a:t>
            </a:r>
            <a:r>
              <a:rPr lang="de-DE" dirty="0">
                <a:latin typeface="+mj-lt"/>
              </a:rPr>
              <a:t> / </a:t>
            </a:r>
            <a:r>
              <a:rPr lang="de-DE" dirty="0" err="1">
                <a:latin typeface="+mj-lt"/>
              </a:rPr>
              <a:t>Prepend</a:t>
            </a:r>
            <a:r>
              <a:rPr lang="de-DE" dirty="0">
                <a:latin typeface="+mj-lt"/>
              </a:rPr>
              <a:t> - betrachten mit m Operationen</a:t>
            </a:r>
          </a:p>
          <a:p>
            <a:pPr lvl="1"/>
            <a:r>
              <a:rPr lang="de-DE" dirty="0">
                <a:latin typeface="+mj-lt"/>
              </a:rPr>
              <a:t>Empty, Single -&gt; Sichtbar konstant</a:t>
            </a:r>
          </a:p>
          <a:p>
            <a:pPr lvl="1"/>
            <a:r>
              <a:rPr lang="de-DE" dirty="0">
                <a:latin typeface="+mj-lt"/>
              </a:rPr>
              <a:t>Deep: (auf Tafel)</a:t>
            </a:r>
          </a:p>
          <a:p>
            <a:pPr lvl="2"/>
            <a:r>
              <a:rPr lang="de-DE" dirty="0">
                <a:latin typeface="+mj-lt"/>
              </a:rPr>
              <a:t> Suffix = 4 nächste Ebene aber nächsten Operationen definitiv Konstant</a:t>
            </a:r>
          </a:p>
          <a:p>
            <a:pPr marL="1828800" marR="0" lvl="3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½ Operationen müssen nicht</a:t>
            </a:r>
          </a:p>
          <a:p>
            <a:pPr lvl="2"/>
            <a:r>
              <a:rPr lang="de-DE" dirty="0">
                <a:latin typeface="+mj-lt"/>
              </a:rPr>
              <a:t>Nächste Ebene 4 mal Node3 = 12 Elemente</a:t>
            </a:r>
          </a:p>
          <a:p>
            <a:pPr marL="1828800" marR="0" lvl="3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¼  Operationen müssen nicht</a:t>
            </a:r>
          </a:p>
          <a:p>
            <a:pPr marL="1371600" marR="0" lvl="2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 err="1">
                <a:latin typeface="+mj-lt"/>
              </a:rPr>
              <a:t>Näcshte</a:t>
            </a:r>
            <a:r>
              <a:rPr lang="de-DE" dirty="0">
                <a:latin typeface="+mj-lt"/>
              </a:rPr>
              <a:t> Ebene 4 Mal Digit mit 4 Node3 = 48 Elemente</a:t>
            </a:r>
          </a:p>
          <a:p>
            <a:pPr marL="1828800" marR="0" lvl="3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1/8 Operationen müssen nicht.. And so on</a:t>
            </a:r>
          </a:p>
          <a:p>
            <a:pPr lvl="2"/>
            <a:r>
              <a:rPr lang="de-DE" dirty="0">
                <a:latin typeface="+mj-lt"/>
              </a:rPr>
              <a:t>Aneinander Kettung bis unendlich 2m -&gt; Konstant</a:t>
            </a:r>
          </a:p>
          <a:p>
            <a:pPr lvl="2"/>
            <a:r>
              <a:rPr lang="de-DE" dirty="0">
                <a:latin typeface="+mj-lt"/>
              </a:rPr>
              <a:t>Total time T = m + ½ m + ¼ m + 1/8 m + … =&gt; T = 2m =&gt; O(1)</a:t>
            </a:r>
          </a:p>
          <a:p>
            <a:pPr marL="158750" indent="0">
              <a:buNone/>
            </a:pPr>
            <a:endParaRPr lang="de-DE" dirty="0"/>
          </a:p>
          <a:p>
            <a:pPr marL="1530350" lvl="3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782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Funktionsaufbau (</a:t>
            </a:r>
            <a:r>
              <a:rPr lang="de-DE" dirty="0" err="1"/>
              <a:t>override</a:t>
            </a:r>
            <a:r>
              <a:rPr lang="de-DE" dirty="0"/>
              <a:t>, </a:t>
            </a:r>
            <a:r>
              <a:rPr lang="de-DE" dirty="0" err="1"/>
              <a:t>def</a:t>
            </a:r>
            <a:r>
              <a:rPr lang="de-DE" dirty="0"/>
              <a:t> …)</a:t>
            </a:r>
          </a:p>
          <a:p>
            <a:r>
              <a:rPr lang="de-DE" dirty="0" err="1"/>
              <a:t>Generics</a:t>
            </a:r>
            <a:endParaRPr lang="de-DE" dirty="0"/>
          </a:p>
          <a:p>
            <a:pPr lvl="1"/>
            <a:r>
              <a:rPr lang="de-DE" dirty="0"/>
              <a:t>[A], [B] generischer Typ</a:t>
            </a:r>
          </a:p>
          <a:p>
            <a:pPr lvl="1"/>
            <a:r>
              <a:rPr lang="de-DE" dirty="0"/>
              <a:t>[B &gt;: A] -&gt;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bound</a:t>
            </a:r>
            <a:r>
              <a:rPr lang="de-DE" dirty="0"/>
              <a:t>, B </a:t>
            </a:r>
            <a:r>
              <a:rPr lang="de-DE" dirty="0" err="1"/>
              <a:t>supertyp</a:t>
            </a:r>
            <a:r>
              <a:rPr lang="de-DE" dirty="0"/>
              <a:t> von A</a:t>
            </a:r>
          </a:p>
          <a:p>
            <a:pPr lvl="0"/>
            <a:r>
              <a:rPr lang="de-DE" dirty="0"/>
              <a:t>match </a:t>
            </a:r>
            <a:r>
              <a:rPr lang="de-DE" dirty="0" err="1"/>
              <a:t>case</a:t>
            </a:r>
            <a:endParaRPr lang="de-DE" dirty="0"/>
          </a:p>
          <a:p>
            <a:pPr lvl="0"/>
            <a:r>
              <a:rPr lang="de-DE" dirty="0"/>
              <a:t>Funktionen auch ohne .() aufrufbar</a:t>
            </a:r>
          </a:p>
        </p:txBody>
      </p:sp>
    </p:spTree>
    <p:extLst>
      <p:ext uri="{BB962C8B-B14F-4D97-AF65-F5344CB8AC3E}">
        <p14:creationId xmlns:p14="http://schemas.microsoft.com/office/powerpoint/2010/main" val="390572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26adede8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26adede8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 err="1"/>
              <a:t>Concat</a:t>
            </a:r>
            <a:r>
              <a:rPr lang="de-DE" dirty="0"/>
              <a:t>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Teilbaum 1: </a:t>
            </a:r>
            <a:r>
              <a:rPr lang="de-DE" dirty="0" err="1"/>
              <a:t>suffix</a:t>
            </a:r>
            <a:r>
              <a:rPr lang="de-DE" dirty="0"/>
              <a:t>, Teilbaum 2: </a:t>
            </a:r>
            <a:r>
              <a:rPr lang="de-DE" dirty="0" err="1"/>
              <a:t>prefix</a:t>
            </a: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Deep für Deep verschmelzen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 err="1"/>
              <a:t>Node</a:t>
            </a:r>
            <a:r>
              <a:rPr lang="de-DE" dirty="0"/>
              <a:t> 2 und 3 hier </a:t>
            </a:r>
            <a:r>
              <a:rPr lang="de-DE" dirty="0" err="1"/>
              <a:t>verwendung</a:t>
            </a:r>
            <a:endParaRPr lang="de-DE" dirty="0"/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Bis es aufgeht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Zusammenführen Teilbaum 1: </a:t>
            </a:r>
            <a:r>
              <a:rPr lang="de-DE" dirty="0" err="1"/>
              <a:t>prefix</a:t>
            </a:r>
            <a:r>
              <a:rPr lang="de-DE" dirty="0"/>
              <a:t>, Teilbaum 2: </a:t>
            </a:r>
            <a:r>
              <a:rPr lang="de-DE" dirty="0" err="1"/>
              <a:t>suffix</a:t>
            </a: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Besonderheit: Zusammenführen mit Listen -&gt; nächste Folie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Zeitkomplexität O(log n), da nur Teile des Baums während </a:t>
            </a:r>
            <a:r>
              <a:rPr lang="de-DE" dirty="0" err="1"/>
              <a:t>concat</a:t>
            </a:r>
            <a:r>
              <a:rPr lang="de-DE" dirty="0"/>
              <a:t> verändert werden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@unchecked = Compiler ignoriert den check </a:t>
            </a:r>
          </a:p>
          <a:p>
            <a:r>
              <a:rPr lang="de-DE" dirty="0"/>
              <a:t>Nil = Ende / Leere Liste</a:t>
            </a:r>
          </a:p>
          <a:p>
            <a:r>
              <a:rPr lang="de-DE" dirty="0"/>
              <a:t>:: </a:t>
            </a:r>
            <a:r>
              <a:rPr lang="de-DE" dirty="0" err="1"/>
              <a:t>prepend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258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Mit Funktionale Programmierparadigmen programmiert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Imperativ: mit Anweisungen verändern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Funktional: mit Rückgabe von Funktionen verändern</a:t>
            </a:r>
          </a:p>
          <a:p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Unveränderbar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Keine Veränderung nach Initialisierung </a:t>
            </a:r>
          </a:p>
          <a:p>
            <a:pPr lvl="2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nicht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+mj-lt"/>
              </a:rPr>
              <a:t>mutierbar</a:t>
            </a:r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, keine Seiteneffekte</a:t>
            </a:r>
          </a:p>
          <a:p>
            <a:pPr lvl="2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Keine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+mj-lt"/>
              </a:rPr>
              <a:t>Syhnchronisierung</a:t>
            </a:r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 nötig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Neue Datenstruktur mit Referenzen (Bilder)</a:t>
            </a:r>
          </a:p>
        </p:txBody>
      </p:sp>
    </p:spTree>
    <p:extLst>
      <p:ext uri="{BB962C8B-B14F-4D97-AF65-F5344CB8AC3E}">
        <p14:creationId xmlns:p14="http://schemas.microsoft.com/office/powerpoint/2010/main" val="287520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Mit Funktionale Programmierparadigmen programmiert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Imperativ: mit Anweisungen verändern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Funktional: mit Rückgabe von Funktionen verändern</a:t>
            </a:r>
          </a:p>
          <a:p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Unveränderbar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Keine Veränderung nach Initialisierung </a:t>
            </a:r>
          </a:p>
          <a:p>
            <a:pPr lvl="2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nicht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+mj-lt"/>
              </a:rPr>
              <a:t>mutierbar</a:t>
            </a:r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, keine Seiteneffekte</a:t>
            </a:r>
          </a:p>
          <a:p>
            <a:pPr lvl="2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Keine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+mj-lt"/>
              </a:rPr>
              <a:t>Syhnchronisierung</a:t>
            </a:r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 nötig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Neue Datenstruktur mit Referenzen (Bilder)</a:t>
            </a:r>
          </a:p>
        </p:txBody>
      </p:sp>
    </p:spTree>
    <p:extLst>
      <p:ext uri="{BB962C8B-B14F-4D97-AF65-F5344CB8AC3E}">
        <p14:creationId xmlns:p14="http://schemas.microsoft.com/office/powerpoint/2010/main" val="970913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/>
              <a:t>Bezug Paper Ralf Hinze und Ross Paterson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/>
              <a:t>erweitern 2-3 </a:t>
            </a:r>
            <a:r>
              <a:rPr lang="de-DE" dirty="0" err="1"/>
              <a:t>Trees</a:t>
            </a:r>
            <a:r>
              <a:rPr lang="de-DE" dirty="0"/>
              <a:t> (-&gt; nächste Folie)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864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aufzeigen, dass immer nur 2 oder 3 Knoten sind</a:t>
            </a:r>
          </a:p>
        </p:txBody>
      </p:sp>
    </p:spTree>
    <p:extLst>
      <p:ext uri="{BB962C8B-B14F-4D97-AF65-F5344CB8AC3E}">
        <p14:creationId xmlns:p14="http://schemas.microsoft.com/office/powerpoint/2010/main" val="3387368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de-DE" dirty="0"/>
              <a:t>Funktionale Repräsentation von persistenten Sequenzen -&gt; wie zuvor </a:t>
            </a:r>
          </a:p>
          <a:p>
            <a:pPr marL="457200" indent="-298450"/>
            <a:r>
              <a:rPr lang="de-DE" dirty="0"/>
              <a:t>Effizient</a:t>
            </a:r>
          </a:p>
          <a:p>
            <a:pPr marL="914400" lvl="1" indent="-298450"/>
            <a:r>
              <a:rPr lang="de-DE" dirty="0"/>
              <a:t>Zugriff erstes/letzte Element konstant</a:t>
            </a:r>
          </a:p>
          <a:p>
            <a:pPr marL="914400" lvl="1" indent="-298450"/>
            <a:r>
              <a:rPr lang="de-DE" dirty="0"/>
              <a:t>Erste / letzte Element konstant Vorne/hinten Anfügen </a:t>
            </a:r>
            <a:r>
              <a:rPr lang="de-DE" dirty="0" err="1"/>
              <a:t>worst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O(log n)</a:t>
            </a:r>
          </a:p>
          <a:p>
            <a:pPr marL="1371600" lvl="2" indent="-298450"/>
            <a:r>
              <a:rPr lang="de-DE" dirty="0"/>
              <a:t>Typischer Anwendungsfall viel vor/anhängen konstant</a:t>
            </a:r>
          </a:p>
          <a:p>
            <a:pPr marL="914400" lvl="1" indent="-298450"/>
            <a:r>
              <a:rPr lang="de-DE" dirty="0"/>
              <a:t>Zusammenführen O(log n)</a:t>
            </a:r>
          </a:p>
          <a:p>
            <a:pPr marL="615950" lvl="1" indent="0">
              <a:buNone/>
            </a:pPr>
            <a:r>
              <a:rPr lang="de-DE" dirty="0"/>
              <a:t>=&gt; Später genauer drauf eingegangen</a:t>
            </a:r>
          </a:p>
        </p:txBody>
      </p:sp>
    </p:spTree>
    <p:extLst>
      <p:ext uri="{BB962C8B-B14F-4D97-AF65-F5344CB8AC3E}">
        <p14:creationId xmlns:p14="http://schemas.microsoft.com/office/powerpoint/2010/main" val="315970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Seminar implementierte Basisoperationen</a:t>
            </a:r>
          </a:p>
          <a:p>
            <a:r>
              <a:rPr lang="de-DE" dirty="0"/>
              <a:t>Alle kurz näher erläutern</a:t>
            </a:r>
          </a:p>
        </p:txBody>
      </p:sp>
    </p:spTree>
    <p:extLst>
      <p:ext uri="{BB962C8B-B14F-4D97-AF65-F5344CB8AC3E}">
        <p14:creationId xmlns:p14="http://schemas.microsoft.com/office/powerpoint/2010/main" val="2375071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Aufteilung in 5 Komponenten</a:t>
            </a:r>
          </a:p>
          <a:p>
            <a:pPr lvl="1"/>
            <a:r>
              <a:rPr lang="de-DE" dirty="0" err="1"/>
              <a:t>TreeComponent</a:t>
            </a:r>
            <a:endParaRPr lang="de-DE" dirty="0"/>
          </a:p>
          <a:p>
            <a:pPr lvl="2"/>
            <a:r>
              <a:rPr lang="de-DE" dirty="0"/>
              <a:t>Empty, Single, Deep</a:t>
            </a:r>
          </a:p>
          <a:p>
            <a:pPr lvl="2"/>
            <a:r>
              <a:rPr lang="de-DE" dirty="0"/>
              <a:t>Selbe </a:t>
            </a:r>
            <a:r>
              <a:rPr lang="de-DE" dirty="0" err="1"/>
              <a:t>funktionalitäten</a:t>
            </a:r>
            <a:endParaRPr lang="de-DE" dirty="0"/>
          </a:p>
          <a:p>
            <a:pPr lvl="2"/>
            <a:r>
              <a:rPr lang="de-DE" dirty="0"/>
              <a:t>Wurzelkomponente</a:t>
            </a:r>
          </a:p>
          <a:p>
            <a:pPr lvl="1"/>
            <a:r>
              <a:rPr lang="de-DE" dirty="0"/>
              <a:t>Digit</a:t>
            </a:r>
          </a:p>
          <a:p>
            <a:pPr lvl="1"/>
            <a:r>
              <a:rPr lang="de-DE" dirty="0" err="1"/>
              <a:t>Node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39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Komponentenname eingefärbt wie Video</a:t>
            </a:r>
          </a:p>
          <a:p>
            <a:r>
              <a:rPr lang="de-DE" dirty="0"/>
              <a:t>Video zeigen </a:t>
            </a:r>
          </a:p>
        </p:txBody>
      </p:sp>
    </p:spTree>
    <p:extLst>
      <p:ext uri="{BB962C8B-B14F-4D97-AF65-F5344CB8AC3E}">
        <p14:creationId xmlns:p14="http://schemas.microsoft.com/office/powerpoint/2010/main" val="368310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FingerTree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Eine effiziente funktionale Datenstruktur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BBA6203-AD9E-1CD8-571D-0C9C671114EE}"/>
              </a:ext>
            </a:extLst>
          </p:cNvPr>
          <p:cNvSpPr txBox="1"/>
          <p:nvPr/>
        </p:nvSpPr>
        <p:spPr>
          <a:xfrm>
            <a:off x="6450684" y="4714505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Matthias Reichenbach, INFM2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Empty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1A7D5-0B38-AC56-1229-B74A4E58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4650" y="1431835"/>
            <a:ext cx="3301450" cy="347362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0FA39F-AEEE-EA6A-C545-99704F54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50" y="1431835"/>
            <a:ext cx="4654789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7AF2657-A741-65F7-EC43-7B45B8960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22" y="1431835"/>
            <a:ext cx="4648439" cy="34799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1A7D5-0B38-AC56-1229-B74A4E58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00" y="2903491"/>
            <a:ext cx="3301450" cy="536665"/>
          </a:xfrm>
        </p:spPr>
        <p:txBody>
          <a:bodyPr/>
          <a:lstStyle/>
          <a:p>
            <a:r>
              <a:rPr lang="de-DE" dirty="0"/>
              <a:t>1 Eintrag</a:t>
            </a:r>
          </a:p>
        </p:txBody>
      </p:sp>
    </p:spTree>
    <p:extLst>
      <p:ext uri="{BB962C8B-B14F-4D97-AF65-F5344CB8AC3E}">
        <p14:creationId xmlns:p14="http://schemas.microsoft.com/office/powerpoint/2010/main" val="206573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55F5BEA-1EF4-0EF0-881B-16D0AB3A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5" y="1431608"/>
            <a:ext cx="4648439" cy="34688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1A7D5-0B38-AC56-1229-B74A4E58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4650" y="1431835"/>
            <a:ext cx="3301450" cy="347362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err="1"/>
              <a:t>Prefix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Digit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TreeComponent</a:t>
            </a:r>
            <a:r>
              <a:rPr lang="de-DE" dirty="0"/>
              <a:t>[</a:t>
            </a:r>
            <a:r>
              <a:rPr lang="de-DE" dirty="0" err="1"/>
              <a:t>Node</a:t>
            </a:r>
            <a:r>
              <a:rPr lang="de-DE" dirty="0"/>
              <a:t>]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Empty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Single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Deep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Suffix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Digit</a:t>
            </a:r>
          </a:p>
          <a:p>
            <a:pPr marL="5969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55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8C0A00F-4340-2455-1BFD-B78ACB6D5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4" y="1431835"/>
            <a:ext cx="4648439" cy="347677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FABC519-CCC3-28C9-1E6D-0EA95F0788CE}"/>
              </a:ext>
            </a:extLst>
          </p:cNvPr>
          <p:cNvSpPr txBox="1">
            <a:spLocks/>
          </p:cNvSpPr>
          <p:nvPr/>
        </p:nvSpPr>
        <p:spPr>
          <a:xfrm>
            <a:off x="5588000" y="2903491"/>
            <a:ext cx="3301450" cy="53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1 – 4 Einträge</a:t>
            </a:r>
          </a:p>
        </p:txBody>
      </p:sp>
    </p:spTree>
    <p:extLst>
      <p:ext uri="{BB962C8B-B14F-4D97-AF65-F5344CB8AC3E}">
        <p14:creationId xmlns:p14="http://schemas.microsoft.com/office/powerpoint/2010/main" val="362835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5375F13-4B25-FCC3-FCB2-463277BA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4" y="1431834"/>
            <a:ext cx="4659136" cy="34767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</a:t>
            </a:r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FABC519-CCC3-28C9-1E6D-0EA95F0788CE}"/>
              </a:ext>
            </a:extLst>
          </p:cNvPr>
          <p:cNvSpPr txBox="1">
            <a:spLocks/>
          </p:cNvSpPr>
          <p:nvPr/>
        </p:nvSpPr>
        <p:spPr>
          <a:xfrm>
            <a:off x="5588000" y="2903491"/>
            <a:ext cx="3301450" cy="53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2 oder 3 Einträge</a:t>
            </a:r>
          </a:p>
        </p:txBody>
      </p:sp>
    </p:spTree>
    <p:extLst>
      <p:ext uri="{BB962C8B-B14F-4D97-AF65-F5344CB8AC3E}">
        <p14:creationId xmlns:p14="http://schemas.microsoft.com/office/powerpoint/2010/main" val="324449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08BA818-B679-BCB5-82AE-56B9B877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76" y="1431833"/>
            <a:ext cx="4659136" cy="347677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Einfügen</a:t>
            </a:r>
          </a:p>
        </p:txBody>
      </p:sp>
    </p:spTree>
    <p:extLst>
      <p:ext uri="{BB962C8B-B14F-4D97-AF65-F5344CB8AC3E}">
        <p14:creationId xmlns:p14="http://schemas.microsoft.com/office/powerpoint/2010/main" val="184236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67D9F-E14F-5D9D-05FE-177607DD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Scala-Code von </a:t>
            </a:r>
            <a:r>
              <a:rPr lang="de-DE" b="1" i="1" dirty="0" err="1"/>
              <a:t>append</a:t>
            </a:r>
            <a:r>
              <a:rPr lang="de-DE" b="1" i="1" dirty="0"/>
              <a:t>  </a:t>
            </a:r>
            <a:r>
              <a:rPr lang="de-DE" dirty="0"/>
              <a:t>in Deep</a:t>
            </a:r>
            <a:endParaRPr lang="de-DE" b="1" i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0C6350-8DEA-6671-2C5B-1035F6F1E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6250"/>
            <a:ext cx="9144000" cy="35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1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Wie funktioniert das </a:t>
            </a:r>
            <a:r>
              <a:rPr lang="de" b="1" i="1"/>
              <a:t>concat</a:t>
            </a:r>
            <a:r>
              <a:rPr lang="de"/>
              <a:t>?</a:t>
            </a:r>
            <a:endParaRPr/>
          </a:p>
        </p:txBody>
      </p:sp>
      <p:pic>
        <p:nvPicPr>
          <p:cNvPr id="3" name="FingerTreeConcat">
            <a:hlinkClick r:id="" action="ppaction://media"/>
            <a:extLst>
              <a:ext uri="{FF2B5EF4-FFF2-40B4-BE49-F238E27FC236}">
                <a16:creationId xmlns:a16="http://schemas.microsoft.com/office/drawing/2014/main" id="{065D9B4F-4CB3-C18B-36FB-ECE1793B02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57866" y="1486128"/>
            <a:ext cx="6028267" cy="339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1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3B6F0-73A2-A1CD-EB4D-0DACCE2C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Arbeiten mit Listen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449214-A8FA-D082-E792-02F7B546B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3600"/>
            <a:ext cx="9144000" cy="315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9902E-BFF1-A648-B471-AF9F77F0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macht eine funktionale Datenstruktur aus?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E61389-B82E-9CA5-9592-B136304B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69" y="2011994"/>
            <a:ext cx="2711894" cy="26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1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9902E-BFF1-A648-B471-AF9F77F0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macht eine funktionale Datenstruktur aus?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E5AC4B-DD75-5CB4-7F42-195311AF1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Unveränderbar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E61389-B82E-9CA5-9592-B136304B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69" y="2011994"/>
            <a:ext cx="2711894" cy="26734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9F5BA15-DB7D-F1BC-BE5D-7335E9F9F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321" y="2011994"/>
            <a:ext cx="2177310" cy="267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9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FEB76-547A-D3DC-7682-CF4FEB28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FingerTrees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4BACDE-914A-1421-8B59-769CE1151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50000"/>
              </a:lnSpc>
            </a:pPr>
            <a:r>
              <a:rPr lang="de-DE" dirty="0"/>
              <a:t>Ralf Hinze und Ross Paterson</a:t>
            </a:r>
          </a:p>
          <a:p>
            <a:pPr>
              <a:lnSpc>
                <a:spcPct val="250000"/>
              </a:lnSpc>
            </a:pPr>
            <a:r>
              <a:rPr lang="de-DE" dirty="0"/>
              <a:t>Funktionale Repräsentation von persistenten Sequenzen</a:t>
            </a:r>
          </a:p>
          <a:p>
            <a:pPr>
              <a:lnSpc>
                <a:spcPct val="250000"/>
              </a:lnSpc>
            </a:pPr>
            <a:r>
              <a:rPr lang="de-DE" dirty="0"/>
              <a:t>Effiziente Laufzeiten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head</a:t>
            </a:r>
            <a:r>
              <a:rPr lang="de-DE" dirty="0"/>
              <a:t>, last: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append</a:t>
            </a:r>
            <a:r>
              <a:rPr lang="de-DE" dirty="0"/>
              <a:t>, </a:t>
            </a:r>
            <a:r>
              <a:rPr lang="de-DE" dirty="0" err="1"/>
              <a:t>prepend</a:t>
            </a:r>
            <a:r>
              <a:rPr lang="de-DE" dirty="0"/>
              <a:t>: O(log n), typischer Anwendungsfall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concat</a:t>
            </a:r>
            <a:r>
              <a:rPr lang="de-DE" dirty="0"/>
              <a:t> : O(log n)</a:t>
            </a:r>
          </a:p>
        </p:txBody>
      </p:sp>
    </p:spTree>
    <p:extLst>
      <p:ext uri="{BB962C8B-B14F-4D97-AF65-F5344CB8AC3E}">
        <p14:creationId xmlns:p14="http://schemas.microsoft.com/office/powerpoint/2010/main" val="310838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9C587-DB75-5165-FED6-93F727B0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2-3 </a:t>
            </a:r>
            <a:r>
              <a:rPr lang="de-DE" dirty="0" err="1"/>
              <a:t>Tree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7724AF-F790-BA7B-457C-7BEDDDC59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03" y="1489824"/>
            <a:ext cx="6851593" cy="33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2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FEB76-547A-D3DC-7682-CF4FEB28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FingerTrees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4BACDE-914A-1421-8B59-769CE1151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50000"/>
              </a:lnSpc>
            </a:pPr>
            <a:r>
              <a:rPr lang="de-DE" dirty="0"/>
              <a:t>Ralf Hinze und Ross Paterson</a:t>
            </a:r>
          </a:p>
          <a:p>
            <a:pPr>
              <a:lnSpc>
                <a:spcPct val="250000"/>
              </a:lnSpc>
            </a:pPr>
            <a:r>
              <a:rPr lang="de-DE" dirty="0"/>
              <a:t>Funktionale Repräsentation von persistenten Sequenzen</a:t>
            </a:r>
          </a:p>
          <a:p>
            <a:pPr>
              <a:lnSpc>
                <a:spcPct val="250000"/>
              </a:lnSpc>
            </a:pPr>
            <a:r>
              <a:rPr lang="de-DE" dirty="0"/>
              <a:t>Effiziente Laufzeiten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head</a:t>
            </a:r>
            <a:r>
              <a:rPr lang="de-DE" dirty="0"/>
              <a:t>, last: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append</a:t>
            </a:r>
            <a:r>
              <a:rPr lang="de-DE" dirty="0"/>
              <a:t>, </a:t>
            </a:r>
            <a:r>
              <a:rPr lang="de-DE" dirty="0" err="1"/>
              <a:t>prepend</a:t>
            </a:r>
            <a:r>
              <a:rPr lang="de-DE" dirty="0"/>
              <a:t>: O(log n), typischer Anwendungsfall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concat</a:t>
            </a:r>
            <a:r>
              <a:rPr lang="de-DE" dirty="0"/>
              <a:t> : O(log n)</a:t>
            </a:r>
          </a:p>
        </p:txBody>
      </p:sp>
    </p:spTree>
    <p:extLst>
      <p:ext uri="{BB962C8B-B14F-4D97-AF65-F5344CB8AC3E}">
        <p14:creationId xmlns:p14="http://schemas.microsoft.com/office/powerpoint/2010/main" val="244483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DCE07-D0EB-0D1D-AE88-62BFAA1C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Basisoperationen gibt es?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788D3D-BD4A-4AC4-5AAE-0A94A22D3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de-DE" dirty="0" err="1"/>
              <a:t>prepend</a:t>
            </a:r>
            <a:r>
              <a:rPr lang="de-DE" dirty="0"/>
              <a:t>, </a:t>
            </a:r>
            <a:r>
              <a:rPr lang="de-DE" dirty="0" err="1"/>
              <a:t>append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concat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size</a:t>
            </a:r>
            <a:r>
              <a:rPr lang="de-DE" dirty="0"/>
              <a:t>, </a:t>
            </a:r>
            <a:r>
              <a:rPr lang="de-DE" dirty="0" err="1"/>
              <a:t>isEmpty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head</a:t>
            </a:r>
            <a:r>
              <a:rPr lang="de-DE" dirty="0"/>
              <a:t>, last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init</a:t>
            </a:r>
            <a:r>
              <a:rPr lang="de-DE" dirty="0"/>
              <a:t>, </a:t>
            </a:r>
            <a:r>
              <a:rPr lang="de-DE" dirty="0" err="1"/>
              <a:t>tail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toList</a:t>
            </a:r>
            <a:r>
              <a:rPr lang="de-DE" dirty="0"/>
              <a:t>, </a:t>
            </a:r>
            <a:r>
              <a:rPr lang="de-DE" dirty="0" err="1"/>
              <a:t>toString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842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51B1C-2B39-409D-5306-30401731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Komponenten hat ein </a:t>
            </a:r>
            <a:r>
              <a:rPr lang="de-DE" dirty="0" err="1"/>
              <a:t>FingerTree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6FD716-A788-3FF9-6353-07069B3A0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2296094" cy="343083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 err="1"/>
              <a:t>TreeComponent</a:t>
            </a:r>
            <a:endParaRPr lang="de-DE" dirty="0"/>
          </a:p>
          <a:p>
            <a:pPr lvl="1">
              <a:lnSpc>
                <a:spcPct val="200000"/>
              </a:lnSpc>
            </a:pPr>
            <a:r>
              <a:rPr lang="de-DE" dirty="0"/>
              <a:t>Empty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Single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Deep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4E7E9EF8-89E4-1935-9D21-70D4CD580625}"/>
              </a:ext>
            </a:extLst>
          </p:cNvPr>
          <p:cNvSpPr txBox="1">
            <a:spLocks/>
          </p:cNvSpPr>
          <p:nvPr/>
        </p:nvSpPr>
        <p:spPr>
          <a:xfrm>
            <a:off x="3273197" y="1492926"/>
            <a:ext cx="2597606" cy="34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/>
              <a:t>Digit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Digit1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Digit2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Digit3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Digit4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B0A8837-4692-DE2A-E5E8-7E520907CE72}"/>
              </a:ext>
            </a:extLst>
          </p:cNvPr>
          <p:cNvSpPr txBox="1">
            <a:spLocks/>
          </p:cNvSpPr>
          <p:nvPr/>
        </p:nvSpPr>
        <p:spPr>
          <a:xfrm>
            <a:off x="6158494" y="1474287"/>
            <a:ext cx="2597606" cy="34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 err="1"/>
              <a:t>Node</a:t>
            </a:r>
            <a:endParaRPr lang="de-DE" dirty="0"/>
          </a:p>
          <a:p>
            <a:pPr lvl="1">
              <a:lnSpc>
                <a:spcPct val="200000"/>
              </a:lnSpc>
            </a:pPr>
            <a:r>
              <a:rPr lang="de-DE" dirty="0"/>
              <a:t>Node2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Node3</a:t>
            </a:r>
          </a:p>
        </p:txBody>
      </p:sp>
    </p:spTree>
    <p:extLst>
      <p:ext uri="{BB962C8B-B14F-4D97-AF65-F5344CB8AC3E}">
        <p14:creationId xmlns:p14="http://schemas.microsoft.com/office/powerpoint/2010/main" val="330066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ingerTreeAppend">
            <a:hlinkClick r:id="" action="ppaction://media"/>
            <a:extLst>
              <a:ext uri="{FF2B5EF4-FFF2-40B4-BE49-F238E27FC236}">
                <a16:creationId xmlns:a16="http://schemas.microsoft.com/office/drawing/2014/main" id="{825E5FE7-1C4C-B113-5341-BAE6CDD7B01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5260" y="1438622"/>
            <a:ext cx="4732106" cy="355591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F6D1829-D83C-45E0-26CA-9968544C8447}"/>
              </a:ext>
            </a:extLst>
          </p:cNvPr>
          <p:cNvSpPr/>
          <p:nvPr/>
        </p:nvSpPr>
        <p:spPr>
          <a:xfrm>
            <a:off x="6128493" y="4374408"/>
            <a:ext cx="970808" cy="3859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484BE4-233E-BE2D-FB4A-F57D4C17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8045" y="1454725"/>
            <a:ext cx="2883751" cy="35499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de-DE" sz="2800" dirty="0"/>
              <a:t>Empty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solidFill>
                  <a:srgbClr val="FB0101"/>
                </a:solidFill>
              </a:rPr>
              <a:t>Single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solidFill>
                  <a:srgbClr val="02FE03"/>
                </a:solidFill>
              </a:rPr>
              <a:t>Deep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solidFill>
                  <a:srgbClr val="01FEFD"/>
                </a:solidFill>
              </a:rPr>
              <a:t>Digit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solidFill>
                  <a:srgbClr val="0001F9"/>
                </a:solidFill>
              </a:rPr>
              <a:t>Node</a:t>
            </a:r>
            <a:endParaRPr lang="de-DE" sz="2800" dirty="0">
              <a:solidFill>
                <a:srgbClr val="0001F9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5084EF-08B4-0FEF-7934-0F1AC8A3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wird ein </a:t>
            </a:r>
            <a:r>
              <a:rPr lang="de-DE" dirty="0" err="1"/>
              <a:t>FingerTree</a:t>
            </a:r>
            <a:r>
              <a:rPr lang="de-DE" dirty="0"/>
              <a:t> aufgebaut?</a:t>
            </a:r>
          </a:p>
        </p:txBody>
      </p:sp>
    </p:spTree>
    <p:extLst>
      <p:ext uri="{BB962C8B-B14F-4D97-AF65-F5344CB8AC3E}">
        <p14:creationId xmlns:p14="http://schemas.microsoft.com/office/powerpoint/2010/main" val="273065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2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Office PowerPoint</Application>
  <PresentationFormat>Bildschirmpräsentation (16:9)</PresentationFormat>
  <Paragraphs>173</Paragraphs>
  <Slides>18</Slides>
  <Notes>18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Roboto Slab</vt:lpstr>
      <vt:lpstr>Arial</vt:lpstr>
      <vt:lpstr>Roboto</vt:lpstr>
      <vt:lpstr>Marina</vt:lpstr>
      <vt:lpstr>FingerTree</vt:lpstr>
      <vt:lpstr>Was macht eine funktionale Datenstruktur aus?</vt:lpstr>
      <vt:lpstr>Was macht eine funktionale Datenstruktur aus?</vt:lpstr>
      <vt:lpstr>Was sind FingerTrees?</vt:lpstr>
      <vt:lpstr>Motivation 2-3 Tree</vt:lpstr>
      <vt:lpstr>Was sind FingerTrees?</vt:lpstr>
      <vt:lpstr>Welche Basisoperationen gibt es?</vt:lpstr>
      <vt:lpstr>Welche Komponenten hat ein FingerTree?</vt:lpstr>
      <vt:lpstr>Wie wird ein FingerTree aufgebaut?</vt:lpstr>
      <vt:lpstr>Empty</vt:lpstr>
      <vt:lpstr>Single</vt:lpstr>
      <vt:lpstr>Deep</vt:lpstr>
      <vt:lpstr>Digit</vt:lpstr>
      <vt:lpstr>Node</vt:lpstr>
      <vt:lpstr>Weiteres Einfügen</vt:lpstr>
      <vt:lpstr>Scala-Code von append  in Deep</vt:lpstr>
      <vt:lpstr>Wie funktioniert das concat?</vt:lpstr>
      <vt:lpstr>Das Arbeiten mit Listen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FingerTrees</dc:title>
  <dc:creator>Matthias Reichenbach</dc:creator>
  <cp:lastModifiedBy>Matthias Reichenbach</cp:lastModifiedBy>
  <cp:revision>10</cp:revision>
  <dcterms:modified xsi:type="dcterms:W3CDTF">2023-01-17T15:01:20Z</dcterms:modified>
</cp:coreProperties>
</file>