
<file path=[Content_Types].xml><?xml version="1.0" encoding="utf-8"?>
<Types xmlns="http://schemas.openxmlformats.org/package/2006/content-types">
  <Default Extension="fntdata" ContentType="application/x-fontdata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82" r:id="rId3"/>
    <p:sldId id="279" r:id="rId4"/>
    <p:sldId id="283" r:id="rId5"/>
    <p:sldId id="284" r:id="rId6"/>
    <p:sldId id="280" r:id="rId7"/>
    <p:sldId id="281" r:id="rId8"/>
    <p:sldId id="266" r:id="rId9"/>
    <p:sldId id="267" r:id="rId10"/>
    <p:sldId id="270" r:id="rId11"/>
    <p:sldId id="269" r:id="rId12"/>
    <p:sldId id="271" r:id="rId13"/>
    <p:sldId id="272" r:id="rId14"/>
    <p:sldId id="273" r:id="rId15"/>
    <p:sldId id="285" r:id="rId16"/>
    <p:sldId id="265" r:id="rId17"/>
    <p:sldId id="277" r:id="rId18"/>
  </p:sldIdLst>
  <p:sldSz cx="9144000" cy="5143500" type="screen16x9"/>
  <p:notesSz cx="6858000" cy="9144000"/>
  <p:embeddedFontLst>
    <p:embeddedFont>
      <p:font typeface="Roboto" panose="02000000000000000000" pitchFamily="2" charset="0"/>
      <p:regular r:id="rId20"/>
      <p:bold r:id="rId21"/>
      <p:italic r:id="rId22"/>
      <p:boldItalic r:id="rId23"/>
    </p:embeddedFont>
    <p:embeddedFont>
      <p:font typeface="Roboto Slab" pitchFamily="2" charset="0"/>
      <p:regular r:id="rId24"/>
      <p:bold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0101"/>
    <a:srgbClr val="02FE03"/>
    <a:srgbClr val="01FEFD"/>
    <a:srgbClr val="0001F9"/>
    <a:srgbClr val="0E04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087" autoAdjust="0"/>
  </p:normalViewPr>
  <p:slideViewPr>
    <p:cSldViewPr snapToGrid="0">
      <p:cViewPr varScale="1">
        <p:scale>
          <a:sx n="163" d="100"/>
          <a:sy n="163" d="100"/>
        </p:scale>
        <p:origin x="138" y="22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de-DE" dirty="0"/>
              <a:t>Einleitung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de-DE" dirty="0"/>
              <a:t>Welche Bibliotheken greifen darauf zu?</a:t>
            </a: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Single = 1 Element</a:t>
            </a:r>
          </a:p>
          <a:p>
            <a:r>
              <a:rPr lang="de-DE" dirty="0"/>
              <a:t>Hinzufügen -&gt; Deep</a:t>
            </a:r>
          </a:p>
        </p:txBody>
      </p:sp>
    </p:spTree>
    <p:extLst>
      <p:ext uri="{BB962C8B-B14F-4D97-AF65-F5344CB8AC3E}">
        <p14:creationId xmlns:p14="http://schemas.microsoft.com/office/powerpoint/2010/main" val="8978829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Deep</a:t>
            </a:r>
          </a:p>
          <a:p>
            <a:pPr lvl="1"/>
            <a:r>
              <a:rPr lang="de-DE" dirty="0" err="1"/>
              <a:t>TreeComponent</a:t>
            </a:r>
            <a:r>
              <a:rPr lang="de-DE" dirty="0"/>
              <a:t> aus Nodes</a:t>
            </a:r>
          </a:p>
          <a:p>
            <a:pPr lvl="2"/>
            <a:r>
              <a:rPr lang="de-DE" dirty="0"/>
              <a:t>[Nodes] bedeutet, dass wir nicht mehr direkt den Wert speichern sondern Nodes, diese Speichern dann den Wert </a:t>
            </a:r>
          </a:p>
          <a:p>
            <a:pPr lvl="3"/>
            <a:r>
              <a:rPr lang="de-DE" dirty="0"/>
              <a:t>Single -&gt; </a:t>
            </a:r>
            <a:r>
              <a:rPr lang="de-DE" dirty="0" err="1"/>
              <a:t>Node</a:t>
            </a:r>
            <a:r>
              <a:rPr lang="de-DE" dirty="0"/>
              <a:t> -&gt; Werte</a:t>
            </a:r>
          </a:p>
          <a:p>
            <a:pPr lvl="2"/>
            <a:r>
              <a:rPr lang="de-DE" dirty="0"/>
              <a:t>Empty, Single Deep</a:t>
            </a:r>
          </a:p>
          <a:p>
            <a:pPr lvl="2"/>
            <a:r>
              <a:rPr lang="de-DE" dirty="0"/>
              <a:t>Dieser Fall Empty, da nur 2 Werte</a:t>
            </a:r>
          </a:p>
          <a:p>
            <a:pPr lvl="1"/>
            <a:r>
              <a:rPr lang="de-DE" dirty="0"/>
              <a:t>Suffix/</a:t>
            </a:r>
            <a:r>
              <a:rPr lang="de-DE" dirty="0" err="1"/>
              <a:t>Prefix</a:t>
            </a:r>
            <a:r>
              <a:rPr lang="de-DE" dirty="0"/>
              <a:t> -&gt; Digit </a:t>
            </a:r>
            <a:r>
              <a:rPr lang="de-DE" dirty="0" err="1"/>
              <a:t>überleitung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578453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Digit </a:t>
            </a:r>
          </a:p>
          <a:p>
            <a:pPr lvl="1"/>
            <a:r>
              <a:rPr lang="de-DE" dirty="0"/>
              <a:t>1 – 4 Einträge, nicht nur Values</a:t>
            </a:r>
          </a:p>
          <a:p>
            <a:r>
              <a:rPr lang="de-DE" dirty="0"/>
              <a:t>Bei 4 Elementen -&gt; Balance &amp; </a:t>
            </a:r>
            <a:r>
              <a:rPr lang="de-DE" dirty="0" err="1"/>
              <a:t>Node</a:t>
            </a:r>
            <a:r>
              <a:rPr lang="de-DE" dirty="0"/>
              <a:t> erklären</a:t>
            </a:r>
          </a:p>
        </p:txBody>
      </p:sp>
    </p:spTree>
    <p:extLst>
      <p:ext uri="{BB962C8B-B14F-4D97-AF65-F5344CB8AC3E}">
        <p14:creationId xmlns:p14="http://schemas.microsoft.com/office/powerpoint/2010/main" val="4689063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Empty -&gt; Single, Node3 aus </a:t>
            </a:r>
            <a:r>
              <a:rPr lang="de-DE" dirty="0" err="1"/>
              <a:t>suffix</a:t>
            </a:r>
            <a:endParaRPr lang="de-DE" dirty="0"/>
          </a:p>
          <a:p>
            <a:pPr lvl="1"/>
            <a:r>
              <a:rPr lang="de-DE" dirty="0"/>
              <a:t>Hier sichtbar: Single aus </a:t>
            </a:r>
            <a:r>
              <a:rPr lang="de-DE" dirty="0" err="1"/>
              <a:t>Node</a:t>
            </a:r>
            <a:r>
              <a:rPr lang="de-DE" dirty="0"/>
              <a:t> aus Werten</a:t>
            </a:r>
          </a:p>
          <a:p>
            <a:r>
              <a:rPr lang="de-DE" dirty="0"/>
              <a:t>Auf </a:t>
            </a:r>
            <a:r>
              <a:rPr lang="de-DE" dirty="0" err="1"/>
              <a:t>Node</a:t>
            </a:r>
            <a:r>
              <a:rPr lang="de-DE" dirty="0"/>
              <a:t> eingehen</a:t>
            </a:r>
          </a:p>
          <a:p>
            <a:pPr lvl="1"/>
            <a:r>
              <a:rPr lang="de-DE" dirty="0" err="1"/>
              <a:t>Node</a:t>
            </a:r>
            <a:r>
              <a:rPr lang="de-DE" dirty="0"/>
              <a:t> 2 und 3, </a:t>
            </a:r>
            <a:r>
              <a:rPr lang="de-DE" dirty="0" err="1"/>
              <a:t>append</a:t>
            </a:r>
            <a:r>
              <a:rPr lang="de-DE" dirty="0"/>
              <a:t> nur 3 -&gt; 2 später</a:t>
            </a:r>
          </a:p>
          <a:p>
            <a:pPr lvl="1"/>
            <a:r>
              <a:rPr lang="de-DE" dirty="0"/>
              <a:t>Generell keine Funktionalität, nur Speicher</a:t>
            </a:r>
          </a:p>
          <a:p>
            <a:r>
              <a:rPr lang="de-DE" dirty="0"/>
              <a:t>Wenn wieder 4 in Digit &gt; nächste Folie</a:t>
            </a:r>
          </a:p>
        </p:txBody>
      </p:sp>
    </p:spTree>
    <p:extLst>
      <p:ext uri="{BB962C8B-B14F-4D97-AF65-F5344CB8AC3E}">
        <p14:creationId xmlns:p14="http://schemas.microsoft.com/office/powerpoint/2010/main" val="37674453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de-DE" dirty="0" err="1">
                <a:latin typeface="+mj-lt"/>
              </a:rPr>
              <a:t>Nesting</a:t>
            </a:r>
            <a:r>
              <a:rPr lang="de-DE" dirty="0">
                <a:latin typeface="+mj-lt"/>
              </a:rPr>
              <a:t>-Level erhöht sich</a:t>
            </a:r>
          </a:p>
          <a:p>
            <a:pPr marL="914400" marR="0" lvl="1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de-DE" dirty="0">
                <a:latin typeface="+mj-lt"/>
              </a:rPr>
              <a:t>Deep aus Deep das eine Komponente Speichert </a:t>
            </a:r>
            <a:r>
              <a:rPr lang="de-DE">
                <a:latin typeface="+mj-lt"/>
              </a:rPr>
              <a:t>mit Nodes</a:t>
            </a:r>
          </a:p>
          <a:p>
            <a:pPr marL="61595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de-DE">
              <a:latin typeface="+mj-lt"/>
            </a:endParaRPr>
          </a:p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de-DE" dirty="0">
                <a:latin typeface="+mj-lt"/>
              </a:rPr>
              <a:t>Head, Last Zeitkomplexität</a:t>
            </a:r>
          </a:p>
          <a:p>
            <a:pPr marL="914400" marR="0" lvl="1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de-DE" dirty="0">
                <a:latin typeface="+mj-lt"/>
              </a:rPr>
              <a:t>Immer auf erstem Suffix/</a:t>
            </a:r>
            <a:r>
              <a:rPr lang="de-DE" dirty="0" err="1">
                <a:latin typeface="+mj-lt"/>
              </a:rPr>
              <a:t>Prefix</a:t>
            </a:r>
            <a:r>
              <a:rPr lang="de-DE" dirty="0">
                <a:latin typeface="+mj-lt"/>
              </a:rPr>
              <a:t> zugreifbar</a:t>
            </a:r>
          </a:p>
          <a:p>
            <a:endParaRPr lang="de-DE" dirty="0">
              <a:latin typeface="+mj-lt"/>
            </a:endParaRPr>
          </a:p>
          <a:p>
            <a:r>
              <a:rPr lang="de-DE" dirty="0">
                <a:latin typeface="+mj-lt"/>
              </a:rPr>
              <a:t>Zeitkomplexität sichtbar, betrachten mit m Operationen</a:t>
            </a:r>
          </a:p>
          <a:p>
            <a:pPr lvl="1"/>
            <a:r>
              <a:rPr lang="de-DE" dirty="0">
                <a:latin typeface="+mj-lt"/>
              </a:rPr>
              <a:t>Empty, Single -&gt; Sichtbar konstant</a:t>
            </a:r>
          </a:p>
          <a:p>
            <a:pPr lvl="1"/>
            <a:r>
              <a:rPr lang="de-DE" dirty="0">
                <a:latin typeface="+mj-lt"/>
              </a:rPr>
              <a:t>Deep: (auf Tafel)</a:t>
            </a:r>
          </a:p>
          <a:p>
            <a:pPr lvl="2"/>
            <a:r>
              <a:rPr lang="de-DE" dirty="0">
                <a:latin typeface="+mj-lt"/>
              </a:rPr>
              <a:t> Suffix = 4 nächste Ebene aber nächsten Operationen definitiv Konstant</a:t>
            </a:r>
          </a:p>
          <a:p>
            <a:pPr marL="1828800" marR="0" lvl="3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de-DE" dirty="0">
                <a:latin typeface="+mj-lt"/>
              </a:rPr>
              <a:t>½ Operationen müssen nicht</a:t>
            </a:r>
          </a:p>
          <a:p>
            <a:pPr lvl="2"/>
            <a:r>
              <a:rPr lang="de-DE" dirty="0">
                <a:latin typeface="+mj-lt"/>
              </a:rPr>
              <a:t>Nächste Ebene 4 mal Node3</a:t>
            </a:r>
          </a:p>
          <a:p>
            <a:pPr marL="1828800" marR="0" lvl="3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de-DE" dirty="0">
                <a:latin typeface="+mj-lt"/>
              </a:rPr>
              <a:t>¼  Operationen müssen nicht</a:t>
            </a:r>
          </a:p>
          <a:p>
            <a:pPr marL="1828800" marR="0" lvl="3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de-DE" dirty="0">
                <a:latin typeface="+mj-lt"/>
              </a:rPr>
              <a:t>1/8 …</a:t>
            </a:r>
          </a:p>
          <a:p>
            <a:pPr lvl="2"/>
            <a:r>
              <a:rPr lang="de-DE" dirty="0">
                <a:latin typeface="+mj-lt"/>
              </a:rPr>
              <a:t>Aneinander Kettung bis unendlich 2m -&gt; Konstant</a:t>
            </a:r>
          </a:p>
          <a:p>
            <a:pPr marL="158750" indent="0">
              <a:buNone/>
            </a:pPr>
            <a:endParaRPr lang="de-DE" dirty="0"/>
          </a:p>
          <a:p>
            <a:pPr marL="1530350" lvl="3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297829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Funktionsaufbau (</a:t>
            </a:r>
            <a:r>
              <a:rPr lang="de-DE" dirty="0" err="1"/>
              <a:t>override</a:t>
            </a:r>
            <a:r>
              <a:rPr lang="de-DE" dirty="0"/>
              <a:t>, </a:t>
            </a:r>
            <a:r>
              <a:rPr lang="de-DE" dirty="0" err="1"/>
              <a:t>def</a:t>
            </a:r>
            <a:r>
              <a:rPr lang="de-DE" dirty="0"/>
              <a:t> …)</a:t>
            </a:r>
          </a:p>
          <a:p>
            <a:r>
              <a:rPr lang="de-DE" dirty="0" err="1"/>
              <a:t>Generics</a:t>
            </a:r>
            <a:endParaRPr lang="de-DE" dirty="0"/>
          </a:p>
          <a:p>
            <a:pPr lvl="1"/>
            <a:r>
              <a:rPr lang="de-DE" dirty="0"/>
              <a:t>[B]</a:t>
            </a:r>
          </a:p>
          <a:p>
            <a:pPr lvl="1"/>
            <a:r>
              <a:rPr lang="de-DE" dirty="0"/>
              <a:t>[B &gt;: A]</a:t>
            </a:r>
          </a:p>
          <a:p>
            <a:pPr lvl="0"/>
            <a:r>
              <a:rPr lang="de-DE" dirty="0"/>
              <a:t>match </a:t>
            </a:r>
            <a:r>
              <a:rPr lang="de-DE" dirty="0" err="1"/>
              <a:t>case</a:t>
            </a:r>
            <a:endParaRPr lang="de-DE" dirty="0"/>
          </a:p>
          <a:p>
            <a:pPr lvl="0"/>
            <a:r>
              <a:rPr lang="de-DE" dirty="0"/>
              <a:t>Funktionen auch ohne .() aufrufbar</a:t>
            </a:r>
          </a:p>
        </p:txBody>
      </p:sp>
    </p:spTree>
    <p:extLst>
      <p:ext uri="{BB962C8B-B14F-4D97-AF65-F5344CB8AC3E}">
        <p14:creationId xmlns:p14="http://schemas.microsoft.com/office/powerpoint/2010/main" val="39057207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c26adede8b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c26adede8b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de-DE" dirty="0" err="1"/>
              <a:t>Concat</a:t>
            </a:r>
            <a:r>
              <a:rPr lang="de-DE" dirty="0"/>
              <a:t> </a:t>
            </a:r>
          </a:p>
          <a:p>
            <a:pPr marL="628650" lvl="1" indent="-171450" algn="l" rtl="0">
              <a:spcBef>
                <a:spcPts val="0"/>
              </a:spcBef>
              <a:spcAft>
                <a:spcPts val="0"/>
              </a:spcAft>
            </a:pPr>
            <a:r>
              <a:rPr lang="de-DE" dirty="0"/>
              <a:t>Teilbaum 1: </a:t>
            </a:r>
            <a:r>
              <a:rPr lang="de-DE" dirty="0" err="1"/>
              <a:t>suffix</a:t>
            </a:r>
            <a:r>
              <a:rPr lang="de-DE" dirty="0"/>
              <a:t>, Teilbaum 2: </a:t>
            </a:r>
            <a:r>
              <a:rPr lang="de-DE" dirty="0" err="1"/>
              <a:t>prefix</a:t>
            </a:r>
            <a:endParaRPr lang="de-DE" dirty="0"/>
          </a:p>
          <a:p>
            <a:pPr marL="628650" lvl="1" indent="-171450" algn="l" rtl="0">
              <a:spcBef>
                <a:spcPts val="0"/>
              </a:spcBef>
              <a:spcAft>
                <a:spcPts val="0"/>
              </a:spcAft>
            </a:pPr>
            <a:r>
              <a:rPr lang="de-DE" dirty="0"/>
              <a:t>Deep für Deep verschmelzen</a:t>
            </a:r>
          </a:p>
          <a:p>
            <a:pPr marL="1085850" lvl="2" indent="-171450" algn="l" rtl="0">
              <a:spcBef>
                <a:spcPts val="0"/>
              </a:spcBef>
              <a:spcAft>
                <a:spcPts val="0"/>
              </a:spcAft>
            </a:pPr>
            <a:r>
              <a:rPr lang="de-DE" dirty="0" err="1"/>
              <a:t>Node</a:t>
            </a:r>
            <a:r>
              <a:rPr lang="de-DE" dirty="0"/>
              <a:t> 2 und 3 hier </a:t>
            </a:r>
            <a:r>
              <a:rPr lang="de-DE" dirty="0" err="1"/>
              <a:t>verwendung</a:t>
            </a:r>
            <a:endParaRPr lang="de-DE" dirty="0"/>
          </a:p>
          <a:p>
            <a:pPr marL="1085850" lvl="2" indent="-171450" algn="l" rtl="0">
              <a:spcBef>
                <a:spcPts val="0"/>
              </a:spcBef>
              <a:spcAft>
                <a:spcPts val="0"/>
              </a:spcAft>
            </a:pPr>
            <a:r>
              <a:rPr lang="de-DE" dirty="0"/>
              <a:t>Bis es aufgeht</a:t>
            </a:r>
          </a:p>
          <a:p>
            <a:pPr marL="628650" lvl="1" indent="-171450" algn="l" rtl="0">
              <a:spcBef>
                <a:spcPts val="0"/>
              </a:spcBef>
              <a:spcAft>
                <a:spcPts val="0"/>
              </a:spcAft>
            </a:pPr>
            <a:r>
              <a:rPr lang="de-DE" dirty="0"/>
              <a:t>Zusammenführen Teilbaum 1: </a:t>
            </a:r>
            <a:r>
              <a:rPr lang="de-DE" dirty="0" err="1"/>
              <a:t>prefix</a:t>
            </a:r>
            <a:r>
              <a:rPr lang="de-DE" dirty="0"/>
              <a:t>, Teilbaum 2: </a:t>
            </a:r>
            <a:r>
              <a:rPr lang="de-DE" dirty="0" err="1"/>
              <a:t>suffix</a:t>
            </a:r>
            <a:endParaRPr lang="de-DE" dirty="0"/>
          </a:p>
          <a:p>
            <a:pPr marL="628650" lvl="1" indent="-171450" algn="l" rtl="0">
              <a:spcBef>
                <a:spcPts val="0"/>
              </a:spcBef>
              <a:spcAft>
                <a:spcPts val="0"/>
              </a:spcAft>
            </a:pPr>
            <a:endParaRPr lang="de-DE" dirty="0"/>
          </a:p>
          <a:p>
            <a:pPr marL="628650" lvl="1" indent="-171450" algn="l" rtl="0">
              <a:spcBef>
                <a:spcPts val="0"/>
              </a:spcBef>
              <a:spcAft>
                <a:spcPts val="0"/>
              </a:spcAft>
            </a:pPr>
            <a:r>
              <a:rPr lang="de-DE" dirty="0"/>
              <a:t>Besonderheit: Zusammenführen mit Listen -&gt; nächste Folie</a:t>
            </a:r>
          </a:p>
          <a:p>
            <a:pPr marL="628650" lvl="1" indent="-171450" algn="l" rtl="0">
              <a:spcBef>
                <a:spcPts val="0"/>
              </a:spcBef>
              <a:spcAft>
                <a:spcPts val="0"/>
              </a:spcAft>
            </a:pPr>
            <a:endParaRPr lang="de-DE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de-DE" dirty="0"/>
              <a:t>Zeitkomplexität O(log n), da nur Teile des Baums während </a:t>
            </a:r>
            <a:r>
              <a:rPr lang="de-DE" dirty="0" err="1"/>
              <a:t>concat</a:t>
            </a:r>
            <a:r>
              <a:rPr lang="de-DE" dirty="0"/>
              <a:t> verändert werden</a:t>
            </a:r>
            <a:endParaRPr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Nil = Ende / Leere Liste</a:t>
            </a:r>
          </a:p>
          <a:p>
            <a:r>
              <a:rPr lang="de-DE" dirty="0"/>
              <a:t>:: </a:t>
            </a:r>
            <a:r>
              <a:rPr lang="de-DE" dirty="0" err="1"/>
              <a:t>prened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912588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0" i="0" dirty="0">
                <a:solidFill>
                  <a:srgbClr val="D1D5DB"/>
                </a:solidFill>
                <a:effectLst/>
                <a:latin typeface="+mj-lt"/>
              </a:rPr>
              <a:t>Mit Funktionale Programmierparadigmen programmiert</a:t>
            </a:r>
          </a:p>
          <a:p>
            <a:pPr lvl="1"/>
            <a:r>
              <a:rPr lang="de-DE" b="0" i="0" dirty="0">
                <a:solidFill>
                  <a:srgbClr val="D1D5DB"/>
                </a:solidFill>
                <a:effectLst/>
                <a:latin typeface="+mj-lt"/>
              </a:rPr>
              <a:t>Imperativ: mit Anweisungen verändern</a:t>
            </a:r>
          </a:p>
          <a:p>
            <a:pPr lvl="1"/>
            <a:r>
              <a:rPr lang="de-DE" b="0" i="0" dirty="0">
                <a:solidFill>
                  <a:srgbClr val="D1D5DB"/>
                </a:solidFill>
                <a:effectLst/>
                <a:latin typeface="+mj-lt"/>
              </a:rPr>
              <a:t>Funktional: mit Rückgabe von Funktionen verändern</a:t>
            </a:r>
          </a:p>
          <a:p>
            <a:r>
              <a:rPr lang="de-DE" b="0" i="0" dirty="0">
                <a:solidFill>
                  <a:srgbClr val="D1D5DB"/>
                </a:solidFill>
                <a:effectLst/>
                <a:latin typeface="+mj-lt"/>
              </a:rPr>
              <a:t>Unveränderbar</a:t>
            </a:r>
          </a:p>
          <a:p>
            <a:pPr lvl="1"/>
            <a:r>
              <a:rPr lang="de-DE" b="0" i="0" dirty="0">
                <a:solidFill>
                  <a:srgbClr val="D1D5DB"/>
                </a:solidFill>
                <a:effectLst/>
                <a:latin typeface="+mj-lt"/>
              </a:rPr>
              <a:t>Keine Veränderung nach Initialisierung </a:t>
            </a:r>
          </a:p>
          <a:p>
            <a:pPr lvl="2"/>
            <a:r>
              <a:rPr lang="de-DE" b="0" i="0" dirty="0">
                <a:solidFill>
                  <a:srgbClr val="D1D5DB"/>
                </a:solidFill>
                <a:effectLst/>
                <a:latin typeface="+mj-lt"/>
              </a:rPr>
              <a:t>nicht </a:t>
            </a:r>
            <a:r>
              <a:rPr lang="de-DE" b="0" i="0" dirty="0" err="1">
                <a:solidFill>
                  <a:srgbClr val="D1D5DB"/>
                </a:solidFill>
                <a:effectLst/>
                <a:latin typeface="+mj-lt"/>
              </a:rPr>
              <a:t>mutierbar</a:t>
            </a:r>
            <a:r>
              <a:rPr lang="de-DE" b="0" i="0" dirty="0">
                <a:solidFill>
                  <a:srgbClr val="D1D5DB"/>
                </a:solidFill>
                <a:effectLst/>
                <a:latin typeface="+mj-lt"/>
              </a:rPr>
              <a:t>, keine Seiteneffekte</a:t>
            </a:r>
          </a:p>
          <a:p>
            <a:pPr lvl="2"/>
            <a:r>
              <a:rPr lang="de-DE" b="0" i="0" dirty="0">
                <a:solidFill>
                  <a:srgbClr val="D1D5DB"/>
                </a:solidFill>
                <a:effectLst/>
                <a:latin typeface="+mj-lt"/>
              </a:rPr>
              <a:t>Keine </a:t>
            </a:r>
            <a:r>
              <a:rPr lang="de-DE" b="0" i="0" dirty="0" err="1">
                <a:solidFill>
                  <a:srgbClr val="D1D5DB"/>
                </a:solidFill>
                <a:effectLst/>
                <a:latin typeface="+mj-lt"/>
              </a:rPr>
              <a:t>Syhnchronisierung</a:t>
            </a:r>
            <a:r>
              <a:rPr lang="de-DE" b="0" i="0" dirty="0">
                <a:solidFill>
                  <a:srgbClr val="D1D5DB"/>
                </a:solidFill>
                <a:effectLst/>
                <a:latin typeface="+mj-lt"/>
              </a:rPr>
              <a:t> nötig</a:t>
            </a:r>
          </a:p>
          <a:p>
            <a:pPr lvl="1"/>
            <a:r>
              <a:rPr lang="de-DE" b="0" i="0" dirty="0">
                <a:solidFill>
                  <a:srgbClr val="D1D5DB"/>
                </a:solidFill>
                <a:effectLst/>
                <a:latin typeface="+mj-lt"/>
              </a:rPr>
              <a:t>Neue Datenstruktur mit Referenzen (Bilder)</a:t>
            </a:r>
          </a:p>
        </p:txBody>
      </p:sp>
    </p:spTree>
    <p:extLst>
      <p:ext uri="{BB962C8B-B14F-4D97-AF65-F5344CB8AC3E}">
        <p14:creationId xmlns:p14="http://schemas.microsoft.com/office/powerpoint/2010/main" val="28752008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de-DE" dirty="0"/>
              <a:t>Bezug Paper Ralf Hinze und Ross Paterson </a:t>
            </a:r>
          </a:p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de-DE" dirty="0"/>
              <a:t>erweitern 2-3 </a:t>
            </a:r>
            <a:r>
              <a:rPr lang="de-DE" dirty="0" err="1"/>
              <a:t>Trees</a:t>
            </a:r>
            <a:r>
              <a:rPr lang="de-DE" dirty="0"/>
              <a:t> (-&gt; nächste Folie)</a:t>
            </a:r>
          </a:p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308647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Kurz aufzeigen, dass immer nur 2 oder 3 Knoten sind</a:t>
            </a:r>
          </a:p>
        </p:txBody>
      </p:sp>
    </p:spTree>
    <p:extLst>
      <p:ext uri="{BB962C8B-B14F-4D97-AF65-F5344CB8AC3E}">
        <p14:creationId xmlns:p14="http://schemas.microsoft.com/office/powerpoint/2010/main" val="33873681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298450"/>
            <a:r>
              <a:rPr lang="de-DE" dirty="0"/>
              <a:t>Funktionale Repräsentation von persistenten Sequenzen -&gt; wie zuvor </a:t>
            </a:r>
          </a:p>
          <a:p>
            <a:pPr marL="457200" indent="-298450"/>
            <a:r>
              <a:rPr lang="de-DE" dirty="0"/>
              <a:t>Effizient</a:t>
            </a:r>
          </a:p>
          <a:p>
            <a:pPr marL="914400" lvl="1" indent="-298450"/>
            <a:r>
              <a:rPr lang="de-DE" dirty="0"/>
              <a:t>Zugriff erstes/letzte Element konstant</a:t>
            </a:r>
          </a:p>
          <a:p>
            <a:pPr marL="914400" lvl="1" indent="-298450"/>
            <a:r>
              <a:rPr lang="de-DE" dirty="0"/>
              <a:t>Erste / letzte Element konstant Vorne/hinten Anfügen </a:t>
            </a:r>
            <a:r>
              <a:rPr lang="de-DE" dirty="0" err="1"/>
              <a:t>worst</a:t>
            </a:r>
            <a:r>
              <a:rPr lang="de-DE" dirty="0"/>
              <a:t> </a:t>
            </a:r>
            <a:r>
              <a:rPr lang="de-DE" dirty="0" err="1"/>
              <a:t>case</a:t>
            </a:r>
            <a:r>
              <a:rPr lang="de-DE" dirty="0"/>
              <a:t> O(log n)</a:t>
            </a:r>
          </a:p>
          <a:p>
            <a:pPr marL="1371600" lvl="2" indent="-298450"/>
            <a:r>
              <a:rPr lang="de-DE" dirty="0"/>
              <a:t>Typischer Anwendungsfall viel vor/anhängen konstant</a:t>
            </a:r>
          </a:p>
          <a:p>
            <a:pPr marL="914400" lvl="1" indent="-298450"/>
            <a:r>
              <a:rPr lang="de-DE" dirty="0"/>
              <a:t>Zusammenführen O(log n)</a:t>
            </a:r>
          </a:p>
          <a:p>
            <a:pPr marL="615950" lvl="1" indent="0">
              <a:buNone/>
            </a:pPr>
            <a:r>
              <a:rPr lang="de-DE" dirty="0"/>
              <a:t>=&gt; Später genauer drauf eingegangen</a:t>
            </a:r>
          </a:p>
        </p:txBody>
      </p:sp>
    </p:spTree>
    <p:extLst>
      <p:ext uri="{BB962C8B-B14F-4D97-AF65-F5344CB8AC3E}">
        <p14:creationId xmlns:p14="http://schemas.microsoft.com/office/powerpoint/2010/main" val="31597086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Seminar implementierte Basisoperationen</a:t>
            </a:r>
          </a:p>
          <a:p>
            <a:r>
              <a:rPr lang="de-DE" dirty="0"/>
              <a:t>Alle kurz näher erläutern</a:t>
            </a:r>
          </a:p>
        </p:txBody>
      </p:sp>
    </p:spTree>
    <p:extLst>
      <p:ext uri="{BB962C8B-B14F-4D97-AF65-F5344CB8AC3E}">
        <p14:creationId xmlns:p14="http://schemas.microsoft.com/office/powerpoint/2010/main" val="23750719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Aufteilung in 5 Komponenten</a:t>
            </a:r>
          </a:p>
          <a:p>
            <a:pPr lvl="1"/>
            <a:r>
              <a:rPr lang="de-DE" dirty="0" err="1"/>
              <a:t>TreeComponent</a:t>
            </a:r>
            <a:endParaRPr lang="de-DE" dirty="0"/>
          </a:p>
          <a:p>
            <a:pPr lvl="2"/>
            <a:r>
              <a:rPr lang="de-DE" dirty="0"/>
              <a:t>Empty, Single, Deep</a:t>
            </a:r>
          </a:p>
          <a:p>
            <a:pPr lvl="2"/>
            <a:r>
              <a:rPr lang="de-DE" dirty="0"/>
              <a:t>Selbe </a:t>
            </a:r>
            <a:r>
              <a:rPr lang="de-DE" dirty="0" err="1"/>
              <a:t>funktionalitäten</a:t>
            </a:r>
            <a:endParaRPr lang="de-DE" dirty="0"/>
          </a:p>
          <a:p>
            <a:pPr lvl="2"/>
            <a:r>
              <a:rPr lang="de-DE" dirty="0"/>
              <a:t>Wurzelkomponente</a:t>
            </a:r>
          </a:p>
          <a:p>
            <a:pPr lvl="1"/>
            <a:r>
              <a:rPr lang="de-DE" dirty="0"/>
              <a:t>Digit</a:t>
            </a:r>
          </a:p>
          <a:p>
            <a:pPr lvl="1"/>
            <a:r>
              <a:rPr lang="de-DE" dirty="0" err="1"/>
              <a:t>Node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323919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Komponentenname eingefärbt wie Video</a:t>
            </a:r>
          </a:p>
          <a:p>
            <a:r>
              <a:rPr lang="de-DE" dirty="0"/>
              <a:t>Video zeigen </a:t>
            </a:r>
          </a:p>
        </p:txBody>
      </p:sp>
    </p:spTree>
    <p:extLst>
      <p:ext uri="{BB962C8B-B14F-4D97-AF65-F5344CB8AC3E}">
        <p14:creationId xmlns:p14="http://schemas.microsoft.com/office/powerpoint/2010/main" val="36831020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Empty  = leer</a:t>
            </a:r>
          </a:p>
          <a:p>
            <a:r>
              <a:rPr lang="de-DE" dirty="0"/>
              <a:t>Hinzufügen -&gt; Single</a:t>
            </a:r>
          </a:p>
        </p:txBody>
      </p:sp>
    </p:spTree>
    <p:extLst>
      <p:ext uri="{BB962C8B-B14F-4D97-AF65-F5344CB8AC3E}">
        <p14:creationId xmlns:p14="http://schemas.microsoft.com/office/powerpoint/2010/main" val="41840129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1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5" name="Google Shape;45;p9"/>
          <p:cNvSpPr txBox="1">
            <a:spLocks noGrp="1"/>
          </p:cNvSpPr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1"/>
          <p:cNvSpPr txBox="1">
            <a:spLocks noGrp="1"/>
          </p:cNvSpPr>
          <p:nvPr>
            <p:ph type="title" hasCustomPrompt="1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>
            <a:spLocks noGrp="1"/>
          </p:cNvSpPr>
          <p:nvPr>
            <p:ph type="body" idx="1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rina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5" Type="http://schemas.openxmlformats.org/officeDocument/2006/relationships/image" Target="../media/image12.png"/><Relationship Id="rId4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4.png"/><Relationship Id="rId4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>
            <a:spLocks noGrp="1"/>
          </p:cNvSpPr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FingerTrees</a:t>
            </a:r>
            <a:endParaRPr dirty="0"/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1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Eine effiziente funktionale Datenstruktur</a:t>
            </a:r>
            <a:endParaRPr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3BBA6203-AD9E-1CD8-571D-0C9C671114EE}"/>
              </a:ext>
            </a:extLst>
          </p:cNvPr>
          <p:cNvSpPr txBox="1"/>
          <p:nvPr/>
        </p:nvSpPr>
        <p:spPr>
          <a:xfrm>
            <a:off x="6450684" y="4714505"/>
            <a:ext cx="25923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tx1"/>
                </a:solidFill>
              </a:rPr>
              <a:t>Matthias Reichenbach, INFM2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17AF2657-A741-65F7-EC43-7B45B89600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622" y="1431835"/>
            <a:ext cx="4648439" cy="347997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40E93307-ADEC-6AD3-C7E4-E50DBB3DA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Single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541A7D5-0B38-AC56-1229-B74A4E5844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88000" y="2903491"/>
            <a:ext cx="3301450" cy="536665"/>
          </a:xfrm>
        </p:spPr>
        <p:txBody>
          <a:bodyPr/>
          <a:lstStyle/>
          <a:p>
            <a:r>
              <a:rPr lang="de-DE" dirty="0"/>
              <a:t>1 Eintrag</a:t>
            </a:r>
          </a:p>
        </p:txBody>
      </p:sp>
    </p:spTree>
    <p:extLst>
      <p:ext uri="{BB962C8B-B14F-4D97-AF65-F5344CB8AC3E}">
        <p14:creationId xmlns:p14="http://schemas.microsoft.com/office/powerpoint/2010/main" val="20657335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155F5BEA-1EF4-0EF0-881B-16D0AB3A2D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535" y="1431608"/>
            <a:ext cx="4648439" cy="34688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40E93307-ADEC-6AD3-C7E4-E50DBB3DA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Deep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541A7D5-0B38-AC56-1229-B74A4E5844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54650" y="1431835"/>
            <a:ext cx="3301450" cy="3473628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de-DE" dirty="0" err="1"/>
              <a:t>Prefix</a:t>
            </a:r>
            <a:endParaRPr lang="de-DE" dirty="0"/>
          </a:p>
          <a:p>
            <a:pPr lvl="1">
              <a:lnSpc>
                <a:spcPct val="150000"/>
              </a:lnSpc>
            </a:pPr>
            <a:r>
              <a:rPr lang="de-DE" dirty="0"/>
              <a:t>Digit</a:t>
            </a:r>
          </a:p>
          <a:p>
            <a:pPr lvl="1">
              <a:lnSpc>
                <a:spcPct val="150000"/>
              </a:lnSpc>
            </a:pPr>
            <a:endParaRPr lang="de-DE" dirty="0"/>
          </a:p>
          <a:p>
            <a:pPr>
              <a:lnSpc>
                <a:spcPct val="150000"/>
              </a:lnSpc>
            </a:pPr>
            <a:r>
              <a:rPr lang="de-DE" dirty="0" err="1"/>
              <a:t>TreeComponent</a:t>
            </a:r>
            <a:r>
              <a:rPr lang="de-DE" dirty="0"/>
              <a:t>[</a:t>
            </a:r>
            <a:r>
              <a:rPr lang="de-DE" dirty="0" err="1"/>
              <a:t>Node</a:t>
            </a:r>
            <a:r>
              <a:rPr lang="de-DE" dirty="0"/>
              <a:t>]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Empty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Single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Deep</a:t>
            </a:r>
          </a:p>
          <a:p>
            <a:pPr lvl="1">
              <a:lnSpc>
                <a:spcPct val="150000"/>
              </a:lnSpc>
            </a:pPr>
            <a:endParaRPr lang="de-DE" dirty="0"/>
          </a:p>
          <a:p>
            <a:pPr>
              <a:lnSpc>
                <a:spcPct val="150000"/>
              </a:lnSpc>
            </a:pPr>
            <a:r>
              <a:rPr lang="de-DE" dirty="0"/>
              <a:t>Suffix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Digit</a:t>
            </a:r>
          </a:p>
          <a:p>
            <a:pPr marL="596900" lvl="1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625590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48C0A00F-4340-2455-1BFD-B78ACB6D55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534" y="1431835"/>
            <a:ext cx="4648439" cy="3476778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40E93307-ADEC-6AD3-C7E4-E50DBB3DA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Digit</a:t>
            </a:r>
          </a:p>
        </p:txBody>
      </p:sp>
      <p:sp>
        <p:nvSpPr>
          <p:cNvPr id="6" name="Textplatzhalter 2">
            <a:extLst>
              <a:ext uri="{FF2B5EF4-FFF2-40B4-BE49-F238E27FC236}">
                <a16:creationId xmlns:a16="http://schemas.microsoft.com/office/drawing/2014/main" id="{9FABC519-CCC3-28C9-1E6D-0EA95F0788CE}"/>
              </a:ext>
            </a:extLst>
          </p:cNvPr>
          <p:cNvSpPr txBox="1">
            <a:spLocks/>
          </p:cNvSpPr>
          <p:nvPr/>
        </p:nvSpPr>
        <p:spPr>
          <a:xfrm>
            <a:off x="5588000" y="2903491"/>
            <a:ext cx="3301450" cy="536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de-DE" dirty="0"/>
              <a:t>1 – 4 Einträge</a:t>
            </a:r>
          </a:p>
        </p:txBody>
      </p:sp>
    </p:spTree>
    <p:extLst>
      <p:ext uri="{BB962C8B-B14F-4D97-AF65-F5344CB8AC3E}">
        <p14:creationId xmlns:p14="http://schemas.microsoft.com/office/powerpoint/2010/main" val="36283544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B5375F13-4B25-FCC3-FCB2-463277BA5D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534" y="1431834"/>
            <a:ext cx="4659136" cy="3476777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40E93307-ADEC-6AD3-C7E4-E50DBB3DA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Node</a:t>
            </a:r>
            <a:endParaRPr lang="de-DE" dirty="0"/>
          </a:p>
        </p:txBody>
      </p:sp>
      <p:sp>
        <p:nvSpPr>
          <p:cNvPr id="6" name="Textplatzhalter 2">
            <a:extLst>
              <a:ext uri="{FF2B5EF4-FFF2-40B4-BE49-F238E27FC236}">
                <a16:creationId xmlns:a16="http://schemas.microsoft.com/office/drawing/2014/main" id="{9FABC519-CCC3-28C9-1E6D-0EA95F0788CE}"/>
              </a:ext>
            </a:extLst>
          </p:cNvPr>
          <p:cNvSpPr txBox="1">
            <a:spLocks/>
          </p:cNvSpPr>
          <p:nvPr/>
        </p:nvSpPr>
        <p:spPr>
          <a:xfrm>
            <a:off x="5588000" y="2903491"/>
            <a:ext cx="3301450" cy="536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de-DE" dirty="0"/>
              <a:t>2 oder 3 Einträge</a:t>
            </a:r>
          </a:p>
        </p:txBody>
      </p:sp>
    </p:spTree>
    <p:extLst>
      <p:ext uri="{BB962C8B-B14F-4D97-AF65-F5344CB8AC3E}">
        <p14:creationId xmlns:p14="http://schemas.microsoft.com/office/powerpoint/2010/main" val="32444978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508BA818-B679-BCB5-82AE-56B9B87730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076" y="1431833"/>
            <a:ext cx="4659136" cy="3476776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40E93307-ADEC-6AD3-C7E4-E50DBB3DA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Weiteres Einfügen</a:t>
            </a:r>
          </a:p>
        </p:txBody>
      </p:sp>
    </p:spTree>
    <p:extLst>
      <p:ext uri="{BB962C8B-B14F-4D97-AF65-F5344CB8AC3E}">
        <p14:creationId xmlns:p14="http://schemas.microsoft.com/office/powerpoint/2010/main" val="1842363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867D9F-E14F-5D9D-05FE-177607DD5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Scala-Code von </a:t>
            </a:r>
            <a:r>
              <a:rPr lang="de-DE" b="1" i="1" dirty="0" err="1"/>
              <a:t>append</a:t>
            </a:r>
            <a:r>
              <a:rPr lang="de-DE" b="1" i="1" dirty="0"/>
              <a:t>  </a:t>
            </a:r>
            <a:r>
              <a:rPr lang="de-DE" dirty="0"/>
              <a:t>in Deep</a:t>
            </a:r>
            <a:endParaRPr lang="de-DE" b="1" i="1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C70C6350-8DEA-6671-2C5B-1035F6F1E9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06250"/>
            <a:ext cx="9144000" cy="3501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6114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Wie funktioniert das </a:t>
            </a:r>
            <a:r>
              <a:rPr lang="de" b="1" i="1"/>
              <a:t>concat</a:t>
            </a:r>
            <a:r>
              <a:rPr lang="de"/>
              <a:t>?</a:t>
            </a:r>
            <a:endParaRPr/>
          </a:p>
        </p:txBody>
      </p:sp>
      <p:pic>
        <p:nvPicPr>
          <p:cNvPr id="3" name="FingerTreeConcat">
            <a:hlinkClick r:id="" action="ppaction://media"/>
            <a:extLst>
              <a:ext uri="{FF2B5EF4-FFF2-40B4-BE49-F238E27FC236}">
                <a16:creationId xmlns:a16="http://schemas.microsoft.com/office/drawing/2014/main" id="{065D9B4F-4CB3-C18B-36FB-ECE1793B02BF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557866" y="1479550"/>
            <a:ext cx="6028267" cy="33909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3136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33B6F0-73A2-A1CD-EB4D-0DACCE2C4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Das Arbeiten mit Listen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6449214-A8FA-D082-E792-02F7B546B1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33600"/>
            <a:ext cx="9144000" cy="315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27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B9902E-BFF1-A648-B471-AF9F77F0B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Was macht eine funktionale Datenstruktur aus?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7E5AC4B-DD75-5CB4-7F42-195311AF13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Unveränderbar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7E61389-B82E-9CA5-9592-B136304BDE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6369" y="2011994"/>
            <a:ext cx="2711894" cy="2673482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69F5BA15-DB7D-F1BC-BE5D-7335E9F9FD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0321" y="2011994"/>
            <a:ext cx="2177310" cy="2673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318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8FEB76-547A-D3DC-7682-CF4FEB280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sind </a:t>
            </a:r>
            <a:r>
              <a:rPr lang="de-DE" dirty="0" err="1"/>
              <a:t>FingerTrees</a:t>
            </a:r>
            <a:r>
              <a:rPr lang="de-DE" dirty="0"/>
              <a:t>?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04BACDE-914A-1421-8B59-769CE11512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250000"/>
              </a:lnSpc>
            </a:pPr>
            <a:r>
              <a:rPr lang="de-DE" dirty="0"/>
              <a:t>Ralf Hinze und Ross Paterson</a:t>
            </a:r>
          </a:p>
          <a:p>
            <a:pPr>
              <a:lnSpc>
                <a:spcPct val="250000"/>
              </a:lnSpc>
            </a:pPr>
            <a:r>
              <a:rPr lang="de-DE" dirty="0"/>
              <a:t>Funktionale Repräsentation von persistenten Sequenzen</a:t>
            </a:r>
          </a:p>
          <a:p>
            <a:pPr>
              <a:lnSpc>
                <a:spcPct val="250000"/>
              </a:lnSpc>
            </a:pPr>
            <a:r>
              <a:rPr lang="de-DE" dirty="0"/>
              <a:t>Effiziente Laufzeiten</a:t>
            </a:r>
          </a:p>
          <a:p>
            <a:pPr lvl="1">
              <a:lnSpc>
                <a:spcPct val="250000"/>
              </a:lnSpc>
            </a:pPr>
            <a:r>
              <a:rPr lang="de-DE" dirty="0" err="1"/>
              <a:t>head</a:t>
            </a:r>
            <a:r>
              <a:rPr lang="de-DE" dirty="0"/>
              <a:t>, last: O(1)</a:t>
            </a:r>
          </a:p>
          <a:p>
            <a:pPr lvl="1">
              <a:lnSpc>
                <a:spcPct val="250000"/>
              </a:lnSpc>
            </a:pPr>
            <a:r>
              <a:rPr lang="de-DE" dirty="0" err="1"/>
              <a:t>append</a:t>
            </a:r>
            <a:r>
              <a:rPr lang="de-DE" dirty="0"/>
              <a:t>, </a:t>
            </a:r>
            <a:r>
              <a:rPr lang="de-DE" dirty="0" err="1"/>
              <a:t>prepend</a:t>
            </a:r>
            <a:r>
              <a:rPr lang="de-DE" dirty="0"/>
              <a:t>: O(log n), typischer Anwendungsfall O(1)</a:t>
            </a:r>
          </a:p>
          <a:p>
            <a:pPr lvl="1">
              <a:lnSpc>
                <a:spcPct val="250000"/>
              </a:lnSpc>
            </a:pPr>
            <a:r>
              <a:rPr lang="de-DE" dirty="0" err="1"/>
              <a:t>concat</a:t>
            </a:r>
            <a:r>
              <a:rPr lang="de-DE" dirty="0"/>
              <a:t> : O(log n)</a:t>
            </a:r>
          </a:p>
        </p:txBody>
      </p:sp>
    </p:spTree>
    <p:extLst>
      <p:ext uri="{BB962C8B-B14F-4D97-AF65-F5344CB8AC3E}">
        <p14:creationId xmlns:p14="http://schemas.microsoft.com/office/powerpoint/2010/main" val="3108383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49C587-DB75-5165-FED6-93F727B0E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 2-3 </a:t>
            </a:r>
            <a:r>
              <a:rPr lang="de-DE" dirty="0" err="1"/>
              <a:t>Tree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C7724AF-F790-BA7B-457C-7BEDDDC59F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6203" y="1489824"/>
            <a:ext cx="6851593" cy="3333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221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8FEB76-547A-D3DC-7682-CF4FEB280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sind </a:t>
            </a:r>
            <a:r>
              <a:rPr lang="de-DE" dirty="0" err="1"/>
              <a:t>FingerTrees</a:t>
            </a:r>
            <a:r>
              <a:rPr lang="de-DE" dirty="0"/>
              <a:t>?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04BACDE-914A-1421-8B59-769CE11512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250000"/>
              </a:lnSpc>
            </a:pPr>
            <a:r>
              <a:rPr lang="de-DE" dirty="0"/>
              <a:t>Ralf Hinze und Ross Paterson</a:t>
            </a:r>
          </a:p>
          <a:p>
            <a:pPr>
              <a:lnSpc>
                <a:spcPct val="250000"/>
              </a:lnSpc>
            </a:pPr>
            <a:r>
              <a:rPr lang="de-DE" dirty="0"/>
              <a:t>Funktionale Repräsentation von persistenten Sequenzen</a:t>
            </a:r>
          </a:p>
          <a:p>
            <a:pPr>
              <a:lnSpc>
                <a:spcPct val="250000"/>
              </a:lnSpc>
            </a:pPr>
            <a:r>
              <a:rPr lang="de-DE" dirty="0"/>
              <a:t>Effiziente Laufzeiten</a:t>
            </a:r>
          </a:p>
          <a:p>
            <a:pPr lvl="1">
              <a:lnSpc>
                <a:spcPct val="250000"/>
              </a:lnSpc>
            </a:pPr>
            <a:r>
              <a:rPr lang="de-DE" dirty="0" err="1"/>
              <a:t>head</a:t>
            </a:r>
            <a:r>
              <a:rPr lang="de-DE" dirty="0"/>
              <a:t>, last: O(1)</a:t>
            </a:r>
          </a:p>
          <a:p>
            <a:pPr lvl="1">
              <a:lnSpc>
                <a:spcPct val="250000"/>
              </a:lnSpc>
            </a:pPr>
            <a:r>
              <a:rPr lang="de-DE" dirty="0" err="1"/>
              <a:t>append</a:t>
            </a:r>
            <a:r>
              <a:rPr lang="de-DE" dirty="0"/>
              <a:t>, </a:t>
            </a:r>
            <a:r>
              <a:rPr lang="de-DE" dirty="0" err="1"/>
              <a:t>prepend</a:t>
            </a:r>
            <a:r>
              <a:rPr lang="de-DE" dirty="0"/>
              <a:t>: O(log n), typischer Anwendungsfall O(1)</a:t>
            </a:r>
          </a:p>
          <a:p>
            <a:pPr lvl="1">
              <a:lnSpc>
                <a:spcPct val="250000"/>
              </a:lnSpc>
            </a:pPr>
            <a:r>
              <a:rPr lang="de-DE" dirty="0" err="1"/>
              <a:t>concat</a:t>
            </a:r>
            <a:r>
              <a:rPr lang="de-DE" dirty="0"/>
              <a:t> : O(log n)</a:t>
            </a:r>
          </a:p>
        </p:txBody>
      </p:sp>
    </p:spTree>
    <p:extLst>
      <p:ext uri="{BB962C8B-B14F-4D97-AF65-F5344CB8AC3E}">
        <p14:creationId xmlns:p14="http://schemas.microsoft.com/office/powerpoint/2010/main" val="2444834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3DCE07-D0EB-0D1D-AE88-62BFAA1CC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Welche Basisoperationen gibt es?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7788D3D-BD4A-4AC4-5AAE-0A94A22D37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200000"/>
              </a:lnSpc>
            </a:pPr>
            <a:r>
              <a:rPr lang="de-DE" dirty="0" err="1"/>
              <a:t>prepend</a:t>
            </a:r>
            <a:r>
              <a:rPr lang="de-DE" dirty="0"/>
              <a:t>, </a:t>
            </a:r>
            <a:r>
              <a:rPr lang="de-DE" dirty="0" err="1"/>
              <a:t>append</a:t>
            </a:r>
            <a:endParaRPr lang="de-DE" dirty="0"/>
          </a:p>
          <a:p>
            <a:pPr>
              <a:lnSpc>
                <a:spcPct val="200000"/>
              </a:lnSpc>
            </a:pPr>
            <a:r>
              <a:rPr lang="de-DE" dirty="0" err="1"/>
              <a:t>concat</a:t>
            </a:r>
            <a:endParaRPr lang="de-DE" dirty="0"/>
          </a:p>
          <a:p>
            <a:pPr>
              <a:lnSpc>
                <a:spcPct val="200000"/>
              </a:lnSpc>
            </a:pPr>
            <a:r>
              <a:rPr lang="de-DE" dirty="0" err="1"/>
              <a:t>size</a:t>
            </a:r>
            <a:r>
              <a:rPr lang="de-DE" dirty="0"/>
              <a:t>, </a:t>
            </a:r>
            <a:r>
              <a:rPr lang="de-DE" dirty="0" err="1"/>
              <a:t>isEmpty</a:t>
            </a:r>
            <a:endParaRPr lang="de-DE" dirty="0"/>
          </a:p>
          <a:p>
            <a:pPr>
              <a:lnSpc>
                <a:spcPct val="200000"/>
              </a:lnSpc>
            </a:pPr>
            <a:r>
              <a:rPr lang="de-DE" dirty="0" err="1"/>
              <a:t>head</a:t>
            </a:r>
            <a:r>
              <a:rPr lang="de-DE" dirty="0"/>
              <a:t>, last</a:t>
            </a:r>
          </a:p>
          <a:p>
            <a:pPr>
              <a:lnSpc>
                <a:spcPct val="200000"/>
              </a:lnSpc>
            </a:pPr>
            <a:r>
              <a:rPr lang="de-DE" dirty="0" err="1"/>
              <a:t>init</a:t>
            </a:r>
            <a:r>
              <a:rPr lang="de-DE" dirty="0"/>
              <a:t>, </a:t>
            </a:r>
            <a:r>
              <a:rPr lang="de-DE" dirty="0" err="1"/>
              <a:t>tail</a:t>
            </a:r>
            <a:endParaRPr lang="de-DE" dirty="0"/>
          </a:p>
          <a:p>
            <a:pPr>
              <a:lnSpc>
                <a:spcPct val="200000"/>
              </a:lnSpc>
            </a:pPr>
            <a:r>
              <a:rPr lang="de-DE" dirty="0" err="1"/>
              <a:t>toList</a:t>
            </a:r>
            <a:r>
              <a:rPr lang="de-DE" dirty="0"/>
              <a:t>, </a:t>
            </a:r>
            <a:r>
              <a:rPr lang="de-DE" dirty="0" err="1"/>
              <a:t>toString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88425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051B1C-2B39-409D-5306-30401731A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Welche Komponenten hat ein </a:t>
            </a:r>
            <a:r>
              <a:rPr lang="de-DE" dirty="0" err="1"/>
              <a:t>FingerTree</a:t>
            </a:r>
            <a:r>
              <a:rPr lang="de-DE" dirty="0"/>
              <a:t>?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A6FD716-A788-3FF9-6353-07069B3A04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7900" y="1489824"/>
            <a:ext cx="2296094" cy="3430832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de-DE" dirty="0" err="1"/>
              <a:t>TreeComponent</a:t>
            </a:r>
            <a:endParaRPr lang="de-DE" dirty="0"/>
          </a:p>
          <a:p>
            <a:pPr lvl="1">
              <a:lnSpc>
                <a:spcPct val="200000"/>
              </a:lnSpc>
            </a:pPr>
            <a:r>
              <a:rPr lang="de-DE" dirty="0"/>
              <a:t>Empty</a:t>
            </a:r>
          </a:p>
          <a:p>
            <a:pPr lvl="1">
              <a:lnSpc>
                <a:spcPct val="200000"/>
              </a:lnSpc>
            </a:pPr>
            <a:r>
              <a:rPr lang="de-DE" dirty="0"/>
              <a:t>Single</a:t>
            </a:r>
          </a:p>
          <a:p>
            <a:pPr lvl="1">
              <a:lnSpc>
                <a:spcPct val="200000"/>
              </a:lnSpc>
            </a:pPr>
            <a:r>
              <a:rPr lang="de-DE" dirty="0"/>
              <a:t>Deep</a:t>
            </a:r>
          </a:p>
        </p:txBody>
      </p:sp>
      <p:sp>
        <p:nvSpPr>
          <p:cNvPr id="4" name="Textplatzhalter 2">
            <a:extLst>
              <a:ext uri="{FF2B5EF4-FFF2-40B4-BE49-F238E27FC236}">
                <a16:creationId xmlns:a16="http://schemas.microsoft.com/office/drawing/2014/main" id="{4E7E9EF8-89E4-1935-9D21-70D4CD580625}"/>
              </a:ext>
            </a:extLst>
          </p:cNvPr>
          <p:cNvSpPr txBox="1">
            <a:spLocks/>
          </p:cNvSpPr>
          <p:nvPr/>
        </p:nvSpPr>
        <p:spPr>
          <a:xfrm>
            <a:off x="3273197" y="1492926"/>
            <a:ext cx="2597606" cy="34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>
              <a:lnSpc>
                <a:spcPct val="200000"/>
              </a:lnSpc>
            </a:pPr>
            <a:r>
              <a:rPr lang="de-DE" dirty="0"/>
              <a:t>Digit</a:t>
            </a:r>
          </a:p>
          <a:p>
            <a:pPr lvl="1">
              <a:lnSpc>
                <a:spcPct val="200000"/>
              </a:lnSpc>
            </a:pPr>
            <a:r>
              <a:rPr lang="de-DE" dirty="0"/>
              <a:t>Digit1</a:t>
            </a:r>
          </a:p>
          <a:p>
            <a:pPr lvl="1">
              <a:lnSpc>
                <a:spcPct val="200000"/>
              </a:lnSpc>
            </a:pPr>
            <a:r>
              <a:rPr lang="de-DE" dirty="0"/>
              <a:t>Digit2</a:t>
            </a:r>
          </a:p>
          <a:p>
            <a:pPr lvl="1">
              <a:lnSpc>
                <a:spcPct val="200000"/>
              </a:lnSpc>
            </a:pPr>
            <a:r>
              <a:rPr lang="de-DE" dirty="0"/>
              <a:t>Digit3</a:t>
            </a:r>
          </a:p>
          <a:p>
            <a:pPr lvl="1">
              <a:lnSpc>
                <a:spcPct val="200000"/>
              </a:lnSpc>
            </a:pPr>
            <a:r>
              <a:rPr lang="de-DE" dirty="0"/>
              <a:t>Digit4</a:t>
            </a:r>
          </a:p>
        </p:txBody>
      </p:sp>
      <p:sp>
        <p:nvSpPr>
          <p:cNvPr id="5" name="Textplatzhalter 2">
            <a:extLst>
              <a:ext uri="{FF2B5EF4-FFF2-40B4-BE49-F238E27FC236}">
                <a16:creationId xmlns:a16="http://schemas.microsoft.com/office/drawing/2014/main" id="{2B0A8837-4692-DE2A-E5E8-7E520907CE72}"/>
              </a:ext>
            </a:extLst>
          </p:cNvPr>
          <p:cNvSpPr txBox="1">
            <a:spLocks/>
          </p:cNvSpPr>
          <p:nvPr/>
        </p:nvSpPr>
        <p:spPr>
          <a:xfrm>
            <a:off x="6158494" y="1474287"/>
            <a:ext cx="2597606" cy="34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>
              <a:lnSpc>
                <a:spcPct val="200000"/>
              </a:lnSpc>
            </a:pPr>
            <a:r>
              <a:rPr lang="de-DE" dirty="0" err="1"/>
              <a:t>Node</a:t>
            </a:r>
            <a:endParaRPr lang="de-DE" dirty="0"/>
          </a:p>
          <a:p>
            <a:pPr lvl="1">
              <a:lnSpc>
                <a:spcPct val="200000"/>
              </a:lnSpc>
            </a:pPr>
            <a:r>
              <a:rPr lang="de-DE" dirty="0"/>
              <a:t>Node2</a:t>
            </a:r>
          </a:p>
          <a:p>
            <a:pPr lvl="1">
              <a:lnSpc>
                <a:spcPct val="200000"/>
              </a:lnSpc>
            </a:pPr>
            <a:r>
              <a:rPr lang="de-DE" dirty="0"/>
              <a:t>Node3</a:t>
            </a:r>
          </a:p>
        </p:txBody>
      </p:sp>
    </p:spTree>
    <p:extLst>
      <p:ext uri="{BB962C8B-B14F-4D97-AF65-F5344CB8AC3E}">
        <p14:creationId xmlns:p14="http://schemas.microsoft.com/office/powerpoint/2010/main" val="3300668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FingerTreeAppend">
            <a:hlinkClick r:id="" action="ppaction://media"/>
            <a:extLst>
              <a:ext uri="{FF2B5EF4-FFF2-40B4-BE49-F238E27FC236}">
                <a16:creationId xmlns:a16="http://schemas.microsoft.com/office/drawing/2014/main" id="{825E5FE7-1C4C-B113-5341-BAE6CDD7B010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495260" y="1438622"/>
            <a:ext cx="4732106" cy="3555918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DF6D1829-D83C-45E0-26CA-9968544C8447}"/>
              </a:ext>
            </a:extLst>
          </p:cNvPr>
          <p:cNvSpPr/>
          <p:nvPr/>
        </p:nvSpPr>
        <p:spPr>
          <a:xfrm>
            <a:off x="6128493" y="4374408"/>
            <a:ext cx="970808" cy="3859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F484BE4-233E-BE2D-FB4A-F57D4C177D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08045" y="1454725"/>
            <a:ext cx="2883751" cy="3549981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200000"/>
              </a:lnSpc>
            </a:pPr>
            <a:r>
              <a:rPr lang="de-DE" sz="2800" dirty="0"/>
              <a:t>Empty</a:t>
            </a:r>
          </a:p>
          <a:p>
            <a:pPr>
              <a:lnSpc>
                <a:spcPct val="200000"/>
              </a:lnSpc>
            </a:pPr>
            <a:r>
              <a:rPr lang="de-DE" sz="2800" dirty="0">
                <a:solidFill>
                  <a:srgbClr val="FB0101"/>
                </a:solidFill>
              </a:rPr>
              <a:t>Single</a:t>
            </a:r>
          </a:p>
          <a:p>
            <a:pPr>
              <a:lnSpc>
                <a:spcPct val="200000"/>
              </a:lnSpc>
            </a:pPr>
            <a:r>
              <a:rPr lang="de-DE" sz="2800" dirty="0">
                <a:solidFill>
                  <a:srgbClr val="02FE03"/>
                </a:solidFill>
              </a:rPr>
              <a:t>Deep</a:t>
            </a:r>
          </a:p>
          <a:p>
            <a:pPr>
              <a:lnSpc>
                <a:spcPct val="200000"/>
              </a:lnSpc>
            </a:pPr>
            <a:r>
              <a:rPr lang="de-DE" sz="2800" dirty="0">
                <a:solidFill>
                  <a:srgbClr val="01FEFD"/>
                </a:solidFill>
              </a:rPr>
              <a:t>Digit</a:t>
            </a:r>
          </a:p>
          <a:p>
            <a:pPr>
              <a:lnSpc>
                <a:spcPct val="200000"/>
              </a:lnSpc>
            </a:pPr>
            <a:r>
              <a:rPr lang="de-DE" sz="2800" dirty="0" err="1">
                <a:solidFill>
                  <a:srgbClr val="0001F9"/>
                </a:solidFill>
              </a:rPr>
              <a:t>Node</a:t>
            </a:r>
            <a:endParaRPr lang="de-DE" sz="2800" dirty="0">
              <a:solidFill>
                <a:srgbClr val="0001F9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15084EF-08B4-0FEF-7934-0F1AC8A3C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Wie wird ein </a:t>
            </a:r>
            <a:r>
              <a:rPr lang="de-DE" dirty="0" err="1"/>
              <a:t>FingerTree</a:t>
            </a:r>
            <a:r>
              <a:rPr lang="de-DE" dirty="0"/>
              <a:t> aufgebaut?</a:t>
            </a:r>
          </a:p>
        </p:txBody>
      </p:sp>
    </p:spTree>
    <p:extLst>
      <p:ext uri="{BB962C8B-B14F-4D97-AF65-F5344CB8AC3E}">
        <p14:creationId xmlns:p14="http://schemas.microsoft.com/office/powerpoint/2010/main" val="2730657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1627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E93307-ADEC-6AD3-C7E4-E50DBB3DA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Empty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541A7D5-0B38-AC56-1229-B74A4E5844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54650" y="1431835"/>
            <a:ext cx="3301450" cy="3473628"/>
          </a:xfrm>
        </p:spPr>
        <p:txBody>
          <a:bodyPr/>
          <a:lstStyle/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60FA39F-AEEE-EA6A-C545-99704F5420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850" y="1431835"/>
            <a:ext cx="4654789" cy="3473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3416"/>
      </p:ext>
    </p:extLst>
  </p:cSld>
  <p:clrMapOvr>
    <a:masterClrMapping/>
  </p:clrMapOvr>
</p:sld>
</file>

<file path=ppt/theme/theme1.xml><?xml version="1.0" encoding="utf-8"?>
<a:theme xmlns:a="http://schemas.openxmlformats.org/drawingml/2006/main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631</Words>
  <Application>Microsoft Office PowerPoint</Application>
  <PresentationFormat>Bildschirmpräsentation (16:9)</PresentationFormat>
  <Paragraphs>152</Paragraphs>
  <Slides>17</Slides>
  <Notes>17</Notes>
  <HiddenSlides>0</HiddenSlides>
  <MMClips>2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1" baseType="lpstr">
      <vt:lpstr>Arial</vt:lpstr>
      <vt:lpstr>Roboto Slab</vt:lpstr>
      <vt:lpstr>Roboto</vt:lpstr>
      <vt:lpstr>Marina</vt:lpstr>
      <vt:lpstr>FingerTrees</vt:lpstr>
      <vt:lpstr>Was macht eine funktionale Datenstruktur aus?</vt:lpstr>
      <vt:lpstr>Was sind FingerTrees?</vt:lpstr>
      <vt:lpstr>Motivation 2-3 Tree</vt:lpstr>
      <vt:lpstr>Was sind FingerTrees?</vt:lpstr>
      <vt:lpstr>Welche Basisoperationen gibt es?</vt:lpstr>
      <vt:lpstr>Welche Komponenten hat ein FingerTree?</vt:lpstr>
      <vt:lpstr>Wie wird ein FingerTree aufgebaut?</vt:lpstr>
      <vt:lpstr>Empty</vt:lpstr>
      <vt:lpstr>Single</vt:lpstr>
      <vt:lpstr>Deep</vt:lpstr>
      <vt:lpstr>Digit</vt:lpstr>
      <vt:lpstr>Node</vt:lpstr>
      <vt:lpstr>Weiteres Einfügen</vt:lpstr>
      <vt:lpstr>Scala-Code von append  in Deep</vt:lpstr>
      <vt:lpstr>Wie funktioniert das concat?</vt:lpstr>
      <vt:lpstr>Das Arbeiten mit Listen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FingerTrees</dc:title>
  <dc:creator>Matthias Reichenbach</dc:creator>
  <cp:lastModifiedBy>Matthias Reichenbach</cp:lastModifiedBy>
  <cp:revision>7</cp:revision>
  <dcterms:modified xsi:type="dcterms:W3CDTF">2023-01-09T13:57:56Z</dcterms:modified>
</cp:coreProperties>
</file>