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96" r:id="rId2"/>
    <p:sldId id="258" r:id="rId3"/>
    <p:sldId id="259" r:id="rId4"/>
    <p:sldId id="261" r:id="rId5"/>
    <p:sldId id="262" r:id="rId6"/>
    <p:sldId id="264" r:id="rId7"/>
    <p:sldId id="265" r:id="rId8"/>
    <p:sldId id="266" r:id="rId9"/>
    <p:sldId id="285" r:id="rId10"/>
    <p:sldId id="267" r:id="rId11"/>
    <p:sldId id="268" r:id="rId12"/>
    <p:sldId id="269" r:id="rId13"/>
    <p:sldId id="274" r:id="rId14"/>
    <p:sldId id="263" r:id="rId15"/>
    <p:sldId id="270" r:id="rId16"/>
    <p:sldId id="295" r:id="rId17"/>
    <p:sldId id="271" r:id="rId18"/>
    <p:sldId id="290" r:id="rId19"/>
    <p:sldId id="292" r:id="rId20"/>
    <p:sldId id="291" r:id="rId21"/>
    <p:sldId id="289" r:id="rId22"/>
    <p:sldId id="294" r:id="rId23"/>
    <p:sldId id="293" r:id="rId24"/>
    <p:sldId id="283" r:id="rId25"/>
    <p:sldId id="278" r:id="rId26"/>
    <p:sldId id="279" r:id="rId27"/>
    <p:sldId id="260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UmnmuBEHSar8bQdhJHAYZGsBR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8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9132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42B16686-8A32-23CA-77B7-030B4E0C1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>
            <a:extLst>
              <a:ext uri="{FF2B5EF4-FFF2-40B4-BE49-F238E27FC236}">
                <a16:creationId xmlns:a16="http://schemas.microsoft.com/office/drawing/2014/main" id="{04D9F7A4-0372-5A7E-0D20-AFCAFD053B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>
            <a:extLst>
              <a:ext uri="{FF2B5EF4-FFF2-40B4-BE49-F238E27FC236}">
                <a16:creationId xmlns:a16="http://schemas.microsoft.com/office/drawing/2014/main" id="{5275DCB9-52D3-D776-B1B6-CF824861F4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>
            <a:extLst>
              <a:ext uri="{FF2B5EF4-FFF2-40B4-BE49-F238E27FC236}">
                <a16:creationId xmlns:a16="http://schemas.microsoft.com/office/drawing/2014/main" id="{EB129EA7-FF41-FD6E-737D-C2257226E1C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1584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AB056B1B-4581-D110-3C48-D02AB5816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>
            <a:extLst>
              <a:ext uri="{FF2B5EF4-FFF2-40B4-BE49-F238E27FC236}">
                <a16:creationId xmlns:a16="http://schemas.microsoft.com/office/drawing/2014/main" id="{2BA1E329-F7ED-FA2C-8988-88A8631316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>
            <a:extLst>
              <a:ext uri="{FF2B5EF4-FFF2-40B4-BE49-F238E27FC236}">
                <a16:creationId xmlns:a16="http://schemas.microsoft.com/office/drawing/2014/main" id="{EE6CEB2A-DAC1-191C-2FAB-5D9BEA91DC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>
            <a:extLst>
              <a:ext uri="{FF2B5EF4-FFF2-40B4-BE49-F238E27FC236}">
                <a16:creationId xmlns:a16="http://schemas.microsoft.com/office/drawing/2014/main" id="{0454E82D-9382-60AE-7202-F607775C65F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3791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5753DA7A-6830-EFA9-5F02-FC86BC7E2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>
            <a:extLst>
              <a:ext uri="{FF2B5EF4-FFF2-40B4-BE49-F238E27FC236}">
                <a16:creationId xmlns:a16="http://schemas.microsoft.com/office/drawing/2014/main" id="{08731B0B-F033-51C5-3CBB-9C14768FB2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>
            <a:extLst>
              <a:ext uri="{FF2B5EF4-FFF2-40B4-BE49-F238E27FC236}">
                <a16:creationId xmlns:a16="http://schemas.microsoft.com/office/drawing/2014/main" id="{F1EB57A8-EB9D-848C-87F1-A4243B887B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>
            <a:extLst>
              <a:ext uri="{FF2B5EF4-FFF2-40B4-BE49-F238E27FC236}">
                <a16:creationId xmlns:a16="http://schemas.microsoft.com/office/drawing/2014/main" id="{7AC431AB-01F2-3E59-2C00-5B1192284F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8075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2A3202A8-7EAF-DCA5-E017-BF5A4F22D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>
            <a:extLst>
              <a:ext uri="{FF2B5EF4-FFF2-40B4-BE49-F238E27FC236}">
                <a16:creationId xmlns:a16="http://schemas.microsoft.com/office/drawing/2014/main" id="{91FD4329-EA8D-C65C-0AB7-F6AFCE7300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>
            <a:extLst>
              <a:ext uri="{FF2B5EF4-FFF2-40B4-BE49-F238E27FC236}">
                <a16:creationId xmlns:a16="http://schemas.microsoft.com/office/drawing/2014/main" id="{4E068F9C-87F9-E8F0-2CE9-989EF91B11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>
            <a:extLst>
              <a:ext uri="{FF2B5EF4-FFF2-40B4-BE49-F238E27FC236}">
                <a16:creationId xmlns:a16="http://schemas.microsoft.com/office/drawing/2014/main" id="{F51A5DDC-55D1-FBEA-C9F2-701142AF04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3211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BB61014F-E240-7D81-7DCB-88FC687A5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>
            <a:extLst>
              <a:ext uri="{FF2B5EF4-FFF2-40B4-BE49-F238E27FC236}">
                <a16:creationId xmlns:a16="http://schemas.microsoft.com/office/drawing/2014/main" id="{E70F746B-7501-17F1-5002-A6B1827385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>
            <a:extLst>
              <a:ext uri="{FF2B5EF4-FFF2-40B4-BE49-F238E27FC236}">
                <a16:creationId xmlns:a16="http://schemas.microsoft.com/office/drawing/2014/main" id="{5BE530FC-D859-9761-017F-5199CA5C59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>
            <a:extLst>
              <a:ext uri="{FF2B5EF4-FFF2-40B4-BE49-F238E27FC236}">
                <a16:creationId xmlns:a16="http://schemas.microsoft.com/office/drawing/2014/main" id="{2801CA70-4658-23B1-B879-B1E55F94CB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1265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BB61014F-E240-7D81-7DCB-88FC687A5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>
            <a:extLst>
              <a:ext uri="{FF2B5EF4-FFF2-40B4-BE49-F238E27FC236}">
                <a16:creationId xmlns:a16="http://schemas.microsoft.com/office/drawing/2014/main" id="{E70F746B-7501-17F1-5002-A6B1827385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>
            <a:extLst>
              <a:ext uri="{FF2B5EF4-FFF2-40B4-BE49-F238E27FC236}">
                <a16:creationId xmlns:a16="http://schemas.microsoft.com/office/drawing/2014/main" id="{5BE530FC-D859-9761-017F-5199CA5C59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>
            <a:extLst>
              <a:ext uri="{FF2B5EF4-FFF2-40B4-BE49-F238E27FC236}">
                <a16:creationId xmlns:a16="http://schemas.microsoft.com/office/drawing/2014/main" id="{2801CA70-4658-23B1-B879-B1E55F94CB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6918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80F3D6AA-E68B-1B6B-D046-3A36BF708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>
            <a:extLst>
              <a:ext uri="{FF2B5EF4-FFF2-40B4-BE49-F238E27FC236}">
                <a16:creationId xmlns:a16="http://schemas.microsoft.com/office/drawing/2014/main" id="{C0503E8B-A857-C3AE-7098-7B43A75D9C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>
            <a:extLst>
              <a:ext uri="{FF2B5EF4-FFF2-40B4-BE49-F238E27FC236}">
                <a16:creationId xmlns:a16="http://schemas.microsoft.com/office/drawing/2014/main" id="{46B1584C-480F-8A52-AA36-5BE4A7A3DD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>
            <a:extLst>
              <a:ext uri="{FF2B5EF4-FFF2-40B4-BE49-F238E27FC236}">
                <a16:creationId xmlns:a16="http://schemas.microsoft.com/office/drawing/2014/main" id="{BCDC01D2-5382-D16E-BE37-B74DA70408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368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11D3FFB0-660F-65C7-FC0D-965128609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>
            <a:extLst>
              <a:ext uri="{FF2B5EF4-FFF2-40B4-BE49-F238E27FC236}">
                <a16:creationId xmlns:a16="http://schemas.microsoft.com/office/drawing/2014/main" id="{068E6BE0-F517-32BF-8BDA-764720ED72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>
            <a:extLst>
              <a:ext uri="{FF2B5EF4-FFF2-40B4-BE49-F238E27FC236}">
                <a16:creationId xmlns:a16="http://schemas.microsoft.com/office/drawing/2014/main" id="{E8D66A4D-4E55-A773-47BC-DB57290285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>
            <a:extLst>
              <a:ext uri="{FF2B5EF4-FFF2-40B4-BE49-F238E27FC236}">
                <a16:creationId xmlns:a16="http://schemas.microsoft.com/office/drawing/2014/main" id="{9DD752B9-6C1B-BCC6-1EEB-1561E8EB4C7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2397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11D3FFB0-660F-65C7-FC0D-965128609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>
            <a:extLst>
              <a:ext uri="{FF2B5EF4-FFF2-40B4-BE49-F238E27FC236}">
                <a16:creationId xmlns:a16="http://schemas.microsoft.com/office/drawing/2014/main" id="{068E6BE0-F517-32BF-8BDA-764720ED72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>
            <a:extLst>
              <a:ext uri="{FF2B5EF4-FFF2-40B4-BE49-F238E27FC236}">
                <a16:creationId xmlns:a16="http://schemas.microsoft.com/office/drawing/2014/main" id="{E8D66A4D-4E55-A773-47BC-DB57290285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>
            <a:extLst>
              <a:ext uri="{FF2B5EF4-FFF2-40B4-BE49-F238E27FC236}">
                <a16:creationId xmlns:a16="http://schemas.microsoft.com/office/drawing/2014/main" id="{9DD752B9-6C1B-BCC6-1EEB-1561E8EB4C7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5249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11D3FFB0-660F-65C7-FC0D-965128609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>
            <a:extLst>
              <a:ext uri="{FF2B5EF4-FFF2-40B4-BE49-F238E27FC236}">
                <a16:creationId xmlns:a16="http://schemas.microsoft.com/office/drawing/2014/main" id="{068E6BE0-F517-32BF-8BDA-764720ED72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>
            <a:extLst>
              <a:ext uri="{FF2B5EF4-FFF2-40B4-BE49-F238E27FC236}">
                <a16:creationId xmlns:a16="http://schemas.microsoft.com/office/drawing/2014/main" id="{E8D66A4D-4E55-A773-47BC-DB57290285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>
            <a:extLst>
              <a:ext uri="{FF2B5EF4-FFF2-40B4-BE49-F238E27FC236}">
                <a16:creationId xmlns:a16="http://schemas.microsoft.com/office/drawing/2014/main" id="{9DD752B9-6C1B-BCC6-1EEB-1561E8EB4C7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522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fc166899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fc1668999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21fc1668999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11D3FFB0-660F-65C7-FC0D-965128609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>
            <a:extLst>
              <a:ext uri="{FF2B5EF4-FFF2-40B4-BE49-F238E27FC236}">
                <a16:creationId xmlns:a16="http://schemas.microsoft.com/office/drawing/2014/main" id="{068E6BE0-F517-32BF-8BDA-764720ED72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>
            <a:extLst>
              <a:ext uri="{FF2B5EF4-FFF2-40B4-BE49-F238E27FC236}">
                <a16:creationId xmlns:a16="http://schemas.microsoft.com/office/drawing/2014/main" id="{E8D66A4D-4E55-A773-47BC-DB57290285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>
            <a:extLst>
              <a:ext uri="{FF2B5EF4-FFF2-40B4-BE49-F238E27FC236}">
                <a16:creationId xmlns:a16="http://schemas.microsoft.com/office/drawing/2014/main" id="{9DD752B9-6C1B-BCC6-1EEB-1561E8EB4C7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20870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BB61014F-E240-7D81-7DCB-88FC687A5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>
            <a:extLst>
              <a:ext uri="{FF2B5EF4-FFF2-40B4-BE49-F238E27FC236}">
                <a16:creationId xmlns:a16="http://schemas.microsoft.com/office/drawing/2014/main" id="{E70F746B-7501-17F1-5002-A6B1827385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>
            <a:extLst>
              <a:ext uri="{FF2B5EF4-FFF2-40B4-BE49-F238E27FC236}">
                <a16:creationId xmlns:a16="http://schemas.microsoft.com/office/drawing/2014/main" id="{5BE530FC-D859-9761-017F-5199CA5C59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>
            <a:extLst>
              <a:ext uri="{FF2B5EF4-FFF2-40B4-BE49-F238E27FC236}">
                <a16:creationId xmlns:a16="http://schemas.microsoft.com/office/drawing/2014/main" id="{2801CA70-4658-23B1-B879-B1E55F94CB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7568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BB61014F-E240-7D81-7DCB-88FC687A5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>
            <a:extLst>
              <a:ext uri="{FF2B5EF4-FFF2-40B4-BE49-F238E27FC236}">
                <a16:creationId xmlns:a16="http://schemas.microsoft.com/office/drawing/2014/main" id="{E70F746B-7501-17F1-5002-A6B1827385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>
            <a:extLst>
              <a:ext uri="{FF2B5EF4-FFF2-40B4-BE49-F238E27FC236}">
                <a16:creationId xmlns:a16="http://schemas.microsoft.com/office/drawing/2014/main" id="{5BE530FC-D859-9761-017F-5199CA5C59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>
            <a:extLst>
              <a:ext uri="{FF2B5EF4-FFF2-40B4-BE49-F238E27FC236}">
                <a16:creationId xmlns:a16="http://schemas.microsoft.com/office/drawing/2014/main" id="{2801CA70-4658-23B1-B879-B1E55F94CB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966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184BFBED-E8DD-86DA-C475-28B0A2A5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>
            <a:extLst>
              <a:ext uri="{FF2B5EF4-FFF2-40B4-BE49-F238E27FC236}">
                <a16:creationId xmlns:a16="http://schemas.microsoft.com/office/drawing/2014/main" id="{D512BEB8-F334-080C-D88A-4B33D5A0C6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>
            <a:extLst>
              <a:ext uri="{FF2B5EF4-FFF2-40B4-BE49-F238E27FC236}">
                <a16:creationId xmlns:a16="http://schemas.microsoft.com/office/drawing/2014/main" id="{FCE24F9D-272F-EABA-2B3A-3D78106349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>
            <a:extLst>
              <a:ext uri="{FF2B5EF4-FFF2-40B4-BE49-F238E27FC236}">
                <a16:creationId xmlns:a16="http://schemas.microsoft.com/office/drawing/2014/main" id="{F497197B-C703-9074-D4FA-EE074CD729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8963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6491D7AC-860D-0694-ED90-739386894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>
            <a:extLst>
              <a:ext uri="{FF2B5EF4-FFF2-40B4-BE49-F238E27FC236}">
                <a16:creationId xmlns:a16="http://schemas.microsoft.com/office/drawing/2014/main" id="{5E65A028-5C0B-622D-84BA-AC95BA4AC6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>
            <a:extLst>
              <a:ext uri="{FF2B5EF4-FFF2-40B4-BE49-F238E27FC236}">
                <a16:creationId xmlns:a16="http://schemas.microsoft.com/office/drawing/2014/main" id="{56FDB7CF-DA33-360C-CA11-EF977BB6A0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>
            <a:extLst>
              <a:ext uri="{FF2B5EF4-FFF2-40B4-BE49-F238E27FC236}">
                <a16:creationId xmlns:a16="http://schemas.microsoft.com/office/drawing/2014/main" id="{D5D120AD-1526-8F45-9A82-99E2E2EB4C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959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8DB1590C-89CD-4A58-F434-ED0AB0DA2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>
            <a:extLst>
              <a:ext uri="{FF2B5EF4-FFF2-40B4-BE49-F238E27FC236}">
                <a16:creationId xmlns:a16="http://schemas.microsoft.com/office/drawing/2014/main" id="{E32E8F91-5257-AB77-DA7F-D8990E8DDB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>
            <a:extLst>
              <a:ext uri="{FF2B5EF4-FFF2-40B4-BE49-F238E27FC236}">
                <a16:creationId xmlns:a16="http://schemas.microsoft.com/office/drawing/2014/main" id="{ED5A8D9B-2BC6-AFF9-70C9-5E18977A96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>
            <a:extLst>
              <a:ext uri="{FF2B5EF4-FFF2-40B4-BE49-F238E27FC236}">
                <a16:creationId xmlns:a16="http://schemas.microsoft.com/office/drawing/2014/main" id="{319B3A2D-CE38-7FBC-6897-A4389E42D8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8531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8A05E7D2-E0F3-6537-565F-59937C810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>
            <a:extLst>
              <a:ext uri="{FF2B5EF4-FFF2-40B4-BE49-F238E27FC236}">
                <a16:creationId xmlns:a16="http://schemas.microsoft.com/office/drawing/2014/main" id="{4768CDFB-7A03-02BD-D69E-FFBAD16AB8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>
            <a:extLst>
              <a:ext uri="{FF2B5EF4-FFF2-40B4-BE49-F238E27FC236}">
                <a16:creationId xmlns:a16="http://schemas.microsoft.com/office/drawing/2014/main" id="{C1FD0DEF-8EF0-2AC6-8988-5D4CC77D9C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>
            <a:extLst>
              <a:ext uri="{FF2B5EF4-FFF2-40B4-BE49-F238E27FC236}">
                <a16:creationId xmlns:a16="http://schemas.microsoft.com/office/drawing/2014/main" id="{4BD8DEDE-9FD7-3746-BB5E-C5B74959A6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568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FC53EF8E-429E-26A5-B20D-F04D63BED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>
            <a:extLst>
              <a:ext uri="{FF2B5EF4-FFF2-40B4-BE49-F238E27FC236}">
                <a16:creationId xmlns:a16="http://schemas.microsoft.com/office/drawing/2014/main" id="{5806BA54-9D7C-F0B4-5AB4-0A958893C9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>
            <a:extLst>
              <a:ext uri="{FF2B5EF4-FFF2-40B4-BE49-F238E27FC236}">
                <a16:creationId xmlns:a16="http://schemas.microsoft.com/office/drawing/2014/main" id="{A73BC623-89F7-5D4E-8D32-BE2C7D1251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>
            <a:extLst>
              <a:ext uri="{FF2B5EF4-FFF2-40B4-BE49-F238E27FC236}">
                <a16:creationId xmlns:a16="http://schemas.microsoft.com/office/drawing/2014/main" id="{557290B2-F824-B1F7-D475-D3521DB3AE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34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EBB05160-BEC4-1CEF-8E27-E05E24B59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>
            <a:extLst>
              <a:ext uri="{FF2B5EF4-FFF2-40B4-BE49-F238E27FC236}">
                <a16:creationId xmlns:a16="http://schemas.microsoft.com/office/drawing/2014/main" id="{A252A068-1D58-6A26-2887-51D15655CB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>
            <a:extLst>
              <a:ext uri="{FF2B5EF4-FFF2-40B4-BE49-F238E27FC236}">
                <a16:creationId xmlns:a16="http://schemas.microsoft.com/office/drawing/2014/main" id="{AF7B3A2A-2DD9-8801-B4E6-64CE329EE6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>
            <a:extLst>
              <a:ext uri="{FF2B5EF4-FFF2-40B4-BE49-F238E27FC236}">
                <a16:creationId xmlns:a16="http://schemas.microsoft.com/office/drawing/2014/main" id="{9E993D7A-C721-833D-4726-9886458E6A0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59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D5DB00C4-81DC-BCBB-E746-F84030923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>
            <a:extLst>
              <a:ext uri="{FF2B5EF4-FFF2-40B4-BE49-F238E27FC236}">
                <a16:creationId xmlns:a16="http://schemas.microsoft.com/office/drawing/2014/main" id="{27813F9C-E103-D151-82D5-1A3BA2739D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>
            <a:extLst>
              <a:ext uri="{FF2B5EF4-FFF2-40B4-BE49-F238E27FC236}">
                <a16:creationId xmlns:a16="http://schemas.microsoft.com/office/drawing/2014/main" id="{0E72F449-A86B-B100-F075-75BC61C0AA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>
            <a:extLst>
              <a:ext uri="{FF2B5EF4-FFF2-40B4-BE49-F238E27FC236}">
                <a16:creationId xmlns:a16="http://schemas.microsoft.com/office/drawing/2014/main" id="{7516F0C3-7233-1D98-E901-A1AB5CBF77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52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92BBCBBD-9667-415A-ACAB-C0A4907A3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>
            <a:extLst>
              <a:ext uri="{FF2B5EF4-FFF2-40B4-BE49-F238E27FC236}">
                <a16:creationId xmlns:a16="http://schemas.microsoft.com/office/drawing/2014/main" id="{AE7CCC25-836B-5CAA-320F-247DF99D9E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>
            <a:extLst>
              <a:ext uri="{FF2B5EF4-FFF2-40B4-BE49-F238E27FC236}">
                <a16:creationId xmlns:a16="http://schemas.microsoft.com/office/drawing/2014/main" id="{0FC9109D-9D08-8A92-5C52-29A8A759F0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>
            <a:extLst>
              <a:ext uri="{FF2B5EF4-FFF2-40B4-BE49-F238E27FC236}">
                <a16:creationId xmlns:a16="http://schemas.microsoft.com/office/drawing/2014/main" id="{1EA2884B-DC9F-79CF-B737-A711B1AF6A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642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E4617318-6FE0-2528-36B0-5C08F0BF8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fc1668999_0_20:notes">
            <a:extLst>
              <a:ext uri="{FF2B5EF4-FFF2-40B4-BE49-F238E27FC236}">
                <a16:creationId xmlns:a16="http://schemas.microsoft.com/office/drawing/2014/main" id="{BAB6B6D8-F6F1-189C-C47E-D6E11AFCD1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fc1668999_0_20:notes">
            <a:extLst>
              <a:ext uri="{FF2B5EF4-FFF2-40B4-BE49-F238E27FC236}">
                <a16:creationId xmlns:a16="http://schemas.microsoft.com/office/drawing/2014/main" id="{889799B4-2019-6419-A01F-D68590A71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1fc1668999_0_20:notes">
            <a:extLst>
              <a:ext uri="{FF2B5EF4-FFF2-40B4-BE49-F238E27FC236}">
                <a16:creationId xmlns:a16="http://schemas.microsoft.com/office/drawing/2014/main" id="{937A72D0-FC44-FF0A-B84E-E66CA707C44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2554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6000"/>
              <a:buFont typeface="Calibri"/>
              <a:buNone/>
              <a:defRPr sz="6000">
                <a:solidFill>
                  <a:srgbClr val="374C8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/>
          <p:nvPr/>
        </p:nvSpPr>
        <p:spPr>
          <a:xfrm>
            <a:off x="6550432" y="6519446"/>
            <a:ext cx="264344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400" b="0" i="0" u="none" strike="noStrike" cap="none" dirty="0">
                <a:solidFill>
                  <a:srgbClr val="1E5F9F"/>
                </a:solidFill>
                <a:latin typeface="Calibri"/>
                <a:ea typeface="Calibri"/>
                <a:cs typeface="Calibri"/>
                <a:sym typeface="Calibri"/>
              </a:rPr>
              <a:t>deb2025.sciencesconf.org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4400"/>
              <a:buFont typeface="Calibri"/>
              <a:buNone/>
              <a:defRPr>
                <a:solidFill>
                  <a:srgbClr val="374C8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3153"/>
              </a:buClr>
              <a:buSzPts val="2800"/>
              <a:buChar char="•"/>
              <a:defRPr>
                <a:solidFill>
                  <a:srgbClr val="233153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E84"/>
              </a:buClr>
              <a:buSzPts val="2400"/>
              <a:buChar char="•"/>
              <a:defRPr>
                <a:solidFill>
                  <a:srgbClr val="384E84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5F9F"/>
              </a:buClr>
              <a:buSzPts val="2000"/>
              <a:buChar char="•"/>
              <a:defRPr>
                <a:solidFill>
                  <a:srgbClr val="1E5F9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5F9F"/>
              </a:buClr>
              <a:buSzPts val="1800"/>
              <a:buChar char="•"/>
              <a:defRPr>
                <a:solidFill>
                  <a:srgbClr val="1E5F9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5F9F"/>
              </a:buClr>
              <a:buSzPts val="1800"/>
              <a:buChar char="•"/>
              <a:defRPr>
                <a:solidFill>
                  <a:srgbClr val="1E5F9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374C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374C8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374C8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374C8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374C8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374C8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374C8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374C8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374C8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C912F2-3A82-44EB-9996-9F1A1AADC7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6038" y="213643"/>
            <a:ext cx="698624" cy="7169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1800"/>
              <a:buNone/>
              <a:defRPr>
                <a:solidFill>
                  <a:srgbClr val="374C8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1800"/>
              <a:buChar char="•"/>
              <a:defRPr>
                <a:solidFill>
                  <a:srgbClr val="374C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4C81"/>
              </a:buClr>
              <a:buSzPts val="1800"/>
              <a:buChar char="•"/>
              <a:defRPr>
                <a:solidFill>
                  <a:srgbClr val="374C8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5F9F"/>
              </a:buClr>
              <a:buSzPts val="1800"/>
              <a:buChar char="•"/>
              <a:defRPr>
                <a:solidFill>
                  <a:srgbClr val="1E5F9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5F9F"/>
              </a:buClr>
              <a:buSzPts val="1800"/>
              <a:buChar char="•"/>
              <a:defRPr>
                <a:solidFill>
                  <a:srgbClr val="1E5F9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5F9F"/>
              </a:buClr>
              <a:buSzPts val="1800"/>
              <a:buChar char="•"/>
              <a:defRPr>
                <a:solidFill>
                  <a:srgbClr val="1E5F9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1800"/>
              <a:buChar char="•"/>
              <a:defRPr>
                <a:solidFill>
                  <a:srgbClr val="374C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4C81"/>
              </a:buClr>
              <a:buSzPts val="1800"/>
              <a:buChar char="•"/>
              <a:defRPr>
                <a:solidFill>
                  <a:srgbClr val="374C8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5F9F"/>
              </a:buClr>
              <a:buSzPts val="1800"/>
              <a:buChar char="•"/>
              <a:defRPr>
                <a:solidFill>
                  <a:srgbClr val="1E5F9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5F9F"/>
              </a:buClr>
              <a:buSzPts val="1800"/>
              <a:buChar char="•"/>
              <a:defRPr>
                <a:solidFill>
                  <a:srgbClr val="1E5F9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5F9F"/>
              </a:buClr>
              <a:buSzPts val="1800"/>
              <a:buChar char="•"/>
              <a:defRPr>
                <a:solidFill>
                  <a:srgbClr val="1E5F9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587B12-3C21-4F42-801C-3657C4A4A3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6038" y="213643"/>
            <a:ext cx="698624" cy="7169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1800"/>
              <a:buNone/>
              <a:defRPr>
                <a:solidFill>
                  <a:srgbClr val="374C8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2400"/>
              <a:buNone/>
              <a:defRPr sz="2400" b="1">
                <a:solidFill>
                  <a:srgbClr val="374C8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4C81"/>
              </a:buClr>
              <a:buSzPts val="2000"/>
              <a:buNone/>
              <a:defRPr sz="2000" b="1">
                <a:solidFill>
                  <a:srgbClr val="374C8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4E84"/>
              </a:buClr>
              <a:buSzPts val="1800"/>
              <a:buChar char="•"/>
              <a:defRPr>
                <a:solidFill>
                  <a:srgbClr val="384E84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84E84"/>
              </a:buClr>
              <a:buSzPts val="1800"/>
              <a:buChar char="•"/>
              <a:defRPr>
                <a:solidFill>
                  <a:srgbClr val="384E84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5F9F"/>
              </a:buClr>
              <a:buSzPts val="1800"/>
              <a:buChar char="•"/>
              <a:defRPr>
                <a:solidFill>
                  <a:srgbClr val="1E5F9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5F9F"/>
              </a:buClr>
              <a:buSzPts val="1800"/>
              <a:buChar char="•"/>
              <a:defRPr>
                <a:solidFill>
                  <a:srgbClr val="1E5F9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5F9F"/>
              </a:buClr>
              <a:buSzPts val="1800"/>
              <a:buChar char="•"/>
              <a:defRPr>
                <a:solidFill>
                  <a:srgbClr val="1E5F9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2400"/>
              <a:buNone/>
              <a:defRPr sz="2400" b="1">
                <a:solidFill>
                  <a:srgbClr val="374C8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4C81"/>
              </a:buClr>
              <a:buSzPts val="2000"/>
              <a:buNone/>
              <a:defRPr sz="2000" b="1">
                <a:solidFill>
                  <a:srgbClr val="374C8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1800"/>
              <a:buChar char="•"/>
              <a:defRPr>
                <a:solidFill>
                  <a:srgbClr val="374C8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4C81"/>
              </a:buClr>
              <a:buSzPts val="1800"/>
              <a:buChar char="•"/>
              <a:defRPr>
                <a:solidFill>
                  <a:srgbClr val="374C8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5F9F"/>
              </a:buClr>
              <a:buSzPts val="1800"/>
              <a:buChar char="•"/>
              <a:defRPr>
                <a:solidFill>
                  <a:srgbClr val="1E5F9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5F9F"/>
              </a:buClr>
              <a:buSzPts val="1800"/>
              <a:buChar char="•"/>
              <a:defRPr>
                <a:solidFill>
                  <a:srgbClr val="1E5F9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5F9F"/>
              </a:buClr>
              <a:buSzPts val="1800"/>
              <a:buChar char="•"/>
              <a:defRPr>
                <a:solidFill>
                  <a:srgbClr val="1E5F9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036946-A97F-4680-8CA6-B1A78F0A00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6038" y="213643"/>
            <a:ext cx="698624" cy="7169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1800"/>
              <a:buNone/>
              <a:defRPr>
                <a:solidFill>
                  <a:srgbClr val="374C8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896068-B029-4DDE-A274-BD29B86E6E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6038" y="213643"/>
            <a:ext cx="698624" cy="7169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FFC04C-2541-49E1-A3BC-B25E1EA59C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6038" y="213643"/>
            <a:ext cx="698624" cy="7169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C60B8-A9A4-4B8C-8AA0-012DF71437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6038" y="213643"/>
            <a:ext cx="698624" cy="7169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3200"/>
              <a:buFont typeface="Calibri"/>
              <a:buNone/>
              <a:defRPr sz="3200">
                <a:solidFill>
                  <a:srgbClr val="374C8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74C81"/>
              </a:buClr>
              <a:buSzPts val="1600"/>
              <a:buNone/>
              <a:defRPr sz="1600">
                <a:solidFill>
                  <a:srgbClr val="374C8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74C81"/>
              </a:buClr>
              <a:buSzPts val="1400"/>
              <a:buNone/>
              <a:defRPr sz="1400">
                <a:solidFill>
                  <a:srgbClr val="374C8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5F9F"/>
              </a:buClr>
              <a:buSzPts val="1200"/>
              <a:buNone/>
              <a:defRPr sz="1200">
                <a:solidFill>
                  <a:srgbClr val="1E5F9F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5F9F"/>
              </a:buClr>
              <a:buSzPts val="1000"/>
              <a:buNone/>
              <a:defRPr sz="1000">
                <a:solidFill>
                  <a:srgbClr val="1E5F9F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E5F9F"/>
              </a:buClr>
              <a:buSzPts val="1000"/>
              <a:buNone/>
              <a:defRPr sz="1000">
                <a:solidFill>
                  <a:srgbClr val="1E5F9F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D8B574-77DC-4499-A608-96053E5725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6038" y="213643"/>
            <a:ext cx="698624" cy="71692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w0aAoVj_diU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685800" y="2209056"/>
            <a:ext cx="77724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4F92"/>
              </a:buClr>
              <a:buSzPts val="6600"/>
              <a:buFont typeface="Calibri"/>
              <a:buNone/>
            </a:pPr>
            <a:r>
              <a:rPr lang="hr-HR" sz="6600" dirty="0">
                <a:solidFill>
                  <a:srgbClr val="104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Welcome &amp; Tele-course summary</a:t>
            </a:r>
            <a:endParaRPr sz="6600" dirty="0">
              <a:solidFill>
                <a:srgbClr val="104F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1208325" y="3635375"/>
            <a:ext cx="6858000" cy="14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Clr>
                <a:srgbClr val="94C9F2"/>
              </a:buClr>
              <a:buSzPts val="2800"/>
            </a:pPr>
            <a:r>
              <a:rPr lang="en-GB" sz="2800" dirty="0">
                <a:solidFill>
                  <a:srgbClr val="1E5F9F"/>
                </a:solidFill>
              </a:rPr>
              <a:t>Gonçalo Marques</a:t>
            </a:r>
          </a:p>
          <a:p>
            <a:pPr marL="0" lvl="0" indent="0">
              <a:buClr>
                <a:srgbClr val="94C9F2"/>
              </a:buClr>
              <a:buSzPts val="2000"/>
            </a:pPr>
            <a:r>
              <a:rPr lang="en-GB" sz="2000" dirty="0" smtClean="0">
                <a:solidFill>
                  <a:srgbClr val="1E5F9F"/>
                </a:solidFill>
              </a:rPr>
              <a:t>goncalo.marques@tecnico.ulisboa.pt</a:t>
            </a:r>
            <a:endParaRPr lang="en-GB" sz="2000" dirty="0">
              <a:solidFill>
                <a:srgbClr val="1E5F9F"/>
              </a:solidFill>
            </a:endParaRPr>
          </a:p>
          <a:p>
            <a:pPr marL="0" lvl="0" indent="0">
              <a:buClr>
                <a:srgbClr val="94C9F2"/>
              </a:buClr>
              <a:buSzPts val="2000"/>
            </a:pPr>
            <a:r>
              <a:rPr lang="en-GB" sz="2000" dirty="0">
                <a:solidFill>
                  <a:srgbClr val="1E5F9F"/>
                </a:solidFill>
              </a:rPr>
              <a:t>MARETEC, </a:t>
            </a:r>
            <a:r>
              <a:rPr lang="en-GB" sz="2000" dirty="0" err="1">
                <a:solidFill>
                  <a:srgbClr val="1E5F9F"/>
                </a:solidFill>
              </a:rPr>
              <a:t>LARSyS</a:t>
            </a:r>
            <a:r>
              <a:rPr lang="en-GB" sz="2000" dirty="0">
                <a:solidFill>
                  <a:srgbClr val="1E5F9F"/>
                </a:solidFill>
              </a:rPr>
              <a:t>, University of Lisbon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F6FF13-C1E9-4C5F-8E33-764C7E98655D}"/>
              </a:ext>
            </a:extLst>
          </p:cNvPr>
          <p:cNvSpPr txBox="1"/>
          <p:nvPr/>
        </p:nvSpPr>
        <p:spPr>
          <a:xfrm>
            <a:off x="6557635" y="6095349"/>
            <a:ext cx="2592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School: 26 May -  3 Jun 2025</a:t>
            </a:r>
          </a:p>
          <a:p>
            <a:r>
              <a:rPr lang="hr-HR" sz="12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Crete, </a:t>
            </a:r>
            <a:r>
              <a:rPr lang="hr-HR" sz="1200" i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Heraklion</a:t>
            </a:r>
            <a:r>
              <a:rPr lang="hr-HR" sz="1200" i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hr-HR" sz="1200" i="1" dirty="0" err="1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Greece</a:t>
            </a:r>
            <a:endParaRPr lang="en-US" sz="1200" i="1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EBAFD1-7DB3-4E29-8E4E-47AA9B4AA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962" y="392404"/>
            <a:ext cx="1582725" cy="82470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C02003E-0029-56AC-16F0-E6B735284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8" y="6022528"/>
            <a:ext cx="2719872" cy="589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568" y="5790766"/>
            <a:ext cx="2142710" cy="106723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208325" y="5107175"/>
            <a:ext cx="6712397" cy="524995"/>
            <a:chOff x="1208325" y="5107175"/>
            <a:chExt cx="6712397" cy="524995"/>
          </a:xfrm>
        </p:grpSpPr>
        <p:sp>
          <p:nvSpPr>
            <p:cNvPr id="4" name="Rectangle 3"/>
            <p:cNvSpPr/>
            <p:nvPr/>
          </p:nvSpPr>
          <p:spPr>
            <a:xfrm>
              <a:off x="1208325" y="5107175"/>
              <a:ext cx="307968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94C9F2"/>
                </a:buClr>
                <a:buSzPts val="2800"/>
              </a:pPr>
              <a:r>
                <a:rPr lang="en-GB" sz="2800" dirty="0" err="1" smtClean="0">
                  <a:solidFill>
                    <a:srgbClr val="1E5F9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Starrlight</a:t>
              </a:r>
              <a:r>
                <a:rPr lang="en-GB" sz="2800" dirty="0" smtClean="0">
                  <a:solidFill>
                    <a:srgbClr val="1E5F9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Augustine</a:t>
              </a:r>
              <a:endParaRPr lang="en-GB" sz="2800" dirty="0">
                <a:solidFill>
                  <a:srgbClr val="1E5F9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06278" y="5108950"/>
              <a:ext cx="241444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buClr>
                  <a:srgbClr val="94C9F2"/>
                </a:buClr>
                <a:buSzPts val="2800"/>
              </a:pPr>
              <a:r>
                <a:rPr lang="en-GB" sz="2800" dirty="0" err="1" smtClean="0">
                  <a:solidFill>
                    <a:srgbClr val="1E5F9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Romain</a:t>
              </a:r>
              <a:r>
                <a:rPr lang="en-GB" sz="2800" dirty="0" smtClean="0">
                  <a:solidFill>
                    <a:srgbClr val="1E5F9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GB" sz="2800" dirty="0" err="1" smtClean="0">
                  <a:solidFill>
                    <a:srgbClr val="1E5F9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Lavaud</a:t>
              </a:r>
              <a:endParaRPr lang="en-GB" sz="2800" dirty="0">
                <a:solidFill>
                  <a:srgbClr val="1E5F9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64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47DDA3A6-FF7C-5703-10AA-CE02F39ED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1668999_0_20">
            <a:extLst>
              <a:ext uri="{FF2B5EF4-FFF2-40B4-BE49-F238E27FC236}">
                <a16:creationId xmlns:a16="http://schemas.microsoft.com/office/drawing/2014/main" id="{E4E4CF44-DE5E-DCA8-FA2F-BC4193A49A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discussion (6 h)</a:t>
            </a:r>
            <a:endParaRPr dirty="0"/>
          </a:p>
        </p:txBody>
      </p:sp>
      <p:sp>
        <p:nvSpPr>
          <p:cNvPr id="122" name="Google Shape;122;g21fc1668999_0_20">
            <a:extLst>
              <a:ext uri="{FF2B5EF4-FFF2-40B4-BE49-F238E27FC236}">
                <a16:creationId xmlns:a16="http://schemas.microsoft.com/office/drawing/2014/main" id="{2B33CD51-1B66-E575-1110-FBFD9E6A22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CA" dirty="0"/>
              <a:t>Discuss personal research questions</a:t>
            </a:r>
          </a:p>
          <a:p>
            <a:pPr lvl="1" indent="-457200"/>
            <a:r>
              <a:rPr lang="en-CA" dirty="0"/>
              <a:t>Group input and feedback</a:t>
            </a:r>
          </a:p>
          <a:p>
            <a:pPr indent="-457200"/>
            <a:r>
              <a:rPr lang="en-CA" dirty="0"/>
              <a:t>Unstructured discussion on general topic</a:t>
            </a:r>
          </a:p>
          <a:p>
            <a:pPr lvl="1" indent="-457200"/>
            <a:r>
              <a:rPr lang="en-CA" dirty="0"/>
              <a:t>Topic 1: From formulae to theories </a:t>
            </a:r>
            <a:r>
              <a:rPr lang="en-CA" dirty="0" smtClean="0"/>
              <a:t>– </a:t>
            </a:r>
            <a:r>
              <a:rPr lang="en-CA" dirty="0"/>
              <a:t>May 26, 27, 28</a:t>
            </a:r>
          </a:p>
          <a:p>
            <a:pPr lvl="1" indent="-457200"/>
            <a:r>
              <a:rPr lang="en-CA" dirty="0"/>
              <a:t>Topic 2: </a:t>
            </a:r>
            <a:r>
              <a:rPr lang="en-CA" dirty="0" smtClean="0"/>
              <a:t>Good modelling practices – May </a:t>
            </a:r>
            <a:r>
              <a:rPr lang="en-CA" dirty="0"/>
              <a:t>30, </a:t>
            </a:r>
            <a:r>
              <a:rPr lang="en-CA" dirty="0" smtClean="0"/>
              <a:t>31, Jun 02</a:t>
            </a:r>
            <a:endParaRPr lang="en-CA" dirty="0"/>
          </a:p>
        </p:txBody>
      </p:sp>
      <p:sp>
        <p:nvSpPr>
          <p:cNvPr id="123" name="Google Shape;123;g21fc1668999_0_20">
            <a:extLst>
              <a:ext uri="{FF2B5EF4-FFF2-40B4-BE49-F238E27FC236}">
                <a16:creationId xmlns:a16="http://schemas.microsoft.com/office/drawing/2014/main" id="{FC9D4A8D-6FC7-5463-D2A9-7C99490F9B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10</a:t>
            </a:fld>
            <a:endParaRPr/>
          </a:p>
        </p:txBody>
      </p:sp>
      <p:pic>
        <p:nvPicPr>
          <p:cNvPr id="2" name="Picture 1" descr="A group of people sitting on the floor&#10;&#10;AI-generated content may be incorrect.">
            <a:extLst>
              <a:ext uri="{FF2B5EF4-FFF2-40B4-BE49-F238E27FC236}">
                <a16:creationId xmlns:a16="http://schemas.microsoft.com/office/drawing/2014/main" id="{BB4D947C-037D-325A-64B7-4304BC7C2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24" y="4530701"/>
            <a:ext cx="3288751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0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B69293A3-9A50-61FD-19F3-D880413B3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1668999_0_20">
            <a:extLst>
              <a:ext uri="{FF2B5EF4-FFF2-40B4-BE49-F238E27FC236}">
                <a16:creationId xmlns:a16="http://schemas.microsoft.com/office/drawing/2014/main" id="{5DFB8585-0D9E-273A-0BE9-73EE40BAB9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Plenary discussion (2 h)</a:t>
            </a:r>
            <a:endParaRPr dirty="0"/>
          </a:p>
        </p:txBody>
      </p:sp>
      <p:sp>
        <p:nvSpPr>
          <p:cNvPr id="122" name="Google Shape;122;g21fc1668999_0_20">
            <a:extLst>
              <a:ext uri="{FF2B5EF4-FFF2-40B4-BE49-F238E27FC236}">
                <a16:creationId xmlns:a16="http://schemas.microsoft.com/office/drawing/2014/main" id="{B3241750-32D4-05CB-66C3-537FD550F0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CA" dirty="0"/>
              <a:t>Report to everyone the points discussed on general topics</a:t>
            </a:r>
          </a:p>
          <a:p>
            <a:pPr indent="-457200"/>
            <a:r>
              <a:rPr lang="en-CA" dirty="0"/>
              <a:t>Moderation of debate around the topics</a:t>
            </a:r>
          </a:p>
          <a:p>
            <a:pPr indent="-457200"/>
            <a:r>
              <a:rPr lang="en-CA" dirty="0"/>
              <a:t>Shuffle groups between topics</a:t>
            </a:r>
          </a:p>
          <a:p>
            <a:pPr indent="-457200"/>
            <a:r>
              <a:rPr lang="en-CA" dirty="0"/>
              <a:t>May 28 &amp; May 31</a:t>
            </a:r>
          </a:p>
        </p:txBody>
      </p:sp>
      <p:sp>
        <p:nvSpPr>
          <p:cNvPr id="123" name="Google Shape;123;g21fc1668999_0_20">
            <a:extLst>
              <a:ext uri="{FF2B5EF4-FFF2-40B4-BE49-F238E27FC236}">
                <a16:creationId xmlns:a16="http://schemas.microsoft.com/office/drawing/2014/main" id="{61D1BA94-9F09-F267-5EB1-40A5E22003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7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3B8C9F89-B5CA-15B9-4F9C-559519C6A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1668999_0_20">
            <a:extLst>
              <a:ext uri="{FF2B5EF4-FFF2-40B4-BE49-F238E27FC236}">
                <a16:creationId xmlns:a16="http://schemas.microsoft.com/office/drawing/2014/main" id="{9FB61555-3B1B-5F0E-8B7B-6DD1753825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DEB in practice - guided exercises on applications (11 h)</a:t>
            </a:r>
            <a:endParaRPr dirty="0"/>
          </a:p>
        </p:txBody>
      </p:sp>
      <p:sp>
        <p:nvSpPr>
          <p:cNvPr id="123" name="Google Shape;123;g21fc1668999_0_20">
            <a:extLst>
              <a:ext uri="{FF2B5EF4-FFF2-40B4-BE49-F238E27FC236}">
                <a16:creationId xmlns:a16="http://schemas.microsoft.com/office/drawing/2014/main" id="{BF94EF1D-27B9-4159-7434-3A40DE6EBE5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12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79673-273E-3B9A-7EAA-724DE03E4B78}"/>
              </a:ext>
            </a:extLst>
          </p:cNvPr>
          <p:cNvSpPr/>
          <p:nvPr/>
        </p:nvSpPr>
        <p:spPr>
          <a:xfrm>
            <a:off x="752476" y="2476501"/>
            <a:ext cx="1638300" cy="7239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598628-4889-7AFC-4781-3C8A4581DC5A}"/>
              </a:ext>
            </a:extLst>
          </p:cNvPr>
          <p:cNvSpPr/>
          <p:nvPr/>
        </p:nvSpPr>
        <p:spPr>
          <a:xfrm>
            <a:off x="3752850" y="2476501"/>
            <a:ext cx="1638300" cy="7239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DEB parameters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554B86-A3F0-4D69-C355-E685237DE23A}"/>
              </a:ext>
            </a:extLst>
          </p:cNvPr>
          <p:cNvSpPr/>
          <p:nvPr/>
        </p:nvSpPr>
        <p:spPr>
          <a:xfrm>
            <a:off x="1304926" y="4454524"/>
            <a:ext cx="1638300" cy="7239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Life-history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F3874-294B-A9B0-8EED-1047E82E8B0B}"/>
              </a:ext>
            </a:extLst>
          </p:cNvPr>
          <p:cNvSpPr/>
          <p:nvPr/>
        </p:nvSpPr>
        <p:spPr>
          <a:xfrm>
            <a:off x="3752850" y="4454524"/>
            <a:ext cx="1638300" cy="7239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Biophysical modelling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AE578-503B-C064-C91D-ED5796099100}"/>
              </a:ext>
            </a:extLst>
          </p:cNvPr>
          <p:cNvSpPr/>
          <p:nvPr/>
        </p:nvSpPr>
        <p:spPr>
          <a:xfrm>
            <a:off x="6200774" y="4454524"/>
            <a:ext cx="1638300" cy="72390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latin typeface="Calibri" panose="020F0502020204030204" pitchFamily="34" charset="0"/>
                <a:cs typeface="Calibri" panose="020F0502020204030204" pitchFamily="34" charset="0"/>
              </a:rPr>
              <a:t>Ecotoxicology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3122860-6A2D-EA7B-7E6E-9A3D0A15ED8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720977" y="2603500"/>
            <a:ext cx="1254123" cy="244792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B7C70F5-6257-BF0D-B77B-DF3391927D30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5168901" y="2603500"/>
            <a:ext cx="1254123" cy="244792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6B3DAE-61A9-8E1C-E7BF-04A81AE261D2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390776" y="2838451"/>
            <a:ext cx="13620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3F227F-1981-3B36-5AAB-76FAFADBACB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572000" y="3200401"/>
            <a:ext cx="0" cy="1254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cartoon of a blue fish with teeth and teeth&#10;&#10;AI-generated content may be incorrect.">
            <a:extLst>
              <a:ext uri="{FF2B5EF4-FFF2-40B4-BE49-F238E27FC236}">
                <a16:creationId xmlns:a16="http://schemas.microsoft.com/office/drawing/2014/main" id="{E3B78780-FBA2-18D0-76F2-FEEF267C3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576" y="1786076"/>
            <a:ext cx="728474" cy="975362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FCE9C05-0051-D665-9801-F639624EF511}"/>
              </a:ext>
            </a:extLst>
          </p:cNvPr>
          <p:cNvGrpSpPr>
            <a:grpSpLocks noChangeAspect="1"/>
          </p:cNvGrpSpPr>
          <p:nvPr/>
        </p:nvGrpSpPr>
        <p:grpSpPr>
          <a:xfrm>
            <a:off x="3917248" y="5229224"/>
            <a:ext cx="1309504" cy="1127127"/>
            <a:chOff x="1728787" y="3136900"/>
            <a:chExt cx="3795713" cy="3267077"/>
          </a:xfrm>
        </p:grpSpPr>
        <p:pic>
          <p:nvPicPr>
            <p:cNvPr id="33" name="Picture 32" descr="A map of australia with different colored areas&#10;&#10;AI-generated content may be incorrect.">
              <a:extLst>
                <a:ext uri="{FF2B5EF4-FFF2-40B4-BE49-F238E27FC236}">
                  <a16:creationId xmlns:a16="http://schemas.microsoft.com/office/drawing/2014/main" id="{5EBB4423-DD03-6B9E-1D03-20C7C6D69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22168"/>
            <a:stretch/>
          </p:blipFill>
          <p:spPr>
            <a:xfrm>
              <a:off x="1728788" y="3136901"/>
              <a:ext cx="3795712" cy="3267075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D833C31-BD89-F785-692F-16D4D4D0BE79}"/>
                </a:ext>
              </a:extLst>
            </p:cNvPr>
            <p:cNvSpPr/>
            <p:nvPr/>
          </p:nvSpPr>
          <p:spPr>
            <a:xfrm>
              <a:off x="1728787" y="3136900"/>
              <a:ext cx="1011237" cy="657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BD750F9-CB21-4260-6C25-D9B11C84E7B3}"/>
                </a:ext>
              </a:extLst>
            </p:cNvPr>
            <p:cNvSpPr/>
            <p:nvPr/>
          </p:nvSpPr>
          <p:spPr>
            <a:xfrm>
              <a:off x="1728787" y="5619750"/>
              <a:ext cx="2309813" cy="784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25B099C-5BF9-242E-F0D8-5DD3686D548B}"/>
              </a:ext>
            </a:extLst>
          </p:cNvPr>
          <p:cNvGrpSpPr/>
          <p:nvPr/>
        </p:nvGrpSpPr>
        <p:grpSpPr>
          <a:xfrm>
            <a:off x="6562952" y="5248274"/>
            <a:ext cx="958493" cy="1283338"/>
            <a:chOff x="6562952" y="5248274"/>
            <a:chExt cx="958493" cy="128333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D4A8427-F4F4-44C1-2F4E-2C11A2BFD5F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2952" y="5248274"/>
              <a:ext cx="958493" cy="1283338"/>
              <a:chOff x="6561584" y="1501138"/>
              <a:chExt cx="1456947" cy="1950724"/>
            </a:xfrm>
          </p:grpSpPr>
          <p:pic>
            <p:nvPicPr>
              <p:cNvPr id="49" name="Picture 48" descr="A cartoon of a blue fish with teeth and teeth&#10;&#10;AI-generated content may be incorrect.">
                <a:extLst>
                  <a:ext uri="{FF2B5EF4-FFF2-40B4-BE49-F238E27FC236}">
                    <a16:creationId xmlns:a16="http://schemas.microsoft.com/office/drawing/2014/main" id="{B695A5DB-C11E-3667-B5AB-D48CBAB3D9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1584" y="1501138"/>
                <a:ext cx="1456947" cy="1950724"/>
              </a:xfrm>
              <a:prstGeom prst="rect">
                <a:avLst/>
              </a:prstGeom>
            </p:spPr>
          </p:pic>
          <p:pic>
            <p:nvPicPr>
              <p:cNvPr id="47" name="Picture 46" descr="A cartoon of a blue fish&#10;&#10;AI-generated content may be incorrect.">
                <a:extLst>
                  <a:ext uri="{FF2B5EF4-FFF2-40B4-BE49-F238E27FC236}">
                    <a16:creationId xmlns:a16="http://schemas.microsoft.com/office/drawing/2014/main" id="{333F3EEA-F7AC-0059-C974-58CF5CF47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rgbClr val="92D05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6611593" y="1503518"/>
                <a:ext cx="1066892" cy="1859441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50F56D2E-9857-F433-AE60-D98008CC8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6878" y="1920210"/>
                <a:ext cx="426757" cy="1259949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03F03BD9-A628-F917-02AC-E5746179A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7272569" y="2114924"/>
                <a:ext cx="741744" cy="294666"/>
              </a:xfrm>
              <a:prstGeom prst="rect">
                <a:avLst/>
              </a:prstGeom>
            </p:spPr>
          </p:pic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29B3B8-DF61-9DCA-A2ED-AA9EA354E361}"/>
                </a:ext>
              </a:extLst>
            </p:cNvPr>
            <p:cNvSpPr/>
            <p:nvPr/>
          </p:nvSpPr>
          <p:spPr>
            <a:xfrm rot="787041">
              <a:off x="7008112" y="6067829"/>
              <a:ext cx="132024" cy="204797"/>
            </a:xfrm>
            <a:prstGeom prst="ellipse">
              <a:avLst/>
            </a:prstGeom>
            <a:noFill/>
            <a:ln w="57150">
              <a:solidFill>
                <a:srgbClr val="7A8FC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59" descr="A cartoon of a blue monster&#10;&#10;AI-generated content may be incorrect.">
            <a:extLst>
              <a:ext uri="{FF2B5EF4-FFF2-40B4-BE49-F238E27FC236}">
                <a16:creationId xmlns:a16="http://schemas.microsoft.com/office/drawing/2014/main" id="{293DB3A0-D3DB-FADF-7DFF-E4C75D9DA08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42527" y="5267763"/>
            <a:ext cx="499174" cy="1127126"/>
          </a:xfrm>
          <a:prstGeom prst="rect">
            <a:avLst/>
          </a:prstGeom>
        </p:spPr>
      </p:pic>
      <p:pic>
        <p:nvPicPr>
          <p:cNvPr id="62" name="Picture 61" descr="A cartoon of a blue fish&#10;&#10;AI-generated content may be incorrect.">
            <a:extLst>
              <a:ext uri="{FF2B5EF4-FFF2-40B4-BE49-F238E27FC236}">
                <a16:creationId xmlns:a16="http://schemas.microsoft.com/office/drawing/2014/main" id="{8D70985C-5AD6-21BC-CC27-CF48FB9D02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5651" y="5843418"/>
            <a:ext cx="499174" cy="551469"/>
          </a:xfrm>
          <a:prstGeom prst="rect">
            <a:avLst/>
          </a:prstGeom>
        </p:spPr>
      </p:pic>
      <p:pic>
        <p:nvPicPr>
          <p:cNvPr id="64" name="Picture 63" descr="A cartoon of a blue monster&#10;&#10;AI-generated content may be incorrect.">
            <a:extLst>
              <a:ext uri="{FF2B5EF4-FFF2-40B4-BE49-F238E27FC236}">
                <a16:creationId xmlns:a16="http://schemas.microsoft.com/office/drawing/2014/main" id="{5C3B416E-468A-8D83-266E-0392AA319734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72601" y="5429298"/>
            <a:ext cx="759808" cy="965589"/>
          </a:xfrm>
          <a:prstGeom prst="rect">
            <a:avLst/>
          </a:prstGeom>
        </p:spPr>
      </p:pic>
      <p:pic>
        <p:nvPicPr>
          <p:cNvPr id="67" name="Picture 66" descr="A cartoon of a blue fish with a black background&#10;&#10;AI-generated content may be incorrect.">
            <a:extLst>
              <a:ext uri="{FF2B5EF4-FFF2-40B4-BE49-F238E27FC236}">
                <a16:creationId xmlns:a16="http://schemas.microsoft.com/office/drawing/2014/main" id="{4FD86AEA-2380-7EDC-CE11-06E48C80BD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06205" y="5565483"/>
            <a:ext cx="475888" cy="829405"/>
          </a:xfrm>
          <a:prstGeom prst="rect">
            <a:avLst/>
          </a:prstGeom>
        </p:spPr>
      </p:pic>
      <p:pic>
        <p:nvPicPr>
          <p:cNvPr id="68" name="Picture 67" descr="A cartoon of a blue fish with a black background&#10;&#10;AI-generated content may be incorrect.">
            <a:extLst>
              <a:ext uri="{FF2B5EF4-FFF2-40B4-BE49-F238E27FC236}">
                <a16:creationId xmlns:a16="http://schemas.microsoft.com/office/drawing/2014/main" id="{77ED6E2E-6865-F0F3-F343-C36D7915F7C0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prstClr val="black"/>
              <a:srgbClr val="FFFF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79198" y="5565482"/>
            <a:ext cx="475888" cy="8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3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47A3FC25-5A13-D0DC-F06B-0C3373F4B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fc1668999_0_20">
            <a:extLst>
              <a:ext uri="{FF2B5EF4-FFF2-40B4-BE49-F238E27FC236}">
                <a16:creationId xmlns:a16="http://schemas.microsoft.com/office/drawing/2014/main" id="{4345BDD9-E01D-6186-1A2D-B739BB4A3F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13</a:t>
            </a:fld>
            <a:endParaRPr/>
          </a:p>
        </p:txBody>
      </p:sp>
      <p:sp>
        <p:nvSpPr>
          <p:cNvPr id="4" name="Google Shape;96;p1">
            <a:extLst>
              <a:ext uri="{FF2B5EF4-FFF2-40B4-BE49-F238E27FC236}">
                <a16:creationId xmlns:a16="http://schemas.microsoft.com/office/drawing/2014/main" id="{9D42B539-084A-B2B8-830F-E46A41E294FF}"/>
              </a:ext>
            </a:extLst>
          </p:cNvPr>
          <p:cNvSpPr txBox="1">
            <a:spLocks/>
          </p:cNvSpPr>
          <p:nvPr/>
        </p:nvSpPr>
        <p:spPr>
          <a:xfrm>
            <a:off x="685800" y="2909850"/>
            <a:ext cx="7772400" cy="10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374C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rgbClr val="104F92"/>
              </a:buClr>
              <a:buSzPts val="6600"/>
            </a:pPr>
            <a:r>
              <a:rPr lang="en-CA" sz="6600" dirty="0">
                <a:solidFill>
                  <a:srgbClr val="104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Tele-course Summary</a:t>
            </a:r>
            <a:endParaRPr lang="hr-HR" sz="6600" dirty="0">
              <a:solidFill>
                <a:srgbClr val="104F9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C03FDDE9-4C52-2DF9-D3C1-93C5CF29E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1668999_0_20">
            <a:extLst>
              <a:ext uri="{FF2B5EF4-FFF2-40B4-BE49-F238E27FC236}">
                <a16:creationId xmlns:a16="http://schemas.microsoft.com/office/drawing/2014/main" id="{464A5F20-A934-7C4A-B6C0-FE6CA3BD28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DEB book outline</a:t>
            </a:r>
            <a:endParaRPr dirty="0"/>
          </a:p>
        </p:txBody>
      </p:sp>
      <p:sp>
        <p:nvSpPr>
          <p:cNvPr id="122" name="Google Shape;122;g21fc1668999_0_20">
            <a:extLst>
              <a:ext uri="{FF2B5EF4-FFF2-40B4-BE49-F238E27FC236}">
                <a16:creationId xmlns:a16="http://schemas.microsoft.com/office/drawing/2014/main" id="{DCBEC449-2573-9B55-B422-741C3317FC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821055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/>
              <a:t>  Chap 1	    Chap 2	      Chap 3	        Chap 4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Individuals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Homeostasis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Temperature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		Std DEB model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				Body size &amp; composition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				Compounds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				</a:t>
            </a:r>
            <a:r>
              <a:rPr lang="en-US" sz="1900" dirty="0" err="1"/>
              <a:t>Macrochemical</a:t>
            </a:r>
            <a:r>
              <a:rPr lang="en-US" sz="1900" dirty="0"/>
              <a:t> reactions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				</a:t>
            </a:r>
            <a:r>
              <a:rPr lang="en-US" sz="1900" dirty="0" err="1"/>
              <a:t>Synthesising</a:t>
            </a:r>
            <a:r>
              <a:rPr lang="en-US" sz="1900" dirty="0"/>
              <a:t> Units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				(Isotopes)…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						Uni-variate DEB models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						Changing shapes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/>
              <a:t>						Products…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23" name="Google Shape;123;g21fc1668999_0_20">
            <a:extLst>
              <a:ext uri="{FF2B5EF4-FFF2-40B4-BE49-F238E27FC236}">
                <a16:creationId xmlns:a16="http://schemas.microsoft.com/office/drawing/2014/main" id="{42748D3C-A53A-1757-BD87-2EF0D1308F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809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AB1ABCA7-1D09-E0CA-520D-95D950C7A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1668999_0_20">
            <a:extLst>
              <a:ext uri="{FF2B5EF4-FFF2-40B4-BE49-F238E27FC236}">
                <a16:creationId xmlns:a16="http://schemas.microsoft.com/office/drawing/2014/main" id="{5B20CEA9-3248-73F5-3910-2F5ED2A28B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Cornerstones of DEB theory</a:t>
            </a:r>
            <a:endParaRPr dirty="0"/>
          </a:p>
        </p:txBody>
      </p:sp>
      <p:sp>
        <p:nvSpPr>
          <p:cNvPr id="122" name="Google Shape;122;g21fc1668999_0_20">
            <a:extLst>
              <a:ext uri="{FF2B5EF4-FFF2-40B4-BE49-F238E27FC236}">
                <a16:creationId xmlns:a16="http://schemas.microsoft.com/office/drawing/2014/main" id="{CEB67C58-7B58-1E6D-C2CA-3312DB1F77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en-CA" dirty="0"/>
              <a:t>What are the key concepts (Cornerstones) behind DEB theory?</a:t>
            </a:r>
          </a:p>
          <a:p>
            <a:pPr lvl="1" indent="-457200"/>
            <a:r>
              <a:rPr lang="en-CA" sz="4800" b="1" dirty="0" smtClean="0"/>
              <a:t>C</a:t>
            </a:r>
            <a:endParaRPr lang="en-CA" sz="4800" dirty="0"/>
          </a:p>
          <a:p>
            <a:pPr lvl="1" indent="-457200"/>
            <a:r>
              <a:rPr lang="en-CA" sz="4800" b="1" dirty="0" smtClean="0"/>
              <a:t>H</a:t>
            </a:r>
            <a:endParaRPr lang="en-CA" sz="4800" dirty="0"/>
          </a:p>
          <a:p>
            <a:pPr lvl="1" indent="-457200"/>
            <a:r>
              <a:rPr lang="en-CA" sz="4800" b="1" dirty="0" smtClean="0"/>
              <a:t>R</a:t>
            </a:r>
            <a:endParaRPr lang="en-CA" sz="4800" dirty="0"/>
          </a:p>
          <a:p>
            <a:pPr lvl="1" indent="-457200"/>
            <a:r>
              <a:rPr lang="en-CA" sz="4800" b="1" dirty="0" smtClean="0"/>
              <a:t>K</a:t>
            </a:r>
            <a:endParaRPr lang="en-CA" sz="4800" dirty="0"/>
          </a:p>
        </p:txBody>
      </p:sp>
      <p:sp>
        <p:nvSpPr>
          <p:cNvPr id="123" name="Google Shape;123;g21fc1668999_0_20">
            <a:extLst>
              <a:ext uri="{FF2B5EF4-FFF2-40B4-BE49-F238E27FC236}">
                <a16:creationId xmlns:a16="http://schemas.microsoft.com/office/drawing/2014/main" id="{488497C6-6195-6ACD-70B4-E5DCB9A956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36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AB1ABCA7-1D09-E0CA-520D-95D950C7A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1668999_0_20">
            <a:extLst>
              <a:ext uri="{FF2B5EF4-FFF2-40B4-BE49-F238E27FC236}">
                <a16:creationId xmlns:a16="http://schemas.microsoft.com/office/drawing/2014/main" id="{5B20CEA9-3248-73F5-3910-2F5ED2A28B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Cornerstones of DEB theory</a:t>
            </a:r>
            <a:endParaRPr dirty="0"/>
          </a:p>
        </p:txBody>
      </p:sp>
      <p:sp>
        <p:nvSpPr>
          <p:cNvPr id="122" name="Google Shape;122;g21fc1668999_0_20">
            <a:extLst>
              <a:ext uri="{FF2B5EF4-FFF2-40B4-BE49-F238E27FC236}">
                <a16:creationId xmlns:a16="http://schemas.microsoft.com/office/drawing/2014/main" id="{CEB67C58-7B58-1E6D-C2CA-3312DB1F77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en-CA" dirty="0"/>
              <a:t>What are the key concepts (Cornerstones) behind DEB theory?</a:t>
            </a:r>
          </a:p>
          <a:p>
            <a:pPr lvl="1" indent="-457200"/>
            <a:r>
              <a:rPr lang="en-CA" sz="4800" b="1" dirty="0" smtClean="0"/>
              <a:t>C</a:t>
            </a:r>
            <a:endParaRPr lang="en-CA" sz="4800" dirty="0"/>
          </a:p>
          <a:p>
            <a:pPr lvl="1" indent="-457200"/>
            <a:r>
              <a:rPr lang="en-CA" sz="4800" b="1" dirty="0" smtClean="0"/>
              <a:t>H</a:t>
            </a:r>
            <a:r>
              <a:rPr lang="en-CA" sz="4800" dirty="0" smtClean="0"/>
              <a:t>o</a:t>
            </a:r>
            <a:endParaRPr lang="en-CA" sz="4800" dirty="0"/>
          </a:p>
          <a:p>
            <a:pPr lvl="1" indent="-457200"/>
            <a:r>
              <a:rPr lang="en-CA" sz="4800" b="1" dirty="0" smtClean="0"/>
              <a:t>R</a:t>
            </a:r>
            <a:endParaRPr lang="en-CA" sz="4800" dirty="0"/>
          </a:p>
          <a:p>
            <a:pPr lvl="1" indent="-457200"/>
            <a:r>
              <a:rPr lang="en-CA" sz="4800" b="1" dirty="0" smtClean="0"/>
              <a:t>K</a:t>
            </a:r>
            <a:endParaRPr lang="en-CA" sz="4800" dirty="0"/>
          </a:p>
        </p:txBody>
      </p:sp>
      <p:sp>
        <p:nvSpPr>
          <p:cNvPr id="123" name="Google Shape;123;g21fc1668999_0_20">
            <a:extLst>
              <a:ext uri="{FF2B5EF4-FFF2-40B4-BE49-F238E27FC236}">
                <a16:creationId xmlns:a16="http://schemas.microsoft.com/office/drawing/2014/main" id="{488497C6-6195-6ACD-70B4-E5DCB9A956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16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50" y="2576433"/>
            <a:ext cx="4667249" cy="21041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4191000"/>
            <a:ext cx="2857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6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DCEEDDB2-CF67-3261-84BE-133BE42A0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1668999_0_20">
            <a:extLst>
              <a:ext uri="{FF2B5EF4-FFF2-40B4-BE49-F238E27FC236}">
                <a16:creationId xmlns:a16="http://schemas.microsoft.com/office/drawing/2014/main" id="{4AC310AE-BF79-746F-56C3-E8830789A3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Conservation</a:t>
            </a:r>
            <a:endParaRPr dirty="0"/>
          </a:p>
        </p:txBody>
      </p:sp>
      <p:sp>
        <p:nvSpPr>
          <p:cNvPr id="122" name="Google Shape;122;g21fc1668999_0_20">
            <a:extLst>
              <a:ext uri="{FF2B5EF4-FFF2-40B4-BE49-F238E27FC236}">
                <a16:creationId xmlns:a16="http://schemas.microsoft.com/office/drawing/2014/main" id="{40FE4A88-CBB5-8273-EE31-86FDC6B796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CA" dirty="0"/>
              <a:t>Exploiting conservation of mass and energy</a:t>
            </a:r>
          </a:p>
          <a:p>
            <a:pPr indent="-457200"/>
            <a:r>
              <a:rPr lang="en-CA" dirty="0"/>
              <a:t>Energy conservation is straightforward</a:t>
            </a:r>
          </a:p>
          <a:p>
            <a:pPr indent="-457200"/>
            <a:r>
              <a:rPr lang="en-CA" dirty="0"/>
              <a:t>Mass conservation is not because elements are trapped in molecules and body composition is not homogenous</a:t>
            </a:r>
          </a:p>
          <a:p>
            <a:pPr indent="-457200"/>
            <a:r>
              <a:rPr lang="en-CA" dirty="0"/>
              <a:t>C-moles concept</a:t>
            </a:r>
            <a:endParaRPr dirty="0"/>
          </a:p>
        </p:txBody>
      </p:sp>
      <p:sp>
        <p:nvSpPr>
          <p:cNvPr id="123" name="Google Shape;123;g21fc1668999_0_20">
            <a:extLst>
              <a:ext uri="{FF2B5EF4-FFF2-40B4-BE49-F238E27FC236}">
                <a16:creationId xmlns:a16="http://schemas.microsoft.com/office/drawing/2014/main" id="{3688A84D-45EF-9D1C-A02E-AD3EA62FFF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17</a:t>
            </a:fld>
            <a:endParaRPr/>
          </a:p>
        </p:txBody>
      </p:sp>
      <p:pic>
        <p:nvPicPr>
          <p:cNvPr id="2" name="Google Shape;320;g24e986034fc_0_160">
            <a:extLst>
              <a:ext uri="{FF2B5EF4-FFF2-40B4-BE49-F238E27FC236}">
                <a16:creationId xmlns:a16="http://schemas.microsoft.com/office/drawing/2014/main" id="{4B11EE80-77BC-C186-ECDD-36338E9067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 l="3273" t="9602" r="72876" b="10001"/>
          <a:stretch/>
        </p:blipFill>
        <p:spPr>
          <a:xfrm>
            <a:off x="3820300" y="4311374"/>
            <a:ext cx="1200150" cy="200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C552EA-5D0E-F6EC-768B-20AA352F9284}"/>
              </a:ext>
            </a:extLst>
          </p:cNvPr>
          <p:cNvGrpSpPr/>
          <p:nvPr/>
        </p:nvGrpSpPr>
        <p:grpSpPr>
          <a:xfrm>
            <a:off x="5180783" y="5157610"/>
            <a:ext cx="3334567" cy="307777"/>
            <a:chOff x="5216516" y="4476792"/>
            <a:chExt cx="3334567" cy="3077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32F3B6-7D64-7F07-9A46-ED0B30E9D94B}"/>
                </a:ext>
              </a:extLst>
            </p:cNvPr>
            <p:cNvSpPr txBox="1"/>
            <p:nvPr/>
          </p:nvSpPr>
          <p:spPr>
            <a:xfrm>
              <a:off x="5216516" y="4476792"/>
              <a:ext cx="3334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C</a:t>
              </a:r>
              <a:r>
                <a:rPr lang="en-CA" baseline="-25000" dirty="0"/>
                <a:t>6</a:t>
              </a:r>
              <a:r>
                <a:rPr lang="en-CA" dirty="0"/>
                <a:t>H</a:t>
              </a:r>
              <a:r>
                <a:rPr lang="en-CA" baseline="-25000" dirty="0"/>
                <a:t>12</a:t>
              </a:r>
              <a:r>
                <a:rPr lang="en-CA" dirty="0"/>
                <a:t>O</a:t>
              </a:r>
              <a:r>
                <a:rPr lang="en-CA" baseline="-25000" dirty="0"/>
                <a:t>6</a:t>
              </a:r>
              <a:r>
                <a:rPr lang="en-CA" dirty="0"/>
                <a:t>	              6 C-moles of CH</a:t>
              </a:r>
              <a:r>
                <a:rPr lang="en-CA" baseline="-25000" dirty="0"/>
                <a:t>2</a:t>
              </a:r>
              <a:r>
                <a:rPr lang="en-CA" dirty="0"/>
                <a:t>O</a:t>
              </a:r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89AFA09-FBA4-B3E9-4D30-010E85835E7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629150"/>
              <a:ext cx="6572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CD49852-2A77-52D4-F09C-A75A130F1DF9}"/>
              </a:ext>
            </a:extLst>
          </p:cNvPr>
          <p:cNvSpPr txBox="1"/>
          <p:nvPr/>
        </p:nvSpPr>
        <p:spPr>
          <a:xfrm>
            <a:off x="189717" y="282357"/>
            <a:ext cx="370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C</a:t>
            </a:r>
          </a:p>
          <a:p>
            <a:r>
              <a:rPr lang="en-US" sz="2000" b="1" dirty="0">
                <a:solidFill>
                  <a:schemeClr val="bg1">
                    <a:lumMod val="75000"/>
                  </a:schemeClr>
                </a:solidFill>
              </a:rPr>
              <a:t>H</a:t>
            </a:r>
          </a:p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7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D66627DE-12F4-45AD-ED59-466607851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1668999_0_20">
            <a:extLst>
              <a:ext uri="{FF2B5EF4-FFF2-40B4-BE49-F238E27FC236}">
                <a16:creationId xmlns:a16="http://schemas.microsoft.com/office/drawing/2014/main" id="{0D317B1A-ACE1-628E-67A1-39FC8F2FA9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Homeostasis</a:t>
            </a:r>
            <a:endParaRPr dirty="0"/>
          </a:p>
        </p:txBody>
      </p:sp>
      <p:sp>
        <p:nvSpPr>
          <p:cNvPr id="122" name="Google Shape;122;g21fc1668999_0_20">
            <a:extLst>
              <a:ext uri="{FF2B5EF4-FFF2-40B4-BE49-F238E27FC236}">
                <a16:creationId xmlns:a16="http://schemas.microsoft.com/office/drawing/2014/main" id="{63BB98F2-929C-A8F3-50D8-5E36D64C54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654174"/>
            <a:ext cx="7886700" cy="48228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CA" dirty="0"/>
              <a:t>Strong or Pool</a:t>
            </a:r>
          </a:p>
          <a:p>
            <a:pPr lvl="1" indent="-457200"/>
            <a:r>
              <a:rPr lang="en-CA" dirty="0"/>
              <a:t>Constant composition of pools (reserves, structures)</a:t>
            </a:r>
          </a:p>
          <a:p>
            <a:pPr lvl="1" indent="-457200"/>
            <a:r>
              <a:rPr lang="en-CA" dirty="0"/>
              <a:t>Generalized compounds</a:t>
            </a:r>
          </a:p>
          <a:p>
            <a:pPr lvl="1" indent="-457200"/>
            <a:r>
              <a:rPr lang="en-CA" dirty="0"/>
              <a:t>Stoichiometric constraints on </a:t>
            </a:r>
            <a:r>
              <a:rPr lang="en-CA" dirty="0" smtClean="0"/>
              <a:t>synthesis</a:t>
            </a:r>
            <a:endParaRPr lang="en-CA" dirty="0"/>
          </a:p>
        </p:txBody>
      </p:sp>
      <p:sp>
        <p:nvSpPr>
          <p:cNvPr id="123" name="Google Shape;123;g21fc1668999_0_20">
            <a:extLst>
              <a:ext uri="{FF2B5EF4-FFF2-40B4-BE49-F238E27FC236}">
                <a16:creationId xmlns:a16="http://schemas.microsoft.com/office/drawing/2014/main" id="{434DA8CC-0582-454D-09EB-06B5A12C99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18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49852-2A77-52D4-F09C-A75A130F1DF9}"/>
              </a:ext>
            </a:extLst>
          </p:cNvPr>
          <p:cNvSpPr txBox="1"/>
          <p:nvPr/>
        </p:nvSpPr>
        <p:spPr>
          <a:xfrm>
            <a:off x="189717" y="282357"/>
            <a:ext cx="370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>
                    <a:lumMod val="75000"/>
                  </a:schemeClr>
                </a:solidFill>
              </a:rPr>
              <a:t>C</a:t>
            </a:r>
          </a:p>
          <a:p>
            <a:r>
              <a:rPr lang="en-US" sz="2000" b="1" dirty="0"/>
              <a:t>H</a:t>
            </a:r>
          </a:p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3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D66627DE-12F4-45AD-ED59-466607851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1668999_0_20">
            <a:extLst>
              <a:ext uri="{FF2B5EF4-FFF2-40B4-BE49-F238E27FC236}">
                <a16:creationId xmlns:a16="http://schemas.microsoft.com/office/drawing/2014/main" id="{0D317B1A-ACE1-628E-67A1-39FC8F2FA9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Homeostasis</a:t>
            </a:r>
            <a:endParaRPr dirty="0"/>
          </a:p>
        </p:txBody>
      </p:sp>
      <p:sp>
        <p:nvSpPr>
          <p:cNvPr id="123" name="Google Shape;123;g21fc1668999_0_20">
            <a:extLst>
              <a:ext uri="{FF2B5EF4-FFF2-40B4-BE49-F238E27FC236}">
                <a16:creationId xmlns:a16="http://schemas.microsoft.com/office/drawing/2014/main" id="{434DA8CC-0582-454D-09EB-06B5A12C99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19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49852-2A77-52D4-F09C-A75A130F1DF9}"/>
              </a:ext>
            </a:extLst>
          </p:cNvPr>
          <p:cNvSpPr txBox="1"/>
          <p:nvPr/>
        </p:nvSpPr>
        <p:spPr>
          <a:xfrm>
            <a:off x="189717" y="282357"/>
            <a:ext cx="370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>
                    <a:lumMod val="75000"/>
                  </a:schemeClr>
                </a:solidFill>
              </a:rPr>
              <a:t>C</a:t>
            </a:r>
          </a:p>
          <a:p>
            <a:r>
              <a:rPr lang="en-US" sz="2000" b="1" dirty="0"/>
              <a:t>H</a:t>
            </a:r>
          </a:p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09625" y="1790700"/>
            <a:ext cx="7705725" cy="4475889"/>
            <a:chOff x="2357099" y="2537891"/>
            <a:chExt cx="6158251" cy="372869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57099" y="2537891"/>
              <a:ext cx="6158251" cy="3401467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3287" y="5956188"/>
              <a:ext cx="3286125" cy="31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918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fc1668999_0_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Outline</a:t>
            </a:r>
            <a:endParaRPr dirty="0"/>
          </a:p>
        </p:txBody>
      </p:sp>
      <p:sp>
        <p:nvSpPr>
          <p:cNvPr id="114" name="Google Shape;114;g21fc1668999_0_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CA" dirty="0"/>
              <a:t>Orientation, Structure of the practical course, Objectives</a:t>
            </a:r>
          </a:p>
          <a:p>
            <a:pPr indent="-457200"/>
            <a:r>
              <a:rPr lang="en-CA" dirty="0"/>
              <a:t>Summary of the tele-course</a:t>
            </a:r>
          </a:p>
        </p:txBody>
      </p:sp>
      <p:sp>
        <p:nvSpPr>
          <p:cNvPr id="115" name="Google Shape;115;g21fc1668999_0_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D66627DE-12F4-45AD-ED59-466607851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1668999_0_20">
            <a:extLst>
              <a:ext uri="{FF2B5EF4-FFF2-40B4-BE49-F238E27FC236}">
                <a16:creationId xmlns:a16="http://schemas.microsoft.com/office/drawing/2014/main" id="{0D317B1A-ACE1-628E-67A1-39FC8F2FA9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Homeostasis</a:t>
            </a:r>
            <a:endParaRPr dirty="0"/>
          </a:p>
        </p:txBody>
      </p:sp>
      <p:sp>
        <p:nvSpPr>
          <p:cNvPr id="122" name="Google Shape;122;g21fc1668999_0_20">
            <a:extLst>
              <a:ext uri="{FF2B5EF4-FFF2-40B4-BE49-F238E27FC236}">
                <a16:creationId xmlns:a16="http://schemas.microsoft.com/office/drawing/2014/main" id="{63BB98F2-929C-A8F3-50D8-5E36D64C54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654174"/>
            <a:ext cx="7886700" cy="48228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CA" dirty="0"/>
              <a:t>Strong or Pool</a:t>
            </a:r>
          </a:p>
          <a:p>
            <a:pPr lvl="1" indent="-457200"/>
            <a:r>
              <a:rPr lang="en-CA" dirty="0"/>
              <a:t>Constant composition of pools (reserves, structures)</a:t>
            </a:r>
          </a:p>
          <a:p>
            <a:pPr lvl="1" indent="-457200"/>
            <a:r>
              <a:rPr lang="en-CA" dirty="0"/>
              <a:t>Generalized compounds</a:t>
            </a:r>
          </a:p>
          <a:p>
            <a:pPr lvl="1" indent="-457200"/>
            <a:r>
              <a:rPr lang="en-CA" dirty="0"/>
              <a:t>Stoichiometric constraints on synthesis</a:t>
            </a:r>
          </a:p>
          <a:p>
            <a:pPr indent="-457200"/>
            <a:r>
              <a:rPr lang="en-CA" dirty="0"/>
              <a:t>Weak or Constant Food</a:t>
            </a:r>
          </a:p>
          <a:p>
            <a:pPr lvl="1" indent="-457200"/>
            <a:r>
              <a:rPr lang="en-CA" dirty="0"/>
              <a:t>Constant composition of biomass during growth at constant food</a:t>
            </a:r>
          </a:p>
          <a:p>
            <a:pPr lvl="1" indent="-457200"/>
            <a:r>
              <a:rPr lang="en-CA" dirty="0"/>
              <a:t>Essential to reserve </a:t>
            </a:r>
            <a:r>
              <a:rPr lang="en-CA" dirty="0" smtClean="0"/>
              <a:t>dynamics</a:t>
            </a:r>
          </a:p>
        </p:txBody>
      </p:sp>
      <p:sp>
        <p:nvSpPr>
          <p:cNvPr id="123" name="Google Shape;123;g21fc1668999_0_20">
            <a:extLst>
              <a:ext uri="{FF2B5EF4-FFF2-40B4-BE49-F238E27FC236}">
                <a16:creationId xmlns:a16="http://schemas.microsoft.com/office/drawing/2014/main" id="{434DA8CC-0582-454D-09EB-06B5A12C99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20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49852-2A77-52D4-F09C-A75A130F1DF9}"/>
              </a:ext>
            </a:extLst>
          </p:cNvPr>
          <p:cNvSpPr txBox="1"/>
          <p:nvPr/>
        </p:nvSpPr>
        <p:spPr>
          <a:xfrm>
            <a:off x="189717" y="282357"/>
            <a:ext cx="370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>
                    <a:lumMod val="75000"/>
                  </a:schemeClr>
                </a:solidFill>
              </a:rPr>
              <a:t>C</a:t>
            </a:r>
          </a:p>
          <a:p>
            <a:r>
              <a:rPr lang="en-US" sz="2000" b="1" dirty="0"/>
              <a:t>H</a:t>
            </a:r>
          </a:p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49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D66627DE-12F4-45AD-ED59-466607851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1668999_0_20">
            <a:extLst>
              <a:ext uri="{FF2B5EF4-FFF2-40B4-BE49-F238E27FC236}">
                <a16:creationId xmlns:a16="http://schemas.microsoft.com/office/drawing/2014/main" id="{0D317B1A-ACE1-628E-67A1-39FC8F2FA9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Homeostasis</a:t>
            </a:r>
            <a:endParaRPr dirty="0"/>
          </a:p>
        </p:txBody>
      </p:sp>
      <p:sp>
        <p:nvSpPr>
          <p:cNvPr id="122" name="Google Shape;122;g21fc1668999_0_20">
            <a:extLst>
              <a:ext uri="{FF2B5EF4-FFF2-40B4-BE49-F238E27FC236}">
                <a16:creationId xmlns:a16="http://schemas.microsoft.com/office/drawing/2014/main" id="{63BB98F2-929C-A8F3-50D8-5E36D64C54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654174"/>
            <a:ext cx="7886700" cy="48228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CA" dirty="0"/>
              <a:t>Strong or Pool</a:t>
            </a:r>
          </a:p>
          <a:p>
            <a:pPr lvl="1" indent="-457200"/>
            <a:r>
              <a:rPr lang="en-CA" dirty="0"/>
              <a:t>Constant composition of pools (reserves, structures)</a:t>
            </a:r>
          </a:p>
          <a:p>
            <a:pPr lvl="1" indent="-457200"/>
            <a:r>
              <a:rPr lang="en-CA" dirty="0"/>
              <a:t>Generalized compounds</a:t>
            </a:r>
          </a:p>
          <a:p>
            <a:pPr lvl="1" indent="-457200"/>
            <a:r>
              <a:rPr lang="en-CA" dirty="0"/>
              <a:t>Stoichiometric constraints on synthesis</a:t>
            </a:r>
          </a:p>
          <a:p>
            <a:pPr indent="-457200"/>
            <a:r>
              <a:rPr lang="en-CA" dirty="0"/>
              <a:t>Weak or Constant Food</a:t>
            </a:r>
          </a:p>
          <a:p>
            <a:pPr lvl="1" indent="-457200"/>
            <a:r>
              <a:rPr lang="en-CA" dirty="0"/>
              <a:t>Constant composition of biomass during growth at constant food</a:t>
            </a:r>
          </a:p>
          <a:p>
            <a:pPr lvl="1" indent="-457200"/>
            <a:r>
              <a:rPr lang="en-CA" dirty="0"/>
              <a:t>Essential to reserve </a:t>
            </a:r>
            <a:r>
              <a:rPr lang="en-CA" dirty="0" smtClean="0"/>
              <a:t>dynamics</a:t>
            </a:r>
          </a:p>
          <a:p>
            <a:pPr indent="-457200"/>
            <a:r>
              <a:rPr lang="en-CA" dirty="0" smtClean="0"/>
              <a:t>Structural</a:t>
            </a:r>
          </a:p>
          <a:p>
            <a:pPr lvl="1" indent="-457200"/>
            <a:r>
              <a:rPr lang="en-CA" dirty="0" smtClean="0"/>
              <a:t>Constant relative proportions during growth</a:t>
            </a:r>
          </a:p>
          <a:p>
            <a:pPr lvl="1" indent="-457200"/>
            <a:r>
              <a:rPr lang="en-CA" dirty="0" err="1" smtClean="0"/>
              <a:t>Isomorphy</a:t>
            </a:r>
            <a:endParaRPr dirty="0"/>
          </a:p>
        </p:txBody>
      </p:sp>
      <p:sp>
        <p:nvSpPr>
          <p:cNvPr id="123" name="Google Shape;123;g21fc1668999_0_20">
            <a:extLst>
              <a:ext uri="{FF2B5EF4-FFF2-40B4-BE49-F238E27FC236}">
                <a16:creationId xmlns:a16="http://schemas.microsoft.com/office/drawing/2014/main" id="{434DA8CC-0582-454D-09EB-06B5A12C99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21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49852-2A77-52D4-F09C-A75A130F1DF9}"/>
              </a:ext>
            </a:extLst>
          </p:cNvPr>
          <p:cNvSpPr txBox="1"/>
          <p:nvPr/>
        </p:nvSpPr>
        <p:spPr>
          <a:xfrm>
            <a:off x="189717" y="282357"/>
            <a:ext cx="3706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bg1">
                    <a:lumMod val="75000"/>
                  </a:schemeClr>
                </a:solidFill>
              </a:rPr>
              <a:t>C</a:t>
            </a:r>
          </a:p>
          <a:p>
            <a:r>
              <a:rPr lang="en-US" sz="2000" b="1" dirty="0"/>
              <a:t>H</a:t>
            </a:r>
          </a:p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bg1">
                    <a:lumMod val="75000"/>
                  </a:schemeClr>
                </a:solidFill>
              </a:rPr>
              <a:t>K</a:t>
            </a:r>
            <a:endParaRPr 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AB1ABCA7-1D09-E0CA-520D-95D950C7A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1668999_0_20">
            <a:extLst>
              <a:ext uri="{FF2B5EF4-FFF2-40B4-BE49-F238E27FC236}">
                <a16:creationId xmlns:a16="http://schemas.microsoft.com/office/drawing/2014/main" id="{5B20CEA9-3248-73F5-3910-2F5ED2A28B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Standard DEB model</a:t>
            </a:r>
            <a:endParaRPr dirty="0"/>
          </a:p>
        </p:txBody>
      </p:sp>
      <p:sp>
        <p:nvSpPr>
          <p:cNvPr id="123" name="Google Shape;123;g21fc1668999_0_20">
            <a:extLst>
              <a:ext uri="{FF2B5EF4-FFF2-40B4-BE49-F238E27FC236}">
                <a16:creationId xmlns:a16="http://schemas.microsoft.com/office/drawing/2014/main" id="{488497C6-6195-6ACD-70B4-E5DCB9A956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22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6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AB1ABCA7-1D09-E0CA-520D-95D950C7A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1668999_0_20">
            <a:extLst>
              <a:ext uri="{FF2B5EF4-FFF2-40B4-BE49-F238E27FC236}">
                <a16:creationId xmlns:a16="http://schemas.microsoft.com/office/drawing/2014/main" id="{5B20CEA9-3248-73F5-3910-2F5ED2A28B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Cornerstones of DEB theory</a:t>
            </a:r>
            <a:endParaRPr dirty="0"/>
          </a:p>
        </p:txBody>
      </p:sp>
      <p:sp>
        <p:nvSpPr>
          <p:cNvPr id="122" name="Google Shape;122;g21fc1668999_0_20">
            <a:extLst>
              <a:ext uri="{FF2B5EF4-FFF2-40B4-BE49-F238E27FC236}">
                <a16:creationId xmlns:a16="http://schemas.microsoft.com/office/drawing/2014/main" id="{CEB67C58-7B58-1E6D-C2CA-3312DB1F77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en-CA" dirty="0"/>
              <a:t>What are the key concepts (Cornerstones) behind DEB theory?</a:t>
            </a:r>
          </a:p>
          <a:p>
            <a:pPr lvl="1" indent="-457200"/>
            <a:r>
              <a:rPr lang="en-CA" sz="4800" b="1" dirty="0"/>
              <a:t>C</a:t>
            </a:r>
            <a:r>
              <a:rPr lang="en-CA" sz="4800" dirty="0"/>
              <a:t>onservation</a:t>
            </a:r>
          </a:p>
          <a:p>
            <a:pPr lvl="1" indent="-457200"/>
            <a:r>
              <a:rPr lang="en-CA" sz="4800" b="1" dirty="0"/>
              <a:t>H</a:t>
            </a:r>
            <a:r>
              <a:rPr lang="en-CA" sz="4800" dirty="0"/>
              <a:t>omeostasis</a:t>
            </a:r>
          </a:p>
          <a:p>
            <a:pPr lvl="1" indent="-457200"/>
            <a:r>
              <a:rPr lang="en-CA" sz="4800" b="1" dirty="0"/>
              <a:t>R</a:t>
            </a:r>
            <a:r>
              <a:rPr lang="en-CA" sz="4800" dirty="0"/>
              <a:t>eserve</a:t>
            </a:r>
          </a:p>
          <a:p>
            <a:pPr lvl="1" indent="-457200"/>
            <a:r>
              <a:rPr lang="en-CA" sz="4800" b="1" dirty="0" smtClean="0"/>
              <a:t>K</a:t>
            </a:r>
            <a:r>
              <a:rPr lang="en-CA" sz="4800" dirty="0" smtClean="0"/>
              <a:t>appa</a:t>
            </a:r>
            <a:endParaRPr lang="en-CA" sz="4800" dirty="0"/>
          </a:p>
        </p:txBody>
      </p:sp>
      <p:sp>
        <p:nvSpPr>
          <p:cNvPr id="123" name="Google Shape;123;g21fc1668999_0_20">
            <a:extLst>
              <a:ext uri="{FF2B5EF4-FFF2-40B4-BE49-F238E27FC236}">
                <a16:creationId xmlns:a16="http://schemas.microsoft.com/office/drawing/2014/main" id="{488497C6-6195-6ACD-70B4-E5DCB9A956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602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97BDC2B4-CF8E-8328-14E2-27511B908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1668999_0_20">
            <a:extLst>
              <a:ext uri="{FF2B5EF4-FFF2-40B4-BE49-F238E27FC236}">
                <a16:creationId xmlns:a16="http://schemas.microsoft.com/office/drawing/2014/main" id="{C0D06725-F77F-528C-00B7-1926955557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Other concepts</a:t>
            </a:r>
            <a:endParaRPr dirty="0"/>
          </a:p>
        </p:txBody>
      </p:sp>
      <p:sp>
        <p:nvSpPr>
          <p:cNvPr id="122" name="Google Shape;122;g21fc1668999_0_20">
            <a:extLst>
              <a:ext uri="{FF2B5EF4-FFF2-40B4-BE49-F238E27FC236}">
                <a16:creationId xmlns:a16="http://schemas.microsoft.com/office/drawing/2014/main" id="{05855387-79C3-EBB0-E619-B8CD016AE6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CA" dirty="0"/>
              <a:t>Notation</a:t>
            </a:r>
          </a:p>
          <a:p>
            <a:pPr indent="-457200"/>
            <a:r>
              <a:rPr lang="en-CA" dirty="0"/>
              <a:t>Basic transformations</a:t>
            </a:r>
          </a:p>
          <a:p>
            <a:pPr indent="-457200"/>
            <a:r>
              <a:rPr lang="en-CA" dirty="0"/>
              <a:t>Demand / Supply</a:t>
            </a:r>
          </a:p>
          <a:p>
            <a:pPr indent="-457200"/>
            <a:r>
              <a:rPr lang="en-CA" dirty="0"/>
              <a:t>Intensive / Extensive</a:t>
            </a:r>
          </a:p>
          <a:p>
            <a:pPr indent="-457200"/>
            <a:r>
              <a:rPr lang="en-CA" dirty="0"/>
              <a:t>Life cycles</a:t>
            </a:r>
            <a:endParaRPr lang="en-US" dirty="0"/>
          </a:p>
        </p:txBody>
      </p:sp>
      <p:sp>
        <p:nvSpPr>
          <p:cNvPr id="123" name="Google Shape;123;g21fc1668999_0_20">
            <a:extLst>
              <a:ext uri="{FF2B5EF4-FFF2-40B4-BE49-F238E27FC236}">
                <a16:creationId xmlns:a16="http://schemas.microsoft.com/office/drawing/2014/main" id="{D2E730C8-1AF6-9B41-DAAB-BD9FAF2908E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24</a:t>
            </a:fld>
            <a:endParaRPr/>
          </a:p>
        </p:txBody>
      </p:sp>
      <p:pic>
        <p:nvPicPr>
          <p:cNvPr id="4" name="Picture 3" descr="A box with green lights coming out of it&#10;&#10;AI-generated content may be incorrect.">
            <a:extLst>
              <a:ext uri="{FF2B5EF4-FFF2-40B4-BE49-F238E27FC236}">
                <a16:creationId xmlns:a16="http://schemas.microsoft.com/office/drawing/2014/main" id="{76EF7DDF-CE37-4E7B-6A09-DBF194404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063" y="2141674"/>
            <a:ext cx="4520727" cy="43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5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1E39BCC5-94B1-E58E-242B-DC9B39E05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1668999_0_20">
            <a:extLst>
              <a:ext uri="{FF2B5EF4-FFF2-40B4-BE49-F238E27FC236}">
                <a16:creationId xmlns:a16="http://schemas.microsoft.com/office/drawing/2014/main" id="{06EC2704-3A30-F81F-1332-A1E8059695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Life-cycles: creating maps</a:t>
            </a:r>
            <a:endParaRPr dirty="0"/>
          </a:p>
        </p:txBody>
      </p:sp>
      <p:sp>
        <p:nvSpPr>
          <p:cNvPr id="122" name="Google Shape;122;g21fc1668999_0_20">
            <a:extLst>
              <a:ext uri="{FF2B5EF4-FFF2-40B4-BE49-F238E27FC236}">
                <a16:creationId xmlns:a16="http://schemas.microsoft.com/office/drawing/2014/main" id="{52C3364B-4932-5412-A4A1-E3037B6D14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CA" dirty="0"/>
              <a:t>Why are DEB defined life-stages different from terminology used by specialists?</a:t>
            </a:r>
          </a:p>
          <a:p>
            <a:pPr indent="-457200"/>
            <a:r>
              <a:rPr lang="en-CA" dirty="0"/>
              <a:t>How to model a complex life-cycle?</a:t>
            </a:r>
          </a:p>
          <a:p>
            <a:pPr lvl="1" indent="-457200"/>
            <a:r>
              <a:rPr lang="en-CA" dirty="0"/>
              <a:t>When does feeding starts?</a:t>
            </a:r>
          </a:p>
          <a:p>
            <a:pPr lvl="1" indent="-457200"/>
            <a:r>
              <a:rPr lang="en-CA" dirty="0"/>
              <a:t>When is puberty reached?</a:t>
            </a:r>
          </a:p>
          <a:p>
            <a:pPr lvl="1" indent="-457200"/>
            <a:r>
              <a:rPr lang="en-CA" dirty="0"/>
              <a:t>Is there a metamorphosis?</a:t>
            </a:r>
          </a:p>
          <a:p>
            <a:pPr indent="-457200"/>
            <a:r>
              <a:rPr lang="en-CA" dirty="0"/>
              <a:t>Complex life-cycles as variations of the standard DEB model “std”</a:t>
            </a:r>
          </a:p>
        </p:txBody>
      </p:sp>
      <p:sp>
        <p:nvSpPr>
          <p:cNvPr id="123" name="Google Shape;123;g21fc1668999_0_20">
            <a:extLst>
              <a:ext uri="{FF2B5EF4-FFF2-40B4-BE49-F238E27FC236}">
                <a16:creationId xmlns:a16="http://schemas.microsoft.com/office/drawing/2014/main" id="{19B9CCA1-2359-DD82-703A-3595DDB337C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142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67782BE6-74E6-3F33-0E19-3AB1F378B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1668999_0_20">
            <a:extLst>
              <a:ext uri="{FF2B5EF4-FFF2-40B4-BE49-F238E27FC236}">
                <a16:creationId xmlns:a16="http://schemas.microsoft.com/office/drawing/2014/main" id="{73706356-1D48-297A-9683-0606D77D0D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Life-cycles: creating maps</a:t>
            </a:r>
            <a:endParaRPr dirty="0"/>
          </a:p>
        </p:txBody>
      </p:sp>
      <p:sp>
        <p:nvSpPr>
          <p:cNvPr id="123" name="Google Shape;123;g21fc1668999_0_20">
            <a:extLst>
              <a:ext uri="{FF2B5EF4-FFF2-40B4-BE49-F238E27FC236}">
                <a16:creationId xmlns:a16="http://schemas.microsoft.com/office/drawing/2014/main" id="{3CC85CD5-8509-2BAA-E372-164D0A55E0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26</a:t>
            </a:fld>
            <a:endParaRPr/>
          </a:p>
        </p:txBody>
      </p:sp>
      <p:pic>
        <p:nvPicPr>
          <p:cNvPr id="2" name="Google Shape;255;g1def9ddadf9_0_0">
            <a:extLst>
              <a:ext uri="{FF2B5EF4-FFF2-40B4-BE49-F238E27FC236}">
                <a16:creationId xmlns:a16="http://schemas.microsoft.com/office/drawing/2014/main" id="{613EE983-D689-2973-24EA-2987E95E9A2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2780" b="2921"/>
          <a:stretch/>
        </p:blipFill>
        <p:spPr>
          <a:xfrm>
            <a:off x="1614487" y="2542811"/>
            <a:ext cx="5915025" cy="28292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69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4400"/>
              <a:buFont typeface="Calibri"/>
              <a:buNone/>
            </a:pP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Google Shape;129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153"/>
              </a:buClr>
              <a:buSzPts val="2800"/>
              <a:buNone/>
            </a:pPr>
            <a:endParaRPr lang="en-GB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3153"/>
              </a:buClr>
              <a:buSzPts val="2800"/>
              <a:buNone/>
            </a:pPr>
            <a:r>
              <a:rPr lang="en-GB" sz="48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Questions ?</a:t>
            </a:r>
            <a:endParaRPr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27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69DAE9-D200-4913-B9F3-1EE0CD691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977" y="0"/>
            <a:ext cx="1751023" cy="1036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fc1668999_0_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3</a:t>
            </a:fld>
            <a:endParaRPr/>
          </a:p>
        </p:txBody>
      </p:sp>
      <p:sp>
        <p:nvSpPr>
          <p:cNvPr id="3" name="Google Shape;96;p1">
            <a:extLst>
              <a:ext uri="{FF2B5EF4-FFF2-40B4-BE49-F238E27FC236}">
                <a16:creationId xmlns:a16="http://schemas.microsoft.com/office/drawing/2014/main" id="{790CDE0F-3033-A3D5-8353-80FD9C6DFB71}"/>
              </a:ext>
            </a:extLst>
          </p:cNvPr>
          <p:cNvSpPr txBox="1">
            <a:spLocks/>
          </p:cNvSpPr>
          <p:nvPr/>
        </p:nvSpPr>
        <p:spPr>
          <a:xfrm>
            <a:off x="685800" y="1828800"/>
            <a:ext cx="7772400" cy="2486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4C81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374C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20000"/>
              </a:lnSpc>
              <a:buClr>
                <a:srgbClr val="104F92"/>
              </a:buClr>
              <a:buSzPts val="6600"/>
            </a:pPr>
            <a:r>
              <a:rPr lang="en-CA" sz="6600" dirty="0">
                <a:solidFill>
                  <a:srgbClr val="104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Orientation</a:t>
            </a:r>
          </a:p>
          <a:p>
            <a:pPr algn="ctr">
              <a:lnSpc>
                <a:spcPct val="120000"/>
              </a:lnSpc>
              <a:buClr>
                <a:srgbClr val="104F92"/>
              </a:buClr>
              <a:buSzPts val="6600"/>
            </a:pPr>
            <a:r>
              <a:rPr lang="en-CA" sz="6600" dirty="0">
                <a:solidFill>
                  <a:srgbClr val="104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 of the practical course</a:t>
            </a:r>
          </a:p>
          <a:p>
            <a:pPr algn="ctr">
              <a:lnSpc>
                <a:spcPct val="120000"/>
              </a:lnSpc>
              <a:buClr>
                <a:srgbClr val="104F92"/>
              </a:buClr>
              <a:buSzPts val="6600"/>
            </a:pPr>
            <a:r>
              <a:rPr lang="en-CA" sz="6600" dirty="0">
                <a:solidFill>
                  <a:srgbClr val="104F9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015DE425-3DFD-B27C-6453-65A15A225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1668999_0_20">
            <a:extLst>
              <a:ext uri="{FF2B5EF4-FFF2-40B4-BE49-F238E27FC236}">
                <a16:creationId xmlns:a16="http://schemas.microsoft.com/office/drawing/2014/main" id="{AFDEF597-A2B5-FCEA-D30C-658A5C6CE2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Useful resources</a:t>
            </a:r>
            <a:endParaRPr dirty="0"/>
          </a:p>
        </p:txBody>
      </p:sp>
      <p:sp>
        <p:nvSpPr>
          <p:cNvPr id="122" name="Google Shape;122;g21fc1668999_0_20">
            <a:extLst>
              <a:ext uri="{FF2B5EF4-FFF2-40B4-BE49-F238E27FC236}">
                <a16:creationId xmlns:a16="http://schemas.microsoft.com/office/drawing/2014/main" id="{0D55FF53-3783-4456-E473-4EAA4D0943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CA" dirty="0"/>
              <a:t>Amp Database</a:t>
            </a:r>
          </a:p>
          <a:p>
            <a:r>
              <a:rPr lang="en-CA" dirty="0"/>
              <a:t>DEB Manuals (Book, comments of the book)</a:t>
            </a:r>
          </a:p>
          <a:p>
            <a:r>
              <a:rPr lang="en-CA" dirty="0"/>
              <a:t>Code repositories (GitHub)</a:t>
            </a:r>
          </a:p>
          <a:p>
            <a:r>
              <a:rPr lang="en-CA" dirty="0"/>
              <a:t>Frequent updates (Packages, documentation, pages)</a:t>
            </a:r>
          </a:p>
          <a:p>
            <a:r>
              <a:rPr lang="en-CA" dirty="0"/>
              <a:t>Short videos</a:t>
            </a:r>
          </a:p>
          <a:p>
            <a:r>
              <a:rPr lang="en-CA" dirty="0"/>
              <a:t>Teaching team and DEB experts</a:t>
            </a:r>
          </a:p>
        </p:txBody>
      </p:sp>
      <p:sp>
        <p:nvSpPr>
          <p:cNvPr id="123" name="Google Shape;123;g21fc1668999_0_20">
            <a:extLst>
              <a:ext uri="{FF2B5EF4-FFF2-40B4-BE49-F238E27FC236}">
                <a16:creationId xmlns:a16="http://schemas.microsoft.com/office/drawing/2014/main" id="{39E32A23-953A-AAF7-7093-8C60404E75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264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6450C52F-D26A-6A1B-55CC-BF353AC2F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1668999_0_20">
            <a:extLst>
              <a:ext uri="{FF2B5EF4-FFF2-40B4-BE49-F238E27FC236}">
                <a16:creationId xmlns:a16="http://schemas.microsoft.com/office/drawing/2014/main" id="{320402CC-7F21-8AE2-8166-93CA41386D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Ask questions!</a:t>
            </a:r>
            <a:endParaRPr dirty="0"/>
          </a:p>
        </p:txBody>
      </p:sp>
      <p:sp>
        <p:nvSpPr>
          <p:cNvPr id="122" name="Google Shape;122;g21fc1668999_0_20">
            <a:extLst>
              <a:ext uri="{FF2B5EF4-FFF2-40B4-BE49-F238E27FC236}">
                <a16:creationId xmlns:a16="http://schemas.microsoft.com/office/drawing/2014/main" id="{D592C6DD-98EE-2BDB-CAB0-03B9D33C6A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CA" dirty="0"/>
              <a:t>“There are no stupid questions, only stupid answers”</a:t>
            </a:r>
          </a:p>
          <a:p>
            <a:pPr indent="-457200"/>
            <a:r>
              <a:rPr lang="en-CA" dirty="0"/>
              <a:t>We welcome all questions. With a well formulated question one is 99% on the way to a solution</a:t>
            </a:r>
          </a:p>
          <a:p>
            <a:pPr indent="-457200"/>
            <a:r>
              <a:rPr lang="en-CA" dirty="0"/>
              <a:t>We all come with a broad spectrum of </a:t>
            </a:r>
            <a:r>
              <a:rPr lang="en-CA" dirty="0" smtClean="0"/>
              <a:t>experience. Cross-disciplinary </a:t>
            </a:r>
            <a:r>
              <a:rPr lang="en-CA" dirty="0"/>
              <a:t>communication can </a:t>
            </a:r>
            <a:r>
              <a:rPr lang="en-CA" dirty="0" smtClean="0"/>
              <a:t>sometimes be challenging.</a:t>
            </a:r>
            <a:endParaRPr lang="en-CA" dirty="0"/>
          </a:p>
        </p:txBody>
      </p:sp>
      <p:sp>
        <p:nvSpPr>
          <p:cNvPr id="123" name="Google Shape;123;g21fc1668999_0_20">
            <a:extLst>
              <a:ext uri="{FF2B5EF4-FFF2-40B4-BE49-F238E27FC236}">
                <a16:creationId xmlns:a16="http://schemas.microsoft.com/office/drawing/2014/main" id="{F48E68E9-EB5F-DCFB-3FBD-434B3091CD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91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9ECF2F61-1648-E9A8-9C30-B767E9136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1668999_0_20">
            <a:extLst>
              <a:ext uri="{FF2B5EF4-FFF2-40B4-BE49-F238E27FC236}">
                <a16:creationId xmlns:a16="http://schemas.microsoft.com/office/drawing/2014/main" id="{421AD9DC-C313-B871-DB4E-C4A5865DB0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Learning Objectives</a:t>
            </a:r>
            <a:endParaRPr dirty="0"/>
          </a:p>
        </p:txBody>
      </p:sp>
      <p:sp>
        <p:nvSpPr>
          <p:cNvPr id="122" name="Google Shape;122;g21fc1668999_0_20">
            <a:extLst>
              <a:ext uri="{FF2B5EF4-FFF2-40B4-BE49-F238E27FC236}">
                <a16:creationId xmlns:a16="http://schemas.microsoft.com/office/drawing/2014/main" id="{0D8B9DB1-6A1F-BC19-66B5-0CA28AE41A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indent="-457200"/>
            <a:r>
              <a:rPr lang="en-CA" dirty="0"/>
              <a:t>Formulate a research question</a:t>
            </a:r>
          </a:p>
          <a:p>
            <a:pPr indent="-457200"/>
            <a:r>
              <a:rPr lang="en-CA" dirty="0"/>
              <a:t>Learn the core DEB concepts and associated alternative concepts</a:t>
            </a:r>
          </a:p>
          <a:p>
            <a:pPr indent="-457200"/>
            <a:r>
              <a:rPr lang="en-CA" dirty="0"/>
              <a:t>Acquire the skills necessary to estimate DEB parameters using real-world data</a:t>
            </a:r>
          </a:p>
          <a:p>
            <a:pPr indent="-457200"/>
            <a:r>
              <a:rPr lang="en-CA" dirty="0"/>
              <a:t>Critically evaluate and discuss the biological realism of DEB parameters</a:t>
            </a:r>
          </a:p>
          <a:p>
            <a:pPr indent="-457200"/>
            <a:r>
              <a:rPr lang="en-CA" dirty="0"/>
              <a:t>Apply DEB (parameter estimation) techniques to support and enhance one's own research projects</a:t>
            </a:r>
          </a:p>
          <a:p>
            <a:pPr indent="-457200"/>
            <a:r>
              <a:rPr lang="en-CA" dirty="0"/>
              <a:t>Demonstrate the capacity to apply DEB theory to address contemporary issues in conservation, environmental impacts, and resource management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g21fc1668999_0_20">
            <a:extLst>
              <a:ext uri="{FF2B5EF4-FFF2-40B4-BE49-F238E27FC236}">
                <a16:creationId xmlns:a16="http://schemas.microsoft.com/office/drawing/2014/main" id="{08088BE3-8C16-7B2A-A157-168D30D4884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75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E40096FD-D058-70F0-E085-97563E96C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1668999_0_20">
            <a:extLst>
              <a:ext uri="{FF2B5EF4-FFF2-40B4-BE49-F238E27FC236}">
                <a16:creationId xmlns:a16="http://schemas.microsoft.com/office/drawing/2014/main" id="{5824A094-0B39-33C1-140C-05669F85AB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Content of the practical school</a:t>
            </a:r>
            <a:endParaRPr dirty="0"/>
          </a:p>
        </p:txBody>
      </p:sp>
      <p:sp>
        <p:nvSpPr>
          <p:cNvPr id="122" name="Google Shape;122;g21fc1668999_0_20">
            <a:extLst>
              <a:ext uri="{FF2B5EF4-FFF2-40B4-BE49-F238E27FC236}">
                <a16:creationId xmlns:a16="http://schemas.microsoft.com/office/drawing/2014/main" id="{882BACDE-1169-6C73-E49E-066535ECFB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/>
            <a:r>
              <a:rPr lang="en-CA" dirty="0"/>
              <a:t>"</a:t>
            </a:r>
            <a:r>
              <a:rPr lang="en-CA" dirty="0" err="1"/>
              <a:t>AmP</a:t>
            </a:r>
            <a:r>
              <a:rPr lang="en-CA" dirty="0"/>
              <a:t> workshop" - estimate parameters for your species (</a:t>
            </a:r>
            <a:r>
              <a:rPr lang="en-CA" dirty="0" smtClean="0"/>
              <a:t>14 </a:t>
            </a:r>
            <a:r>
              <a:rPr lang="en-CA" dirty="0"/>
              <a:t>h)</a:t>
            </a:r>
          </a:p>
          <a:p>
            <a:pPr indent="-457200"/>
            <a:r>
              <a:rPr lang="en-CA" dirty="0"/>
              <a:t>"DEB in practice" - guided exercises on applications (11 h)</a:t>
            </a:r>
          </a:p>
          <a:p>
            <a:pPr indent="-457200"/>
            <a:r>
              <a:rPr lang="en-CA" dirty="0"/>
              <a:t>Lectures (19 </a:t>
            </a:r>
            <a:r>
              <a:rPr lang="en-CA" dirty="0" smtClean="0"/>
              <a:t>h + 1 h)</a:t>
            </a:r>
            <a:endParaRPr lang="en-CA" dirty="0"/>
          </a:p>
          <a:p>
            <a:pPr indent="-457200"/>
            <a:r>
              <a:rPr lang="en-CA" dirty="0"/>
              <a:t>"Group discussions" - present your discussion topic (6 h)</a:t>
            </a:r>
          </a:p>
          <a:p>
            <a:pPr indent="-457200"/>
            <a:r>
              <a:rPr lang="en-CA" dirty="0"/>
              <a:t>"Plenary discussions" (2 h)</a:t>
            </a:r>
          </a:p>
          <a:p>
            <a:pPr indent="-457200"/>
            <a:r>
              <a:rPr lang="en-CA" dirty="0"/>
              <a:t>"Pet presentations" (3 h)</a:t>
            </a:r>
          </a:p>
        </p:txBody>
      </p:sp>
      <p:sp>
        <p:nvSpPr>
          <p:cNvPr id="123" name="Google Shape;123;g21fc1668999_0_20">
            <a:extLst>
              <a:ext uri="{FF2B5EF4-FFF2-40B4-BE49-F238E27FC236}">
                <a16:creationId xmlns:a16="http://schemas.microsoft.com/office/drawing/2014/main" id="{31CA9D47-3D6D-8D8F-C819-DB5C944B3BB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642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EA5609E0-B74A-B9F5-D8ED-5FC1A8C29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fc1668999_0_20">
            <a:extLst>
              <a:ext uri="{FF2B5EF4-FFF2-40B4-BE49-F238E27FC236}">
                <a16:creationId xmlns:a16="http://schemas.microsoft.com/office/drawing/2014/main" id="{9BB2A4CA-531A-D137-5E6A-72A91D5D6E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AmP</a:t>
            </a:r>
            <a:r>
              <a:rPr lang="en-US" dirty="0"/>
              <a:t> workshop (</a:t>
            </a:r>
            <a:r>
              <a:rPr lang="en-US" dirty="0" smtClean="0"/>
              <a:t>14 </a:t>
            </a:r>
            <a:r>
              <a:rPr lang="en-US" dirty="0"/>
              <a:t>h)</a:t>
            </a:r>
            <a:endParaRPr dirty="0"/>
          </a:p>
        </p:txBody>
      </p:sp>
      <p:sp>
        <p:nvSpPr>
          <p:cNvPr id="123" name="Google Shape;123;g21fc1668999_0_20">
            <a:extLst>
              <a:ext uri="{FF2B5EF4-FFF2-40B4-BE49-F238E27FC236}">
                <a16:creationId xmlns:a16="http://schemas.microsoft.com/office/drawing/2014/main" id="{6C0915B0-9853-864F-1E76-D8107DDCEF3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hr-HR"/>
              <a:t>8</a:t>
            </a:fld>
            <a:endParaRPr/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CB869D30-EC32-F250-66C3-4E8363E3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88876"/>
            <a:ext cx="4144835" cy="2756549"/>
          </a:xfrm>
        </p:spPr>
      </p:pic>
      <p:pic>
        <p:nvPicPr>
          <p:cNvPr id="3" name="Google Shape;151;g24e986034fc_0_26">
            <a:extLst>
              <a:ext uri="{FF2B5EF4-FFF2-40B4-BE49-F238E27FC236}">
                <a16:creationId xmlns:a16="http://schemas.microsoft.com/office/drawing/2014/main" id="{D09E7E78-72CB-873B-8B9B-E655FFDE5CC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125" y="2589575"/>
            <a:ext cx="3802176" cy="2555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23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Lectures (19h + 1h)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 smtClean="0"/>
              <a:t>9</a:t>
            </a:fld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628650" y="4676973"/>
            <a:ext cx="4073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2"/>
              </a:rPr>
              <a:t>https://www.youtube.com/watch?v=w0aAoVj_diU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707" y="2071888"/>
            <a:ext cx="3557586" cy="35575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0560" y="2974608"/>
            <a:ext cx="4121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800" dirty="0" smtClean="0"/>
              <a:t>Multivariate DEB models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2071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2682</TotalTime>
  <Words>736</Words>
  <Application>Microsoft Office PowerPoint</Application>
  <PresentationFormat>On-screen Show (4:3)</PresentationFormat>
  <Paragraphs>213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Welcome &amp; Tele-course summary</vt:lpstr>
      <vt:lpstr>Outline</vt:lpstr>
      <vt:lpstr>PowerPoint Presentation</vt:lpstr>
      <vt:lpstr>Useful resources</vt:lpstr>
      <vt:lpstr>Ask questions!</vt:lpstr>
      <vt:lpstr>Learning Objectives</vt:lpstr>
      <vt:lpstr>Content of the practical school</vt:lpstr>
      <vt:lpstr>AmP workshop (14 h)</vt:lpstr>
      <vt:lpstr>Lectures (19h + 1h)</vt:lpstr>
      <vt:lpstr>Group discussion (6 h)</vt:lpstr>
      <vt:lpstr>Plenary discussion (2 h)</vt:lpstr>
      <vt:lpstr>DEB in practice - guided exercises on applications (11 h)</vt:lpstr>
      <vt:lpstr>PowerPoint Presentation</vt:lpstr>
      <vt:lpstr>DEB book outline</vt:lpstr>
      <vt:lpstr>Cornerstones of DEB theory</vt:lpstr>
      <vt:lpstr>Cornerstones of DEB theory</vt:lpstr>
      <vt:lpstr>Conservation</vt:lpstr>
      <vt:lpstr>Homeostasis</vt:lpstr>
      <vt:lpstr>Homeostasis</vt:lpstr>
      <vt:lpstr>Homeostasis</vt:lpstr>
      <vt:lpstr>Homeostasis</vt:lpstr>
      <vt:lpstr>Standard DEB model</vt:lpstr>
      <vt:lpstr>Cornerstones of DEB theory</vt:lpstr>
      <vt:lpstr>Other concepts</vt:lpstr>
      <vt:lpstr>Life-cycles: creating maps</vt:lpstr>
      <vt:lpstr>Life-cycles: creating maps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lecture</dc:title>
  <dc:creator>Nina</dc:creator>
  <cp:lastModifiedBy>Gonçalo</cp:lastModifiedBy>
  <cp:revision>35</cp:revision>
  <dcterms:created xsi:type="dcterms:W3CDTF">2023-03-12T15:46:38Z</dcterms:created>
  <dcterms:modified xsi:type="dcterms:W3CDTF">2025-05-26T11:52:01Z</dcterms:modified>
</cp:coreProperties>
</file>