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1E42"/>
    <a:srgbClr val="6CACE4"/>
    <a:srgbClr val="FE5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156" y="-3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0B5A1-EF7D-4A06-A2E3-969A7BF1F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C50EE9-DC57-4DB8-A95B-2555DA181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C1B8E-FB8E-4971-B9A1-AF3EBF50B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2C79-D946-4ED0-BD62-A6439FD89D7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A2D80-DAAA-4CE2-BFF2-C7AC20965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445AD-3518-4AF6-9685-5991D5F96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B6BB-EFC8-4A03-96DF-3C257922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5EBB-2E10-4D30-BD4C-613B376B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353C5-742E-4EF0-BB6C-82148D010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57E8F-C5DA-4F63-9B6A-28EC2986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2C79-D946-4ED0-BD62-A6439FD89D7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66A25-2C46-491D-A95F-C4C0CC55D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DBF3A-3AD3-4CEF-8B05-6DC1D2F80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B6BB-EFC8-4A03-96DF-3C257922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06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9992E0-0FC3-4992-BD23-3B9DF21269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9E2EA-746A-43A1-ACAE-68A253593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570D2-2F82-4539-BA20-D0FDFB82E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2C79-D946-4ED0-BD62-A6439FD89D7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8B2A1-0937-41E8-AE68-391D0CBD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22C30-5EDE-496B-88DB-90FAEFDF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B6BB-EFC8-4A03-96DF-3C257922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4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92EE-F14A-44F4-A648-E1F80ED5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0A6D-FBDD-4CA9-A903-92B7B382C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4BED7-B3FF-43DA-8D4B-65B2A1CC6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2C79-D946-4ED0-BD62-A6439FD89D7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D858E-CA32-40E5-871D-1EDC33B01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D4034-5F5D-4FF5-9A1F-49E2A0D0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B6BB-EFC8-4A03-96DF-3C257922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6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0D4F-5FAE-40BE-8FAB-A5DDD4FA4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7EF94-F70B-4F43-9B6F-D9C99E03B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77CFC-BF6F-491B-9562-6AAFE85A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2C79-D946-4ED0-BD62-A6439FD89D7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3C4FA-EDCD-4722-85CB-B554C6DFF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39015-8499-4086-B218-0AD73BF9D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B6BB-EFC8-4A03-96DF-3C257922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1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76307-98DE-4BFA-B753-164030FA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3BAF8-61D1-4117-8399-F96759DBC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37D78-C6C1-480A-B116-4C6A9DFB8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732E8-DDA8-40EC-B1A5-8CC94A5C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2C79-D946-4ED0-BD62-A6439FD89D7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3F245-005F-4890-92DE-A1A60161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6A8B3-4656-43D2-B5E5-067EF0FD8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B6BB-EFC8-4A03-96DF-3C257922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7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CF95-412B-4424-95EA-64E005C16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FC6C6-1CAD-4F0C-BE0A-DA264AE77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1BEC6-F5DC-4189-9387-024C951E5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3F73D9-1FBD-4A4C-8A7F-D0809E8D0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991BE9-9501-43EE-B2F9-A0AFDA3A7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4F8757-B7E4-4421-9DBD-273A6BC12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2C79-D946-4ED0-BD62-A6439FD89D7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3EBD7F-D477-4D63-B9AD-3901B7C04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E8CD11-4522-4BC9-981D-EB7079824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B6BB-EFC8-4A03-96DF-3C257922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9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913C1-38F4-4382-A2A2-E4EEF542D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B8335B-FAFE-4CFC-8B0F-EBDEED9C1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2C79-D946-4ED0-BD62-A6439FD89D7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D8AB0-8EC8-40DC-A985-0A9651187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D2D3A0-A8EA-425D-ABD5-850E32D1A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B6BB-EFC8-4A03-96DF-3C257922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9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5E1E0-68AB-4600-BEFB-54A77271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2C79-D946-4ED0-BD62-A6439FD89D7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BAF93E-08EE-40A6-8EFD-51F741D14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4E13A-9E8E-4D06-A837-EBE7E6F33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B6BB-EFC8-4A03-96DF-3C257922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4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B9A8A-A7A0-4241-A9B8-644F11F06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18A4A-3FC7-4EEA-8F6E-D158F58F1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2C70B-427C-4F60-8088-CD935F336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6E9D2-C00B-469D-BEDF-2DC97C3B9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2C79-D946-4ED0-BD62-A6439FD89D7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AEC7A-EAD6-4FEF-9D80-92CC396B9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9AEAB-DCD5-4A75-9E09-385D4A60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B6BB-EFC8-4A03-96DF-3C257922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52BB6-B1D9-4684-B79E-7B6C8415B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040A9-7942-4BC4-98F4-6A7FD33E5F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1CBB4-F787-4949-946C-2E968429A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ACD8C-2607-43B3-92DC-07090F700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2C79-D946-4ED0-BD62-A6439FD89D7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09BB2-DDCB-4BBC-B2FC-CF8355E6C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71212-CB37-46C9-8E1B-7549F3DA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B6BB-EFC8-4A03-96DF-3C257922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4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0B7737-935B-4834-A648-44F7C7C9C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E1184-B0E7-4076-B703-556F3305A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E05AC-9684-492F-8812-54513EFA5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C2C79-D946-4ED0-BD62-A6439FD89D7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49B18-4689-4450-9A54-7356719D1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B269E-DA2B-440B-AD70-92959BC60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5B6BB-EFC8-4A03-96DF-3C257922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5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0AB948F-58A5-41D8-ACAA-EB44EAF54761}"/>
              </a:ext>
            </a:extLst>
          </p:cNvPr>
          <p:cNvSpPr/>
          <p:nvPr/>
        </p:nvSpPr>
        <p:spPr>
          <a:xfrm>
            <a:off x="4529361" y="926523"/>
            <a:ext cx="7675563" cy="5931477"/>
          </a:xfrm>
          <a:prstGeom prst="rect">
            <a:avLst/>
          </a:prstGeom>
          <a:solidFill>
            <a:srgbClr val="6CA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5" dirty="0"/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95979C24-0DBA-47BF-90FE-D8C22C7EC241}"/>
              </a:ext>
            </a:extLst>
          </p:cNvPr>
          <p:cNvSpPr/>
          <p:nvPr/>
        </p:nvSpPr>
        <p:spPr>
          <a:xfrm rot="10800000">
            <a:off x="4529362" y="0"/>
            <a:ext cx="7662638" cy="2587625"/>
          </a:xfrm>
          <a:prstGeom prst="round2SameRect">
            <a:avLst>
              <a:gd name="adj1" fmla="val 8041"/>
              <a:gd name="adj2" fmla="val 0"/>
            </a:avLst>
          </a:prstGeom>
          <a:solidFill>
            <a:srgbClr val="041E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5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ADD14E-C199-4760-AEC8-5A122DC933FE}"/>
              </a:ext>
            </a:extLst>
          </p:cNvPr>
          <p:cNvSpPr txBox="1"/>
          <p:nvPr/>
        </p:nvSpPr>
        <p:spPr>
          <a:xfrm>
            <a:off x="6233953" y="548302"/>
            <a:ext cx="537729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5" dirty="0">
                <a:solidFill>
                  <a:schemeClr val="bg1"/>
                </a:solidFill>
                <a:latin typeface="MillerBanner Black" panose="02000504090000020003" pitchFamily="50" charset="0"/>
              </a:rPr>
              <a:t>Algorithms can robustly </a:t>
            </a:r>
            <a:r>
              <a:rPr lang="en-US" sz="2875" dirty="0">
                <a:solidFill>
                  <a:srgbClr val="FE5000"/>
                </a:solidFill>
                <a:latin typeface="MillerBanner Black" panose="02000504090000020003" pitchFamily="50" charset="0"/>
              </a:rPr>
              <a:t>outperform</a:t>
            </a:r>
            <a:r>
              <a:rPr lang="en-US" sz="2875" dirty="0">
                <a:solidFill>
                  <a:srgbClr val="6CACE4"/>
                </a:solidFill>
                <a:latin typeface="MillerBanner Black" panose="02000504090000020003" pitchFamily="50" charset="0"/>
              </a:rPr>
              <a:t> </a:t>
            </a:r>
            <a:r>
              <a:rPr lang="en-US" sz="2875" dirty="0">
                <a:solidFill>
                  <a:schemeClr val="bg1"/>
                </a:solidFill>
                <a:latin typeface="MillerBanner Black" panose="02000504090000020003" pitchFamily="50" charset="0"/>
              </a:rPr>
              <a:t>common approaches on </a:t>
            </a:r>
            <a:r>
              <a:rPr lang="en-US" sz="2875" dirty="0">
                <a:solidFill>
                  <a:srgbClr val="FE5000"/>
                </a:solidFill>
                <a:latin typeface="MillerBanner Black" panose="02000504090000020003" pitchFamily="50" charset="0"/>
              </a:rPr>
              <a:t>NYC property sale price </a:t>
            </a:r>
            <a:r>
              <a:rPr lang="en-US" sz="2875" dirty="0">
                <a:solidFill>
                  <a:schemeClr val="bg1"/>
                </a:solidFill>
                <a:latin typeface="MillerBanner Black" panose="02000504090000020003" pitchFamily="50" charset="0"/>
              </a:rPr>
              <a:t>predictions.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A056F8-BC27-4DCD-B15C-FA94A7DA881D}"/>
              </a:ext>
            </a:extLst>
          </p:cNvPr>
          <p:cNvSpPr txBox="1"/>
          <p:nvPr/>
        </p:nvSpPr>
        <p:spPr>
          <a:xfrm>
            <a:off x="312584" y="1261034"/>
            <a:ext cx="1982932" cy="303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>
                <a:solidFill>
                  <a:srgbClr val="041E42"/>
                </a:solidFill>
                <a:latin typeface="MillerBanner Black" panose="02000504090000020003" pitchFamily="50" charset="0"/>
              </a:rPr>
              <a:t>Background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C98A35-9306-4E6A-8713-5AA6CAD12EE9}"/>
              </a:ext>
            </a:extLst>
          </p:cNvPr>
          <p:cNvSpPr txBox="1"/>
          <p:nvPr/>
        </p:nvSpPr>
        <p:spPr>
          <a:xfrm>
            <a:off x="312583" y="2187557"/>
            <a:ext cx="1982932" cy="303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>
                <a:solidFill>
                  <a:srgbClr val="041E42"/>
                </a:solidFill>
                <a:latin typeface="MillerBanner Black" panose="02000504090000020003" pitchFamily="50" charset="0"/>
              </a:rPr>
              <a:t>Methods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828FA7-16EB-4FE1-987C-0A921A16F162}"/>
              </a:ext>
            </a:extLst>
          </p:cNvPr>
          <p:cNvSpPr txBox="1"/>
          <p:nvPr/>
        </p:nvSpPr>
        <p:spPr>
          <a:xfrm>
            <a:off x="312582" y="4840201"/>
            <a:ext cx="3550291" cy="303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>
                <a:solidFill>
                  <a:srgbClr val="041E42"/>
                </a:solidFill>
                <a:latin typeface="MillerBanner Black" panose="02000504090000020003" pitchFamily="50" charset="0"/>
              </a:rPr>
              <a:t>Challenges, Conclusion and Limitations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8FA433-B487-4C5D-ACDF-5ECBFFDA7486}"/>
              </a:ext>
            </a:extLst>
          </p:cNvPr>
          <p:cNvSpPr txBox="1"/>
          <p:nvPr/>
        </p:nvSpPr>
        <p:spPr>
          <a:xfrm>
            <a:off x="311105" y="712440"/>
            <a:ext cx="120000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D3B809-9BA6-469D-9DD0-E6C31E9578E7}"/>
              </a:ext>
            </a:extLst>
          </p:cNvPr>
          <p:cNvSpPr txBox="1"/>
          <p:nvPr/>
        </p:nvSpPr>
        <p:spPr>
          <a:xfrm>
            <a:off x="311104" y="795555"/>
            <a:ext cx="1543807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b="1" dirty="0">
                <a:solidFill>
                  <a:srgbClr val="041E4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Matthaeus</a:t>
            </a:r>
            <a:r>
              <a:rPr lang="en-US" sz="1250" b="1" dirty="0">
                <a:solidFill>
                  <a:srgbClr val="31092D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1250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Hilpold</a:t>
            </a:r>
            <a:endParaRPr lang="en-US" sz="12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7FFB07-8DE4-4252-A036-536551FF354E}"/>
              </a:ext>
            </a:extLst>
          </p:cNvPr>
          <p:cNvSpPr txBox="1"/>
          <p:nvPr/>
        </p:nvSpPr>
        <p:spPr>
          <a:xfrm>
            <a:off x="319046" y="1520702"/>
            <a:ext cx="1982932" cy="765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7" b="1" dirty="0">
                <a:latin typeface="Segoe UI" panose="020B0502040204020203" pitchFamily="34" charset="0"/>
                <a:cs typeface="Segoe UI" panose="020B0502040204020203" pitchFamily="34" charset="0"/>
              </a:rPr>
              <a:t>Can AI outperform junior appraisers in predicting selling prices of NYC properties?</a:t>
            </a:r>
            <a:r>
              <a:rPr lang="en-US" sz="667" dirty="0">
                <a:latin typeface="Segoe UI" panose="020B0502040204020203" pitchFamily="34" charset="0"/>
                <a:cs typeface="Segoe UI" panose="020B0502040204020203" pitchFamily="34" charset="0"/>
              </a:rPr>
              <a:t> If so, time and money can be saved by developing a reliable automated solution. Many have tried, few have succeeded. Here, I discuss my approach.</a:t>
            </a:r>
            <a:endParaRPr lang="en-US" sz="667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375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59BC32-6FA7-44A0-8A2B-1B3D80B3204E}"/>
              </a:ext>
            </a:extLst>
          </p:cNvPr>
          <p:cNvSpPr txBox="1"/>
          <p:nvPr/>
        </p:nvSpPr>
        <p:spPr>
          <a:xfrm>
            <a:off x="312583" y="5108633"/>
            <a:ext cx="2854480" cy="101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7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667" dirty="0">
                <a:latin typeface="Segoe UI" panose="020B0502040204020203" pitchFamily="34" charset="0"/>
                <a:cs typeface="Segoe UI" panose="020B0502040204020203" pitchFamily="34" charset="0"/>
              </a:rPr>
              <a:t>YC sale data is very noisy: many properties are sold at 0$, data pertaining to the date and area of the property is often infeasible or missing. </a:t>
            </a:r>
            <a:br>
              <a:rPr lang="en-US" sz="667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667" dirty="0">
                <a:latin typeface="Segoe UI" panose="020B0502040204020203" pitchFamily="34" charset="0"/>
                <a:cs typeface="Segoe UI" panose="020B0502040204020203" pitchFamily="34" charset="0"/>
              </a:rPr>
              <a:t>Appropriate data cleaning and the right model nonetheless achieve a </a:t>
            </a:r>
            <a:r>
              <a:rPr lang="en-US" sz="667" b="1" dirty="0">
                <a:latin typeface="Segoe UI" panose="020B0502040204020203" pitchFamily="34" charset="0"/>
                <a:cs typeface="Segoe UI" panose="020B0502040204020203" pitchFamily="34" charset="0"/>
              </a:rPr>
              <a:t>better</a:t>
            </a:r>
            <a:r>
              <a:rPr lang="en-US" sz="667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667" b="1" dirty="0">
                <a:latin typeface="Segoe UI" panose="020B0502040204020203" pitchFamily="34" charset="0"/>
                <a:cs typeface="Segoe UI" panose="020B0502040204020203" pitchFamily="34" charset="0"/>
              </a:rPr>
              <a:t>more</a:t>
            </a:r>
            <a:r>
              <a:rPr lang="en-US" sz="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667" b="1" dirty="0">
                <a:latin typeface="Segoe UI" panose="020B0502040204020203" pitchFamily="34" charset="0"/>
                <a:cs typeface="Segoe UI" panose="020B0502040204020203" pitchFamily="34" charset="0"/>
              </a:rPr>
              <a:t>robust</a:t>
            </a:r>
            <a:r>
              <a:rPr lang="en-US" sz="667" dirty="0">
                <a:latin typeface="Segoe UI" panose="020B0502040204020203" pitchFamily="34" charset="0"/>
                <a:cs typeface="Segoe UI" panose="020B0502040204020203" pitchFamily="34" charset="0"/>
              </a:rPr>
              <a:t> average prediction </a:t>
            </a:r>
            <a:r>
              <a:rPr lang="en-US" sz="667" b="1" dirty="0">
                <a:latin typeface="Segoe UI" panose="020B0502040204020203" pitchFamily="34" charset="0"/>
                <a:cs typeface="Segoe UI" panose="020B0502040204020203" pitchFamily="34" charset="0"/>
              </a:rPr>
              <a:t>than</a:t>
            </a:r>
            <a:r>
              <a:rPr lang="en-US" sz="667" dirty="0">
                <a:latin typeface="Segoe UI" panose="020B0502040204020203" pitchFamily="34" charset="0"/>
                <a:cs typeface="Segoe UI" panose="020B0502040204020203" pitchFamily="34" charset="0"/>
              </a:rPr>
              <a:t> the commonly used </a:t>
            </a:r>
            <a:r>
              <a:rPr lang="en-US" sz="667" b="1" dirty="0">
                <a:latin typeface="Segoe UI" panose="020B0502040204020203" pitchFamily="34" charset="0"/>
                <a:cs typeface="Segoe UI" panose="020B0502040204020203" pitchFamily="34" charset="0"/>
              </a:rPr>
              <a:t>linear regressors</a:t>
            </a:r>
            <a:r>
              <a:rPr lang="en-US" sz="667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br>
              <a:rPr lang="en-US" sz="667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667" b="1" dirty="0">
                <a:latin typeface="Segoe UI" panose="020B0502040204020203" pitchFamily="34" charset="0"/>
                <a:cs typeface="Segoe UI" panose="020B0502040204020203" pitchFamily="34" charset="0"/>
              </a:rPr>
              <a:t>Human</a:t>
            </a:r>
            <a:r>
              <a:rPr lang="en-US" sz="667" dirty="0">
                <a:latin typeface="Segoe UI" panose="020B0502040204020203" pitchFamily="34" charset="0"/>
                <a:cs typeface="Segoe UI" panose="020B0502040204020203" pitchFamily="34" charset="0"/>
              </a:rPr>
              <a:t> junior </a:t>
            </a:r>
            <a:r>
              <a:rPr lang="en-US" sz="667" b="1" dirty="0">
                <a:latin typeface="Segoe UI" panose="020B0502040204020203" pitchFamily="34" charset="0"/>
                <a:cs typeface="Segoe UI" panose="020B0502040204020203" pitchFamily="34" charset="0"/>
              </a:rPr>
              <a:t>appraisers</a:t>
            </a:r>
            <a:r>
              <a:rPr lang="en-US" sz="667" dirty="0">
                <a:latin typeface="Segoe UI" panose="020B0502040204020203" pitchFamily="34" charset="0"/>
                <a:cs typeface="Segoe UI" panose="020B0502040204020203" pitchFamily="34" charset="0"/>
              </a:rPr>
              <a:t> are –however- </a:t>
            </a:r>
            <a:r>
              <a:rPr lang="en-US" sz="667" b="1" dirty="0">
                <a:latin typeface="Segoe UI" panose="020B0502040204020203" pitchFamily="34" charset="0"/>
                <a:cs typeface="Segoe UI" panose="020B0502040204020203" pitchFamily="34" charset="0"/>
              </a:rPr>
              <a:t>still better </a:t>
            </a:r>
            <a:r>
              <a:rPr lang="en-US" sz="667" dirty="0">
                <a:latin typeface="Segoe UI" panose="020B0502040204020203" pitchFamily="34" charset="0"/>
                <a:cs typeface="Segoe UI" panose="020B0502040204020203" pitchFamily="34" charset="0"/>
              </a:rPr>
              <a:t>at mitigating these outliers. They are doubly as accurate, with an average 70000$ error, according to REIT (sources on the website – scan the QR code).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2F1A311-7EEA-4AAC-B71B-E1ECC016BD88}"/>
              </a:ext>
            </a:extLst>
          </p:cNvPr>
          <p:cNvGrpSpPr/>
          <p:nvPr/>
        </p:nvGrpSpPr>
        <p:grpSpPr>
          <a:xfrm>
            <a:off x="4737043" y="6004009"/>
            <a:ext cx="951382" cy="843094"/>
            <a:chOff x="20699490" y="29440994"/>
            <a:chExt cx="3356265" cy="2809742"/>
          </a:xfrm>
        </p:grpSpPr>
        <p:sp>
          <p:nvSpPr>
            <p:cNvPr id="34" name="Rectangle: Top Corners Rounded 33">
              <a:extLst>
                <a:ext uri="{FF2B5EF4-FFF2-40B4-BE49-F238E27FC236}">
                  <a16:creationId xmlns:a16="http://schemas.microsoft.com/office/drawing/2014/main" id="{135AA4A1-3E8C-45A7-A496-BCA6E3F59FD3}"/>
                </a:ext>
              </a:extLst>
            </p:cNvPr>
            <p:cNvSpPr/>
            <p:nvPr/>
          </p:nvSpPr>
          <p:spPr>
            <a:xfrm rot="16200000">
              <a:off x="21143159" y="29114850"/>
              <a:ext cx="2586451" cy="3238740"/>
            </a:xfrm>
            <a:prstGeom prst="round2SameRect">
              <a:avLst/>
            </a:prstGeom>
            <a:solidFill>
              <a:srgbClr val="3109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5" dirty="0"/>
            </a:p>
          </p:txBody>
        </p: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FDA6A10C-D63D-4D00-897F-87F7122F1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932743" y="29692481"/>
              <a:ext cx="529536" cy="529536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6554669-98E2-4371-903E-F541C2EF354B}"/>
                </a:ext>
              </a:extLst>
            </p:cNvPr>
            <p:cNvSpPr txBox="1"/>
            <p:nvPr/>
          </p:nvSpPr>
          <p:spPr>
            <a:xfrm rot="5400000">
              <a:off x="20103631" y="30842350"/>
              <a:ext cx="2004245" cy="812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err="1">
                  <a:solidFill>
                    <a:schemeClr val="bg1"/>
                  </a:solidFill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PrePrint</a:t>
              </a:r>
              <a:endParaRPr lang="en-US" sz="500" dirty="0">
                <a:solidFill>
                  <a:schemeClr val="bg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243E67C-BD27-47D9-84CC-43CBC2920FEA}"/>
              </a:ext>
            </a:extLst>
          </p:cNvPr>
          <p:cNvSpPr/>
          <p:nvPr/>
        </p:nvSpPr>
        <p:spPr>
          <a:xfrm>
            <a:off x="346170" y="2447480"/>
            <a:ext cx="796634" cy="291523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159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45000" rIns="45000" bIns="45000" rtlCol="0" anchor="ctr"/>
          <a:lstStyle/>
          <a:p>
            <a:r>
              <a:rPr lang="en-US" sz="667" b="1" dirty="0">
                <a:solidFill>
                  <a:srgbClr val="041E4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Sales data for NYC</a:t>
            </a:r>
            <a:endParaRPr lang="en-US" sz="417" dirty="0">
              <a:solidFill>
                <a:srgbClr val="041E4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BEE7249-C1B0-4717-A7DE-03A7756E6275}"/>
              </a:ext>
            </a:extLst>
          </p:cNvPr>
          <p:cNvSpPr/>
          <p:nvPr/>
        </p:nvSpPr>
        <p:spPr>
          <a:xfrm>
            <a:off x="346170" y="2862966"/>
            <a:ext cx="796634" cy="440728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159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45000" rIns="45000" bIns="45000" rtlCol="0" anchor="ctr"/>
          <a:lstStyle/>
          <a:p>
            <a:r>
              <a:rPr lang="en-US" sz="417" b="1" dirty="0">
                <a:solidFill>
                  <a:srgbClr val="041E4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Pre-processing &amp; data exploration</a:t>
            </a:r>
          </a:p>
          <a:p>
            <a:r>
              <a:rPr lang="en-US" sz="417" dirty="0">
                <a:solidFill>
                  <a:srgbClr val="310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Remove incomplete entries and entries with erroneous or irrelevant data. Transform variables. Pick best variables.</a:t>
            </a:r>
            <a:endParaRPr lang="en-US" sz="583" dirty="0">
              <a:solidFill>
                <a:srgbClr val="3109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04ED71A-761D-4452-B88E-C4683A3EE123}"/>
              </a:ext>
            </a:extLst>
          </p:cNvPr>
          <p:cNvSpPr/>
          <p:nvPr/>
        </p:nvSpPr>
        <p:spPr>
          <a:xfrm>
            <a:off x="346170" y="3403085"/>
            <a:ext cx="796634" cy="494097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159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45000" rIns="45000" bIns="45000" rtlCol="0" anchor="ctr"/>
          <a:lstStyle/>
          <a:p>
            <a:r>
              <a:rPr lang="en-US" sz="417" b="1" dirty="0">
                <a:solidFill>
                  <a:srgbClr val="041E4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Outlier removal</a:t>
            </a:r>
            <a:r>
              <a:rPr lang="en-US" sz="417" dirty="0">
                <a:solidFill>
                  <a:srgbClr val="31092D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. Drop extreme data points for square footage and prices. We want the classifier to be robust </a:t>
            </a:r>
            <a:r>
              <a:rPr lang="en-US" sz="417" dirty="0" err="1">
                <a:solidFill>
                  <a:srgbClr val="31092D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wrt</a:t>
            </a:r>
            <a:r>
              <a:rPr lang="en-US" sz="417" dirty="0">
                <a:solidFill>
                  <a:srgbClr val="31092D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avg. NYC properties.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A3A58F-3950-4532-A4F9-91D14ACD1771}"/>
              </a:ext>
            </a:extLst>
          </p:cNvPr>
          <p:cNvSpPr/>
          <p:nvPr/>
        </p:nvSpPr>
        <p:spPr>
          <a:xfrm>
            <a:off x="1259314" y="3403085"/>
            <a:ext cx="503593" cy="126206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159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45000" rIns="45000" bIns="45000" rtlCol="0" anchor="ctr"/>
          <a:lstStyle/>
          <a:p>
            <a:r>
              <a:rPr lang="en-US" sz="417" b="1" dirty="0">
                <a:solidFill>
                  <a:srgbClr val="041E4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Split off test set.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8004469-7FB8-45CE-AF5D-D358969C3768}"/>
              </a:ext>
            </a:extLst>
          </p:cNvPr>
          <p:cNvSpPr/>
          <p:nvPr/>
        </p:nvSpPr>
        <p:spPr>
          <a:xfrm>
            <a:off x="1011882" y="4002152"/>
            <a:ext cx="993349" cy="197153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159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45000" rIns="45000" bIns="45000" rtlCol="0" anchor="ctr"/>
          <a:lstStyle/>
          <a:p>
            <a:r>
              <a:rPr lang="en-US" sz="417" b="1" dirty="0">
                <a:solidFill>
                  <a:srgbClr val="041E4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Train a baseline linear regression model.</a:t>
            </a:r>
          </a:p>
          <a:p>
            <a:r>
              <a:rPr lang="en-US" sz="417" dirty="0">
                <a:solidFill>
                  <a:srgbClr val="310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Used to benchmark other algorithms.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B8CCD92-AB16-489F-AEA1-7CEAC4158FA9}"/>
              </a:ext>
            </a:extLst>
          </p:cNvPr>
          <p:cNvCxnSpPr>
            <a:cxnSpLocks/>
            <a:stCxn id="32" idx="2"/>
            <a:endCxn id="40" idx="0"/>
          </p:cNvCxnSpPr>
          <p:nvPr/>
        </p:nvCxnSpPr>
        <p:spPr>
          <a:xfrm>
            <a:off x="744487" y="2739003"/>
            <a:ext cx="0" cy="123963"/>
          </a:xfrm>
          <a:prstGeom prst="straightConnector1">
            <a:avLst/>
          </a:prstGeom>
          <a:ln>
            <a:solidFill>
              <a:srgbClr val="FE5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4EEC59-145D-4570-8AFF-910B5EBF4CBE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142804" y="3465682"/>
            <a:ext cx="116510" cy="506"/>
          </a:xfrm>
          <a:prstGeom prst="straightConnector1">
            <a:avLst/>
          </a:prstGeom>
          <a:ln>
            <a:solidFill>
              <a:srgbClr val="FE5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Graphic 18">
            <a:extLst>
              <a:ext uri="{FF2B5EF4-FFF2-40B4-BE49-F238E27FC236}">
                <a16:creationId xmlns:a16="http://schemas.microsoft.com/office/drawing/2014/main" id="{9C96DE7B-24D1-4841-9EF9-4DD4A72E45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79317" y="6114058"/>
            <a:ext cx="2814302" cy="588896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1C5F7DD0-B4A4-4D3F-93C3-764C73BAD3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67367" y="6056152"/>
            <a:ext cx="646802" cy="64680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39C2F82-EC46-41AD-961C-7DC9D9951F8E}"/>
              </a:ext>
            </a:extLst>
          </p:cNvPr>
          <p:cNvSpPr txBox="1"/>
          <p:nvPr/>
        </p:nvSpPr>
        <p:spPr>
          <a:xfrm>
            <a:off x="311105" y="126380"/>
            <a:ext cx="3157741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75" dirty="0">
                <a:solidFill>
                  <a:srgbClr val="041E42"/>
                </a:solidFill>
                <a:latin typeface="MillerBanner Black" panose="02000504090000020003" pitchFamily="50" charset="0"/>
              </a:rPr>
              <a:t>B</a:t>
            </a:r>
            <a:r>
              <a:rPr lang="en-US" sz="1375" dirty="0" err="1">
                <a:solidFill>
                  <a:srgbClr val="041E42"/>
                </a:solidFill>
                <a:latin typeface="MillerBanner Black" panose="02000504090000020003" pitchFamily="50" charset="0"/>
              </a:rPr>
              <a:t>uilding</a:t>
            </a:r>
            <a:r>
              <a:rPr lang="en-US" sz="1375" dirty="0">
                <a:solidFill>
                  <a:srgbClr val="041E42"/>
                </a:solidFill>
                <a:latin typeface="MillerBanner Black" panose="02000504090000020003" pitchFamily="50" charset="0"/>
              </a:rPr>
              <a:t> a robust regression model on New York City property prices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10A3115F-7A5C-4F65-AFD3-EF012E488C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5684" y="6447873"/>
            <a:ext cx="408129" cy="510162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C74C2393-C078-4C54-8EDF-AC2C067AE1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32777" y="561756"/>
            <a:ext cx="1347611" cy="1347611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9C0E226-2FB8-44F8-BCA1-18E37282DD84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>
          <a:xfrm>
            <a:off x="744487" y="3303694"/>
            <a:ext cx="0" cy="99391"/>
          </a:xfrm>
          <a:prstGeom prst="straightConnector1">
            <a:avLst/>
          </a:prstGeom>
          <a:ln>
            <a:solidFill>
              <a:srgbClr val="FE5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3FC8FC8D-0372-483D-B733-368B51CEE2B1}"/>
              </a:ext>
            </a:extLst>
          </p:cNvPr>
          <p:cNvSpPr/>
          <p:nvPr/>
        </p:nvSpPr>
        <p:spPr>
          <a:xfrm>
            <a:off x="1259314" y="3565072"/>
            <a:ext cx="503593" cy="199683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159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45000" rIns="45000" bIns="45000" rtlCol="0" anchor="ctr"/>
          <a:lstStyle/>
          <a:p>
            <a:r>
              <a:rPr lang="en-US" sz="417" b="1" dirty="0">
                <a:solidFill>
                  <a:srgbClr val="041E4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Split off training and validation set.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8C06A3D-72B3-4137-AB53-F7602A971C38}"/>
              </a:ext>
            </a:extLst>
          </p:cNvPr>
          <p:cNvCxnSpPr>
            <a:cxnSpLocks/>
          </p:cNvCxnSpPr>
          <p:nvPr/>
        </p:nvCxnSpPr>
        <p:spPr>
          <a:xfrm>
            <a:off x="1142804" y="3659446"/>
            <a:ext cx="116510" cy="506"/>
          </a:xfrm>
          <a:prstGeom prst="straightConnector1">
            <a:avLst/>
          </a:prstGeom>
          <a:ln>
            <a:solidFill>
              <a:srgbClr val="FE5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A301358F-BD9C-46ED-A03F-4726AC1C2093}"/>
              </a:ext>
            </a:extLst>
          </p:cNvPr>
          <p:cNvSpPr/>
          <p:nvPr/>
        </p:nvSpPr>
        <p:spPr>
          <a:xfrm>
            <a:off x="319046" y="4268701"/>
            <a:ext cx="993349" cy="291523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159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45000" rIns="45000" bIns="45000" rtlCol="0" anchor="ctr"/>
          <a:lstStyle/>
          <a:p>
            <a:r>
              <a:rPr lang="en-US" sz="417" b="1" dirty="0">
                <a:solidFill>
                  <a:srgbClr val="041E4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Train and cross-validate other models.</a:t>
            </a:r>
          </a:p>
          <a:p>
            <a:r>
              <a:rPr lang="en-US" sz="417" dirty="0">
                <a:solidFill>
                  <a:srgbClr val="310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Evaluate them against the linear regression model.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D91EC89-37F1-4597-ADE2-BAB7C664F04B}"/>
              </a:ext>
            </a:extLst>
          </p:cNvPr>
          <p:cNvSpPr/>
          <p:nvPr/>
        </p:nvSpPr>
        <p:spPr>
          <a:xfrm>
            <a:off x="1717069" y="4248240"/>
            <a:ext cx="1019781" cy="336772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159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45000" rIns="45000" bIns="45000" rtlCol="0" anchor="ctr"/>
          <a:lstStyle/>
          <a:p>
            <a:r>
              <a:rPr lang="en-US" sz="417" b="1" dirty="0">
                <a:solidFill>
                  <a:srgbClr val="041E4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Combine the models and average their predictions to boost results?</a:t>
            </a:r>
          </a:p>
          <a:p>
            <a:r>
              <a:rPr lang="en-US" sz="417" dirty="0">
                <a:solidFill>
                  <a:srgbClr val="3109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 is strong – but three are stronger? Runtime on my PC exceeds the deadline- unfortunately.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8FD6032-DCE9-4EDE-A8A2-EA10CC4C54F1}"/>
              </a:ext>
            </a:extLst>
          </p:cNvPr>
          <p:cNvCxnSpPr>
            <a:cxnSpLocks/>
            <a:stCxn id="81" idx="2"/>
            <a:endCxn id="48" idx="0"/>
          </p:cNvCxnSpPr>
          <p:nvPr/>
        </p:nvCxnSpPr>
        <p:spPr>
          <a:xfrm flipH="1">
            <a:off x="1508557" y="3764755"/>
            <a:ext cx="2554" cy="237397"/>
          </a:xfrm>
          <a:prstGeom prst="straightConnector1">
            <a:avLst/>
          </a:prstGeom>
          <a:ln>
            <a:solidFill>
              <a:srgbClr val="FE5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B409F11-5007-4F79-B481-0FF2501CE60F}"/>
              </a:ext>
            </a:extLst>
          </p:cNvPr>
          <p:cNvCxnSpPr>
            <a:cxnSpLocks/>
            <a:stCxn id="48" idx="3"/>
            <a:endCxn id="95" idx="0"/>
          </p:cNvCxnSpPr>
          <p:nvPr/>
        </p:nvCxnSpPr>
        <p:spPr>
          <a:xfrm>
            <a:off x="2005231" y="4100729"/>
            <a:ext cx="221729" cy="147511"/>
          </a:xfrm>
          <a:prstGeom prst="bentConnector2">
            <a:avLst/>
          </a:prstGeom>
          <a:ln>
            <a:solidFill>
              <a:srgbClr val="FE5000"/>
            </a:solidFill>
            <a:miter lim="800000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Arrow Connector 105">
            <a:extLst>
              <a:ext uri="{FF2B5EF4-FFF2-40B4-BE49-F238E27FC236}">
                <a16:creationId xmlns:a16="http://schemas.microsoft.com/office/drawing/2014/main" id="{3E57586D-5067-4B80-A843-B561734167CE}"/>
              </a:ext>
            </a:extLst>
          </p:cNvPr>
          <p:cNvCxnSpPr>
            <a:cxnSpLocks/>
            <a:stCxn id="48" idx="1"/>
            <a:endCxn id="94" idx="0"/>
          </p:cNvCxnSpPr>
          <p:nvPr/>
        </p:nvCxnSpPr>
        <p:spPr>
          <a:xfrm rot="10800000" flipV="1">
            <a:off x="815722" y="4100729"/>
            <a:ext cx="196161" cy="167972"/>
          </a:xfrm>
          <a:prstGeom prst="bentConnector2">
            <a:avLst/>
          </a:prstGeom>
          <a:ln>
            <a:solidFill>
              <a:srgbClr val="FE5000"/>
            </a:solidFill>
            <a:miter lim="800000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05">
            <a:extLst>
              <a:ext uri="{FF2B5EF4-FFF2-40B4-BE49-F238E27FC236}">
                <a16:creationId xmlns:a16="http://schemas.microsoft.com/office/drawing/2014/main" id="{04971987-5351-438A-9AAF-582D411CB140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>
            <a:off x="1312395" y="4414463"/>
            <a:ext cx="404674" cy="2163"/>
          </a:xfrm>
          <a:prstGeom prst="straightConnector1">
            <a:avLst/>
          </a:prstGeom>
          <a:ln>
            <a:solidFill>
              <a:srgbClr val="FE5000"/>
            </a:solidFill>
            <a:miter lim="800000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2" name="Picture 8">
            <a:extLst>
              <a:ext uri="{FF2B5EF4-FFF2-40B4-BE49-F238E27FC236}">
                <a16:creationId xmlns:a16="http://schemas.microsoft.com/office/drawing/2014/main" id="{F8E95C7E-9DFF-413E-BC21-D5F07AF08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0" y="1547915"/>
            <a:ext cx="993349" cy="71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39C2CB4-93ED-409F-B4B9-82AB5248A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584" y="1564963"/>
            <a:ext cx="680999" cy="67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147" name="Table 4147">
            <a:extLst>
              <a:ext uri="{FF2B5EF4-FFF2-40B4-BE49-F238E27FC236}">
                <a16:creationId xmlns:a16="http://schemas.microsoft.com/office/drawing/2014/main" id="{7A7AA19E-3589-473D-8F82-0A8DED56F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88259"/>
              </p:ext>
            </p:extLst>
          </p:nvPr>
        </p:nvGraphicFramePr>
        <p:xfrm>
          <a:off x="5045547" y="3149221"/>
          <a:ext cx="2907104" cy="2017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151">
                  <a:extLst>
                    <a:ext uri="{9D8B030D-6E8A-4147-A177-3AD203B41FA5}">
                      <a16:colId xmlns:a16="http://schemas.microsoft.com/office/drawing/2014/main" val="602727633"/>
                    </a:ext>
                  </a:extLst>
                </a:gridCol>
                <a:gridCol w="587679">
                  <a:extLst>
                    <a:ext uri="{9D8B030D-6E8A-4147-A177-3AD203B41FA5}">
                      <a16:colId xmlns:a16="http://schemas.microsoft.com/office/drawing/2014/main" val="205101725"/>
                    </a:ext>
                  </a:extLst>
                </a:gridCol>
                <a:gridCol w="1338274">
                  <a:extLst>
                    <a:ext uri="{9D8B030D-6E8A-4147-A177-3AD203B41FA5}">
                      <a16:colId xmlns:a16="http://schemas.microsoft.com/office/drawing/2014/main" val="2113423439"/>
                    </a:ext>
                  </a:extLst>
                </a:gridCol>
              </a:tblGrid>
              <a:tr h="515098">
                <a:tc>
                  <a:txBody>
                    <a:bodyPr/>
                    <a:lstStyle/>
                    <a:p>
                      <a:r>
                        <a:rPr lang="de-DE" sz="1380" dirty="0">
                          <a:solidFill>
                            <a:srgbClr val="FE5000"/>
                          </a:solidFill>
                        </a:rPr>
                        <a:t>Model</a:t>
                      </a:r>
                      <a:endParaRPr lang="en-US" sz="1380" dirty="0">
                        <a:solidFill>
                          <a:srgbClr val="FE5000"/>
                        </a:solidFill>
                      </a:endParaRPr>
                    </a:p>
                  </a:txBody>
                  <a:tcPr>
                    <a:solidFill>
                      <a:srgbClr val="041E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80" dirty="0">
                          <a:solidFill>
                            <a:srgbClr val="FE5000"/>
                          </a:solidFill>
                        </a:rPr>
                        <a:t>R</a:t>
                      </a:r>
                      <a:r>
                        <a:rPr lang="en-US" sz="1380" dirty="0">
                          <a:solidFill>
                            <a:srgbClr val="FE5000"/>
                          </a:solidFill>
                        </a:rPr>
                        <a:t>²</a:t>
                      </a:r>
                    </a:p>
                  </a:txBody>
                  <a:tcPr>
                    <a:solidFill>
                      <a:srgbClr val="041E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80" dirty="0">
                          <a:solidFill>
                            <a:srgbClr val="FE5000"/>
                          </a:solidFill>
                        </a:rPr>
                        <a:t>MAE </a:t>
                      </a:r>
                      <a:br>
                        <a:rPr lang="de-DE" sz="1380" dirty="0">
                          <a:solidFill>
                            <a:srgbClr val="FE5000"/>
                          </a:solidFill>
                        </a:rPr>
                      </a:br>
                      <a:r>
                        <a:rPr lang="de-DE" sz="1380" dirty="0">
                          <a:solidFill>
                            <a:srgbClr val="FE5000"/>
                          </a:solidFill>
                        </a:rPr>
                        <a:t>(mln. USD)</a:t>
                      </a:r>
                      <a:endParaRPr lang="en-US" sz="1380" dirty="0">
                        <a:solidFill>
                          <a:srgbClr val="FE5000"/>
                        </a:solidFill>
                      </a:endParaRPr>
                    </a:p>
                  </a:txBody>
                  <a:tcPr>
                    <a:solidFill>
                      <a:srgbClr val="041E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05308"/>
                  </a:ext>
                </a:extLst>
              </a:tr>
              <a:tr h="300474">
                <a:tc>
                  <a:txBody>
                    <a:bodyPr/>
                    <a:lstStyle/>
                    <a:p>
                      <a:r>
                        <a:rPr lang="de-DE" sz="670" dirty="0"/>
                        <a:t>Linear baseline regressor</a:t>
                      </a:r>
                      <a:endParaRPr lang="en-US" sz="67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70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70" dirty="0"/>
                        <a:t>288.05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599721"/>
                  </a:ext>
                </a:extLst>
              </a:tr>
              <a:tr h="300474">
                <a:tc>
                  <a:txBody>
                    <a:bodyPr/>
                    <a:lstStyle/>
                    <a:p>
                      <a:r>
                        <a:rPr lang="de-DE" sz="670" dirty="0"/>
                        <a:t>Linear Kernel Ridge regressor</a:t>
                      </a:r>
                      <a:endParaRPr lang="en-US" sz="67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70" dirty="0"/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70" dirty="0"/>
                        <a:t>189.99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44863"/>
                  </a:ext>
                </a:extLst>
              </a:tr>
              <a:tr h="300474">
                <a:tc>
                  <a:txBody>
                    <a:bodyPr/>
                    <a:lstStyle/>
                    <a:p>
                      <a:r>
                        <a:rPr lang="de-DE" sz="670" dirty="0"/>
                        <a:t>RBF Kernel Ridge regressor</a:t>
                      </a:r>
                      <a:endParaRPr lang="en-US" sz="67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7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70" dirty="0"/>
                        <a:t>193.12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785798"/>
                  </a:ext>
                </a:extLst>
              </a:tr>
              <a:tr h="3004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70" dirty="0"/>
                        <a:t>Random Forests regressor</a:t>
                      </a:r>
                      <a:endParaRPr lang="en-US" sz="67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670" dirty="0"/>
                        <a:t>0.53</a:t>
                      </a:r>
                      <a:endParaRPr lang="en-US" sz="67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670" dirty="0"/>
                        <a:t>195.24</a:t>
                      </a:r>
                      <a:endParaRPr lang="en-US" sz="67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703246"/>
                  </a:ext>
                </a:extLst>
              </a:tr>
              <a:tr h="3004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70" dirty="0"/>
                        <a:t>Combined average boosted regressor</a:t>
                      </a:r>
                      <a:endParaRPr lang="en-US" sz="67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670" dirty="0"/>
                        <a:t>??</a:t>
                      </a:r>
                      <a:endParaRPr lang="en-US" sz="67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670" dirty="0"/>
                        <a:t>??</a:t>
                      </a:r>
                      <a:endParaRPr lang="en-US" sz="67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38310"/>
                  </a:ext>
                </a:extLst>
              </a:tr>
            </a:tbl>
          </a:graphicData>
        </a:graphic>
      </p:graphicFrame>
      <p:pic>
        <p:nvPicPr>
          <p:cNvPr id="1036" name="Picture 12">
            <a:extLst>
              <a:ext uri="{FF2B5EF4-FFF2-40B4-BE49-F238E27FC236}">
                <a16:creationId xmlns:a16="http://schemas.microsoft.com/office/drawing/2014/main" id="{1B719767-D3A4-4BA6-B0DC-3F4AB8DE1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645" y="3149221"/>
            <a:ext cx="2433603" cy="176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86F19E8D-BF96-4A1A-ADC4-665528085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952" y="2453925"/>
            <a:ext cx="996344" cy="7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490BBE1A-CD5E-46A8-AFA0-280203A69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973" y="2447480"/>
            <a:ext cx="996344" cy="7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390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334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MillerBanner Black</vt:lpstr>
      <vt:lpstr>Segoe UI</vt:lpstr>
      <vt:lpstr>Segoe UI Light</vt:lpstr>
      <vt:lpstr>Segoe UI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Hippi Egal</dc:creator>
  <cp:lastModifiedBy>Hippi Egal</cp:lastModifiedBy>
  <cp:revision>19</cp:revision>
  <dcterms:created xsi:type="dcterms:W3CDTF">2020-10-25T19:38:02Z</dcterms:created>
  <dcterms:modified xsi:type="dcterms:W3CDTF">2020-10-25T23:17:29Z</dcterms:modified>
</cp:coreProperties>
</file>