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/>
          <p:nvPr>
            <p:ph idx="12" type="sldNum"/>
          </p:nvPr>
        </p:nvSpPr>
        <p:spPr>
          <a:xfrm>
            <a:off x="3884612" y="8685213"/>
            <a:ext cx="2971799" cy="458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 rot="5400000">
            <a:off x="2396330" y="57943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685800" y="1122362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subTitle"/>
          </p:nvPr>
        </p:nvSpPr>
        <p:spPr>
          <a:xfrm>
            <a:off x="1143000" y="3602037"/>
            <a:ext cx="6858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baseline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623887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>
                <a:solidFill>
                  <a:schemeClr val="dk1"/>
                </a:solidFill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629841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4629150" y="1681163"/>
            <a:ext cx="388739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b="1" sz="2400"/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4629150" y="2505075"/>
            <a:ext cx="388739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600"/>
            </a:lvl1pPr>
            <a:lvl2pPr indent="0" marL="457200" rtl="0">
              <a:spcBef>
                <a:spcPts val="0"/>
              </a:spcBef>
              <a:buFont typeface="Calibri"/>
              <a:buNone/>
              <a:defRPr sz="1400"/>
            </a:lvl2pPr>
            <a:lvl3pPr indent="0" marL="914400" rtl="0">
              <a:spcBef>
                <a:spcPts val="0"/>
              </a:spcBef>
              <a:buFont typeface="Calibri"/>
              <a:buNone/>
              <a:defRPr sz="1200"/>
            </a:lvl3pPr>
            <a:lvl4pPr indent="0" marL="1371600" rtl="0">
              <a:spcBef>
                <a:spcPts val="0"/>
              </a:spcBef>
              <a:buFont typeface="Calibri"/>
              <a:buNone/>
              <a:defRPr sz="1000"/>
            </a:lvl4pPr>
            <a:lvl5pPr indent="0" marL="1828800" rtl="0">
              <a:spcBef>
                <a:spcPts val="0"/>
              </a:spcBef>
              <a:buFont typeface="Calibri"/>
              <a:buNone/>
              <a:defRPr sz="1000"/>
            </a:lvl5pPr>
            <a:lvl6pPr indent="0" marL="2286000" rtl="0">
              <a:spcBef>
                <a:spcPts val="0"/>
              </a:spcBef>
              <a:buFont typeface="Calibri"/>
              <a:buNone/>
              <a:defRPr sz="1000"/>
            </a:lvl6pPr>
            <a:lvl7pPr indent="0" marL="2743200" rtl="0">
              <a:spcBef>
                <a:spcPts val="0"/>
              </a:spcBef>
              <a:buFont typeface="Calibri"/>
              <a:buNone/>
              <a:defRPr sz="1000"/>
            </a:lvl7pPr>
            <a:lvl8pPr indent="0" marL="3200400" rtl="0">
              <a:spcBef>
                <a:spcPts val="0"/>
              </a:spcBef>
              <a:buFont typeface="Calibri"/>
              <a:buNone/>
              <a:defRPr sz="1000"/>
            </a:lvl8pPr>
            <a:lvl9pPr indent="0" marL="3657600" rtl="0">
              <a:spcBef>
                <a:spcPts val="0"/>
              </a:spcBef>
              <a:buFont typeface="Calibri"/>
              <a:buNone/>
              <a:defRPr sz="1000"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29841" y="457200"/>
            <a:ext cx="2949178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/>
          <p:nvPr>
            <p:ph idx="2" type="pic"/>
          </p:nvPr>
        </p:nvSpPr>
        <p:spPr>
          <a:xfrm>
            <a:off x="3887391" y="987425"/>
            <a:ext cx="462915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buClr>
                <a:srgbClr val="888888"/>
              </a:buClr>
              <a:buFont typeface="Calibri"/>
              <a:buNone/>
              <a:defRPr b="0" baseline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Font typeface="Calibri"/>
              <a:buNone/>
              <a:defRPr sz="1600"/>
            </a:lvl1pPr>
            <a:lvl2pPr indent="0" marL="457200" rtl="0">
              <a:spcBef>
                <a:spcPts val="0"/>
              </a:spcBef>
              <a:buFont typeface="Calibri"/>
              <a:buNone/>
              <a:defRPr sz="1400"/>
            </a:lvl2pPr>
            <a:lvl3pPr indent="0" marL="914400" rtl="0">
              <a:spcBef>
                <a:spcPts val="0"/>
              </a:spcBef>
              <a:buFont typeface="Calibri"/>
              <a:buNone/>
              <a:defRPr sz="1200"/>
            </a:lvl3pPr>
            <a:lvl4pPr indent="0" marL="1371600" rtl="0">
              <a:spcBef>
                <a:spcPts val="0"/>
              </a:spcBef>
              <a:buFont typeface="Calibri"/>
              <a:buNone/>
              <a:defRPr sz="1000"/>
            </a:lvl4pPr>
            <a:lvl5pPr indent="0" marL="1828800" rtl="0">
              <a:spcBef>
                <a:spcPts val="0"/>
              </a:spcBef>
              <a:buFont typeface="Calibri"/>
              <a:buNone/>
              <a:defRPr sz="1000"/>
            </a:lvl5pPr>
            <a:lvl6pPr indent="0" marL="2286000" rtl="0">
              <a:spcBef>
                <a:spcPts val="0"/>
              </a:spcBef>
              <a:buFont typeface="Calibri"/>
              <a:buNone/>
              <a:defRPr sz="1000"/>
            </a:lvl6pPr>
            <a:lvl7pPr indent="0" marL="2743200" rtl="0">
              <a:spcBef>
                <a:spcPts val="0"/>
              </a:spcBef>
              <a:buFont typeface="Calibri"/>
              <a:buNone/>
              <a:defRPr sz="1000"/>
            </a:lvl7pPr>
            <a:lvl8pPr indent="0" marL="3200400" rtl="0">
              <a:spcBef>
                <a:spcPts val="0"/>
              </a:spcBef>
              <a:buFont typeface="Calibri"/>
              <a:buNone/>
              <a:defRPr sz="1000"/>
            </a:lvl8pPr>
            <a:lvl9pPr indent="0" marL="3657600" rtl="0">
              <a:spcBef>
                <a:spcPts val="0"/>
              </a:spcBef>
              <a:buFont typeface="Calibri"/>
              <a:buNone/>
              <a:defRPr sz="1000"/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>
            <a:off x="628650" y="365126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baseline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b="0" baseline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1" type="ftr"/>
          </p:nvPr>
        </p:nvSpPr>
        <p:spPr>
          <a:xfrm>
            <a:off x="3028950" y="6356351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 b="0" baseline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l">
              <a:spcBef>
                <a:spcPts val="0"/>
              </a:spcBef>
              <a:defRPr b="0" baseline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Relationship Id="rId4" Type="http://schemas.openxmlformats.org/officeDocument/2006/relationships/image" Target="../media/image08.png"/><Relationship Id="rId5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Relationship Id="rId4" Type="http://schemas.openxmlformats.org/officeDocument/2006/relationships/image" Target="../media/image0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5.png"/><Relationship Id="rId5" Type="http://schemas.openxmlformats.org/officeDocument/2006/relationships/image" Target="../media/image04.png"/><Relationship Id="rId6" Type="http://schemas.openxmlformats.org/officeDocument/2006/relationships/image" Target="../media/image09.png"/><Relationship Id="rId7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" y="6285633"/>
            <a:ext cx="912495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idx="11" type="ftr"/>
          </p:nvPr>
        </p:nvSpPr>
        <p:spPr>
          <a:xfrm>
            <a:off x="3028950" y="634596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CMPE 137</a:t>
            </a:r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6457950" y="634596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87" name="Shape 87"/>
          <p:cNvSpPr txBox="1"/>
          <p:nvPr/>
        </p:nvSpPr>
        <p:spPr>
          <a:xfrm>
            <a:off x="-1222526" y="4293039"/>
            <a:ext cx="8788398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2010" y="3024421"/>
            <a:ext cx="5153024" cy="303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902" y="0"/>
            <a:ext cx="8204200" cy="302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" y="6285633"/>
            <a:ext cx="912495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>
            <p:ph idx="11" type="ftr"/>
          </p:nvPr>
        </p:nvSpPr>
        <p:spPr>
          <a:xfrm>
            <a:off x="3028950" y="634596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CMPE 137</a:t>
            </a: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6457950" y="634596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98" name="Shape 98"/>
          <p:cNvSpPr/>
          <p:nvPr/>
        </p:nvSpPr>
        <p:spPr>
          <a:xfrm>
            <a:off x="3649373" y="234719"/>
            <a:ext cx="1986867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800" u="none" cap="none" strike="noStrike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Now On Tap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143932" y="1146849"/>
            <a:ext cx="8788398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2860" y="874752"/>
            <a:ext cx="4539899" cy="274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Shape 101"/>
          <p:cNvSpPr txBox="1"/>
          <p:nvPr/>
        </p:nvSpPr>
        <p:spPr>
          <a:xfrm>
            <a:off x="1030275" y="3619146"/>
            <a:ext cx="7225200" cy="26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Biggest New Feature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 of Google’s Learning Digital Assistant Google Now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Gives power to read what is on a user’s screen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Provide users information on what they might want to see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Google’s competitor to Apple’s Siri and Microsoft’s Cortana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Different Ways to use the App: Restaurants, Music, People, Movies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 up the system by holding the home button down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Scans the screen and suggests searches or information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b="0" baseline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ecosystem for recognition of actors, movies, TV shows, phone #s….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hape 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" y="6285633"/>
            <a:ext cx="912495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>
            <p:ph idx="11" type="ftr"/>
          </p:nvPr>
        </p:nvSpPr>
        <p:spPr>
          <a:xfrm>
            <a:off x="3028950" y="634596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CMPE 137</a:t>
            </a:r>
          </a:p>
        </p:txBody>
      </p:sp>
      <p:sp>
        <p:nvSpPr>
          <p:cNvPr id="109" name="Shape 109"/>
          <p:cNvSpPr txBox="1"/>
          <p:nvPr>
            <p:ph idx="12" type="sldNum"/>
          </p:nvPr>
        </p:nvSpPr>
        <p:spPr>
          <a:xfrm>
            <a:off x="6457950" y="634596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10" name="Shape 110"/>
          <p:cNvSpPr/>
          <p:nvPr/>
        </p:nvSpPr>
        <p:spPr>
          <a:xfrm>
            <a:off x="2794181" y="222668"/>
            <a:ext cx="3555599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2800" u="none" cap="none" strike="noStrike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Android M Permissions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26082" y="745874"/>
            <a:ext cx="8788500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1047450" y="1669262"/>
            <a:ext cx="3289500" cy="18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Easy to install and update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Can change permissions using Revoke in Settings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Apps will not ask for user’s permission during install time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Users will be informed on why an app is not working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Permission changes takes place right away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-US" sz="1800"/>
              <a:t>Permission is unique to each user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486100" y="1669275"/>
            <a:ext cx="3086099" cy="14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Installation changes for target sdk 22+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Aware of permissions granted even legacy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Request “critical” permissions at runtime </a:t>
            </a:r>
          </a:p>
          <a:p>
            <a:pPr indent="-342900" lvl="0" marL="457200">
              <a:spcBef>
                <a:spcPts val="0"/>
              </a:spcBef>
              <a:buSzPct val="100000"/>
              <a:buChar char="●"/>
            </a:pPr>
            <a:r>
              <a:rPr lang="en-US" sz="1800"/>
              <a:t>Request permissions for “extra” features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1230750" y="1146075"/>
            <a:ext cx="292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2400"/>
              <a:t>Users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4567700" y="1146075"/>
            <a:ext cx="292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/>
              <a:t>Developers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" y="6285633"/>
            <a:ext cx="9125099" cy="561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>
            <p:ph idx="11" type="ftr"/>
          </p:nvPr>
        </p:nvSpPr>
        <p:spPr>
          <a:xfrm>
            <a:off x="3028950" y="6345960"/>
            <a:ext cx="30860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CMPE 137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6457950" y="6345960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24" name="Shape 124"/>
          <p:cNvSpPr/>
          <p:nvPr/>
        </p:nvSpPr>
        <p:spPr>
          <a:xfrm>
            <a:off x="3243431" y="240518"/>
            <a:ext cx="307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800" u="none" cap="none" strike="noStrike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Power Optimization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96225" y="889325"/>
            <a:ext cx="7819200" cy="27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Doze Features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Deep Sleep mode to save battery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Reduced sync activity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Activated when screen is off and phone not moving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Doze for developers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App developers can bypass Doze with high-priority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App notifications pass through Google Cloud Messaging server</a:t>
            </a:r>
          </a:p>
          <a:p>
            <a:pPr indent="-342900" lvl="2" marL="1371600" rtl="0">
              <a:spcBef>
                <a:spcPts val="0"/>
              </a:spcBef>
              <a:buSzPct val="100000"/>
              <a:buChar char="■"/>
            </a:pPr>
            <a:r>
              <a:rPr lang="en-US" sz="1800"/>
              <a:t>Google can track down abusive developers</a:t>
            </a:r>
          </a:p>
          <a:p>
            <a: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4">
            <a:alphaModFix/>
          </a:blip>
          <a:srcRect b="11333" l="0" r="0" t="29696"/>
          <a:stretch/>
        </p:blipFill>
        <p:spPr>
          <a:xfrm>
            <a:off x="1142675" y="3356675"/>
            <a:ext cx="6877848" cy="270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" y="6285633"/>
            <a:ext cx="9125099" cy="561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idx="11" type="ftr"/>
          </p:nvPr>
        </p:nvSpPr>
        <p:spPr>
          <a:xfrm>
            <a:off x="3028950" y="6345960"/>
            <a:ext cx="3086099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CMPE 137</a:t>
            </a: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6457950" y="6345960"/>
            <a:ext cx="20574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35" name="Shape 135"/>
          <p:cNvSpPr/>
          <p:nvPr/>
        </p:nvSpPr>
        <p:spPr>
          <a:xfrm>
            <a:off x="3243431" y="240518"/>
            <a:ext cx="2026499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800" u="none" cap="none" strike="noStrike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Auto Backup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143932" y="1146849"/>
            <a:ext cx="8788500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652625" y="1350500"/>
            <a:ext cx="3983100" cy="430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Apps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Stores app data, settings, and logins to Google Drive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Updates every 24 hours if JobScheduler API allows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Allows seamless transition to new device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Developers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Determine what app data is backed up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Side-loaded apps also backed up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6400" y="1054162"/>
            <a:ext cx="2752887" cy="48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" y="6285633"/>
            <a:ext cx="912495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>
            <p:ph idx="11" type="ftr"/>
          </p:nvPr>
        </p:nvSpPr>
        <p:spPr>
          <a:xfrm>
            <a:off x="3028950" y="634596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CMPE 137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6457950" y="634596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47" name="Shape 147"/>
          <p:cNvSpPr/>
          <p:nvPr/>
        </p:nvSpPr>
        <p:spPr>
          <a:xfrm>
            <a:off x="3812248" y="294125"/>
            <a:ext cx="1519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777375" y="1117600"/>
            <a:ext cx="7608299" cy="4178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75000"/>
              <a:buChar char="●"/>
            </a:pPr>
            <a:r>
              <a:rPr b="1" lang="en-US" sz="2400"/>
              <a:t>Fingerprint Integration</a:t>
            </a:r>
            <a:r>
              <a:rPr b="1" lang="en-US" sz="1800"/>
              <a:t> 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Integration of fingerprint validation to Google services allows for easier access to sensitive applications.  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b="1" lang="en-US" sz="2400"/>
              <a:t>BoringSSL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Google switched to a forked repo of the open source SSL library to allow tighter integration with google implementations.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81000" lvl="0" marL="457200" rtl="0">
              <a:spcBef>
                <a:spcPts val="0"/>
              </a:spcBef>
              <a:buSzPct val="100000"/>
              <a:buChar char="●"/>
            </a:pPr>
            <a:r>
              <a:rPr b="1" lang="en-US" sz="2400"/>
              <a:t>Network Identifier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○"/>
            </a:pPr>
            <a:r>
              <a:rPr lang="en-US" sz="1800"/>
              <a:t>Removal of programmatic access to network identification for apps using wifi or bluetooth.</a:t>
            </a:r>
          </a:p>
          <a:p>
            <a:pPr indent="-342900" lvl="1" marL="914400">
              <a:spcBef>
                <a:spcPts val="0"/>
              </a:spcBef>
              <a:buSzPct val="100000"/>
              <a:buChar char="○"/>
            </a:pPr>
            <a:r>
              <a:rPr lang="en-US" sz="1800"/>
              <a:t>Application performing background wifi or bluetooth scan will appear as a randomized MAC address.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" y="6285633"/>
            <a:ext cx="912495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Shape 155"/>
          <p:cNvSpPr txBox="1"/>
          <p:nvPr>
            <p:ph idx="11" type="ftr"/>
          </p:nvPr>
        </p:nvSpPr>
        <p:spPr>
          <a:xfrm>
            <a:off x="3028950" y="634596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CMPE 137</a:t>
            </a:r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6457950" y="634596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57" name="Shape 157"/>
          <p:cNvSpPr/>
          <p:nvPr/>
        </p:nvSpPr>
        <p:spPr>
          <a:xfrm>
            <a:off x="3552971" y="266843"/>
            <a:ext cx="203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800" u="none" cap="none" strike="noStrike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Data Binding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44145" y="1383799"/>
            <a:ext cx="8788500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Shape 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262" y="2592775"/>
            <a:ext cx="4288975" cy="8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325" y="2574962"/>
            <a:ext cx="3666895" cy="8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6250" y="3694825"/>
            <a:ext cx="400050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0350" y="3694825"/>
            <a:ext cx="4076700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250350" y="936175"/>
            <a:ext cx="75555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Java classes can be bound from layout to activity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>
                <a:solidFill>
                  <a:schemeClr val="dk1"/>
                </a:solidFill>
              </a:rPr>
              <a:t>Reduces unnecessary boilerplate code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-US" sz="1800"/>
              <a:t>Allows expressional statements in xml layout code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/>
        </p:nvSpPr>
        <p:spPr>
          <a:xfrm>
            <a:off x="1873112" y="2108900"/>
            <a:ext cx="5793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-US" sz="1800"/>
              <a:t>Old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6518262" y="2149087"/>
            <a:ext cx="764999" cy="284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-US" sz="1800"/>
              <a:t>New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" y="6285633"/>
            <a:ext cx="9124950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idx="11" type="ftr"/>
          </p:nvPr>
        </p:nvSpPr>
        <p:spPr>
          <a:xfrm>
            <a:off x="3028950" y="6345960"/>
            <a:ext cx="30860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CMPE 137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6457950" y="634596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174" name="Shape 174"/>
          <p:cNvSpPr/>
          <p:nvPr/>
        </p:nvSpPr>
        <p:spPr>
          <a:xfrm>
            <a:off x="3562496" y="240518"/>
            <a:ext cx="1146531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800" u="none" cap="none" strike="noStrike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More?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143932" y="1146849"/>
            <a:ext cx="8788398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4">
            <a:alphaModFix/>
          </a:blip>
          <a:srcRect b="25959" l="33295" r="35114" t="30808"/>
          <a:stretch/>
        </p:blipFill>
        <p:spPr>
          <a:xfrm>
            <a:off x="673822" y="1146848"/>
            <a:ext cx="5176258" cy="398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