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  <p:sldMasterId id="2147483650" r:id="rId2"/>
  </p:sldMasterIdLst>
  <p:notesMasterIdLst>
    <p:notesMasterId r:id="rId19"/>
  </p:notesMasterIdLst>
  <p:sldIdLst>
    <p:sldId id="755" r:id="rId3"/>
    <p:sldId id="742" r:id="rId4"/>
    <p:sldId id="743" r:id="rId5"/>
    <p:sldId id="744" r:id="rId6"/>
    <p:sldId id="740" r:id="rId7"/>
    <p:sldId id="741" r:id="rId8"/>
    <p:sldId id="745" r:id="rId9"/>
    <p:sldId id="746" r:id="rId10"/>
    <p:sldId id="747" r:id="rId11"/>
    <p:sldId id="748" r:id="rId12"/>
    <p:sldId id="750" r:id="rId13"/>
    <p:sldId id="749" r:id="rId14"/>
    <p:sldId id="753" r:id="rId15"/>
    <p:sldId id="754" r:id="rId16"/>
    <p:sldId id="752" r:id="rId17"/>
    <p:sldId id="756" r:id="rId1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B3FF"/>
    <a:srgbClr val="FFFF00"/>
    <a:srgbClr val="97002E"/>
    <a:srgbClr val="A6A6A6"/>
    <a:srgbClr val="4A9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80445" autoAdjust="0"/>
  </p:normalViewPr>
  <p:slideViewPr>
    <p:cSldViewPr snapToGrid="0" snapToObjects="1" showGuides="1">
      <p:cViewPr varScale="1">
        <p:scale>
          <a:sx n="88" d="100"/>
          <a:sy n="88" d="100"/>
        </p:scale>
        <p:origin x="135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6C737-D35E-40A9-BC8F-8CDF93DF532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D96D7-8B87-418A-BE60-160BFF9C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8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b="0" dirty="0">
                <a:latin typeface="Arial" panose="020B0604020202020204" pitchFamily="34" charset="0"/>
              </a:rPr>
              <a:t>The area of the flap can be calculated by assuming that flaps have same taper ratio as the wing (quite common), knowing the value of </a:t>
            </a:r>
            <a:r>
              <a:rPr lang="en-GB" altLang="en-US" b="0" dirty="0" err="1">
                <a:latin typeface="Arial" panose="020B0604020202020204" pitchFamily="34" charset="0"/>
              </a:rPr>
              <a:t>c</a:t>
            </a:r>
            <a:r>
              <a:rPr lang="en-GB" altLang="en-US" b="0" baseline="-25000" dirty="0" err="1">
                <a:latin typeface="Arial" panose="020B0604020202020204" pitchFamily="34" charset="0"/>
              </a:rPr>
              <a:t>f</a:t>
            </a:r>
            <a:r>
              <a:rPr lang="en-GB" altLang="en-US" b="0" dirty="0">
                <a:latin typeface="Arial" panose="020B0604020202020204" pitchFamily="34" charset="0"/>
              </a:rPr>
              <a:t>/c and deciding at what distance from the fuselage intersection to locate the flaps.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96D7-8B87-418A-BE60-160BFF9CB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53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F561F71-05A8-45A7-BE8A-9D441E0F4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2FA2A1-1E8C-40C5-89DD-FBF358D3A154}" type="slidenum">
              <a:rPr lang="en-US" altLang="en-US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699549D-44EC-4D3D-8C60-C479180C8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C8E7FAD-C950-4063-8F6B-FA4775764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0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F561F71-05A8-45A7-BE8A-9D441E0F4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2FA2A1-1E8C-40C5-89DD-FBF358D3A154}" type="slidenum">
              <a:rPr lang="en-US" altLang="en-US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699549D-44EC-4D3D-8C60-C479180C8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C8E7FAD-C950-4063-8F6B-FA4775764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97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F561F71-05A8-45A7-BE8A-9D441E0F4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2FA2A1-1E8C-40C5-89DD-FBF358D3A154}" type="slidenum">
              <a:rPr lang="en-US" altLang="en-US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699549D-44EC-4D3D-8C60-C479180C8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C8E7FAD-C950-4063-8F6B-FA4775764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82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F561F71-05A8-45A7-BE8A-9D441E0F4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2FA2A1-1E8C-40C5-89DD-FBF358D3A154}" type="slidenum">
              <a:rPr lang="en-US" altLang="en-US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699549D-44EC-4D3D-8C60-C479180C8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C8E7FAD-C950-4063-8F6B-FA4775764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3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F561F71-05A8-45A7-BE8A-9D441E0F4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2FA2A1-1E8C-40C5-89DD-FBF358D3A154}" type="slidenum">
              <a:rPr lang="en-US" altLang="en-US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699549D-44EC-4D3D-8C60-C479180C8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C8E7FAD-C950-4063-8F6B-FA4775764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4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You can estimate the flap hinge angle value on the base of the position of the support spar (the back spar) used to attach the flaps.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Once a certain type of flaps has been selected and the required value for </a:t>
            </a:r>
            <a:r>
              <a:rPr lang="el-GR" altLang="en-US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nl-NL" alt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nl-NL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Lmax</a:t>
            </a:r>
            <a:r>
              <a:rPr lang="nl-NL" altLang="en-US" dirty="0">
                <a:latin typeface="Arial" panose="020B0604020202020204" pitchFamily="34" charset="0"/>
                <a:cs typeface="Arial" panose="020B0604020202020204" pitchFamily="34" charset="0"/>
              </a:rPr>
              <a:t> has been estimated, the flapped surface can be estimated.</a:t>
            </a:r>
          </a:p>
          <a:p>
            <a:pPr eaLnBrk="1" hangingPunct="1"/>
            <a:endParaRPr lang="nl-NL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nl-NL" altLang="en-US" dirty="0">
                <a:latin typeface="Arial" panose="020B0604020202020204" pitchFamily="34" charset="0"/>
                <a:cs typeface="Arial" panose="020B0604020202020204" pitchFamily="34" charset="0"/>
              </a:rPr>
              <a:t>Rather than guessing a value of Swf/S, you can better solve the equation above computing the necessary Swf/S for a certain </a:t>
            </a:r>
            <a:r>
              <a:rPr lang="el-GR" altLang="en-US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nl-NL" alt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nl-NL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lmax</a:t>
            </a:r>
            <a:r>
              <a:rPr lang="nl-NL" altLang="en-US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eaLnBrk="1" hangingPunct="1"/>
            <a:r>
              <a:rPr lang="nl-NL" altLang="en-US" dirty="0">
                <a:latin typeface="Arial" panose="020B0604020202020204" pitchFamily="34" charset="0"/>
                <a:cs typeface="Arial" panose="020B0604020202020204" pitchFamily="34" charset="0"/>
              </a:rPr>
              <a:t>If the value of Swf/S result so large that you do not have space anymore for ailerons, then you can increase the chord length of the flap (if you are allowed) and/or change type of flaps.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96D7-8B87-418A-BE60-160BFF9CBD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The c’/c value is related to the assumed value of </a:t>
            </a:r>
            <a:r>
              <a:rPr lang="en-GB" altLang="en-US" dirty="0" err="1">
                <a:latin typeface="Arial" panose="020B0604020202020204" pitchFamily="34" charset="0"/>
              </a:rPr>
              <a:t>cf</a:t>
            </a:r>
            <a:r>
              <a:rPr lang="en-GB" altLang="en-US" dirty="0">
                <a:latin typeface="Arial" panose="020B0604020202020204" pitchFamily="34" charset="0"/>
              </a:rPr>
              <a:t>/c, the ratio between the length of the flap chord and the airfoil chord. See next slide for the exact relation.</a:t>
            </a:r>
          </a:p>
          <a:p>
            <a:pPr eaLnBrk="1" hangingPunct="1"/>
            <a:r>
              <a:rPr lang="en-GB" altLang="en-US" b="1" dirty="0">
                <a:latin typeface="Arial" panose="020B0604020202020204" pitchFamily="34" charset="0"/>
              </a:rPr>
              <a:t>When assuming a value for </a:t>
            </a:r>
            <a:r>
              <a:rPr lang="en-GB" altLang="en-US" b="1" dirty="0" err="1">
                <a:latin typeface="Arial" panose="020B0604020202020204" pitchFamily="34" charset="0"/>
              </a:rPr>
              <a:t>cf</a:t>
            </a:r>
            <a:r>
              <a:rPr lang="en-GB" altLang="en-US" b="1" dirty="0">
                <a:latin typeface="Arial" panose="020B0604020202020204" pitchFamily="34" charset="0"/>
              </a:rPr>
              <a:t>/c, you are somehow deciding also the position of the wing back spar (the spar where flaps are hinged)</a:t>
            </a:r>
            <a:r>
              <a:rPr lang="en-GB" altLang="en-US" dirty="0">
                <a:latin typeface="Arial" panose="020B0604020202020204" pitchFamily="34" charset="0"/>
              </a:rPr>
              <a:t>. 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Too high values of </a:t>
            </a:r>
            <a:r>
              <a:rPr lang="en-GB" altLang="en-US" dirty="0" err="1">
                <a:latin typeface="Arial" panose="020B0604020202020204" pitchFamily="34" charset="0"/>
              </a:rPr>
              <a:t>cf</a:t>
            </a:r>
            <a:r>
              <a:rPr lang="en-GB" altLang="en-US" dirty="0">
                <a:latin typeface="Arial" panose="020B0604020202020204" pitchFamily="34" charset="0"/>
              </a:rPr>
              <a:t> will force you to move the back spar too much forward. You will have to </a:t>
            </a:r>
            <a:r>
              <a:rPr lang="en-GB" altLang="en-US" b="1" dirty="0">
                <a:latin typeface="Arial" panose="020B0604020202020204" pitchFamily="34" charset="0"/>
              </a:rPr>
              <a:t>check if enough volume is available for the fuel tanks</a:t>
            </a:r>
            <a:r>
              <a:rPr lang="en-GB" altLang="en-US" dirty="0">
                <a:latin typeface="Arial" panose="020B0604020202020204" pitchFamily="34" charset="0"/>
              </a:rPr>
              <a:t>! 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Without considering the reduction of torsion stiffness of the </a:t>
            </a:r>
            <a:r>
              <a:rPr lang="en-GB" altLang="en-US" dirty="0" err="1">
                <a:latin typeface="Arial" panose="020B0604020202020204" pitchFamily="34" charset="0"/>
              </a:rPr>
              <a:t>wingbox</a:t>
            </a:r>
            <a:r>
              <a:rPr lang="en-GB" altLang="en-US" dirty="0">
                <a:latin typeface="Arial" panose="020B0604020202020204" pitchFamily="34" charset="0"/>
              </a:rPr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96D7-8B87-418A-BE60-160BFF9CB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96D7-8B87-418A-BE60-160BFF9CB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96D7-8B87-418A-BE60-160BFF9CB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To compute S’ you need to know the size of your flaps! 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*If we assume for the flaps (or slats) the same taper ratio as the wing, by simple geometric considerations we can approximate: S’/S= 1+Swf/S(c’/c -1).</a:t>
            </a:r>
          </a:p>
          <a:p>
            <a:pPr eaLnBrk="1" hangingPunct="1"/>
            <a:endParaRPr lang="en-GB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Concerning the curve part of the flapped lift curve (around the </a:t>
            </a:r>
            <a:r>
              <a:rPr lang="en-GB" altLang="en-US" dirty="0" err="1">
                <a:latin typeface="Arial" panose="020B0604020202020204" pitchFamily="34" charset="0"/>
              </a:rPr>
              <a:t>C</a:t>
            </a:r>
            <a:r>
              <a:rPr lang="en-GB" altLang="en-US" baseline="-25000" dirty="0" err="1">
                <a:latin typeface="Arial" panose="020B0604020202020204" pitchFamily="34" charset="0"/>
              </a:rPr>
              <a:t>lmax</a:t>
            </a:r>
            <a:r>
              <a:rPr lang="en-GB" altLang="en-US" dirty="0">
                <a:latin typeface="Arial" panose="020B0604020202020204" pitchFamily="34" charset="0"/>
              </a:rPr>
              <a:t> values, hence in correspondence of the stall angle), for simplicity we can assume the same shape as for the clean wing!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96D7-8B87-418A-BE60-160BFF9CB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1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See step 1 and relative table to compute the LE devices contribution. 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Also here you can consider the increase in lift-curve slope due to the extended wing surface if slats are used (no other LE devices increase the wing surface), exactly as explained for the flaps at step 3.</a:t>
            </a:r>
          </a:p>
          <a:p>
            <a:pPr eaLnBrk="1" hangingPunct="1"/>
            <a:r>
              <a:rPr lang="en-GB" altLang="en-US" b="1" dirty="0">
                <a:latin typeface="Arial" panose="020B0604020202020204" pitchFamily="34" charset="0"/>
              </a:rPr>
              <a:t>Generally </a:t>
            </a:r>
            <a:r>
              <a:rPr lang="el-G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Δα</a:t>
            </a:r>
            <a:r>
              <a:rPr lang="nl-NL" alt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0L </a:t>
            </a:r>
            <a:r>
              <a:rPr lang="nl-NL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associated to LE devices is neglected</a:t>
            </a:r>
            <a:r>
              <a:rPr lang="nl-NL" altLang="en-US" dirty="0">
                <a:latin typeface="Arial" panose="020B0604020202020204" pitchFamily="34" charset="0"/>
                <a:cs typeface="Arial" panose="020B0604020202020204" pitchFamily="34" charset="0"/>
              </a:rPr>
              <a:t>. As shown in figure above, only the TE devices are responsible of </a:t>
            </a:r>
            <a:r>
              <a:rPr lang="el-GR" altLang="en-US" dirty="0">
                <a:latin typeface="Arial" panose="020B0604020202020204" pitchFamily="34" charset="0"/>
                <a:cs typeface="Arial" panose="020B0604020202020204" pitchFamily="34" charset="0"/>
              </a:rPr>
              <a:t>Δα</a:t>
            </a:r>
            <a:r>
              <a:rPr lang="nl-NL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0L .</a:t>
            </a:r>
          </a:p>
          <a:p>
            <a:pPr eaLnBrk="1" hangingPunct="1"/>
            <a:endParaRPr lang="nl-NL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Note that since the effect of the TE/LE devices depends on their deflection angles, we will </a:t>
            </a:r>
            <a:r>
              <a:rPr lang="en-GB" altLang="en-US" b="1" dirty="0">
                <a:latin typeface="Arial" panose="020B0604020202020204" pitchFamily="34" charset="0"/>
              </a:rPr>
              <a:t>get different CL-alpha-flapped curves at take off and landing`.</a:t>
            </a:r>
            <a:r>
              <a:rPr lang="en-GB" altLang="en-US" dirty="0">
                <a:latin typeface="Arial" panose="020B0604020202020204" pitchFamily="34" charset="0"/>
              </a:rPr>
              <a:t>. Typically we have full deflection during landing and about half of these value during </a:t>
            </a:r>
            <a:r>
              <a:rPr lang="en-GB" altLang="en-US" dirty="0" err="1">
                <a:latin typeface="Arial" panose="020B0604020202020204" pitchFamily="34" charset="0"/>
              </a:rPr>
              <a:t>takeoff</a:t>
            </a:r>
            <a:r>
              <a:rPr lang="en-GB" altLang="en-US" dirty="0">
                <a:latin typeface="Arial" panose="020B0604020202020204" pitchFamily="34" charset="0"/>
              </a:rPr>
              <a:t> (see typical values indicated in previous slides) </a:t>
            </a:r>
            <a:r>
              <a:rPr lang="en-GB" altLang="en-US" b="1" dirty="0">
                <a:latin typeface="Arial" panose="020B0604020202020204" pitchFamily="34" charset="0"/>
              </a:rPr>
              <a:t>in order not to spoil the aerodynamic efficiency of the wing during take off when there are climb gradient requirements to be met</a:t>
            </a:r>
            <a:r>
              <a:rPr lang="en-GB" altLang="en-US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96D7-8B87-418A-BE60-160BFF9CBD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F561F71-05A8-45A7-BE8A-9D441E0F4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2FA2A1-1E8C-40C5-89DD-FBF358D3A154}" type="slidenum">
              <a:rPr lang="en-US" altLang="en-US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699549D-44EC-4D3D-8C60-C479180C8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C8E7FAD-C950-4063-8F6B-FA4775764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0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F561F71-05A8-45A7-BE8A-9D441E0F4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2FA2A1-1E8C-40C5-89DD-FBF358D3A154}" type="slidenum">
              <a:rPr lang="en-US" altLang="en-US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699549D-44EC-4D3D-8C60-C479180C8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C8E7FAD-C950-4063-8F6B-FA4775764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5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20763"/>
            <a:ext cx="10363200" cy="9167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t"/>
          <a:lstStyle>
            <a:lvl1pPr algn="l"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4609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1"/>
            <a:ext cx="4011084" cy="4298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5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029" y="4441416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41029" y="612788"/>
            <a:ext cx="7315200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41029" y="5008154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983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20763"/>
            <a:ext cx="10363200" cy="9167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0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90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t"/>
          <a:lstStyle>
            <a:lvl1pPr algn="l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41081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60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425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F29C22-DAA5-40E5-9652-69E2EF57603E}"/>
              </a:ext>
            </a:extLst>
          </p:cNvPr>
          <p:cNvSpPr/>
          <p:nvPr userDrawn="1"/>
        </p:nvSpPr>
        <p:spPr>
          <a:xfrm>
            <a:off x="0" y="0"/>
            <a:ext cx="12192000" cy="5961529"/>
          </a:xfrm>
          <a:prstGeom prst="rect">
            <a:avLst/>
          </a:prstGeom>
          <a:solidFill>
            <a:srgbClr val="970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5F4152-6B85-4757-B724-7A1CF1111B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5082" y="117861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[New Section/Sub-Section Topic]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E0E08C0-7FB0-4AD9-AFE6-05A27DE004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4106" y="1783975"/>
            <a:ext cx="4876800" cy="40699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[List of New Section/Topic Sub-Sections/Topics]</a:t>
            </a:r>
          </a:p>
          <a:p>
            <a:r>
              <a:rPr lang="en-US" dirty="0"/>
              <a:t>#.1 Sub-Section/Topic 1</a:t>
            </a:r>
          </a:p>
          <a:p>
            <a:r>
              <a:rPr lang="en-US" dirty="0"/>
              <a:t>#.2 Sub-Section/Topic 2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#. # Sub-Section/Topic 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378B3B-B4E7-4E2B-878C-C03099A52A2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490881" y="1783975"/>
            <a:ext cx="6485965" cy="41081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192882" indent="0">
              <a:buNone/>
              <a:defRPr sz="2000"/>
            </a:lvl2pPr>
            <a:lvl3pPr marL="385763" indent="0">
              <a:buNone/>
              <a:defRPr sz="1600"/>
            </a:lvl3pPr>
            <a:lvl4pPr marL="578644" indent="0">
              <a:buNone/>
              <a:defRPr sz="1200"/>
            </a:lvl4pPr>
            <a:lvl5pPr marL="771525" indent="0">
              <a:buNone/>
              <a:defRPr sz="1200"/>
            </a:lvl5pPr>
          </a:lstStyle>
          <a:p>
            <a:pPr lvl="0"/>
            <a:r>
              <a:rPr lang="en-US" dirty="0"/>
              <a:t>[New Section/Topic Picture]</a:t>
            </a:r>
          </a:p>
        </p:txBody>
      </p:sp>
    </p:spTree>
    <p:extLst>
      <p:ext uri="{BB962C8B-B14F-4D97-AF65-F5344CB8AC3E}">
        <p14:creationId xmlns:p14="http://schemas.microsoft.com/office/powerpoint/2010/main" val="127897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t"/>
          <a:lstStyle>
            <a:lvl1pPr algn="l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41081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871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32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2800" b="1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32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76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t"/>
          <a:lstStyle>
            <a:lvl1pPr algn="l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1722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1722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70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t"/>
          <a:lstStyle>
            <a:lvl1pPr algn="l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80"/>
            <a:ext cx="5386917" cy="357192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80"/>
            <a:ext cx="5389033" cy="357192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225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t"/>
          <a:lstStyle>
            <a:lvl1pPr algn="l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655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Logo Up ba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46"/>
          <a:stretch/>
        </p:blipFill>
        <p:spPr bwMode="auto">
          <a:xfrm>
            <a:off x="3" y="5811852"/>
            <a:ext cx="12189884" cy="104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EAC6F5-8B02-4EF7-9115-DC05E622749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0276" y="282402"/>
            <a:ext cx="7789341" cy="43299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5" r:id="rId2"/>
  </p:sldLayoutIdLst>
  <p:txStyles>
    <p:titleStyle>
      <a:lvl1pPr algn="ctr" defTabSz="192881" rtl="0" eaLnBrk="1" fontAlgn="base" hangingPunct="1">
        <a:spcBef>
          <a:spcPct val="0"/>
        </a:spcBef>
        <a:spcAft>
          <a:spcPct val="0"/>
        </a:spcAft>
        <a:defRPr sz="1856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92881" rtl="0" eaLnBrk="1" fontAlgn="base" hangingPunct="1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192881" rtl="0" eaLnBrk="1" fontAlgn="base" hangingPunct="1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192881" rtl="0" eaLnBrk="1" fontAlgn="base" hangingPunct="1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192881" rtl="0" eaLnBrk="1" fontAlgn="base" hangingPunct="1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192881" algn="ctr" defTabSz="192881" rtl="0" eaLnBrk="1" fontAlgn="base" hangingPunct="1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385763" algn="ctr" defTabSz="192881" rtl="0" eaLnBrk="1" fontAlgn="base" hangingPunct="1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578644" algn="ctr" defTabSz="192881" rtl="0" eaLnBrk="1" fontAlgn="base" hangingPunct="1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771525" algn="ctr" defTabSz="192881" rtl="0" eaLnBrk="1" fontAlgn="base" hangingPunct="1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44661" indent="-144661" algn="l" defTabSz="19288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35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13433" indent="-120551" algn="l" defTabSz="19288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181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482204" indent="-96441" algn="l" defTabSz="19288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01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675085" indent="-96441" algn="l" defTabSz="19288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844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67966" indent="-96441" algn="l" defTabSz="192881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844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60847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DBE5CF-ABBB-410C-822C-4016CD410C6F}"/>
              </a:ext>
            </a:extLst>
          </p:cNvPr>
          <p:cNvSpPr/>
          <p:nvPr userDrawn="1"/>
        </p:nvSpPr>
        <p:spPr>
          <a:xfrm>
            <a:off x="2" y="5956928"/>
            <a:ext cx="12191999" cy="901072"/>
          </a:xfrm>
          <a:prstGeom prst="rect">
            <a:avLst/>
          </a:prstGeom>
          <a:solidFill>
            <a:srgbClr val="970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7" descr="bottom garnet bar.png">
            <a:extLst>
              <a:ext uri="{FF2B5EF4-FFF2-40B4-BE49-F238E27FC236}">
                <a16:creationId xmlns:a16="http://schemas.microsoft.com/office/drawing/2014/main" id="{116F2435-A4A8-49C8-B18E-2A548E2AFC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2"/>
          <a:stretch/>
        </p:blipFill>
        <p:spPr bwMode="auto">
          <a:xfrm>
            <a:off x="1" y="5969209"/>
            <a:ext cx="4531659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69E46-A192-4357-A367-99BF5352D745}"/>
              </a:ext>
            </a:extLst>
          </p:cNvPr>
          <p:cNvSpPr txBox="1"/>
          <p:nvPr userDrawn="1"/>
        </p:nvSpPr>
        <p:spPr>
          <a:xfrm>
            <a:off x="11545017" y="6482527"/>
            <a:ext cx="64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74A9693-E5FD-411F-A0B0-46A75F5C6BF1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2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3" r:id="rId10"/>
    <p:sldLayoutId id="2147483704" r:id="rId11"/>
  </p:sldLayoutIdLst>
  <p:txStyles>
    <p:titleStyle>
      <a:lvl1pPr algn="ctr" defTabSz="192881" rtl="0" fontAlgn="base">
        <a:spcBef>
          <a:spcPct val="0"/>
        </a:spcBef>
        <a:spcAft>
          <a:spcPct val="0"/>
        </a:spcAft>
        <a:defRPr sz="1856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92881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192881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192881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192881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192881" algn="ctr" defTabSz="192881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385763" algn="ctr" defTabSz="192881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578644" algn="ctr" defTabSz="192881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771525" algn="ctr" defTabSz="192881" rtl="0" fontAlgn="base">
        <a:spcBef>
          <a:spcPct val="0"/>
        </a:spcBef>
        <a:spcAft>
          <a:spcPct val="0"/>
        </a:spcAft>
        <a:defRPr sz="18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44661" indent="-144661" algn="l" defTabSz="192881" rtl="0" fontAlgn="base">
        <a:spcBef>
          <a:spcPct val="20000"/>
        </a:spcBef>
        <a:spcAft>
          <a:spcPct val="0"/>
        </a:spcAft>
        <a:buFont typeface="Arial" charset="0"/>
        <a:buChar char="•"/>
        <a:defRPr sz="135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13433" indent="-120551" algn="l" defTabSz="192881" rtl="0" fontAlgn="base">
        <a:spcBef>
          <a:spcPct val="20000"/>
        </a:spcBef>
        <a:spcAft>
          <a:spcPct val="0"/>
        </a:spcAft>
        <a:buFont typeface="Arial" charset="0"/>
        <a:buChar char="–"/>
        <a:defRPr sz="1181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482204" indent="-96441" algn="l" defTabSz="192881" rtl="0" fontAlgn="base">
        <a:spcBef>
          <a:spcPct val="20000"/>
        </a:spcBef>
        <a:spcAft>
          <a:spcPct val="0"/>
        </a:spcAft>
        <a:buFont typeface="Arial" charset="0"/>
        <a:buChar char="•"/>
        <a:defRPr sz="101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675085" indent="-96441" algn="l" defTabSz="192881" rtl="0" fontAlgn="base">
        <a:spcBef>
          <a:spcPct val="20000"/>
        </a:spcBef>
        <a:spcAft>
          <a:spcPct val="0"/>
        </a:spcAft>
        <a:buFont typeface="Arial" charset="0"/>
        <a:buChar char="–"/>
        <a:defRPr sz="844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67966" indent="-96441" algn="l" defTabSz="192881" rtl="0" fontAlgn="base">
        <a:spcBef>
          <a:spcPct val="20000"/>
        </a:spcBef>
        <a:spcAft>
          <a:spcPct val="0"/>
        </a:spcAft>
        <a:buFont typeface="Arial" charset="0"/>
        <a:buChar char="»"/>
        <a:defRPr sz="844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60847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dbacker@cec.sc.edu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3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wdbacker@cec.sc.edu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w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2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2.wmf"/><Relationship Id="rId22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A57CC48-463A-411E-A9DB-B6D195CF5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58"/>
          <a:stretch/>
        </p:blipFill>
        <p:spPr>
          <a:xfrm>
            <a:off x="0" y="0"/>
            <a:ext cx="12192000" cy="59419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508DC2-6131-4FE7-BC97-3DF2DD7A417D}"/>
              </a:ext>
            </a:extLst>
          </p:cNvPr>
          <p:cNvSpPr/>
          <p:nvPr/>
        </p:nvSpPr>
        <p:spPr>
          <a:xfrm>
            <a:off x="0" y="1780"/>
            <a:ext cx="12192001" cy="59529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97169-CE0C-4E30-9E27-FCDD7FAC8BDE}"/>
              </a:ext>
            </a:extLst>
          </p:cNvPr>
          <p:cNvSpPr txBox="1"/>
          <p:nvPr/>
        </p:nvSpPr>
        <p:spPr>
          <a:xfrm>
            <a:off x="3330388" y="89977"/>
            <a:ext cx="5531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AESP 415 – Aircraft Design Part I Basics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2587E0B-ADF5-4B62-A131-07B2F668BF9F}"/>
              </a:ext>
            </a:extLst>
          </p:cNvPr>
          <p:cNvSpPr txBox="1">
            <a:spLocks/>
          </p:cNvSpPr>
          <p:nvPr/>
        </p:nvSpPr>
        <p:spPr>
          <a:xfrm>
            <a:off x="8506348" y="5126091"/>
            <a:ext cx="3429000" cy="1241822"/>
          </a:xfrm>
          <a:prstGeom prst="rect">
            <a:avLst/>
          </a:prstGeom>
        </p:spPr>
        <p:txBody>
          <a:bodyPr>
            <a:normAutofit/>
          </a:bodyPr>
          <a:lstStyle>
            <a:lvl1pPr marL="144661" indent="-144661" algn="l" defTabSz="19288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13433" indent="-120551" algn="l" defTabSz="19288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181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482204" indent="-96441" algn="l" defTabSz="19288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675085" indent="-96441" algn="l" defTabSz="19288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844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867966" indent="-96441" algn="l" defTabSz="19288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44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060847" indent="-96441" algn="l" defTabSz="192881" rtl="0" eaLnBrk="1" latinLnBrk="0" hangingPunct="1">
              <a:spcBef>
                <a:spcPct val="20000"/>
              </a:spcBef>
              <a:buFont typeface="Arial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192881" rtl="0" eaLnBrk="1" latinLnBrk="0" hangingPunct="1">
              <a:spcBef>
                <a:spcPct val="20000"/>
              </a:spcBef>
              <a:buFont typeface="Arial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192881" rtl="0" eaLnBrk="1" latinLnBrk="0" hangingPunct="1">
              <a:spcBef>
                <a:spcPct val="20000"/>
              </a:spcBef>
              <a:buFont typeface="Arial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192881" rtl="0" eaLnBrk="1" latinLnBrk="0" hangingPunct="1">
              <a:spcBef>
                <a:spcPct val="20000"/>
              </a:spcBef>
              <a:buFont typeface="Arial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Dr. Wout De Backer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1000 Catawba St, Ste 120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wdbacker@cec.sc.edu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1E0DC8-B6C3-417E-91F9-5CFA2BE4BC38}"/>
              </a:ext>
            </a:extLst>
          </p:cNvPr>
          <p:cNvSpPr/>
          <p:nvPr/>
        </p:nvSpPr>
        <p:spPr>
          <a:xfrm>
            <a:off x="338137" y="2720898"/>
            <a:ext cx="1472337" cy="1446550"/>
          </a:xfrm>
          <a:prstGeom prst="rect">
            <a:avLst/>
          </a:prstGeom>
          <a:solidFill>
            <a:srgbClr val="9700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70A14-F498-4759-BE45-3CFA84B34BA2}"/>
              </a:ext>
            </a:extLst>
          </p:cNvPr>
          <p:cNvSpPr txBox="1"/>
          <p:nvPr/>
        </p:nvSpPr>
        <p:spPr>
          <a:xfrm>
            <a:off x="338138" y="2894843"/>
            <a:ext cx="1472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9B0E5-372F-4B1B-A762-FD43A565DFF8}"/>
              </a:ext>
            </a:extLst>
          </p:cNvPr>
          <p:cNvSpPr txBox="1"/>
          <p:nvPr/>
        </p:nvSpPr>
        <p:spPr>
          <a:xfrm>
            <a:off x="338138" y="2720898"/>
            <a:ext cx="147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MODULE</a:t>
            </a:r>
            <a:endParaRPr lang="en-US" sz="88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FEC9-68D8-4B5E-8370-998D88E5B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128" y="2457450"/>
            <a:ext cx="9945219" cy="1979743"/>
          </a:xfrm>
        </p:spPr>
        <p:txBody>
          <a:bodyPr anchor="ctr"/>
          <a:lstStyle/>
          <a:p>
            <a:pPr algn="l"/>
            <a:r>
              <a:rPr lang="en-US" sz="6000" dirty="0">
                <a:solidFill>
                  <a:schemeClr val="bg1"/>
                </a:solidFill>
              </a:rPr>
              <a:t>WING DESIGN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– Calculation of </a:t>
            </a:r>
            <a:r>
              <a:rPr lang="en-US" sz="3600" dirty="0" err="1">
                <a:solidFill>
                  <a:schemeClr val="bg1"/>
                </a:solidFill>
              </a:rPr>
              <a:t>Swf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F1D30-7D5F-49C7-AB37-712C56613EB5}"/>
              </a:ext>
            </a:extLst>
          </p:cNvPr>
          <p:cNvSpPr txBox="1"/>
          <p:nvPr/>
        </p:nvSpPr>
        <p:spPr>
          <a:xfrm>
            <a:off x="10618694" y="95260"/>
            <a:ext cx="1573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Lecture 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749CF-953B-4A51-908A-A2A11EFAA337}"/>
              </a:ext>
            </a:extLst>
          </p:cNvPr>
          <p:cNvSpPr txBox="1"/>
          <p:nvPr/>
        </p:nvSpPr>
        <p:spPr>
          <a:xfrm>
            <a:off x="338136" y="3791097"/>
            <a:ext cx="147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TOPIC 8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5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AC2E-F4CE-4638-B660-7D3818EF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</a:t>
            </a:r>
            <a:r>
              <a:rPr lang="en-US" sz="3600" dirty="0"/>
              <a:t>High Lift Devices</a:t>
            </a:r>
            <a:br>
              <a:rPr lang="en-US" dirty="0"/>
            </a:br>
            <a:r>
              <a:rPr lang="en-US" dirty="0"/>
              <a:t>Calculation of the </a:t>
            </a:r>
            <a:r>
              <a:rPr lang="en-US" dirty="0" err="1"/>
              <a:t>S</a:t>
            </a:r>
            <a:r>
              <a:rPr lang="en-US" baseline="-25000" dirty="0" err="1"/>
              <a:t>wf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9C8C-5B7D-4EAB-B97D-DA193DBE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000" dirty="0"/>
              <a:t>Consider a half wing with root chord </a:t>
            </a:r>
            <a:r>
              <a:rPr lang="en-GB" altLang="en-US" sz="2000" dirty="0" err="1"/>
              <a:t>c</a:t>
            </a:r>
            <a:r>
              <a:rPr lang="en-GB" altLang="en-US" sz="2000" baseline="-25000" dirty="0" err="1"/>
              <a:t>r</a:t>
            </a:r>
            <a:r>
              <a:rPr lang="en-GB" altLang="en-US" sz="2000" baseline="-25000" dirty="0"/>
              <a:t> </a:t>
            </a:r>
            <a:r>
              <a:rPr lang="en-GB" altLang="en-US" sz="2000" dirty="0"/>
              <a:t>, tip chord </a:t>
            </a:r>
            <a:r>
              <a:rPr lang="en-GB" altLang="en-US" sz="2000" dirty="0" err="1"/>
              <a:t>c</a:t>
            </a:r>
            <a:r>
              <a:rPr lang="en-GB" altLang="en-US" sz="2000" baseline="-25000" dirty="0" err="1"/>
              <a:t>t</a:t>
            </a:r>
            <a:r>
              <a:rPr lang="en-GB" altLang="en-US" sz="2000" dirty="0"/>
              <a:t>, and span b:</a:t>
            </a:r>
          </a:p>
          <a:p>
            <a:pPr marL="0" indent="0" eaLnBrk="1" hangingPunct="1">
              <a:buNone/>
            </a:pPr>
            <a:endParaRPr lang="en-GB" altLang="en-US" sz="1800" dirty="0"/>
          </a:p>
          <a:p>
            <a:pPr marL="0" indent="0" eaLnBrk="1" hangingPunct="1">
              <a:buNone/>
            </a:pPr>
            <a:endParaRPr lang="en-GB" altLang="en-US" sz="1800" dirty="0"/>
          </a:p>
          <a:p>
            <a:pPr marL="0" indent="0" eaLnBrk="1" hangingPunct="1">
              <a:buNone/>
            </a:pPr>
            <a:endParaRPr lang="en-GB" alt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GB" altLang="en-US" sz="2000" dirty="0"/>
              <a:t>At any point x along the half wing, the chord c</a:t>
            </a:r>
            <a:r>
              <a:rPr lang="en-GB" altLang="en-US" sz="2000" baseline="-25000" dirty="0"/>
              <a:t>x</a:t>
            </a:r>
            <a:r>
              <a:rPr lang="en-GB" altLang="en-US" sz="2000" dirty="0"/>
              <a:t> , is defined as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5" name="Object 4">
            <a:extLst>
              <a:ext uri="{FF2B5EF4-FFF2-40B4-BE49-F238E27FC236}">
                <a16:creationId xmlns:a16="http://schemas.microsoft.com/office/drawing/2014/main" id="{F2EC2821-853F-436E-8CC3-49101A285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231323"/>
              </p:ext>
            </p:extLst>
          </p:nvPr>
        </p:nvGraphicFramePr>
        <p:xfrm>
          <a:off x="3023690" y="4316017"/>
          <a:ext cx="24558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960" imgH="583920" progId="Equation.DSMT4">
                  <p:embed/>
                </p:oleObj>
              </mc:Choice>
              <mc:Fallback>
                <p:oleObj name="Equation" r:id="rId3" imgW="1218960" imgH="583920" progId="Equation.DSMT4">
                  <p:embed/>
                  <p:pic>
                    <p:nvPicPr>
                      <p:cNvPr id="75" name="Object 4">
                        <a:extLst>
                          <a:ext uri="{FF2B5EF4-FFF2-40B4-BE49-F238E27FC236}">
                            <a16:creationId xmlns:a16="http://schemas.microsoft.com/office/drawing/2014/main" id="{F2EC2821-853F-436E-8CC3-49101A2858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690" y="4316017"/>
                        <a:ext cx="245586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F15A1F8-1AF3-4F77-AEDF-51358E901FB2}"/>
              </a:ext>
            </a:extLst>
          </p:cNvPr>
          <p:cNvGrpSpPr/>
          <p:nvPr/>
        </p:nvGrpSpPr>
        <p:grpSpPr>
          <a:xfrm>
            <a:off x="7517245" y="2153266"/>
            <a:ext cx="4338945" cy="2440262"/>
            <a:chOff x="6593243" y="3218461"/>
            <a:chExt cx="4338945" cy="2440262"/>
          </a:xfrm>
        </p:grpSpPr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1AA7431B-53ED-4D4A-888C-D3A5C984D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55308" y="3653918"/>
              <a:ext cx="3192435" cy="1521884"/>
            </a:xfrm>
            <a:custGeom>
              <a:avLst/>
              <a:gdLst>
                <a:gd name="T0" fmla="*/ 2445 w 2448"/>
                <a:gd name="T1" fmla="*/ 0 h 1167"/>
                <a:gd name="T2" fmla="*/ 2 w 2448"/>
                <a:gd name="T3" fmla="*/ 755 h 1167"/>
                <a:gd name="T4" fmla="*/ 0 w 2448"/>
                <a:gd name="T5" fmla="*/ 1167 h 1167"/>
                <a:gd name="T6" fmla="*/ 2448 w 2448"/>
                <a:gd name="T7" fmla="*/ 927 h 1167"/>
                <a:gd name="T8" fmla="*/ 2448 w 2448"/>
                <a:gd name="T9" fmla="*/ 15 h 1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1167"/>
                <a:gd name="T17" fmla="*/ 2448 w 2448"/>
                <a:gd name="T18" fmla="*/ 1167 h 1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1167">
                  <a:moveTo>
                    <a:pt x="2445" y="0"/>
                  </a:moveTo>
                  <a:lnTo>
                    <a:pt x="2" y="755"/>
                  </a:lnTo>
                  <a:lnTo>
                    <a:pt x="0" y="1167"/>
                  </a:lnTo>
                  <a:lnTo>
                    <a:pt x="2448" y="927"/>
                  </a:lnTo>
                  <a:lnTo>
                    <a:pt x="2448" y="1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7" name="Group 37">
              <a:extLst>
                <a:ext uri="{FF2B5EF4-FFF2-40B4-BE49-F238E27FC236}">
                  <a16:creationId xmlns:a16="http://schemas.microsoft.com/office/drawing/2014/main" id="{556FB458-2FA1-49CF-8209-0D38A9FD3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93243" y="3294440"/>
              <a:ext cx="1189339" cy="2364283"/>
              <a:chOff x="2593" y="1204"/>
              <a:chExt cx="912" cy="1597"/>
            </a:xfrm>
          </p:grpSpPr>
          <p:sp>
            <p:nvSpPr>
              <p:cNvPr id="39" name="Line 4">
                <a:extLst>
                  <a:ext uri="{FF2B5EF4-FFF2-40B4-BE49-F238E27FC236}">
                    <a16:creationId xmlns:a16="http://schemas.microsoft.com/office/drawing/2014/main" id="{C3F2247D-2839-4FDC-A548-3EEC103E6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296"/>
                <a:ext cx="0" cy="1472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" name="Line 5">
                <a:extLst>
                  <a:ext uri="{FF2B5EF4-FFF2-40B4-BE49-F238E27FC236}">
                    <a16:creationId xmlns:a16="http://schemas.microsoft.com/office/drawing/2014/main" id="{B8A64F0E-889F-489C-A5D2-AEC78858A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248"/>
                <a:ext cx="0" cy="1472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8A8B7AB2-99B0-4D0F-862D-FC80F9418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" y="1204"/>
                <a:ext cx="912" cy="152"/>
              </a:xfrm>
              <a:custGeom>
                <a:avLst/>
                <a:gdLst>
                  <a:gd name="T0" fmla="*/ 0 w 672"/>
                  <a:gd name="T1" fmla="*/ 152 h 152"/>
                  <a:gd name="T2" fmla="*/ 243 w 672"/>
                  <a:gd name="T3" fmla="*/ 5 h 152"/>
                  <a:gd name="T4" fmla="*/ 482 w 672"/>
                  <a:gd name="T5" fmla="*/ 124 h 152"/>
                  <a:gd name="T6" fmla="*/ 591 w 672"/>
                  <a:gd name="T7" fmla="*/ 45 h 152"/>
                  <a:gd name="T8" fmla="*/ 672 w 672"/>
                  <a:gd name="T9" fmla="*/ 104 h 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152"/>
                  <a:gd name="T17" fmla="*/ 672 w 672"/>
                  <a:gd name="T18" fmla="*/ 152 h 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152">
                    <a:moveTo>
                      <a:pt x="0" y="152"/>
                    </a:moveTo>
                    <a:cubicBezTo>
                      <a:pt x="41" y="127"/>
                      <a:pt x="163" y="10"/>
                      <a:pt x="243" y="5"/>
                    </a:cubicBezTo>
                    <a:cubicBezTo>
                      <a:pt x="323" y="0"/>
                      <a:pt x="424" y="117"/>
                      <a:pt x="482" y="124"/>
                    </a:cubicBezTo>
                    <a:cubicBezTo>
                      <a:pt x="540" y="131"/>
                      <a:pt x="559" y="48"/>
                      <a:pt x="591" y="45"/>
                    </a:cubicBezTo>
                    <a:cubicBezTo>
                      <a:pt x="623" y="42"/>
                      <a:pt x="655" y="92"/>
                      <a:pt x="672" y="10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5" name="Freeform 7">
                <a:extLst>
                  <a:ext uri="{FF2B5EF4-FFF2-40B4-BE49-F238E27FC236}">
                    <a16:creationId xmlns:a16="http://schemas.microsoft.com/office/drawing/2014/main" id="{60BBA8AE-E8B4-4416-B57F-CE8609A32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" y="2649"/>
                <a:ext cx="912" cy="152"/>
              </a:xfrm>
              <a:custGeom>
                <a:avLst/>
                <a:gdLst>
                  <a:gd name="T0" fmla="*/ 0 w 672"/>
                  <a:gd name="T1" fmla="*/ 152 h 152"/>
                  <a:gd name="T2" fmla="*/ 243 w 672"/>
                  <a:gd name="T3" fmla="*/ 5 h 152"/>
                  <a:gd name="T4" fmla="*/ 482 w 672"/>
                  <a:gd name="T5" fmla="*/ 124 h 152"/>
                  <a:gd name="T6" fmla="*/ 591 w 672"/>
                  <a:gd name="T7" fmla="*/ 45 h 152"/>
                  <a:gd name="T8" fmla="*/ 672 w 672"/>
                  <a:gd name="T9" fmla="*/ 104 h 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152"/>
                  <a:gd name="T17" fmla="*/ 672 w 672"/>
                  <a:gd name="T18" fmla="*/ 152 h 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152">
                    <a:moveTo>
                      <a:pt x="0" y="152"/>
                    </a:moveTo>
                    <a:cubicBezTo>
                      <a:pt x="41" y="127"/>
                      <a:pt x="163" y="10"/>
                      <a:pt x="243" y="5"/>
                    </a:cubicBezTo>
                    <a:cubicBezTo>
                      <a:pt x="323" y="0"/>
                      <a:pt x="424" y="117"/>
                      <a:pt x="482" y="124"/>
                    </a:cubicBezTo>
                    <a:cubicBezTo>
                      <a:pt x="540" y="131"/>
                      <a:pt x="559" y="48"/>
                      <a:pt x="591" y="45"/>
                    </a:cubicBezTo>
                    <a:cubicBezTo>
                      <a:pt x="623" y="42"/>
                      <a:pt x="655" y="92"/>
                      <a:pt x="672" y="10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7" name="Line 8">
              <a:extLst>
                <a:ext uri="{FF2B5EF4-FFF2-40B4-BE49-F238E27FC236}">
                  <a16:creationId xmlns:a16="http://schemas.microsoft.com/office/drawing/2014/main" id="{39948DCD-7596-4768-B6A9-66DFACFCA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2325" y="3653918"/>
              <a:ext cx="37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id="{9C5D860C-855F-4060-9F5E-DA2225FBE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2326" y="4858906"/>
              <a:ext cx="456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10">
              <a:extLst>
                <a:ext uri="{FF2B5EF4-FFF2-40B4-BE49-F238E27FC236}">
                  <a16:creationId xmlns:a16="http://schemas.microsoft.com/office/drawing/2014/main" id="{5E47ACB7-BBA2-4EBF-B0A7-8A69DCC73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7846" y="3653918"/>
              <a:ext cx="0" cy="1204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8D80C4DC-0F59-4930-BFFC-D926D7BBF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3674" y="5181414"/>
              <a:ext cx="18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" name="Line 12">
              <a:extLst>
                <a:ext uri="{FF2B5EF4-FFF2-40B4-BE49-F238E27FC236}">
                  <a16:creationId xmlns:a16="http://schemas.microsoft.com/office/drawing/2014/main" id="{1281D0D5-B73F-4687-B9CF-87AC4CC8F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7049" y="4632717"/>
              <a:ext cx="18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" name="Line 13">
              <a:extLst>
                <a:ext uri="{FF2B5EF4-FFF2-40B4-BE49-F238E27FC236}">
                  <a16:creationId xmlns:a16="http://schemas.microsoft.com/office/drawing/2014/main" id="{C882394F-3225-4AFE-8C02-9CB1708E8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0565" y="4650647"/>
              <a:ext cx="0" cy="512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" name="Text Box 15">
              <a:extLst>
                <a:ext uri="{FF2B5EF4-FFF2-40B4-BE49-F238E27FC236}">
                  <a16:creationId xmlns:a16="http://schemas.microsoft.com/office/drawing/2014/main" id="{0DA6E258-5F21-4D64-9337-A6775C01A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828" y="4037849"/>
              <a:ext cx="36099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dirty="0">
                  <a:latin typeface="+mn-lt"/>
                </a:rPr>
                <a:t>C</a:t>
              </a:r>
              <a:r>
                <a:rPr lang="en-GB" altLang="en-US" baseline="-25000" dirty="0">
                  <a:latin typeface="+mn-lt"/>
                </a:rPr>
                <a:t>r</a:t>
              </a:r>
            </a:p>
          </p:txBody>
        </p:sp>
        <p:sp>
          <p:nvSpPr>
            <p:cNvPr id="58" name="Line 17">
              <a:extLst>
                <a:ext uri="{FF2B5EF4-FFF2-40B4-BE49-F238E27FC236}">
                  <a16:creationId xmlns:a16="http://schemas.microsoft.com/office/drawing/2014/main" id="{A35578D5-F9B1-40BB-B6BA-38818C90F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0013" y="4051933"/>
              <a:ext cx="36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18">
              <a:extLst>
                <a:ext uri="{FF2B5EF4-FFF2-40B4-BE49-F238E27FC236}">
                  <a16:creationId xmlns:a16="http://schemas.microsoft.com/office/drawing/2014/main" id="{27431D36-6132-4193-87B8-667FB1D50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6470" y="4960955"/>
              <a:ext cx="36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61" name="Line 19">
              <a:extLst>
                <a:ext uri="{FF2B5EF4-FFF2-40B4-BE49-F238E27FC236}">
                  <a16:creationId xmlns:a16="http://schemas.microsoft.com/office/drawing/2014/main" id="{C00C94C1-D52B-4AE2-BF25-E1BD9DE0F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0555" y="4059758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" name="Line 21">
              <a:extLst>
                <a:ext uri="{FF2B5EF4-FFF2-40B4-BE49-F238E27FC236}">
                  <a16:creationId xmlns:a16="http://schemas.microsoft.com/office/drawing/2014/main" id="{7800A1DE-1475-447B-B24C-24FFCA228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5308" y="3218461"/>
              <a:ext cx="0" cy="2377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" name="Line 23">
              <a:extLst>
                <a:ext uri="{FF2B5EF4-FFF2-40B4-BE49-F238E27FC236}">
                  <a16:creationId xmlns:a16="http://schemas.microsoft.com/office/drawing/2014/main" id="{69ABAAE8-6C2B-406E-8C4C-760E67B03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47743" y="5228016"/>
              <a:ext cx="0" cy="274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6" name="Line 24">
              <a:extLst>
                <a:ext uri="{FF2B5EF4-FFF2-40B4-BE49-F238E27FC236}">
                  <a16:creationId xmlns:a16="http://schemas.microsoft.com/office/drawing/2014/main" id="{BC7B350C-F17B-48DE-A937-D40A7E71D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5308" y="5448695"/>
              <a:ext cx="31924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7" name="Line 26">
              <a:extLst>
                <a:ext uri="{FF2B5EF4-FFF2-40B4-BE49-F238E27FC236}">
                  <a16:creationId xmlns:a16="http://schemas.microsoft.com/office/drawing/2014/main" id="{31CCD00D-81BA-488D-8AD3-198EE189E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36149" y="3998916"/>
              <a:ext cx="436085" cy="369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Line 29">
              <a:extLst>
                <a:ext uri="{FF2B5EF4-FFF2-40B4-BE49-F238E27FC236}">
                  <a16:creationId xmlns:a16="http://schemas.microsoft.com/office/drawing/2014/main" id="{EB3AB58B-6F6E-44C7-A2C8-9B754533C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5832" y="3520706"/>
              <a:ext cx="938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9" name="Text Box 28">
              <a:extLst>
                <a:ext uri="{FF2B5EF4-FFF2-40B4-BE49-F238E27FC236}">
                  <a16:creationId xmlns:a16="http://schemas.microsoft.com/office/drawing/2014/main" id="{48BA33A6-DBEC-4610-912E-B077188B2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9092" y="3263657"/>
              <a:ext cx="2006087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sz="1400" dirty="0">
                  <a:latin typeface="+mn-lt"/>
                </a:rPr>
                <a:t>Fuselage of diameter d</a:t>
              </a:r>
            </a:p>
          </p:txBody>
        </p:sp>
        <p:sp>
          <p:nvSpPr>
            <p:cNvPr id="70" name="Text Box 25">
              <a:extLst>
                <a:ext uri="{FF2B5EF4-FFF2-40B4-BE49-F238E27FC236}">
                  <a16:creationId xmlns:a16="http://schemas.microsoft.com/office/drawing/2014/main" id="{32D91C40-D116-4FBE-963B-9A5DD3FEE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7140" y="5311281"/>
              <a:ext cx="439544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sz="1400" dirty="0">
                  <a:latin typeface="+mn-lt"/>
                </a:rPr>
                <a:t>b/2</a:t>
              </a:r>
            </a:p>
          </p:txBody>
        </p:sp>
        <p:sp>
          <p:nvSpPr>
            <p:cNvPr id="106" name="Line 26">
              <a:extLst>
                <a:ext uri="{FF2B5EF4-FFF2-40B4-BE49-F238E27FC236}">
                  <a16:creationId xmlns:a16="http://schemas.microsoft.com/office/drawing/2014/main" id="{3DA59A87-9511-4268-8777-617F8B9C0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50630" y="3430642"/>
              <a:ext cx="419149" cy="60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6380E405-6F19-4696-A712-DE942C174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0713" y="4744615"/>
              <a:ext cx="3714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dirty="0"/>
                <a:t>C</a:t>
              </a:r>
              <a:r>
                <a:rPr lang="en-GB" altLang="en-US" baseline="-25000" dirty="0"/>
                <a:t>t</a:t>
              </a:r>
            </a:p>
          </p:txBody>
        </p:sp>
        <p:sp>
          <p:nvSpPr>
            <p:cNvPr id="42" name="Text Box 16">
              <a:extLst>
                <a:ext uri="{FF2B5EF4-FFF2-40B4-BE49-F238E27FC236}">
                  <a16:creationId xmlns:a16="http://schemas.microsoft.com/office/drawing/2014/main" id="{DE2E63C6-769E-4474-8779-C70457DD1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3348" y="3708848"/>
              <a:ext cx="3994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dirty="0" err="1"/>
                <a:t>C</a:t>
              </a:r>
              <a:r>
                <a:rPr lang="en-GB" altLang="en-US" baseline="-25000" dirty="0" err="1"/>
                <a:t>x</a:t>
              </a:r>
              <a:endParaRPr lang="en-GB" altLang="en-US" baseline="-25000" dirty="0"/>
            </a:p>
          </p:txBody>
        </p:sp>
        <p:sp>
          <p:nvSpPr>
            <p:cNvPr id="71" name="Line 17">
              <a:extLst>
                <a:ext uri="{FF2B5EF4-FFF2-40B4-BE49-F238E27FC236}">
                  <a16:creationId xmlns:a16="http://schemas.microsoft.com/office/drawing/2014/main" id="{0A54050A-23AB-478F-84CC-DF612A038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39266" y="4037849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4" name="Line 23">
              <a:extLst>
                <a:ext uri="{FF2B5EF4-FFF2-40B4-BE49-F238E27FC236}">
                  <a16:creationId xmlns:a16="http://schemas.microsoft.com/office/drawing/2014/main" id="{8CBE3483-8B6D-4B61-B91D-4E37A45E7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9266" y="5043631"/>
              <a:ext cx="0" cy="274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9FB24A53-3F63-4F15-9B83-86DE8DD53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8678" y="5268239"/>
              <a:ext cx="13018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C4549574-63F0-48BC-9551-AFE39CAF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2164" y="4997466"/>
              <a:ext cx="263214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sz="1400" dirty="0">
                  <a:latin typeface="+mn-lt"/>
                </a:rPr>
                <a:t>x</a:t>
              </a:r>
              <a:endParaRPr lang="en-GB" altLang="en-US" sz="1400" baseline="-25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6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AC2E-F4CE-4638-B660-7D3818EF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</a:t>
            </a:r>
            <a:r>
              <a:rPr lang="en-US" sz="3600" dirty="0"/>
              <a:t>High Lift Devices</a:t>
            </a:r>
            <a:br>
              <a:rPr lang="en-US" dirty="0"/>
            </a:br>
            <a:r>
              <a:rPr lang="en-US" dirty="0"/>
              <a:t>Calculation of the </a:t>
            </a:r>
            <a:r>
              <a:rPr lang="en-US" dirty="0" err="1"/>
              <a:t>S</a:t>
            </a:r>
            <a:r>
              <a:rPr lang="en-US" baseline="-25000" dirty="0" err="1"/>
              <a:t>wf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9C8C-5B7D-4EAB-B97D-DA193DBE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sz="2000" dirty="0"/>
              <a:t>At any point x along the half wing, the chord c</a:t>
            </a:r>
            <a:r>
              <a:rPr lang="en-GB" altLang="en-US" sz="2000" baseline="-25000" dirty="0"/>
              <a:t>x</a:t>
            </a:r>
            <a:r>
              <a:rPr lang="en-GB" altLang="en-US" sz="2000" dirty="0"/>
              <a:t> , is defined as:</a:t>
            </a:r>
          </a:p>
          <a:p>
            <a:pPr marL="0" indent="0" eaLnBrk="1" hangingPunct="1">
              <a:buNone/>
            </a:pPr>
            <a:endParaRPr lang="en-GB" alt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GB" altLang="en-US" sz="2000" dirty="0"/>
              <a:t>For a flapped wing, with flaps starting at </a:t>
            </a:r>
            <a:r>
              <a:rPr lang="en-GB" altLang="en-US" sz="2000" dirty="0" err="1"/>
              <a:t>l</a:t>
            </a:r>
            <a:r>
              <a:rPr lang="en-GB" altLang="en-US" sz="2000" baseline="-25000" dirty="0" err="1"/>
              <a:t>f,root</a:t>
            </a:r>
            <a:r>
              <a:rPr lang="en-GB" altLang="en-US" sz="2000" dirty="0"/>
              <a:t> and a flap span of </a:t>
            </a:r>
            <a:r>
              <a:rPr lang="en-GB" altLang="en-US" sz="2000" dirty="0" err="1"/>
              <a:t>l</a:t>
            </a:r>
            <a:r>
              <a:rPr lang="en-GB" altLang="en-US" sz="2000" baseline="-25000" dirty="0" err="1"/>
              <a:t>flaps</a:t>
            </a:r>
            <a:r>
              <a:rPr lang="en-GB" altLang="en-US" sz="2000" dirty="0"/>
              <a:t>:</a:t>
            </a: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5" name="Object 4">
            <a:extLst>
              <a:ext uri="{FF2B5EF4-FFF2-40B4-BE49-F238E27FC236}">
                <a16:creationId xmlns:a16="http://schemas.microsoft.com/office/drawing/2014/main" id="{F2EC2821-853F-436E-8CC3-49101A285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216255"/>
              </p:ext>
            </p:extLst>
          </p:nvPr>
        </p:nvGraphicFramePr>
        <p:xfrm>
          <a:off x="2507676" y="3877961"/>
          <a:ext cx="2755376" cy="996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583920" progId="Equation.DSMT4">
                  <p:embed/>
                </p:oleObj>
              </mc:Choice>
              <mc:Fallback>
                <p:oleObj name="Equation" r:id="rId3" imgW="1612800" imgH="583920" progId="Equation.DSMT4">
                  <p:embed/>
                  <p:pic>
                    <p:nvPicPr>
                      <p:cNvPr id="75" name="Object 4">
                        <a:extLst>
                          <a:ext uri="{FF2B5EF4-FFF2-40B4-BE49-F238E27FC236}">
                            <a16:creationId xmlns:a16="http://schemas.microsoft.com/office/drawing/2014/main" id="{F2EC2821-853F-436E-8CC3-49101A2858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676" y="3877961"/>
                        <a:ext cx="2755376" cy="996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36390E95-A101-4280-841B-320663E624C7}"/>
              </a:ext>
            </a:extLst>
          </p:cNvPr>
          <p:cNvGrpSpPr/>
          <p:nvPr/>
        </p:nvGrpSpPr>
        <p:grpSpPr>
          <a:xfrm>
            <a:off x="7877038" y="1998562"/>
            <a:ext cx="4338945" cy="2440262"/>
            <a:chOff x="6593243" y="3218461"/>
            <a:chExt cx="4338945" cy="2440262"/>
          </a:xfrm>
        </p:grpSpPr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0A21799A-BE7A-48A1-AB6D-2AA94C0579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55308" y="3653918"/>
              <a:ext cx="3192435" cy="1521884"/>
            </a:xfrm>
            <a:custGeom>
              <a:avLst/>
              <a:gdLst>
                <a:gd name="T0" fmla="*/ 2445 w 2448"/>
                <a:gd name="T1" fmla="*/ 0 h 1167"/>
                <a:gd name="T2" fmla="*/ 2 w 2448"/>
                <a:gd name="T3" fmla="*/ 755 h 1167"/>
                <a:gd name="T4" fmla="*/ 0 w 2448"/>
                <a:gd name="T5" fmla="*/ 1167 h 1167"/>
                <a:gd name="T6" fmla="*/ 2448 w 2448"/>
                <a:gd name="T7" fmla="*/ 927 h 1167"/>
                <a:gd name="T8" fmla="*/ 2448 w 2448"/>
                <a:gd name="T9" fmla="*/ 15 h 1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1167"/>
                <a:gd name="T17" fmla="*/ 2448 w 2448"/>
                <a:gd name="T18" fmla="*/ 1167 h 1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1167">
                  <a:moveTo>
                    <a:pt x="2445" y="0"/>
                  </a:moveTo>
                  <a:lnTo>
                    <a:pt x="2" y="755"/>
                  </a:lnTo>
                  <a:lnTo>
                    <a:pt x="0" y="1167"/>
                  </a:lnTo>
                  <a:lnTo>
                    <a:pt x="2448" y="927"/>
                  </a:lnTo>
                  <a:lnTo>
                    <a:pt x="2448" y="1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0" name="Group 37">
              <a:extLst>
                <a:ext uri="{FF2B5EF4-FFF2-40B4-BE49-F238E27FC236}">
                  <a16:creationId xmlns:a16="http://schemas.microsoft.com/office/drawing/2014/main" id="{AAB91668-F845-4DCC-B6C7-7BD0A07B2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93243" y="3294440"/>
              <a:ext cx="1189339" cy="2364283"/>
              <a:chOff x="2593" y="1204"/>
              <a:chExt cx="912" cy="1597"/>
            </a:xfrm>
          </p:grpSpPr>
          <p:sp>
            <p:nvSpPr>
              <p:cNvPr id="102" name="Line 4">
                <a:extLst>
                  <a:ext uri="{FF2B5EF4-FFF2-40B4-BE49-F238E27FC236}">
                    <a16:creationId xmlns:a16="http://schemas.microsoft.com/office/drawing/2014/main" id="{8358FF62-6348-483E-82BD-8C87EEE87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296"/>
                <a:ext cx="0" cy="1472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3" name="Line 5">
                <a:extLst>
                  <a:ext uri="{FF2B5EF4-FFF2-40B4-BE49-F238E27FC236}">
                    <a16:creationId xmlns:a16="http://schemas.microsoft.com/office/drawing/2014/main" id="{34043AC8-F176-4E19-B26B-03D96EAC0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248"/>
                <a:ext cx="0" cy="1472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Freeform 7">
                <a:extLst>
                  <a:ext uri="{FF2B5EF4-FFF2-40B4-BE49-F238E27FC236}">
                    <a16:creationId xmlns:a16="http://schemas.microsoft.com/office/drawing/2014/main" id="{4E39B3E7-A2E9-4713-B10B-8CA02BE20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" y="1204"/>
                <a:ext cx="912" cy="152"/>
              </a:xfrm>
              <a:custGeom>
                <a:avLst/>
                <a:gdLst>
                  <a:gd name="T0" fmla="*/ 0 w 672"/>
                  <a:gd name="T1" fmla="*/ 152 h 152"/>
                  <a:gd name="T2" fmla="*/ 243 w 672"/>
                  <a:gd name="T3" fmla="*/ 5 h 152"/>
                  <a:gd name="T4" fmla="*/ 482 w 672"/>
                  <a:gd name="T5" fmla="*/ 124 h 152"/>
                  <a:gd name="T6" fmla="*/ 591 w 672"/>
                  <a:gd name="T7" fmla="*/ 45 h 152"/>
                  <a:gd name="T8" fmla="*/ 672 w 672"/>
                  <a:gd name="T9" fmla="*/ 104 h 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152"/>
                  <a:gd name="T17" fmla="*/ 672 w 672"/>
                  <a:gd name="T18" fmla="*/ 152 h 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152">
                    <a:moveTo>
                      <a:pt x="0" y="152"/>
                    </a:moveTo>
                    <a:cubicBezTo>
                      <a:pt x="41" y="127"/>
                      <a:pt x="163" y="10"/>
                      <a:pt x="243" y="5"/>
                    </a:cubicBezTo>
                    <a:cubicBezTo>
                      <a:pt x="323" y="0"/>
                      <a:pt x="424" y="117"/>
                      <a:pt x="482" y="124"/>
                    </a:cubicBezTo>
                    <a:cubicBezTo>
                      <a:pt x="540" y="131"/>
                      <a:pt x="559" y="48"/>
                      <a:pt x="591" y="45"/>
                    </a:cubicBezTo>
                    <a:cubicBezTo>
                      <a:pt x="623" y="42"/>
                      <a:pt x="655" y="92"/>
                      <a:pt x="672" y="10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7" name="Freeform 7">
                <a:extLst>
                  <a:ext uri="{FF2B5EF4-FFF2-40B4-BE49-F238E27FC236}">
                    <a16:creationId xmlns:a16="http://schemas.microsoft.com/office/drawing/2014/main" id="{2B71CFA0-BF60-4268-8E33-0F48227E3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" y="2649"/>
                <a:ext cx="912" cy="152"/>
              </a:xfrm>
              <a:custGeom>
                <a:avLst/>
                <a:gdLst>
                  <a:gd name="T0" fmla="*/ 0 w 672"/>
                  <a:gd name="T1" fmla="*/ 152 h 152"/>
                  <a:gd name="T2" fmla="*/ 243 w 672"/>
                  <a:gd name="T3" fmla="*/ 5 h 152"/>
                  <a:gd name="T4" fmla="*/ 482 w 672"/>
                  <a:gd name="T5" fmla="*/ 124 h 152"/>
                  <a:gd name="T6" fmla="*/ 591 w 672"/>
                  <a:gd name="T7" fmla="*/ 45 h 152"/>
                  <a:gd name="T8" fmla="*/ 672 w 672"/>
                  <a:gd name="T9" fmla="*/ 104 h 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152"/>
                  <a:gd name="T17" fmla="*/ 672 w 672"/>
                  <a:gd name="T18" fmla="*/ 152 h 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152">
                    <a:moveTo>
                      <a:pt x="0" y="152"/>
                    </a:moveTo>
                    <a:cubicBezTo>
                      <a:pt x="41" y="127"/>
                      <a:pt x="163" y="10"/>
                      <a:pt x="243" y="5"/>
                    </a:cubicBezTo>
                    <a:cubicBezTo>
                      <a:pt x="323" y="0"/>
                      <a:pt x="424" y="117"/>
                      <a:pt x="482" y="124"/>
                    </a:cubicBezTo>
                    <a:cubicBezTo>
                      <a:pt x="540" y="131"/>
                      <a:pt x="559" y="48"/>
                      <a:pt x="591" y="45"/>
                    </a:cubicBezTo>
                    <a:cubicBezTo>
                      <a:pt x="623" y="42"/>
                      <a:pt x="655" y="92"/>
                      <a:pt x="672" y="10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3" name="Line 8">
              <a:extLst>
                <a:ext uri="{FF2B5EF4-FFF2-40B4-BE49-F238E27FC236}">
                  <a16:creationId xmlns:a16="http://schemas.microsoft.com/office/drawing/2014/main" id="{D3D00676-5607-4CFA-9136-36B7D9120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2325" y="3653918"/>
              <a:ext cx="37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4" name="Line 9">
              <a:extLst>
                <a:ext uri="{FF2B5EF4-FFF2-40B4-BE49-F238E27FC236}">
                  <a16:creationId xmlns:a16="http://schemas.microsoft.com/office/drawing/2014/main" id="{EE4A57CE-6EF2-4783-9DB3-E32DCF699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2326" y="4858906"/>
              <a:ext cx="456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6" name="Line 10">
              <a:extLst>
                <a:ext uri="{FF2B5EF4-FFF2-40B4-BE49-F238E27FC236}">
                  <a16:creationId xmlns:a16="http://schemas.microsoft.com/office/drawing/2014/main" id="{BFA4CB51-0EC4-49AB-8E68-AADEC5F2B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7846" y="3653918"/>
              <a:ext cx="0" cy="1204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AA72C33C-DB54-4859-AB76-8C72BAC7F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3674" y="5181414"/>
              <a:ext cx="18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" name="Line 12">
              <a:extLst>
                <a:ext uri="{FF2B5EF4-FFF2-40B4-BE49-F238E27FC236}">
                  <a16:creationId xmlns:a16="http://schemas.microsoft.com/office/drawing/2014/main" id="{6D71A51C-1875-4918-A584-55A5484A2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7049" y="4632717"/>
              <a:ext cx="18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" name="Line 13">
              <a:extLst>
                <a:ext uri="{FF2B5EF4-FFF2-40B4-BE49-F238E27FC236}">
                  <a16:creationId xmlns:a16="http://schemas.microsoft.com/office/drawing/2014/main" id="{4E0C6215-C70A-46F5-A704-384330754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0565" y="4650647"/>
              <a:ext cx="0" cy="512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" name="Text Box 15">
              <a:extLst>
                <a:ext uri="{FF2B5EF4-FFF2-40B4-BE49-F238E27FC236}">
                  <a16:creationId xmlns:a16="http://schemas.microsoft.com/office/drawing/2014/main" id="{A2DF3273-D314-4642-90D2-745F2E4D2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828" y="4037849"/>
              <a:ext cx="36099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dirty="0">
                  <a:latin typeface="+mn-lt"/>
                </a:rPr>
                <a:t>C</a:t>
              </a:r>
              <a:r>
                <a:rPr lang="en-GB" altLang="en-US" baseline="-25000" dirty="0">
                  <a:latin typeface="+mn-lt"/>
                </a:rPr>
                <a:t>r</a:t>
              </a: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3E73D46A-47DD-4C0E-97C6-F9E27C7ED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689" y="3833541"/>
              <a:ext cx="36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33593798-9C51-4167-B993-30FB97766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4260" y="4905853"/>
              <a:ext cx="36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73" name="Line 19">
              <a:extLst>
                <a:ext uri="{FF2B5EF4-FFF2-40B4-BE49-F238E27FC236}">
                  <a16:creationId xmlns:a16="http://schemas.microsoft.com/office/drawing/2014/main" id="{A597E564-4C08-4543-8B4E-58908CF2F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8345" y="3863138"/>
              <a:ext cx="0" cy="1005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6" name="Line 21">
              <a:extLst>
                <a:ext uri="{FF2B5EF4-FFF2-40B4-BE49-F238E27FC236}">
                  <a16:creationId xmlns:a16="http://schemas.microsoft.com/office/drawing/2014/main" id="{67EA9B69-1D3B-4F6C-B844-94CBA596A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5308" y="3218461"/>
              <a:ext cx="0" cy="2377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7" name="Line 23">
              <a:extLst>
                <a:ext uri="{FF2B5EF4-FFF2-40B4-BE49-F238E27FC236}">
                  <a16:creationId xmlns:a16="http://schemas.microsoft.com/office/drawing/2014/main" id="{6348A80C-C484-415E-BB6B-9C40FD3E4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47743" y="5228016"/>
              <a:ext cx="0" cy="274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8" name="Line 24">
              <a:extLst>
                <a:ext uri="{FF2B5EF4-FFF2-40B4-BE49-F238E27FC236}">
                  <a16:creationId xmlns:a16="http://schemas.microsoft.com/office/drawing/2014/main" id="{FE38863A-A320-426A-A5C9-B6E561695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5308" y="5448695"/>
              <a:ext cx="31924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9" name="Line 26">
              <a:extLst>
                <a:ext uri="{FF2B5EF4-FFF2-40B4-BE49-F238E27FC236}">
                  <a16:creationId xmlns:a16="http://schemas.microsoft.com/office/drawing/2014/main" id="{6233E8B2-A5F2-4793-A4B9-F050BAAD47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4173" y="3693406"/>
              <a:ext cx="436085" cy="369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0" name="Line 29">
              <a:extLst>
                <a:ext uri="{FF2B5EF4-FFF2-40B4-BE49-F238E27FC236}">
                  <a16:creationId xmlns:a16="http://schemas.microsoft.com/office/drawing/2014/main" id="{88D919A4-CDD0-450A-A186-6879F18E7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5832" y="3520706"/>
              <a:ext cx="938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1" name="Text Box 28">
              <a:extLst>
                <a:ext uri="{FF2B5EF4-FFF2-40B4-BE49-F238E27FC236}">
                  <a16:creationId xmlns:a16="http://schemas.microsoft.com/office/drawing/2014/main" id="{D7D3801F-E329-45F8-BBE4-D45E57BD3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9092" y="3263657"/>
              <a:ext cx="2006087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sz="1400" dirty="0">
                  <a:latin typeface="+mn-lt"/>
                </a:rPr>
                <a:t>Fuselage diameter d</a:t>
              </a:r>
            </a:p>
          </p:txBody>
        </p:sp>
        <p:sp>
          <p:nvSpPr>
            <p:cNvPr id="82" name="Text Box 25">
              <a:extLst>
                <a:ext uri="{FF2B5EF4-FFF2-40B4-BE49-F238E27FC236}">
                  <a16:creationId xmlns:a16="http://schemas.microsoft.com/office/drawing/2014/main" id="{A8311D68-1A3B-4E1F-B16E-7EDB0A6EB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7140" y="5311281"/>
              <a:ext cx="439544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sz="1400" dirty="0">
                  <a:latin typeface="+mn-lt"/>
                </a:rPr>
                <a:t>b/2</a:t>
              </a:r>
            </a:p>
          </p:txBody>
        </p:sp>
        <p:sp>
          <p:nvSpPr>
            <p:cNvPr id="83" name="Line 26">
              <a:extLst>
                <a:ext uri="{FF2B5EF4-FFF2-40B4-BE49-F238E27FC236}">
                  <a16:creationId xmlns:a16="http://schemas.microsoft.com/office/drawing/2014/main" id="{51CF5432-89EA-4633-8460-04E4B488C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50630" y="3430642"/>
              <a:ext cx="419149" cy="60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4" name="Text Box 16">
              <a:extLst>
                <a:ext uri="{FF2B5EF4-FFF2-40B4-BE49-F238E27FC236}">
                  <a16:creationId xmlns:a16="http://schemas.microsoft.com/office/drawing/2014/main" id="{54763A7A-80BB-4514-8152-3FA4EB447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0713" y="4744615"/>
              <a:ext cx="3714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dirty="0"/>
                <a:t>C</a:t>
              </a:r>
              <a:r>
                <a:rPr lang="en-GB" altLang="en-US" baseline="-25000" dirty="0"/>
                <a:t>t</a:t>
              </a:r>
            </a:p>
          </p:txBody>
        </p:sp>
        <p:sp>
          <p:nvSpPr>
            <p:cNvPr id="85" name="Line 24">
              <a:extLst>
                <a:ext uri="{FF2B5EF4-FFF2-40B4-BE49-F238E27FC236}">
                  <a16:creationId xmlns:a16="http://schemas.microsoft.com/office/drawing/2014/main" id="{80D67C49-83C4-4A57-9290-D849C0A51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4260" y="5366210"/>
              <a:ext cx="1923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6" name="Text Box 25">
              <a:extLst>
                <a:ext uri="{FF2B5EF4-FFF2-40B4-BE49-F238E27FC236}">
                  <a16:creationId xmlns:a16="http://schemas.microsoft.com/office/drawing/2014/main" id="{05AFAE54-D083-4D55-B9C6-AE3C695C2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1958" y="5061401"/>
              <a:ext cx="45660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sz="1400" dirty="0" err="1">
                  <a:latin typeface="+mn-lt"/>
                </a:rPr>
                <a:t>l</a:t>
              </a:r>
              <a:r>
                <a:rPr lang="en-GB" altLang="en-US" sz="1400" baseline="-25000" dirty="0" err="1">
                  <a:latin typeface="+mn-lt"/>
                </a:rPr>
                <a:t>flaps</a:t>
              </a:r>
              <a:endParaRPr lang="en-GB" altLang="en-US" sz="1400" baseline="-25000" dirty="0">
                <a:latin typeface="+mn-lt"/>
              </a:endParaRPr>
            </a:p>
          </p:txBody>
        </p:sp>
        <p:sp>
          <p:nvSpPr>
            <p:cNvPr id="87" name="Line 23">
              <a:extLst>
                <a:ext uri="{FF2B5EF4-FFF2-40B4-BE49-F238E27FC236}">
                  <a16:creationId xmlns:a16="http://schemas.microsoft.com/office/drawing/2014/main" id="{FB6E6D84-EF15-423E-99B9-A8A6C7CCD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9287" y="5140930"/>
              <a:ext cx="0" cy="274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6">
              <a:extLst>
                <a:ext uri="{FF2B5EF4-FFF2-40B4-BE49-F238E27FC236}">
                  <a16:creationId xmlns:a16="http://schemas.microsoft.com/office/drawing/2014/main" id="{33C9FDF3-7954-4714-9BA8-98A0D24FE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1372" y="3403338"/>
              <a:ext cx="680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dirty="0" err="1"/>
                <a:t>C</a:t>
              </a:r>
              <a:r>
                <a:rPr lang="en-GB" altLang="en-US" baseline="-25000" dirty="0" err="1"/>
                <a:t>f,root</a:t>
              </a:r>
              <a:endParaRPr lang="en-GB" altLang="en-US" baseline="-25000" dirty="0"/>
            </a:p>
          </p:txBody>
        </p:sp>
        <p:sp>
          <p:nvSpPr>
            <p:cNvPr id="89" name="Line 17">
              <a:extLst>
                <a:ext uri="{FF2B5EF4-FFF2-40B4-BE49-F238E27FC236}">
                  <a16:creationId xmlns:a16="http://schemas.microsoft.com/office/drawing/2014/main" id="{7138EFA7-4875-483B-84E0-44A80FE05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7624" y="4435329"/>
              <a:ext cx="36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0" name="Line 18">
              <a:extLst>
                <a:ext uri="{FF2B5EF4-FFF2-40B4-BE49-F238E27FC236}">
                  <a16:creationId xmlns:a16="http://schemas.microsoft.com/office/drawing/2014/main" id="{E8FD5CC2-155B-4EFE-BAF0-ECC78375E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7624" y="5112447"/>
              <a:ext cx="36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1" name="Line 19">
              <a:extLst>
                <a:ext uri="{FF2B5EF4-FFF2-40B4-BE49-F238E27FC236}">
                  <a16:creationId xmlns:a16="http://schemas.microsoft.com/office/drawing/2014/main" id="{DE7DE462-0F8D-44DC-BD48-47D26F3A1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99964" y="4457101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" name="Line 26">
              <a:extLst>
                <a:ext uri="{FF2B5EF4-FFF2-40B4-BE49-F238E27FC236}">
                  <a16:creationId xmlns:a16="http://schemas.microsoft.com/office/drawing/2014/main" id="{89284A41-8E4B-4838-A719-9B6F121B9C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17995" y="4205381"/>
              <a:ext cx="429746" cy="432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3" name="Text Box 16">
              <a:extLst>
                <a:ext uri="{FF2B5EF4-FFF2-40B4-BE49-F238E27FC236}">
                  <a16:creationId xmlns:a16="http://schemas.microsoft.com/office/drawing/2014/main" id="{83858037-99FE-4AF8-899F-2960193C0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0290" y="3826921"/>
              <a:ext cx="5789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dirty="0" err="1"/>
                <a:t>C</a:t>
              </a:r>
              <a:r>
                <a:rPr lang="en-GB" altLang="en-US" baseline="-25000" dirty="0" err="1"/>
                <a:t>f,tip</a:t>
              </a:r>
              <a:endParaRPr lang="en-GB" altLang="en-US" baseline="-25000" dirty="0"/>
            </a:p>
          </p:txBody>
        </p:sp>
        <p:sp>
          <p:nvSpPr>
            <p:cNvPr id="94" name="Line 17">
              <a:extLst>
                <a:ext uri="{FF2B5EF4-FFF2-40B4-BE49-F238E27FC236}">
                  <a16:creationId xmlns:a16="http://schemas.microsoft.com/office/drawing/2014/main" id="{C9B5FE56-0437-480D-AD8F-686B3DA2F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5087" y="4545982"/>
              <a:ext cx="1892537" cy="3891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5" name="Line 17">
              <a:extLst>
                <a:ext uri="{FF2B5EF4-FFF2-40B4-BE49-F238E27FC236}">
                  <a16:creationId xmlns:a16="http://schemas.microsoft.com/office/drawing/2014/main" id="{48B0AE3C-4105-4946-A452-AB0A86787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29287" y="4445174"/>
              <a:ext cx="0" cy="640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6" name="Line 17">
              <a:extLst>
                <a:ext uri="{FF2B5EF4-FFF2-40B4-BE49-F238E27FC236}">
                  <a16:creationId xmlns:a16="http://schemas.microsoft.com/office/drawing/2014/main" id="{2CD34DE9-E59E-423F-9DE3-5536B3898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07056" y="3841229"/>
              <a:ext cx="0" cy="1097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7" name="Line 17">
              <a:extLst>
                <a:ext uri="{FF2B5EF4-FFF2-40B4-BE49-F238E27FC236}">
                  <a16:creationId xmlns:a16="http://schemas.microsoft.com/office/drawing/2014/main" id="{BB49EF98-A47B-48D0-9C54-05B11ABFE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25311" y="4563807"/>
              <a:ext cx="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E0233ED1-136A-4743-B5CC-3337077CC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17624" y="4914301"/>
              <a:ext cx="0" cy="18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9" name="Line 23">
              <a:extLst>
                <a:ext uri="{FF2B5EF4-FFF2-40B4-BE49-F238E27FC236}">
                  <a16:creationId xmlns:a16="http://schemas.microsoft.com/office/drawing/2014/main" id="{E345E757-ADA3-4B23-84CC-261FFEF96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056" y="4999412"/>
              <a:ext cx="0" cy="411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0" name="Line 24">
              <a:extLst>
                <a:ext uri="{FF2B5EF4-FFF2-40B4-BE49-F238E27FC236}">
                  <a16:creationId xmlns:a16="http://schemas.microsoft.com/office/drawing/2014/main" id="{ED794E96-4EE4-4BBE-9605-98CA01617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9565" y="5366210"/>
              <a:ext cx="575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1" name="Text Box 25">
              <a:extLst>
                <a:ext uri="{FF2B5EF4-FFF2-40B4-BE49-F238E27FC236}">
                  <a16:creationId xmlns:a16="http://schemas.microsoft.com/office/drawing/2014/main" id="{3AA2E374-89C4-467A-896F-4B796C1C6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2553" y="5074127"/>
              <a:ext cx="49116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sz="1400" dirty="0" err="1">
                  <a:latin typeface="+mn-lt"/>
                </a:rPr>
                <a:t>l</a:t>
              </a:r>
              <a:r>
                <a:rPr lang="en-GB" altLang="en-US" sz="1400" baseline="-25000" dirty="0" err="1">
                  <a:latin typeface="+mn-lt"/>
                </a:rPr>
                <a:t>f,root</a:t>
              </a:r>
              <a:endParaRPr lang="en-GB" altLang="en-US" sz="1400" baseline="-25000" dirty="0">
                <a:latin typeface="+mn-lt"/>
              </a:endParaRPr>
            </a:p>
          </p:txBody>
        </p:sp>
      </p:grpSp>
      <p:graphicFrame>
        <p:nvGraphicFramePr>
          <p:cNvPr id="109" name="Object 4">
            <a:extLst>
              <a:ext uri="{FF2B5EF4-FFF2-40B4-BE49-F238E27FC236}">
                <a16:creationId xmlns:a16="http://schemas.microsoft.com/office/drawing/2014/main" id="{0B0C67A0-055C-4AF2-AC7C-443E7E29C0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503651"/>
              </p:ext>
            </p:extLst>
          </p:nvPr>
        </p:nvGraphicFramePr>
        <p:xfrm>
          <a:off x="2545569" y="4907111"/>
          <a:ext cx="59261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66800" imgH="583920" progId="Equation.DSMT4">
                  <p:embed/>
                </p:oleObj>
              </mc:Choice>
              <mc:Fallback>
                <p:oleObj name="Equation" r:id="rId5" imgW="3466800" imgH="583920" progId="Equation.DSMT4">
                  <p:embed/>
                  <p:pic>
                    <p:nvPicPr>
                      <p:cNvPr id="109" name="Object 4">
                        <a:extLst>
                          <a:ext uri="{FF2B5EF4-FFF2-40B4-BE49-F238E27FC236}">
                            <a16:creationId xmlns:a16="http://schemas.microsoft.com/office/drawing/2014/main" id="{0B0C67A0-055C-4AF2-AC7C-443E7E29C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569" y="4907111"/>
                        <a:ext cx="592613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">
            <a:extLst>
              <a:ext uri="{FF2B5EF4-FFF2-40B4-BE49-F238E27FC236}">
                <a16:creationId xmlns:a16="http://schemas.microsoft.com/office/drawing/2014/main" id="{02198B2D-6478-4971-A2ED-8413C23824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109068"/>
              </p:ext>
            </p:extLst>
          </p:nvPr>
        </p:nvGraphicFramePr>
        <p:xfrm>
          <a:off x="2748209" y="2156557"/>
          <a:ext cx="2082342" cy="996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18960" imgH="583920" progId="Equation.DSMT4">
                  <p:embed/>
                </p:oleObj>
              </mc:Choice>
              <mc:Fallback>
                <p:oleObj name="Equation" r:id="rId7" imgW="1218960" imgH="583920" progId="Equation.DSMT4">
                  <p:embed/>
                  <p:pic>
                    <p:nvPicPr>
                      <p:cNvPr id="75" name="Object 4">
                        <a:extLst>
                          <a:ext uri="{FF2B5EF4-FFF2-40B4-BE49-F238E27FC236}">
                            <a16:creationId xmlns:a16="http://schemas.microsoft.com/office/drawing/2014/main" id="{F2EC2821-853F-436E-8CC3-49101A2858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209" y="2156557"/>
                        <a:ext cx="2082342" cy="996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066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AC2E-F4CE-4638-B660-7D3818EF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</a:t>
            </a:r>
            <a:r>
              <a:rPr lang="en-US" sz="3600" dirty="0"/>
              <a:t>High Lift Devices</a:t>
            </a:r>
            <a:br>
              <a:rPr lang="en-US" dirty="0"/>
            </a:br>
            <a:r>
              <a:rPr lang="en-US" dirty="0"/>
              <a:t>Calculation of the </a:t>
            </a:r>
            <a:r>
              <a:rPr lang="en-US" dirty="0" err="1"/>
              <a:t>S</a:t>
            </a:r>
            <a:r>
              <a:rPr lang="en-US" baseline="-25000" dirty="0" err="1"/>
              <a:t>wf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9C8C-5B7D-4EAB-B97D-DA193DBE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000" dirty="0"/>
              <a:t>The flapped wing surface for this half wing is then:</a:t>
            </a:r>
          </a:p>
          <a:p>
            <a:pPr marL="0" indent="0" eaLnBrk="1" hangingPunct="1">
              <a:buNone/>
            </a:pPr>
            <a:endParaRPr lang="en-GB" alt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altLang="en-US" sz="2000" dirty="0"/>
              <a:t>Substitution of </a:t>
            </a:r>
            <a:r>
              <a:rPr lang="en-US" altLang="en-US" sz="2000" dirty="0" err="1"/>
              <a:t>C</a:t>
            </a:r>
            <a:r>
              <a:rPr lang="en-US" altLang="en-US" sz="2000" baseline="-25000" dirty="0" err="1"/>
              <a:t>f,root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and </a:t>
            </a:r>
            <a:r>
              <a:rPr lang="en-US" altLang="en-US" sz="2000" dirty="0" err="1"/>
              <a:t>C</a:t>
            </a:r>
            <a:r>
              <a:rPr lang="en-US" altLang="en-US" sz="2000" baseline="-25000" dirty="0" err="1"/>
              <a:t>f,tip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from previous slide yields: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08" name="Object 4">
            <a:extLst>
              <a:ext uri="{FF2B5EF4-FFF2-40B4-BE49-F238E27FC236}">
                <a16:creationId xmlns:a16="http://schemas.microsoft.com/office/drawing/2014/main" id="{531D0A70-76C2-4B88-BCC3-D7C560421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311437"/>
              </p:ext>
            </p:extLst>
          </p:nvPr>
        </p:nvGraphicFramePr>
        <p:xfrm>
          <a:off x="2852738" y="2482850"/>
          <a:ext cx="3149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040" imgH="457200" progId="Equation.DSMT4">
                  <p:embed/>
                </p:oleObj>
              </mc:Choice>
              <mc:Fallback>
                <p:oleObj name="Equation" r:id="rId3" imgW="1562040" imgH="457200" progId="Equation.DSMT4">
                  <p:embed/>
                  <p:pic>
                    <p:nvPicPr>
                      <p:cNvPr id="75" name="Object 4">
                        <a:extLst>
                          <a:ext uri="{FF2B5EF4-FFF2-40B4-BE49-F238E27FC236}">
                            <a16:creationId xmlns:a16="http://schemas.microsoft.com/office/drawing/2014/main" id="{F2EC2821-853F-436E-8CC3-49101A2858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482850"/>
                        <a:ext cx="31496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575E42F-857E-479D-A735-785D1D3ED853}"/>
              </a:ext>
            </a:extLst>
          </p:cNvPr>
          <p:cNvGrpSpPr/>
          <p:nvPr/>
        </p:nvGrpSpPr>
        <p:grpSpPr>
          <a:xfrm>
            <a:off x="7559371" y="1991980"/>
            <a:ext cx="4338945" cy="2440262"/>
            <a:chOff x="7559371" y="1991980"/>
            <a:chExt cx="4338945" cy="244026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6390E95-A101-4280-841B-320663E624C7}"/>
                </a:ext>
              </a:extLst>
            </p:cNvPr>
            <p:cNvGrpSpPr/>
            <p:nvPr/>
          </p:nvGrpSpPr>
          <p:grpSpPr>
            <a:xfrm>
              <a:off x="7559371" y="1991980"/>
              <a:ext cx="4338945" cy="2440262"/>
              <a:chOff x="6593243" y="3218461"/>
              <a:chExt cx="4338945" cy="2440262"/>
            </a:xfrm>
          </p:grpSpPr>
          <p:sp>
            <p:nvSpPr>
              <p:cNvPr id="38" name="Freeform 3">
                <a:extLst>
                  <a:ext uri="{FF2B5EF4-FFF2-40B4-BE49-F238E27FC236}">
                    <a16:creationId xmlns:a16="http://schemas.microsoft.com/office/drawing/2014/main" id="{0A21799A-BE7A-48A1-AB6D-2AA94C05791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155308" y="3653918"/>
                <a:ext cx="3192435" cy="1521884"/>
              </a:xfrm>
              <a:custGeom>
                <a:avLst/>
                <a:gdLst>
                  <a:gd name="T0" fmla="*/ 2445 w 2448"/>
                  <a:gd name="T1" fmla="*/ 0 h 1167"/>
                  <a:gd name="T2" fmla="*/ 2 w 2448"/>
                  <a:gd name="T3" fmla="*/ 755 h 1167"/>
                  <a:gd name="T4" fmla="*/ 0 w 2448"/>
                  <a:gd name="T5" fmla="*/ 1167 h 1167"/>
                  <a:gd name="T6" fmla="*/ 2448 w 2448"/>
                  <a:gd name="T7" fmla="*/ 927 h 1167"/>
                  <a:gd name="T8" fmla="*/ 2448 w 2448"/>
                  <a:gd name="T9" fmla="*/ 15 h 1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8"/>
                  <a:gd name="T16" fmla="*/ 0 h 1167"/>
                  <a:gd name="T17" fmla="*/ 2448 w 2448"/>
                  <a:gd name="T18" fmla="*/ 1167 h 1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8" h="1167">
                    <a:moveTo>
                      <a:pt x="2445" y="0"/>
                    </a:moveTo>
                    <a:lnTo>
                      <a:pt x="2" y="755"/>
                    </a:lnTo>
                    <a:lnTo>
                      <a:pt x="0" y="1167"/>
                    </a:lnTo>
                    <a:lnTo>
                      <a:pt x="2448" y="927"/>
                    </a:lnTo>
                    <a:lnTo>
                      <a:pt x="2448" y="15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0" name="Group 37">
                <a:extLst>
                  <a:ext uri="{FF2B5EF4-FFF2-40B4-BE49-F238E27FC236}">
                    <a16:creationId xmlns:a16="http://schemas.microsoft.com/office/drawing/2014/main" id="{AAB91668-F845-4DCC-B6C7-7BD0A07B27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93243" y="3294440"/>
                <a:ext cx="1189339" cy="2364283"/>
                <a:chOff x="2593" y="1204"/>
                <a:chExt cx="912" cy="1597"/>
              </a:xfrm>
            </p:grpSpPr>
            <p:sp>
              <p:nvSpPr>
                <p:cNvPr id="102" name="Line 4">
                  <a:extLst>
                    <a:ext uri="{FF2B5EF4-FFF2-40B4-BE49-F238E27FC236}">
                      <a16:creationId xmlns:a16="http://schemas.microsoft.com/office/drawing/2014/main" id="{8358FF62-6348-483E-82BD-8C87EEE87D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296"/>
                  <a:ext cx="0" cy="1472"/>
                </a:xfrm>
                <a:prstGeom prst="line">
                  <a:avLst/>
                </a:prstGeom>
                <a:noFill/>
                <a:ln w="381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Line 5">
                  <a:extLst>
                    <a:ext uri="{FF2B5EF4-FFF2-40B4-BE49-F238E27FC236}">
                      <a16:creationId xmlns:a16="http://schemas.microsoft.com/office/drawing/2014/main" id="{34043AC8-F176-4E19-B26B-03D96EAC03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1248"/>
                  <a:ext cx="0" cy="1472"/>
                </a:xfrm>
                <a:prstGeom prst="line">
                  <a:avLst/>
                </a:prstGeom>
                <a:noFill/>
                <a:ln w="381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7">
                  <a:extLst>
                    <a:ext uri="{FF2B5EF4-FFF2-40B4-BE49-F238E27FC236}">
                      <a16:creationId xmlns:a16="http://schemas.microsoft.com/office/drawing/2014/main" id="{4E39B3E7-A2E9-4713-B10B-8CA02BE20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" y="1204"/>
                  <a:ext cx="912" cy="152"/>
                </a:xfrm>
                <a:custGeom>
                  <a:avLst/>
                  <a:gdLst>
                    <a:gd name="T0" fmla="*/ 0 w 672"/>
                    <a:gd name="T1" fmla="*/ 152 h 152"/>
                    <a:gd name="T2" fmla="*/ 243 w 672"/>
                    <a:gd name="T3" fmla="*/ 5 h 152"/>
                    <a:gd name="T4" fmla="*/ 482 w 672"/>
                    <a:gd name="T5" fmla="*/ 124 h 152"/>
                    <a:gd name="T6" fmla="*/ 591 w 672"/>
                    <a:gd name="T7" fmla="*/ 45 h 152"/>
                    <a:gd name="T8" fmla="*/ 672 w 672"/>
                    <a:gd name="T9" fmla="*/ 104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152"/>
                    <a:gd name="T17" fmla="*/ 672 w 672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152">
                      <a:moveTo>
                        <a:pt x="0" y="152"/>
                      </a:moveTo>
                      <a:cubicBezTo>
                        <a:pt x="41" y="127"/>
                        <a:pt x="163" y="10"/>
                        <a:pt x="243" y="5"/>
                      </a:cubicBezTo>
                      <a:cubicBezTo>
                        <a:pt x="323" y="0"/>
                        <a:pt x="424" y="117"/>
                        <a:pt x="482" y="124"/>
                      </a:cubicBezTo>
                      <a:cubicBezTo>
                        <a:pt x="540" y="131"/>
                        <a:pt x="559" y="48"/>
                        <a:pt x="591" y="45"/>
                      </a:cubicBezTo>
                      <a:cubicBezTo>
                        <a:pt x="623" y="42"/>
                        <a:pt x="655" y="92"/>
                        <a:pt x="672" y="10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2B71CFA0-BF60-4268-8E33-0F48227E3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" y="2649"/>
                  <a:ext cx="912" cy="152"/>
                </a:xfrm>
                <a:custGeom>
                  <a:avLst/>
                  <a:gdLst>
                    <a:gd name="T0" fmla="*/ 0 w 672"/>
                    <a:gd name="T1" fmla="*/ 152 h 152"/>
                    <a:gd name="T2" fmla="*/ 243 w 672"/>
                    <a:gd name="T3" fmla="*/ 5 h 152"/>
                    <a:gd name="T4" fmla="*/ 482 w 672"/>
                    <a:gd name="T5" fmla="*/ 124 h 152"/>
                    <a:gd name="T6" fmla="*/ 591 w 672"/>
                    <a:gd name="T7" fmla="*/ 45 h 152"/>
                    <a:gd name="T8" fmla="*/ 672 w 672"/>
                    <a:gd name="T9" fmla="*/ 104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152"/>
                    <a:gd name="T17" fmla="*/ 672 w 672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152">
                      <a:moveTo>
                        <a:pt x="0" y="152"/>
                      </a:moveTo>
                      <a:cubicBezTo>
                        <a:pt x="41" y="127"/>
                        <a:pt x="163" y="10"/>
                        <a:pt x="243" y="5"/>
                      </a:cubicBezTo>
                      <a:cubicBezTo>
                        <a:pt x="323" y="0"/>
                        <a:pt x="424" y="117"/>
                        <a:pt x="482" y="124"/>
                      </a:cubicBezTo>
                      <a:cubicBezTo>
                        <a:pt x="540" y="131"/>
                        <a:pt x="559" y="48"/>
                        <a:pt x="591" y="45"/>
                      </a:cubicBezTo>
                      <a:cubicBezTo>
                        <a:pt x="623" y="42"/>
                        <a:pt x="655" y="92"/>
                        <a:pt x="672" y="10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3" name="Line 8">
                <a:extLst>
                  <a:ext uri="{FF2B5EF4-FFF2-40B4-BE49-F238E27FC236}">
                    <a16:creationId xmlns:a16="http://schemas.microsoft.com/office/drawing/2014/main" id="{D3D00676-5607-4CFA-9136-36B7D9120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42325" y="3653918"/>
                <a:ext cx="37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Line 9">
                <a:extLst>
                  <a:ext uri="{FF2B5EF4-FFF2-40B4-BE49-F238E27FC236}">
                    <a16:creationId xmlns:a16="http://schemas.microsoft.com/office/drawing/2014/main" id="{EE4A57CE-6EF2-4783-9DB3-E32DCF699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42326" y="4858906"/>
                <a:ext cx="456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Line 10">
                <a:extLst>
                  <a:ext uri="{FF2B5EF4-FFF2-40B4-BE49-F238E27FC236}">
                    <a16:creationId xmlns:a16="http://schemas.microsoft.com/office/drawing/2014/main" id="{BFA4CB51-0EC4-49AB-8E68-AADEC5F2B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7846" y="3653918"/>
                <a:ext cx="0" cy="12049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11">
                <a:extLst>
                  <a:ext uri="{FF2B5EF4-FFF2-40B4-BE49-F238E27FC236}">
                    <a16:creationId xmlns:a16="http://schemas.microsoft.com/office/drawing/2014/main" id="{AA72C33C-DB54-4859-AB76-8C72BAC7F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3674" y="5181414"/>
                <a:ext cx="18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12">
                <a:extLst>
                  <a:ext uri="{FF2B5EF4-FFF2-40B4-BE49-F238E27FC236}">
                    <a16:creationId xmlns:a16="http://schemas.microsoft.com/office/drawing/2014/main" id="{6D71A51C-1875-4918-A584-55A5484A2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07049" y="4632717"/>
                <a:ext cx="18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Line 13">
                <a:extLst>
                  <a:ext uri="{FF2B5EF4-FFF2-40B4-BE49-F238E27FC236}">
                    <a16:creationId xmlns:a16="http://schemas.microsoft.com/office/drawing/2014/main" id="{4E0C6215-C70A-46F5-A704-384330754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20565" y="4650647"/>
                <a:ext cx="0" cy="5125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Text Box 15">
                <a:extLst>
                  <a:ext uri="{FF2B5EF4-FFF2-40B4-BE49-F238E27FC236}">
                    <a16:creationId xmlns:a16="http://schemas.microsoft.com/office/drawing/2014/main" id="{A2DF3273-D314-4642-90D2-745F2E4D2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1828" y="4037849"/>
                <a:ext cx="36099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dirty="0">
                    <a:latin typeface="+mn-lt"/>
                  </a:rPr>
                  <a:t>C</a:t>
                </a:r>
                <a:r>
                  <a:rPr lang="en-GB" altLang="en-US" baseline="-25000" dirty="0">
                    <a:latin typeface="+mn-lt"/>
                  </a:rPr>
                  <a:t>r</a:t>
                </a:r>
              </a:p>
            </p:txBody>
          </p:sp>
          <p:sp>
            <p:nvSpPr>
              <p:cNvPr id="64" name="Line 17">
                <a:extLst>
                  <a:ext uri="{FF2B5EF4-FFF2-40B4-BE49-F238E27FC236}">
                    <a16:creationId xmlns:a16="http://schemas.microsoft.com/office/drawing/2014/main" id="{3E73D46A-47DD-4C0E-97C6-F9E27C7ED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58689" y="3833541"/>
                <a:ext cx="3657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18">
                <a:extLst>
                  <a:ext uri="{FF2B5EF4-FFF2-40B4-BE49-F238E27FC236}">
                    <a16:creationId xmlns:a16="http://schemas.microsoft.com/office/drawing/2014/main" id="{33593798-9C51-4167-B993-30FB97766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4260" y="4905853"/>
                <a:ext cx="3657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3" name="Line 19">
                <a:extLst>
                  <a:ext uri="{FF2B5EF4-FFF2-40B4-BE49-F238E27FC236}">
                    <a16:creationId xmlns:a16="http://schemas.microsoft.com/office/drawing/2014/main" id="{A597E564-4C08-4543-8B4E-58908CF2F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8345" y="3863138"/>
                <a:ext cx="0" cy="1005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1">
                <a:extLst>
                  <a:ext uri="{FF2B5EF4-FFF2-40B4-BE49-F238E27FC236}">
                    <a16:creationId xmlns:a16="http://schemas.microsoft.com/office/drawing/2014/main" id="{67EA9B69-1D3B-4F6C-B844-94CBA596A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5308" y="3218461"/>
                <a:ext cx="0" cy="2377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3">
                <a:extLst>
                  <a:ext uri="{FF2B5EF4-FFF2-40B4-BE49-F238E27FC236}">
                    <a16:creationId xmlns:a16="http://schemas.microsoft.com/office/drawing/2014/main" id="{6348A80C-C484-415E-BB6B-9C40FD3E4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47743" y="5228016"/>
                <a:ext cx="0" cy="27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">
                <a:extLst>
                  <a:ext uri="{FF2B5EF4-FFF2-40B4-BE49-F238E27FC236}">
                    <a16:creationId xmlns:a16="http://schemas.microsoft.com/office/drawing/2014/main" id="{FE38863A-A320-426A-A5C9-B6E561695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5308" y="5448695"/>
                <a:ext cx="31924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6">
                <a:extLst>
                  <a:ext uri="{FF2B5EF4-FFF2-40B4-BE49-F238E27FC236}">
                    <a16:creationId xmlns:a16="http://schemas.microsoft.com/office/drawing/2014/main" id="{6233E8B2-A5F2-4793-A4B9-F050BAAD4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64173" y="3693406"/>
                <a:ext cx="436085" cy="369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9">
                <a:extLst>
                  <a:ext uri="{FF2B5EF4-FFF2-40B4-BE49-F238E27FC236}">
                    <a16:creationId xmlns:a16="http://schemas.microsoft.com/office/drawing/2014/main" id="{88D919A4-CDD0-450A-A186-6879F18E7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85832" y="3520706"/>
                <a:ext cx="938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Text Box 28">
                <a:extLst>
                  <a:ext uri="{FF2B5EF4-FFF2-40B4-BE49-F238E27FC236}">
                    <a16:creationId xmlns:a16="http://schemas.microsoft.com/office/drawing/2014/main" id="{D7D3801F-E329-45F8-BBE4-D45E57BD30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29092" y="3263657"/>
                <a:ext cx="2006087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sz="1400" dirty="0">
                    <a:latin typeface="+mn-lt"/>
                  </a:rPr>
                  <a:t>Fuselage diameter d</a:t>
                </a:r>
              </a:p>
            </p:txBody>
          </p:sp>
          <p:sp>
            <p:nvSpPr>
              <p:cNvPr id="82" name="Text Box 25">
                <a:extLst>
                  <a:ext uri="{FF2B5EF4-FFF2-40B4-BE49-F238E27FC236}">
                    <a16:creationId xmlns:a16="http://schemas.microsoft.com/office/drawing/2014/main" id="{A8311D68-1A3B-4E1F-B16E-7EDB0A6EB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37140" y="5311281"/>
                <a:ext cx="439544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sz="1400" dirty="0">
                    <a:latin typeface="+mn-lt"/>
                  </a:rPr>
                  <a:t>b/2</a:t>
                </a:r>
              </a:p>
            </p:txBody>
          </p:sp>
          <p:sp>
            <p:nvSpPr>
              <p:cNvPr id="83" name="Line 26">
                <a:extLst>
                  <a:ext uri="{FF2B5EF4-FFF2-40B4-BE49-F238E27FC236}">
                    <a16:creationId xmlns:a16="http://schemas.microsoft.com/office/drawing/2014/main" id="{51CF5432-89EA-4633-8460-04E4B488C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50630" y="3430642"/>
                <a:ext cx="419149" cy="606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Text Box 16">
                <a:extLst>
                  <a:ext uri="{FF2B5EF4-FFF2-40B4-BE49-F238E27FC236}">
                    <a16:creationId xmlns:a16="http://schemas.microsoft.com/office/drawing/2014/main" id="{54763A7A-80BB-4514-8152-3FA4EB447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0713" y="4744615"/>
                <a:ext cx="37147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dirty="0"/>
                  <a:t>C</a:t>
                </a:r>
                <a:r>
                  <a:rPr lang="en-GB" altLang="en-US" baseline="-25000" dirty="0"/>
                  <a:t>t</a:t>
                </a:r>
              </a:p>
            </p:txBody>
          </p:sp>
          <p:sp>
            <p:nvSpPr>
              <p:cNvPr id="85" name="Line 24">
                <a:extLst>
                  <a:ext uri="{FF2B5EF4-FFF2-40B4-BE49-F238E27FC236}">
                    <a16:creationId xmlns:a16="http://schemas.microsoft.com/office/drawing/2014/main" id="{80D67C49-83C4-4A57-9290-D849C0A51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4260" y="5366210"/>
                <a:ext cx="19235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Text Box 25">
                <a:extLst>
                  <a:ext uri="{FF2B5EF4-FFF2-40B4-BE49-F238E27FC236}">
                    <a16:creationId xmlns:a16="http://schemas.microsoft.com/office/drawing/2014/main" id="{05AFAE54-D083-4D55-B9C6-AE3C695C2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1958" y="5061401"/>
                <a:ext cx="45660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sz="1400" dirty="0" err="1">
                    <a:latin typeface="+mn-lt"/>
                  </a:rPr>
                  <a:t>l</a:t>
                </a:r>
                <a:r>
                  <a:rPr lang="en-GB" altLang="en-US" sz="1400" baseline="-25000" dirty="0" err="1">
                    <a:latin typeface="+mn-lt"/>
                  </a:rPr>
                  <a:t>flaps</a:t>
                </a:r>
                <a:endParaRPr lang="en-GB" altLang="en-US" sz="1400" baseline="-25000" dirty="0">
                  <a:latin typeface="+mn-lt"/>
                </a:endParaRPr>
              </a:p>
            </p:txBody>
          </p:sp>
          <p:sp>
            <p:nvSpPr>
              <p:cNvPr id="87" name="Line 23">
                <a:extLst>
                  <a:ext uri="{FF2B5EF4-FFF2-40B4-BE49-F238E27FC236}">
                    <a16:creationId xmlns:a16="http://schemas.microsoft.com/office/drawing/2014/main" id="{FB6E6D84-EF15-423E-99B9-A8A6C7CCD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29287" y="5140930"/>
                <a:ext cx="0" cy="27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Text Box 16">
                <a:extLst>
                  <a:ext uri="{FF2B5EF4-FFF2-40B4-BE49-F238E27FC236}">
                    <a16:creationId xmlns:a16="http://schemas.microsoft.com/office/drawing/2014/main" id="{33C9FDF3-7954-4714-9BA8-98A0D24FE5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51372" y="3403338"/>
                <a:ext cx="6807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dirty="0" err="1"/>
                  <a:t>C</a:t>
                </a:r>
                <a:r>
                  <a:rPr lang="en-GB" altLang="en-US" baseline="-25000" dirty="0" err="1"/>
                  <a:t>f,root</a:t>
                </a:r>
                <a:endParaRPr lang="en-GB" altLang="en-US" baseline="-25000" dirty="0"/>
              </a:p>
            </p:txBody>
          </p:sp>
          <p:sp>
            <p:nvSpPr>
              <p:cNvPr id="89" name="Line 17">
                <a:extLst>
                  <a:ext uri="{FF2B5EF4-FFF2-40B4-BE49-F238E27FC236}">
                    <a16:creationId xmlns:a16="http://schemas.microsoft.com/office/drawing/2014/main" id="{7138EFA7-4875-483B-84E0-44A80FE05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17624" y="4435329"/>
                <a:ext cx="3657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18">
                <a:extLst>
                  <a:ext uri="{FF2B5EF4-FFF2-40B4-BE49-F238E27FC236}">
                    <a16:creationId xmlns:a16="http://schemas.microsoft.com/office/drawing/2014/main" id="{E8FD5CC2-155B-4EFE-BAF0-ECC78375E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17624" y="5112447"/>
                <a:ext cx="3657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19">
                <a:extLst>
                  <a:ext uri="{FF2B5EF4-FFF2-40B4-BE49-F238E27FC236}">
                    <a16:creationId xmlns:a16="http://schemas.microsoft.com/office/drawing/2014/main" id="{DE7DE462-0F8D-44DC-BD48-47D26F3A1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99964" y="4457101"/>
                <a:ext cx="0" cy="640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26">
                <a:extLst>
                  <a:ext uri="{FF2B5EF4-FFF2-40B4-BE49-F238E27FC236}">
                    <a16:creationId xmlns:a16="http://schemas.microsoft.com/office/drawing/2014/main" id="{89284A41-8E4B-4838-A719-9B6F121B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917995" y="4205381"/>
                <a:ext cx="429746" cy="4325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Text Box 16">
                <a:extLst>
                  <a:ext uri="{FF2B5EF4-FFF2-40B4-BE49-F238E27FC236}">
                    <a16:creationId xmlns:a16="http://schemas.microsoft.com/office/drawing/2014/main" id="{83858037-99FE-4AF8-899F-2960193C0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10290" y="3826921"/>
                <a:ext cx="57894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dirty="0" err="1"/>
                  <a:t>C</a:t>
                </a:r>
                <a:r>
                  <a:rPr lang="en-GB" altLang="en-US" baseline="-25000" dirty="0" err="1"/>
                  <a:t>f,tip</a:t>
                </a:r>
                <a:endParaRPr lang="en-GB" altLang="en-US" baseline="-25000" dirty="0"/>
              </a:p>
            </p:txBody>
          </p:sp>
          <p:sp>
            <p:nvSpPr>
              <p:cNvPr id="94" name="Line 17">
                <a:extLst>
                  <a:ext uri="{FF2B5EF4-FFF2-40B4-BE49-F238E27FC236}">
                    <a16:creationId xmlns:a16="http://schemas.microsoft.com/office/drawing/2014/main" id="{C9B5FE56-0437-480D-AD8F-686B3DA2F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25087" y="4545982"/>
                <a:ext cx="1892537" cy="3891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17">
                <a:extLst>
                  <a:ext uri="{FF2B5EF4-FFF2-40B4-BE49-F238E27FC236}">
                    <a16:creationId xmlns:a16="http://schemas.microsoft.com/office/drawing/2014/main" id="{48B0AE3C-4105-4946-A452-AB0A86787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629287" y="4445174"/>
                <a:ext cx="0" cy="6400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17">
                <a:extLst>
                  <a:ext uri="{FF2B5EF4-FFF2-40B4-BE49-F238E27FC236}">
                    <a16:creationId xmlns:a16="http://schemas.microsoft.com/office/drawing/2014/main" id="{2CD34DE9-E59E-423F-9DE3-5536B3898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07056" y="3841229"/>
                <a:ext cx="0" cy="10972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">
                <a:extLst>
                  <a:ext uri="{FF2B5EF4-FFF2-40B4-BE49-F238E27FC236}">
                    <a16:creationId xmlns:a16="http://schemas.microsoft.com/office/drawing/2014/main" id="{BB49EF98-A47B-48D0-9C54-05B11ABFE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25311" y="4563807"/>
                <a:ext cx="0" cy="3657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">
                <a:extLst>
                  <a:ext uri="{FF2B5EF4-FFF2-40B4-BE49-F238E27FC236}">
                    <a16:creationId xmlns:a16="http://schemas.microsoft.com/office/drawing/2014/main" id="{E0233ED1-136A-4743-B5CC-3337077CC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617624" y="4914301"/>
                <a:ext cx="0" cy="1828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23">
                <a:extLst>
                  <a:ext uri="{FF2B5EF4-FFF2-40B4-BE49-F238E27FC236}">
                    <a16:creationId xmlns:a16="http://schemas.microsoft.com/office/drawing/2014/main" id="{E345E757-ADA3-4B23-84CC-261FFEF96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7056" y="4999412"/>
                <a:ext cx="0" cy="411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24">
                <a:extLst>
                  <a:ext uri="{FF2B5EF4-FFF2-40B4-BE49-F238E27FC236}">
                    <a16:creationId xmlns:a16="http://schemas.microsoft.com/office/drawing/2014/main" id="{ED794E96-4EE4-4BBE-9605-98CA01617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9565" y="5366210"/>
                <a:ext cx="575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Text Box 25">
                <a:extLst>
                  <a:ext uri="{FF2B5EF4-FFF2-40B4-BE49-F238E27FC236}">
                    <a16:creationId xmlns:a16="http://schemas.microsoft.com/office/drawing/2014/main" id="{3AA2E374-89C4-467A-896F-4B796C1C6B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22553" y="5074127"/>
                <a:ext cx="49116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sz="1400" dirty="0" err="1">
                    <a:latin typeface="+mn-lt"/>
                  </a:rPr>
                  <a:t>l</a:t>
                </a:r>
                <a:r>
                  <a:rPr lang="en-GB" altLang="en-US" sz="1400" baseline="-25000" dirty="0" err="1">
                    <a:latin typeface="+mn-lt"/>
                  </a:rPr>
                  <a:t>f,root</a:t>
                </a:r>
                <a:endParaRPr lang="en-GB" altLang="en-US" sz="1400" baseline="-25000" dirty="0">
                  <a:latin typeface="+mn-lt"/>
                </a:endParaRPr>
              </a:p>
            </p:txBody>
          </p:sp>
          <p:sp>
            <p:nvSpPr>
              <p:cNvPr id="111" name="Freeform 3">
                <a:extLst>
                  <a:ext uri="{FF2B5EF4-FFF2-40B4-BE49-F238E27FC236}">
                    <a16:creationId xmlns:a16="http://schemas.microsoft.com/office/drawing/2014/main" id="{B3AA4175-1414-4D1F-9B15-BDD1ACAE5B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715184" y="3843088"/>
                <a:ext cx="1912585" cy="1269359"/>
              </a:xfrm>
              <a:custGeom>
                <a:avLst/>
                <a:gdLst>
                  <a:gd name="T0" fmla="*/ 2445 w 2448"/>
                  <a:gd name="T1" fmla="*/ 0 h 1167"/>
                  <a:gd name="T2" fmla="*/ 2 w 2448"/>
                  <a:gd name="T3" fmla="*/ 755 h 1167"/>
                  <a:gd name="T4" fmla="*/ 0 w 2448"/>
                  <a:gd name="T5" fmla="*/ 1167 h 1167"/>
                  <a:gd name="T6" fmla="*/ 2448 w 2448"/>
                  <a:gd name="T7" fmla="*/ 927 h 1167"/>
                  <a:gd name="T8" fmla="*/ 2448 w 2448"/>
                  <a:gd name="T9" fmla="*/ 15 h 1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8"/>
                  <a:gd name="T16" fmla="*/ 0 h 1167"/>
                  <a:gd name="T17" fmla="*/ 2448 w 2448"/>
                  <a:gd name="T18" fmla="*/ 1167 h 1167"/>
                  <a:gd name="connsiteX0" fmla="*/ 9988 w 10000"/>
                  <a:gd name="connsiteY0" fmla="*/ 0 h 10000"/>
                  <a:gd name="connsiteX1" fmla="*/ 8 w 10000"/>
                  <a:gd name="connsiteY1" fmla="*/ 4625 h 10000"/>
                  <a:gd name="connsiteX2" fmla="*/ 0 w 10000"/>
                  <a:gd name="connsiteY2" fmla="*/ 10000 h 10000"/>
                  <a:gd name="connsiteX3" fmla="*/ 10000 w 10000"/>
                  <a:gd name="connsiteY3" fmla="*/ 7943 h 10000"/>
                  <a:gd name="connsiteX4" fmla="*/ 10000 w 10000"/>
                  <a:gd name="connsiteY4" fmla="*/ 129 h 10000"/>
                  <a:gd name="connsiteX0" fmla="*/ 9988 w 10000"/>
                  <a:gd name="connsiteY0" fmla="*/ 0 h 10000"/>
                  <a:gd name="connsiteX1" fmla="*/ 8 w 10000"/>
                  <a:gd name="connsiteY1" fmla="*/ 4625 h 10000"/>
                  <a:gd name="connsiteX2" fmla="*/ 0 w 10000"/>
                  <a:gd name="connsiteY2" fmla="*/ 10000 h 10000"/>
                  <a:gd name="connsiteX3" fmla="*/ 10000 w 10000"/>
                  <a:gd name="connsiteY3" fmla="*/ 8558 h 10000"/>
                  <a:gd name="connsiteX4" fmla="*/ 10000 w 10000"/>
                  <a:gd name="connsiteY4" fmla="*/ 12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88" y="0"/>
                    </a:moveTo>
                    <a:lnTo>
                      <a:pt x="8" y="4625"/>
                    </a:lnTo>
                    <a:cubicBezTo>
                      <a:pt x="5" y="6417"/>
                      <a:pt x="3" y="8208"/>
                      <a:pt x="0" y="10000"/>
                    </a:cubicBezTo>
                    <a:lnTo>
                      <a:pt x="10000" y="8558"/>
                    </a:lnTo>
                    <a:lnTo>
                      <a:pt x="10000" y="129"/>
                    </a:lnTo>
                  </a:path>
                </a:pathLst>
              </a:custGeom>
              <a:solidFill>
                <a:srgbClr val="C7B3FF">
                  <a:alpha val="43137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" name="Line 26">
                <a:extLst>
                  <a:ext uri="{FF2B5EF4-FFF2-40B4-BE49-F238E27FC236}">
                    <a16:creationId xmlns:a16="http://schemas.microsoft.com/office/drawing/2014/main" id="{222FFD2B-B42F-42B6-8D98-374FD881B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975084" y="4005916"/>
                <a:ext cx="436085" cy="369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115" name="Object 4">
              <a:extLst>
                <a:ext uri="{FF2B5EF4-FFF2-40B4-BE49-F238E27FC236}">
                  <a16:creationId xmlns:a16="http://schemas.microsoft.com/office/drawing/2014/main" id="{36F95CCE-0CB9-492B-80EA-732F0C797B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3341194"/>
                </p:ext>
              </p:extLst>
            </p:nvPr>
          </p:nvGraphicFramePr>
          <p:xfrm>
            <a:off x="10407993" y="2355186"/>
            <a:ext cx="467497" cy="700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79360" imgH="419040" progId="Equation.DSMT4">
                    <p:embed/>
                  </p:oleObj>
                </mc:Choice>
                <mc:Fallback>
                  <p:oleObj name="Equation" r:id="rId5" imgW="279360" imgH="419040" progId="Equation.DSMT4">
                    <p:embed/>
                    <p:pic>
                      <p:nvPicPr>
                        <p:cNvPr id="114" name="Object 4">
                          <a:extLst>
                            <a:ext uri="{FF2B5EF4-FFF2-40B4-BE49-F238E27FC236}">
                              <a16:creationId xmlns:a16="http://schemas.microsoft.com/office/drawing/2014/main" id="{3BBDCCE6-FDFB-4CDE-9F93-F8C5AE4A83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7993" y="2355186"/>
                          <a:ext cx="467497" cy="700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8" name="Object 4">
            <a:extLst>
              <a:ext uri="{FF2B5EF4-FFF2-40B4-BE49-F238E27FC236}">
                <a16:creationId xmlns:a16="http://schemas.microsoft.com/office/drawing/2014/main" id="{637F0791-65F6-4CA4-8739-221FD8BA31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076340"/>
              </p:ext>
            </p:extLst>
          </p:nvPr>
        </p:nvGraphicFramePr>
        <p:xfrm>
          <a:off x="2813696" y="4432242"/>
          <a:ext cx="4673753" cy="124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84120" imgH="583920" progId="Equation.DSMT4">
                  <p:embed/>
                </p:oleObj>
              </mc:Choice>
              <mc:Fallback>
                <p:oleObj name="Equation" r:id="rId7" imgW="2184120" imgH="583920" progId="Equation.DSMT4">
                  <p:embed/>
                  <p:pic>
                    <p:nvPicPr>
                      <p:cNvPr id="60" name="Object 4">
                        <a:extLst>
                          <a:ext uri="{FF2B5EF4-FFF2-40B4-BE49-F238E27FC236}">
                            <a16:creationId xmlns:a16="http://schemas.microsoft.com/office/drawing/2014/main" id="{1817DB73-A3A7-4617-955F-56F12FBC71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696" y="4432242"/>
                        <a:ext cx="4673753" cy="124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7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AC2E-F4CE-4638-B660-7D3818EF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</a:t>
            </a:r>
            <a:r>
              <a:rPr lang="en-US" sz="3600" dirty="0"/>
              <a:t>High Lift Devices</a:t>
            </a:r>
            <a:br>
              <a:rPr lang="en-US" dirty="0"/>
            </a:br>
            <a:r>
              <a:rPr lang="en-US" dirty="0"/>
              <a:t>Calculation of the </a:t>
            </a:r>
            <a:r>
              <a:rPr lang="en-US" dirty="0" err="1"/>
              <a:t>S</a:t>
            </a:r>
            <a:r>
              <a:rPr lang="en-US" baseline="-25000" dirty="0" err="1"/>
              <a:t>wf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9C8C-5B7D-4EAB-B97D-DA193DBE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000" dirty="0"/>
              <a:t>Derivation:</a:t>
            </a:r>
          </a:p>
          <a:p>
            <a:pPr marL="0" indent="0" eaLnBrk="1" hangingPunct="1">
              <a:buNone/>
            </a:pPr>
            <a:endParaRPr lang="en-GB" alt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108" name="Object 4">
            <a:extLst>
              <a:ext uri="{FF2B5EF4-FFF2-40B4-BE49-F238E27FC236}">
                <a16:creationId xmlns:a16="http://schemas.microsoft.com/office/drawing/2014/main" id="{531D0A70-76C2-4B88-BCC3-D7C560421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993894"/>
              </p:ext>
            </p:extLst>
          </p:nvPr>
        </p:nvGraphicFramePr>
        <p:xfrm>
          <a:off x="1181947" y="1937317"/>
          <a:ext cx="2785780" cy="81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040" imgH="457200" progId="Equation.DSMT4">
                  <p:embed/>
                </p:oleObj>
              </mc:Choice>
              <mc:Fallback>
                <p:oleObj name="Equation" r:id="rId3" imgW="1562040" imgH="457200" progId="Equation.DSMT4">
                  <p:embed/>
                  <p:pic>
                    <p:nvPicPr>
                      <p:cNvPr id="108" name="Object 4">
                        <a:extLst>
                          <a:ext uri="{FF2B5EF4-FFF2-40B4-BE49-F238E27FC236}">
                            <a16:creationId xmlns:a16="http://schemas.microsoft.com/office/drawing/2014/main" id="{531D0A70-76C2-4B88-BCC3-D7C560421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947" y="1937317"/>
                        <a:ext cx="2785780" cy="814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Arrow: Right 56">
            <a:extLst>
              <a:ext uri="{FF2B5EF4-FFF2-40B4-BE49-F238E27FC236}">
                <a16:creationId xmlns:a16="http://schemas.microsoft.com/office/drawing/2014/main" id="{7CD0EEE5-AA04-4BE3-A7B8-F619E1B66010}"/>
              </a:ext>
            </a:extLst>
          </p:cNvPr>
          <p:cNvSpPr/>
          <p:nvPr/>
        </p:nvSpPr>
        <p:spPr>
          <a:xfrm>
            <a:off x="1845855" y="3023638"/>
            <a:ext cx="1264119" cy="630628"/>
          </a:xfrm>
          <a:prstGeom prst="rightArrow">
            <a:avLst/>
          </a:prstGeom>
          <a:solidFill>
            <a:srgbClr val="9700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1200" dirty="0"/>
              <a:t>Substitution</a:t>
            </a:r>
          </a:p>
        </p:txBody>
      </p:sp>
      <p:graphicFrame>
        <p:nvGraphicFramePr>
          <p:cNvPr id="58" name="Object 4">
            <a:extLst>
              <a:ext uri="{FF2B5EF4-FFF2-40B4-BE49-F238E27FC236}">
                <a16:creationId xmlns:a16="http://schemas.microsoft.com/office/drawing/2014/main" id="{B91B5E42-BEB0-4EED-9077-A7AE3B6BE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83260"/>
              </p:ext>
            </p:extLst>
          </p:nvPr>
        </p:nvGraphicFramePr>
        <p:xfrm>
          <a:off x="7863449" y="1648152"/>
          <a:ext cx="29305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320" imgH="583920" progId="Equation.DSMT4">
                  <p:embed/>
                </p:oleObj>
              </mc:Choice>
              <mc:Fallback>
                <p:oleObj name="Equation" r:id="rId5" imgW="1714320" imgH="583920" progId="Equation.DSMT4">
                  <p:embed/>
                  <p:pic>
                    <p:nvPicPr>
                      <p:cNvPr id="109" name="Object 4">
                        <a:extLst>
                          <a:ext uri="{FF2B5EF4-FFF2-40B4-BE49-F238E27FC236}">
                            <a16:creationId xmlns:a16="http://schemas.microsoft.com/office/drawing/2014/main" id="{0B0C67A0-055C-4AF2-AC7C-443E7E29C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3449" y="1648152"/>
                        <a:ext cx="29305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4">
            <a:extLst>
              <a:ext uri="{FF2B5EF4-FFF2-40B4-BE49-F238E27FC236}">
                <a16:creationId xmlns:a16="http://schemas.microsoft.com/office/drawing/2014/main" id="{1817DB73-A3A7-4617-955F-56F12FBC71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241375"/>
              </p:ext>
            </p:extLst>
          </p:nvPr>
        </p:nvGraphicFramePr>
        <p:xfrm>
          <a:off x="4307050" y="2645102"/>
          <a:ext cx="4140829" cy="3243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90560" imgH="2031840" progId="Equation.DSMT4">
                  <p:embed/>
                </p:oleObj>
              </mc:Choice>
              <mc:Fallback>
                <p:oleObj name="Equation" r:id="rId7" imgW="2590560" imgH="2031840" progId="Equation.DSMT4">
                  <p:embed/>
                  <p:pic>
                    <p:nvPicPr>
                      <p:cNvPr id="108" name="Object 4">
                        <a:extLst>
                          <a:ext uri="{FF2B5EF4-FFF2-40B4-BE49-F238E27FC236}">
                            <a16:creationId xmlns:a16="http://schemas.microsoft.com/office/drawing/2014/main" id="{531D0A70-76C2-4B88-BCC3-D7C560421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050" y="2645102"/>
                        <a:ext cx="4140829" cy="3243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30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AC2E-F4CE-4638-B660-7D3818EF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</a:t>
            </a:r>
            <a:r>
              <a:rPr lang="en-US" sz="3600" dirty="0"/>
              <a:t>High Lift Devices</a:t>
            </a:r>
            <a:br>
              <a:rPr lang="en-US" dirty="0"/>
            </a:br>
            <a:r>
              <a:rPr lang="en-US" dirty="0"/>
              <a:t>Calculation of the </a:t>
            </a:r>
            <a:r>
              <a:rPr lang="en-US" dirty="0" err="1"/>
              <a:t>S</a:t>
            </a:r>
            <a:r>
              <a:rPr lang="en-US" baseline="-25000" dirty="0" err="1"/>
              <a:t>wf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9C8C-5B7D-4EAB-B97D-DA193DBE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000" dirty="0"/>
              <a:t>Derivation:</a:t>
            </a:r>
          </a:p>
          <a:p>
            <a:pPr marL="0" indent="0" eaLnBrk="1" hangingPunct="1">
              <a:buNone/>
            </a:pPr>
            <a:endParaRPr lang="en-GB" alt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3" name="Object 4">
            <a:extLst>
              <a:ext uri="{FF2B5EF4-FFF2-40B4-BE49-F238E27FC236}">
                <a16:creationId xmlns:a16="http://schemas.microsoft.com/office/drawing/2014/main" id="{CBF9F19A-264D-4153-93A0-DC415A43D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45062"/>
              </p:ext>
            </p:extLst>
          </p:nvPr>
        </p:nvGraphicFramePr>
        <p:xfrm>
          <a:off x="2999474" y="1810781"/>
          <a:ext cx="54657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25600" imgH="609480" progId="Equation.DSMT4">
                  <p:embed/>
                </p:oleObj>
              </mc:Choice>
              <mc:Fallback>
                <p:oleObj name="Equation" r:id="rId3" imgW="3225600" imgH="609480" progId="Equation.DSMT4">
                  <p:embed/>
                  <p:pic>
                    <p:nvPicPr>
                      <p:cNvPr id="53" name="Object 4">
                        <a:extLst>
                          <a:ext uri="{FF2B5EF4-FFF2-40B4-BE49-F238E27FC236}">
                            <a16:creationId xmlns:a16="http://schemas.microsoft.com/office/drawing/2014/main" id="{CBF9F19A-264D-4153-93A0-DC415A43D0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474" y="1810781"/>
                        <a:ext cx="546576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Arrow: Right 56">
            <a:extLst>
              <a:ext uri="{FF2B5EF4-FFF2-40B4-BE49-F238E27FC236}">
                <a16:creationId xmlns:a16="http://schemas.microsoft.com/office/drawing/2014/main" id="{7CD0EEE5-AA04-4BE3-A7B8-F619E1B66010}"/>
              </a:ext>
            </a:extLst>
          </p:cNvPr>
          <p:cNvSpPr/>
          <p:nvPr/>
        </p:nvSpPr>
        <p:spPr>
          <a:xfrm>
            <a:off x="1336494" y="3396343"/>
            <a:ext cx="1264119" cy="630628"/>
          </a:xfrm>
          <a:prstGeom prst="rightArrow">
            <a:avLst/>
          </a:prstGeom>
          <a:solidFill>
            <a:srgbClr val="9700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1200" dirty="0"/>
              <a:t>Solve for </a:t>
            </a:r>
            <a:r>
              <a:rPr lang="en-US" altLang="en-US" sz="1200" dirty="0" err="1"/>
              <a:t>lflaps</a:t>
            </a:r>
            <a:endParaRPr lang="en-US" alt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8C420-C5DF-4AF1-95E2-3DB2AA160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5390" y="2958142"/>
            <a:ext cx="2536371" cy="1392247"/>
          </a:xfrm>
          <a:prstGeom prst="rect">
            <a:avLst/>
          </a:prstGeom>
        </p:spPr>
      </p:pic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50D84784-ACBC-455E-BD33-13C6E9A87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644806"/>
              </p:ext>
            </p:extLst>
          </p:nvPr>
        </p:nvGraphicFramePr>
        <p:xfrm>
          <a:off x="3693034" y="3051643"/>
          <a:ext cx="3916363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0880" imgH="1803240" progId="Equation.DSMT4">
                  <p:embed/>
                </p:oleObj>
              </mc:Choice>
              <mc:Fallback>
                <p:oleObj name="Equation" r:id="rId6" imgW="2450880" imgH="1803240" progId="Equation.DSMT4">
                  <p:embed/>
                  <p:pic>
                    <p:nvPicPr>
                      <p:cNvPr id="60" name="Object 4">
                        <a:extLst>
                          <a:ext uri="{FF2B5EF4-FFF2-40B4-BE49-F238E27FC236}">
                            <a16:creationId xmlns:a16="http://schemas.microsoft.com/office/drawing/2014/main" id="{1817DB73-A3A7-4617-955F-56F12FBC71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034" y="3051643"/>
                        <a:ext cx="3916363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264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AC2E-F4CE-4638-B660-7D3818EF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</a:t>
            </a:r>
            <a:r>
              <a:rPr lang="en-US" sz="3600" dirty="0"/>
              <a:t>High Lift Devices</a:t>
            </a:r>
            <a:br>
              <a:rPr lang="en-US" dirty="0"/>
            </a:br>
            <a:r>
              <a:rPr lang="en-US" dirty="0"/>
              <a:t>Calculation of the </a:t>
            </a:r>
            <a:r>
              <a:rPr lang="en-US" dirty="0" err="1"/>
              <a:t>S</a:t>
            </a:r>
            <a:r>
              <a:rPr lang="en-US" baseline="-25000" dirty="0" err="1"/>
              <a:t>wf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9C8C-5B7D-4EAB-B97D-DA193DBE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000" dirty="0"/>
              <a:t>The flapped wing surface for this half wing is then:</a:t>
            </a:r>
          </a:p>
          <a:p>
            <a:pPr marL="0" indent="0" eaLnBrk="1" hangingPunct="1">
              <a:buNone/>
            </a:pPr>
            <a:endParaRPr lang="en-GB" alt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altLang="en-US" sz="2000" dirty="0"/>
              <a:t>Solving for </a:t>
            </a:r>
            <a:r>
              <a:rPr lang="en-US" altLang="en-US" sz="2000" dirty="0" err="1"/>
              <a:t>l</a:t>
            </a:r>
            <a:r>
              <a:rPr lang="en-US" altLang="en-US" sz="2000" baseline="-25000" dirty="0" err="1"/>
              <a:t>flaps</a:t>
            </a:r>
            <a:r>
              <a:rPr lang="en-US" altLang="en-US" sz="2000" baseline="-25000" dirty="0"/>
              <a:t>  </a:t>
            </a:r>
            <a:r>
              <a:rPr lang="en-US" altLang="en-US" sz="2000" dirty="0"/>
              <a:t>yields: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75E42F-857E-479D-A735-785D1D3ED853}"/>
              </a:ext>
            </a:extLst>
          </p:cNvPr>
          <p:cNvGrpSpPr/>
          <p:nvPr/>
        </p:nvGrpSpPr>
        <p:grpSpPr>
          <a:xfrm>
            <a:off x="7559371" y="1991980"/>
            <a:ext cx="4338945" cy="2440262"/>
            <a:chOff x="7559371" y="1991980"/>
            <a:chExt cx="4338945" cy="244026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6390E95-A101-4280-841B-320663E624C7}"/>
                </a:ext>
              </a:extLst>
            </p:cNvPr>
            <p:cNvGrpSpPr/>
            <p:nvPr/>
          </p:nvGrpSpPr>
          <p:grpSpPr>
            <a:xfrm>
              <a:off x="7559371" y="1991980"/>
              <a:ext cx="4338945" cy="2440262"/>
              <a:chOff x="6593243" y="3218461"/>
              <a:chExt cx="4338945" cy="2440262"/>
            </a:xfrm>
          </p:grpSpPr>
          <p:sp>
            <p:nvSpPr>
              <p:cNvPr id="38" name="Freeform 3">
                <a:extLst>
                  <a:ext uri="{FF2B5EF4-FFF2-40B4-BE49-F238E27FC236}">
                    <a16:creationId xmlns:a16="http://schemas.microsoft.com/office/drawing/2014/main" id="{0A21799A-BE7A-48A1-AB6D-2AA94C05791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155308" y="3653918"/>
                <a:ext cx="3192435" cy="1521884"/>
              </a:xfrm>
              <a:custGeom>
                <a:avLst/>
                <a:gdLst>
                  <a:gd name="T0" fmla="*/ 2445 w 2448"/>
                  <a:gd name="T1" fmla="*/ 0 h 1167"/>
                  <a:gd name="T2" fmla="*/ 2 w 2448"/>
                  <a:gd name="T3" fmla="*/ 755 h 1167"/>
                  <a:gd name="T4" fmla="*/ 0 w 2448"/>
                  <a:gd name="T5" fmla="*/ 1167 h 1167"/>
                  <a:gd name="T6" fmla="*/ 2448 w 2448"/>
                  <a:gd name="T7" fmla="*/ 927 h 1167"/>
                  <a:gd name="T8" fmla="*/ 2448 w 2448"/>
                  <a:gd name="T9" fmla="*/ 15 h 1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8"/>
                  <a:gd name="T16" fmla="*/ 0 h 1167"/>
                  <a:gd name="T17" fmla="*/ 2448 w 2448"/>
                  <a:gd name="T18" fmla="*/ 1167 h 11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8" h="1167">
                    <a:moveTo>
                      <a:pt x="2445" y="0"/>
                    </a:moveTo>
                    <a:lnTo>
                      <a:pt x="2" y="755"/>
                    </a:lnTo>
                    <a:lnTo>
                      <a:pt x="0" y="1167"/>
                    </a:lnTo>
                    <a:lnTo>
                      <a:pt x="2448" y="927"/>
                    </a:lnTo>
                    <a:lnTo>
                      <a:pt x="2448" y="15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0" name="Group 37">
                <a:extLst>
                  <a:ext uri="{FF2B5EF4-FFF2-40B4-BE49-F238E27FC236}">
                    <a16:creationId xmlns:a16="http://schemas.microsoft.com/office/drawing/2014/main" id="{AAB91668-F845-4DCC-B6C7-7BD0A07B27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93243" y="3294440"/>
                <a:ext cx="1189339" cy="2364283"/>
                <a:chOff x="2593" y="1204"/>
                <a:chExt cx="912" cy="1597"/>
              </a:xfrm>
            </p:grpSpPr>
            <p:sp>
              <p:nvSpPr>
                <p:cNvPr id="102" name="Line 4">
                  <a:extLst>
                    <a:ext uri="{FF2B5EF4-FFF2-40B4-BE49-F238E27FC236}">
                      <a16:creationId xmlns:a16="http://schemas.microsoft.com/office/drawing/2014/main" id="{8358FF62-6348-483E-82BD-8C87EEE87D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296"/>
                  <a:ext cx="0" cy="1472"/>
                </a:xfrm>
                <a:prstGeom prst="line">
                  <a:avLst/>
                </a:prstGeom>
                <a:noFill/>
                <a:ln w="381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Line 5">
                  <a:extLst>
                    <a:ext uri="{FF2B5EF4-FFF2-40B4-BE49-F238E27FC236}">
                      <a16:creationId xmlns:a16="http://schemas.microsoft.com/office/drawing/2014/main" id="{34043AC8-F176-4E19-B26B-03D96EAC03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1248"/>
                  <a:ext cx="0" cy="1472"/>
                </a:xfrm>
                <a:prstGeom prst="line">
                  <a:avLst/>
                </a:prstGeom>
                <a:noFill/>
                <a:ln w="381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7">
                  <a:extLst>
                    <a:ext uri="{FF2B5EF4-FFF2-40B4-BE49-F238E27FC236}">
                      <a16:creationId xmlns:a16="http://schemas.microsoft.com/office/drawing/2014/main" id="{4E39B3E7-A2E9-4713-B10B-8CA02BE20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" y="1204"/>
                  <a:ext cx="912" cy="152"/>
                </a:xfrm>
                <a:custGeom>
                  <a:avLst/>
                  <a:gdLst>
                    <a:gd name="T0" fmla="*/ 0 w 672"/>
                    <a:gd name="T1" fmla="*/ 152 h 152"/>
                    <a:gd name="T2" fmla="*/ 243 w 672"/>
                    <a:gd name="T3" fmla="*/ 5 h 152"/>
                    <a:gd name="T4" fmla="*/ 482 w 672"/>
                    <a:gd name="T5" fmla="*/ 124 h 152"/>
                    <a:gd name="T6" fmla="*/ 591 w 672"/>
                    <a:gd name="T7" fmla="*/ 45 h 152"/>
                    <a:gd name="T8" fmla="*/ 672 w 672"/>
                    <a:gd name="T9" fmla="*/ 104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152"/>
                    <a:gd name="T17" fmla="*/ 672 w 672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152">
                      <a:moveTo>
                        <a:pt x="0" y="152"/>
                      </a:moveTo>
                      <a:cubicBezTo>
                        <a:pt x="41" y="127"/>
                        <a:pt x="163" y="10"/>
                        <a:pt x="243" y="5"/>
                      </a:cubicBezTo>
                      <a:cubicBezTo>
                        <a:pt x="323" y="0"/>
                        <a:pt x="424" y="117"/>
                        <a:pt x="482" y="124"/>
                      </a:cubicBezTo>
                      <a:cubicBezTo>
                        <a:pt x="540" y="131"/>
                        <a:pt x="559" y="48"/>
                        <a:pt x="591" y="45"/>
                      </a:cubicBezTo>
                      <a:cubicBezTo>
                        <a:pt x="623" y="42"/>
                        <a:pt x="655" y="92"/>
                        <a:pt x="672" y="10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2B71CFA0-BF60-4268-8E33-0F48227E3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" y="2649"/>
                  <a:ext cx="912" cy="152"/>
                </a:xfrm>
                <a:custGeom>
                  <a:avLst/>
                  <a:gdLst>
                    <a:gd name="T0" fmla="*/ 0 w 672"/>
                    <a:gd name="T1" fmla="*/ 152 h 152"/>
                    <a:gd name="T2" fmla="*/ 243 w 672"/>
                    <a:gd name="T3" fmla="*/ 5 h 152"/>
                    <a:gd name="T4" fmla="*/ 482 w 672"/>
                    <a:gd name="T5" fmla="*/ 124 h 152"/>
                    <a:gd name="T6" fmla="*/ 591 w 672"/>
                    <a:gd name="T7" fmla="*/ 45 h 152"/>
                    <a:gd name="T8" fmla="*/ 672 w 672"/>
                    <a:gd name="T9" fmla="*/ 104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152"/>
                    <a:gd name="T17" fmla="*/ 672 w 672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152">
                      <a:moveTo>
                        <a:pt x="0" y="152"/>
                      </a:moveTo>
                      <a:cubicBezTo>
                        <a:pt x="41" y="127"/>
                        <a:pt x="163" y="10"/>
                        <a:pt x="243" y="5"/>
                      </a:cubicBezTo>
                      <a:cubicBezTo>
                        <a:pt x="323" y="0"/>
                        <a:pt x="424" y="117"/>
                        <a:pt x="482" y="124"/>
                      </a:cubicBezTo>
                      <a:cubicBezTo>
                        <a:pt x="540" y="131"/>
                        <a:pt x="559" y="48"/>
                        <a:pt x="591" y="45"/>
                      </a:cubicBezTo>
                      <a:cubicBezTo>
                        <a:pt x="623" y="42"/>
                        <a:pt x="655" y="92"/>
                        <a:pt x="672" y="10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3" name="Line 8">
                <a:extLst>
                  <a:ext uri="{FF2B5EF4-FFF2-40B4-BE49-F238E27FC236}">
                    <a16:creationId xmlns:a16="http://schemas.microsoft.com/office/drawing/2014/main" id="{D3D00676-5607-4CFA-9136-36B7D9120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42325" y="3653918"/>
                <a:ext cx="37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Line 9">
                <a:extLst>
                  <a:ext uri="{FF2B5EF4-FFF2-40B4-BE49-F238E27FC236}">
                    <a16:creationId xmlns:a16="http://schemas.microsoft.com/office/drawing/2014/main" id="{EE4A57CE-6EF2-4783-9DB3-E32DCF699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42326" y="4858906"/>
                <a:ext cx="456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Line 10">
                <a:extLst>
                  <a:ext uri="{FF2B5EF4-FFF2-40B4-BE49-F238E27FC236}">
                    <a16:creationId xmlns:a16="http://schemas.microsoft.com/office/drawing/2014/main" id="{BFA4CB51-0EC4-49AB-8E68-AADEC5F2B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7846" y="3653918"/>
                <a:ext cx="0" cy="12049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11">
                <a:extLst>
                  <a:ext uri="{FF2B5EF4-FFF2-40B4-BE49-F238E27FC236}">
                    <a16:creationId xmlns:a16="http://schemas.microsoft.com/office/drawing/2014/main" id="{AA72C33C-DB54-4859-AB76-8C72BAC7F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3674" y="5181414"/>
                <a:ext cx="18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12">
                <a:extLst>
                  <a:ext uri="{FF2B5EF4-FFF2-40B4-BE49-F238E27FC236}">
                    <a16:creationId xmlns:a16="http://schemas.microsoft.com/office/drawing/2014/main" id="{6D71A51C-1875-4918-A584-55A5484A2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07049" y="4632717"/>
                <a:ext cx="18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Line 13">
                <a:extLst>
                  <a:ext uri="{FF2B5EF4-FFF2-40B4-BE49-F238E27FC236}">
                    <a16:creationId xmlns:a16="http://schemas.microsoft.com/office/drawing/2014/main" id="{4E0C6215-C70A-46F5-A704-384330754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20565" y="4650647"/>
                <a:ext cx="0" cy="5125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Text Box 15">
                <a:extLst>
                  <a:ext uri="{FF2B5EF4-FFF2-40B4-BE49-F238E27FC236}">
                    <a16:creationId xmlns:a16="http://schemas.microsoft.com/office/drawing/2014/main" id="{A2DF3273-D314-4642-90D2-745F2E4D2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1828" y="4037849"/>
                <a:ext cx="36099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dirty="0">
                    <a:latin typeface="+mn-lt"/>
                  </a:rPr>
                  <a:t>C</a:t>
                </a:r>
                <a:r>
                  <a:rPr lang="en-GB" altLang="en-US" baseline="-25000" dirty="0">
                    <a:latin typeface="+mn-lt"/>
                  </a:rPr>
                  <a:t>r</a:t>
                </a:r>
              </a:p>
            </p:txBody>
          </p:sp>
          <p:sp>
            <p:nvSpPr>
              <p:cNvPr id="64" name="Line 17">
                <a:extLst>
                  <a:ext uri="{FF2B5EF4-FFF2-40B4-BE49-F238E27FC236}">
                    <a16:creationId xmlns:a16="http://schemas.microsoft.com/office/drawing/2014/main" id="{3E73D46A-47DD-4C0E-97C6-F9E27C7ED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58689" y="3833541"/>
                <a:ext cx="3657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18">
                <a:extLst>
                  <a:ext uri="{FF2B5EF4-FFF2-40B4-BE49-F238E27FC236}">
                    <a16:creationId xmlns:a16="http://schemas.microsoft.com/office/drawing/2014/main" id="{33593798-9C51-4167-B993-30FB97766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4260" y="4905853"/>
                <a:ext cx="3657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3" name="Line 19">
                <a:extLst>
                  <a:ext uri="{FF2B5EF4-FFF2-40B4-BE49-F238E27FC236}">
                    <a16:creationId xmlns:a16="http://schemas.microsoft.com/office/drawing/2014/main" id="{A597E564-4C08-4543-8B4E-58908CF2F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8345" y="3863138"/>
                <a:ext cx="0" cy="1005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1">
                <a:extLst>
                  <a:ext uri="{FF2B5EF4-FFF2-40B4-BE49-F238E27FC236}">
                    <a16:creationId xmlns:a16="http://schemas.microsoft.com/office/drawing/2014/main" id="{67EA9B69-1D3B-4F6C-B844-94CBA596A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5308" y="3218461"/>
                <a:ext cx="0" cy="2377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3">
                <a:extLst>
                  <a:ext uri="{FF2B5EF4-FFF2-40B4-BE49-F238E27FC236}">
                    <a16:creationId xmlns:a16="http://schemas.microsoft.com/office/drawing/2014/main" id="{6348A80C-C484-415E-BB6B-9C40FD3E4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47743" y="5228016"/>
                <a:ext cx="0" cy="27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">
                <a:extLst>
                  <a:ext uri="{FF2B5EF4-FFF2-40B4-BE49-F238E27FC236}">
                    <a16:creationId xmlns:a16="http://schemas.microsoft.com/office/drawing/2014/main" id="{FE38863A-A320-426A-A5C9-B6E561695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5308" y="5448695"/>
                <a:ext cx="31924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6">
                <a:extLst>
                  <a:ext uri="{FF2B5EF4-FFF2-40B4-BE49-F238E27FC236}">
                    <a16:creationId xmlns:a16="http://schemas.microsoft.com/office/drawing/2014/main" id="{6233E8B2-A5F2-4793-A4B9-F050BAAD4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64173" y="3693406"/>
                <a:ext cx="436085" cy="369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9">
                <a:extLst>
                  <a:ext uri="{FF2B5EF4-FFF2-40B4-BE49-F238E27FC236}">
                    <a16:creationId xmlns:a16="http://schemas.microsoft.com/office/drawing/2014/main" id="{88D919A4-CDD0-450A-A186-6879F18E7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85832" y="3520706"/>
                <a:ext cx="938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Text Box 28">
                <a:extLst>
                  <a:ext uri="{FF2B5EF4-FFF2-40B4-BE49-F238E27FC236}">
                    <a16:creationId xmlns:a16="http://schemas.microsoft.com/office/drawing/2014/main" id="{D7D3801F-E329-45F8-BBE4-D45E57BD30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29092" y="3263657"/>
                <a:ext cx="2006087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sz="1400" dirty="0">
                    <a:latin typeface="+mn-lt"/>
                  </a:rPr>
                  <a:t>Fuselage diameter d</a:t>
                </a:r>
              </a:p>
            </p:txBody>
          </p:sp>
          <p:sp>
            <p:nvSpPr>
              <p:cNvPr id="82" name="Text Box 25">
                <a:extLst>
                  <a:ext uri="{FF2B5EF4-FFF2-40B4-BE49-F238E27FC236}">
                    <a16:creationId xmlns:a16="http://schemas.microsoft.com/office/drawing/2014/main" id="{A8311D68-1A3B-4E1F-B16E-7EDB0A6EB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37140" y="5311281"/>
                <a:ext cx="439544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sz="1400" dirty="0">
                    <a:latin typeface="+mn-lt"/>
                  </a:rPr>
                  <a:t>b/2</a:t>
                </a:r>
              </a:p>
            </p:txBody>
          </p:sp>
          <p:sp>
            <p:nvSpPr>
              <p:cNvPr id="83" name="Line 26">
                <a:extLst>
                  <a:ext uri="{FF2B5EF4-FFF2-40B4-BE49-F238E27FC236}">
                    <a16:creationId xmlns:a16="http://schemas.microsoft.com/office/drawing/2014/main" id="{51CF5432-89EA-4633-8460-04E4B488C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50630" y="3430642"/>
                <a:ext cx="419149" cy="606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Text Box 16">
                <a:extLst>
                  <a:ext uri="{FF2B5EF4-FFF2-40B4-BE49-F238E27FC236}">
                    <a16:creationId xmlns:a16="http://schemas.microsoft.com/office/drawing/2014/main" id="{54763A7A-80BB-4514-8152-3FA4EB447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0713" y="4744615"/>
                <a:ext cx="37147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dirty="0"/>
                  <a:t>C</a:t>
                </a:r>
                <a:r>
                  <a:rPr lang="en-GB" altLang="en-US" baseline="-25000" dirty="0"/>
                  <a:t>t</a:t>
                </a:r>
              </a:p>
            </p:txBody>
          </p:sp>
          <p:sp>
            <p:nvSpPr>
              <p:cNvPr id="85" name="Line 24">
                <a:extLst>
                  <a:ext uri="{FF2B5EF4-FFF2-40B4-BE49-F238E27FC236}">
                    <a16:creationId xmlns:a16="http://schemas.microsoft.com/office/drawing/2014/main" id="{80D67C49-83C4-4A57-9290-D849C0A51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4260" y="5366210"/>
                <a:ext cx="19235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Text Box 25">
                <a:extLst>
                  <a:ext uri="{FF2B5EF4-FFF2-40B4-BE49-F238E27FC236}">
                    <a16:creationId xmlns:a16="http://schemas.microsoft.com/office/drawing/2014/main" id="{05AFAE54-D083-4D55-B9C6-AE3C695C2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1958" y="5061401"/>
                <a:ext cx="45660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sz="1400" dirty="0" err="1">
                    <a:latin typeface="+mn-lt"/>
                  </a:rPr>
                  <a:t>l</a:t>
                </a:r>
                <a:r>
                  <a:rPr lang="en-GB" altLang="en-US" sz="1400" baseline="-25000" dirty="0" err="1">
                    <a:latin typeface="+mn-lt"/>
                  </a:rPr>
                  <a:t>flaps</a:t>
                </a:r>
                <a:endParaRPr lang="en-GB" altLang="en-US" sz="1400" baseline="-25000" dirty="0">
                  <a:latin typeface="+mn-lt"/>
                </a:endParaRPr>
              </a:p>
            </p:txBody>
          </p:sp>
          <p:sp>
            <p:nvSpPr>
              <p:cNvPr id="87" name="Line 23">
                <a:extLst>
                  <a:ext uri="{FF2B5EF4-FFF2-40B4-BE49-F238E27FC236}">
                    <a16:creationId xmlns:a16="http://schemas.microsoft.com/office/drawing/2014/main" id="{FB6E6D84-EF15-423E-99B9-A8A6C7CCD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29287" y="5140930"/>
                <a:ext cx="0" cy="27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Text Box 16">
                <a:extLst>
                  <a:ext uri="{FF2B5EF4-FFF2-40B4-BE49-F238E27FC236}">
                    <a16:creationId xmlns:a16="http://schemas.microsoft.com/office/drawing/2014/main" id="{33C9FDF3-7954-4714-9BA8-98A0D24FE5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51372" y="3403338"/>
                <a:ext cx="6807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dirty="0" err="1"/>
                  <a:t>C</a:t>
                </a:r>
                <a:r>
                  <a:rPr lang="en-GB" altLang="en-US" baseline="-25000" dirty="0" err="1"/>
                  <a:t>f,root</a:t>
                </a:r>
                <a:endParaRPr lang="en-GB" altLang="en-US" baseline="-25000" dirty="0"/>
              </a:p>
            </p:txBody>
          </p:sp>
          <p:sp>
            <p:nvSpPr>
              <p:cNvPr id="89" name="Line 17">
                <a:extLst>
                  <a:ext uri="{FF2B5EF4-FFF2-40B4-BE49-F238E27FC236}">
                    <a16:creationId xmlns:a16="http://schemas.microsoft.com/office/drawing/2014/main" id="{7138EFA7-4875-483B-84E0-44A80FE05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17624" y="4435329"/>
                <a:ext cx="3657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18">
                <a:extLst>
                  <a:ext uri="{FF2B5EF4-FFF2-40B4-BE49-F238E27FC236}">
                    <a16:creationId xmlns:a16="http://schemas.microsoft.com/office/drawing/2014/main" id="{E8FD5CC2-155B-4EFE-BAF0-ECC78375E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17624" y="5112447"/>
                <a:ext cx="3657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19">
                <a:extLst>
                  <a:ext uri="{FF2B5EF4-FFF2-40B4-BE49-F238E27FC236}">
                    <a16:creationId xmlns:a16="http://schemas.microsoft.com/office/drawing/2014/main" id="{DE7DE462-0F8D-44DC-BD48-47D26F3A1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99964" y="4457101"/>
                <a:ext cx="0" cy="640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26">
                <a:extLst>
                  <a:ext uri="{FF2B5EF4-FFF2-40B4-BE49-F238E27FC236}">
                    <a16:creationId xmlns:a16="http://schemas.microsoft.com/office/drawing/2014/main" id="{89284A41-8E4B-4838-A719-9B6F121B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917995" y="4205381"/>
                <a:ext cx="429746" cy="4325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Text Box 16">
                <a:extLst>
                  <a:ext uri="{FF2B5EF4-FFF2-40B4-BE49-F238E27FC236}">
                    <a16:creationId xmlns:a16="http://schemas.microsoft.com/office/drawing/2014/main" id="{83858037-99FE-4AF8-899F-2960193C0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10290" y="3826921"/>
                <a:ext cx="57894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dirty="0" err="1"/>
                  <a:t>C</a:t>
                </a:r>
                <a:r>
                  <a:rPr lang="en-GB" altLang="en-US" baseline="-25000" dirty="0" err="1"/>
                  <a:t>f,tip</a:t>
                </a:r>
                <a:endParaRPr lang="en-GB" altLang="en-US" baseline="-25000" dirty="0"/>
              </a:p>
            </p:txBody>
          </p:sp>
          <p:sp>
            <p:nvSpPr>
              <p:cNvPr id="94" name="Line 17">
                <a:extLst>
                  <a:ext uri="{FF2B5EF4-FFF2-40B4-BE49-F238E27FC236}">
                    <a16:creationId xmlns:a16="http://schemas.microsoft.com/office/drawing/2014/main" id="{C9B5FE56-0437-480D-AD8F-686B3DA2F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25087" y="4545982"/>
                <a:ext cx="1892537" cy="3891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17">
                <a:extLst>
                  <a:ext uri="{FF2B5EF4-FFF2-40B4-BE49-F238E27FC236}">
                    <a16:creationId xmlns:a16="http://schemas.microsoft.com/office/drawing/2014/main" id="{48B0AE3C-4105-4946-A452-AB0A86787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629287" y="4445174"/>
                <a:ext cx="0" cy="6400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17">
                <a:extLst>
                  <a:ext uri="{FF2B5EF4-FFF2-40B4-BE49-F238E27FC236}">
                    <a16:creationId xmlns:a16="http://schemas.microsoft.com/office/drawing/2014/main" id="{2CD34DE9-E59E-423F-9DE3-5536B3898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07056" y="3841229"/>
                <a:ext cx="0" cy="10972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">
                <a:extLst>
                  <a:ext uri="{FF2B5EF4-FFF2-40B4-BE49-F238E27FC236}">
                    <a16:creationId xmlns:a16="http://schemas.microsoft.com/office/drawing/2014/main" id="{BB49EF98-A47B-48D0-9C54-05B11ABFE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25311" y="4563807"/>
                <a:ext cx="0" cy="3657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">
                <a:extLst>
                  <a:ext uri="{FF2B5EF4-FFF2-40B4-BE49-F238E27FC236}">
                    <a16:creationId xmlns:a16="http://schemas.microsoft.com/office/drawing/2014/main" id="{E0233ED1-136A-4743-B5CC-3337077CC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617624" y="4914301"/>
                <a:ext cx="0" cy="1828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23">
                <a:extLst>
                  <a:ext uri="{FF2B5EF4-FFF2-40B4-BE49-F238E27FC236}">
                    <a16:creationId xmlns:a16="http://schemas.microsoft.com/office/drawing/2014/main" id="{E345E757-ADA3-4B23-84CC-261FFEF96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7056" y="4999412"/>
                <a:ext cx="0" cy="411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24">
                <a:extLst>
                  <a:ext uri="{FF2B5EF4-FFF2-40B4-BE49-F238E27FC236}">
                    <a16:creationId xmlns:a16="http://schemas.microsoft.com/office/drawing/2014/main" id="{ED794E96-4EE4-4BBE-9605-98CA01617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9565" y="5366210"/>
                <a:ext cx="575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Text Box 25">
                <a:extLst>
                  <a:ext uri="{FF2B5EF4-FFF2-40B4-BE49-F238E27FC236}">
                    <a16:creationId xmlns:a16="http://schemas.microsoft.com/office/drawing/2014/main" id="{3AA2E374-89C4-467A-896F-4B796C1C6B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22553" y="5074127"/>
                <a:ext cx="49116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GB" altLang="en-US" sz="1400" dirty="0" err="1">
                    <a:latin typeface="+mn-lt"/>
                  </a:rPr>
                  <a:t>l</a:t>
                </a:r>
                <a:r>
                  <a:rPr lang="en-GB" altLang="en-US" sz="1400" baseline="-25000" dirty="0" err="1">
                    <a:latin typeface="+mn-lt"/>
                  </a:rPr>
                  <a:t>f,root</a:t>
                </a:r>
                <a:endParaRPr lang="en-GB" altLang="en-US" sz="1400" baseline="-25000" dirty="0">
                  <a:latin typeface="+mn-lt"/>
                </a:endParaRPr>
              </a:p>
            </p:txBody>
          </p:sp>
          <p:sp>
            <p:nvSpPr>
              <p:cNvPr id="111" name="Freeform 3">
                <a:extLst>
                  <a:ext uri="{FF2B5EF4-FFF2-40B4-BE49-F238E27FC236}">
                    <a16:creationId xmlns:a16="http://schemas.microsoft.com/office/drawing/2014/main" id="{B3AA4175-1414-4D1F-9B15-BDD1ACAE5B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715184" y="3843088"/>
                <a:ext cx="1912585" cy="1269359"/>
              </a:xfrm>
              <a:custGeom>
                <a:avLst/>
                <a:gdLst>
                  <a:gd name="T0" fmla="*/ 2445 w 2448"/>
                  <a:gd name="T1" fmla="*/ 0 h 1167"/>
                  <a:gd name="T2" fmla="*/ 2 w 2448"/>
                  <a:gd name="T3" fmla="*/ 755 h 1167"/>
                  <a:gd name="T4" fmla="*/ 0 w 2448"/>
                  <a:gd name="T5" fmla="*/ 1167 h 1167"/>
                  <a:gd name="T6" fmla="*/ 2448 w 2448"/>
                  <a:gd name="T7" fmla="*/ 927 h 1167"/>
                  <a:gd name="T8" fmla="*/ 2448 w 2448"/>
                  <a:gd name="T9" fmla="*/ 15 h 1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8"/>
                  <a:gd name="T16" fmla="*/ 0 h 1167"/>
                  <a:gd name="T17" fmla="*/ 2448 w 2448"/>
                  <a:gd name="T18" fmla="*/ 1167 h 1167"/>
                  <a:gd name="connsiteX0" fmla="*/ 9988 w 10000"/>
                  <a:gd name="connsiteY0" fmla="*/ 0 h 10000"/>
                  <a:gd name="connsiteX1" fmla="*/ 8 w 10000"/>
                  <a:gd name="connsiteY1" fmla="*/ 4625 h 10000"/>
                  <a:gd name="connsiteX2" fmla="*/ 0 w 10000"/>
                  <a:gd name="connsiteY2" fmla="*/ 10000 h 10000"/>
                  <a:gd name="connsiteX3" fmla="*/ 10000 w 10000"/>
                  <a:gd name="connsiteY3" fmla="*/ 7943 h 10000"/>
                  <a:gd name="connsiteX4" fmla="*/ 10000 w 10000"/>
                  <a:gd name="connsiteY4" fmla="*/ 129 h 10000"/>
                  <a:gd name="connsiteX0" fmla="*/ 9988 w 10000"/>
                  <a:gd name="connsiteY0" fmla="*/ 0 h 10000"/>
                  <a:gd name="connsiteX1" fmla="*/ 8 w 10000"/>
                  <a:gd name="connsiteY1" fmla="*/ 4625 h 10000"/>
                  <a:gd name="connsiteX2" fmla="*/ 0 w 10000"/>
                  <a:gd name="connsiteY2" fmla="*/ 10000 h 10000"/>
                  <a:gd name="connsiteX3" fmla="*/ 10000 w 10000"/>
                  <a:gd name="connsiteY3" fmla="*/ 8558 h 10000"/>
                  <a:gd name="connsiteX4" fmla="*/ 10000 w 10000"/>
                  <a:gd name="connsiteY4" fmla="*/ 12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88" y="0"/>
                    </a:moveTo>
                    <a:lnTo>
                      <a:pt x="8" y="4625"/>
                    </a:lnTo>
                    <a:cubicBezTo>
                      <a:pt x="5" y="6417"/>
                      <a:pt x="3" y="8208"/>
                      <a:pt x="0" y="10000"/>
                    </a:cubicBezTo>
                    <a:lnTo>
                      <a:pt x="10000" y="8558"/>
                    </a:lnTo>
                    <a:lnTo>
                      <a:pt x="10000" y="129"/>
                    </a:lnTo>
                  </a:path>
                </a:pathLst>
              </a:custGeom>
              <a:solidFill>
                <a:srgbClr val="C7B3FF">
                  <a:alpha val="43137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" name="Line 26">
                <a:extLst>
                  <a:ext uri="{FF2B5EF4-FFF2-40B4-BE49-F238E27FC236}">
                    <a16:creationId xmlns:a16="http://schemas.microsoft.com/office/drawing/2014/main" id="{222FFD2B-B42F-42B6-8D98-374FD881B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975084" y="4005916"/>
                <a:ext cx="436085" cy="369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115" name="Object 4">
              <a:extLst>
                <a:ext uri="{FF2B5EF4-FFF2-40B4-BE49-F238E27FC236}">
                  <a16:creationId xmlns:a16="http://schemas.microsoft.com/office/drawing/2014/main" id="{36F95CCE-0CB9-492B-80EA-732F0C797B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07993" y="2355186"/>
            <a:ext cx="467497" cy="700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79360" imgH="419040" progId="Equation.DSMT4">
                    <p:embed/>
                  </p:oleObj>
                </mc:Choice>
                <mc:Fallback>
                  <p:oleObj name="Equation" r:id="rId3" imgW="279360" imgH="419040" progId="Equation.DSMT4">
                    <p:embed/>
                    <p:pic>
                      <p:nvPicPr>
                        <p:cNvPr id="115" name="Object 4">
                          <a:extLst>
                            <a:ext uri="{FF2B5EF4-FFF2-40B4-BE49-F238E27FC236}">
                              <a16:creationId xmlns:a16="http://schemas.microsoft.com/office/drawing/2014/main" id="{36F95CCE-0CB9-492B-80EA-732F0C797B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7993" y="2355186"/>
                          <a:ext cx="467497" cy="700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" name="Object 4">
            <a:extLst>
              <a:ext uri="{FF2B5EF4-FFF2-40B4-BE49-F238E27FC236}">
                <a16:creationId xmlns:a16="http://schemas.microsoft.com/office/drawing/2014/main" id="{11F8DE02-3A95-4C05-9920-ADF65EA2D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51638"/>
              </p:ext>
            </p:extLst>
          </p:nvPr>
        </p:nvGraphicFramePr>
        <p:xfrm>
          <a:off x="2081803" y="2155630"/>
          <a:ext cx="4673753" cy="124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84120" imgH="583920" progId="Equation.DSMT4">
                  <p:embed/>
                </p:oleObj>
              </mc:Choice>
              <mc:Fallback>
                <p:oleObj name="Equation" r:id="rId5" imgW="2184120" imgH="583920" progId="Equation.DSMT4">
                  <p:embed/>
                  <p:pic>
                    <p:nvPicPr>
                      <p:cNvPr id="118" name="Object 4">
                        <a:extLst>
                          <a:ext uri="{FF2B5EF4-FFF2-40B4-BE49-F238E27FC236}">
                            <a16:creationId xmlns:a16="http://schemas.microsoft.com/office/drawing/2014/main" id="{637F0791-65F6-4CA4-8739-221FD8BA31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803" y="2155630"/>
                        <a:ext cx="4673753" cy="124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">
            <a:extLst>
              <a:ext uri="{FF2B5EF4-FFF2-40B4-BE49-F238E27FC236}">
                <a16:creationId xmlns:a16="http://schemas.microsoft.com/office/drawing/2014/main" id="{BD744816-4CE8-41F1-AB29-FF9BBF097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02011"/>
              </p:ext>
            </p:extLst>
          </p:nvPr>
        </p:nvGraphicFramePr>
        <p:xfrm>
          <a:off x="1902491" y="4369420"/>
          <a:ext cx="5032375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49280" imgH="927000" progId="Equation.DSMT4">
                  <p:embed/>
                </p:oleObj>
              </mc:Choice>
              <mc:Fallback>
                <p:oleObj name="Equation" r:id="rId7" imgW="3149280" imgH="92700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50D84784-ACBC-455E-BD33-13C6E9A87F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491" y="4369420"/>
                        <a:ext cx="5032375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52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A57CC48-463A-411E-A9DB-B6D195CF5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58"/>
          <a:stretch/>
        </p:blipFill>
        <p:spPr>
          <a:xfrm>
            <a:off x="0" y="0"/>
            <a:ext cx="12192000" cy="59419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508DC2-6131-4FE7-BC97-3DF2DD7A417D}"/>
              </a:ext>
            </a:extLst>
          </p:cNvPr>
          <p:cNvSpPr/>
          <p:nvPr/>
        </p:nvSpPr>
        <p:spPr>
          <a:xfrm>
            <a:off x="0" y="1780"/>
            <a:ext cx="12192001" cy="59529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97169-CE0C-4E30-9E27-FCDD7FAC8BDE}"/>
              </a:ext>
            </a:extLst>
          </p:cNvPr>
          <p:cNvSpPr txBox="1"/>
          <p:nvPr/>
        </p:nvSpPr>
        <p:spPr>
          <a:xfrm>
            <a:off x="3330388" y="89977"/>
            <a:ext cx="5531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AESP 415 – Aircraft Design Part I Basics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2587E0B-ADF5-4B62-A131-07B2F668BF9F}"/>
              </a:ext>
            </a:extLst>
          </p:cNvPr>
          <p:cNvSpPr txBox="1">
            <a:spLocks/>
          </p:cNvSpPr>
          <p:nvPr/>
        </p:nvSpPr>
        <p:spPr>
          <a:xfrm>
            <a:off x="8506348" y="5126091"/>
            <a:ext cx="3429000" cy="1241822"/>
          </a:xfrm>
          <a:prstGeom prst="rect">
            <a:avLst/>
          </a:prstGeom>
        </p:spPr>
        <p:txBody>
          <a:bodyPr>
            <a:normAutofit/>
          </a:bodyPr>
          <a:lstStyle>
            <a:lvl1pPr marL="144661" indent="-144661" algn="l" defTabSz="19288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13433" indent="-120551" algn="l" defTabSz="19288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181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482204" indent="-96441" algn="l" defTabSz="19288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675085" indent="-96441" algn="l" defTabSz="19288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844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867966" indent="-96441" algn="l" defTabSz="19288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44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060847" indent="-96441" algn="l" defTabSz="192881" rtl="0" eaLnBrk="1" latinLnBrk="0" hangingPunct="1">
              <a:spcBef>
                <a:spcPct val="20000"/>
              </a:spcBef>
              <a:buFont typeface="Arial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192881" rtl="0" eaLnBrk="1" latinLnBrk="0" hangingPunct="1">
              <a:spcBef>
                <a:spcPct val="20000"/>
              </a:spcBef>
              <a:buFont typeface="Arial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192881" rtl="0" eaLnBrk="1" latinLnBrk="0" hangingPunct="1">
              <a:spcBef>
                <a:spcPct val="20000"/>
              </a:spcBef>
              <a:buFont typeface="Arial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192881" rtl="0" eaLnBrk="1" latinLnBrk="0" hangingPunct="1">
              <a:spcBef>
                <a:spcPct val="20000"/>
              </a:spcBef>
              <a:buFont typeface="Arial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Dr. Wout De Backer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1000 Catawba St, Ste 120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wdbacker@cec.sc.edu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1E0DC8-B6C3-417E-91F9-5CFA2BE4BC38}"/>
              </a:ext>
            </a:extLst>
          </p:cNvPr>
          <p:cNvSpPr/>
          <p:nvPr/>
        </p:nvSpPr>
        <p:spPr>
          <a:xfrm>
            <a:off x="338137" y="2720898"/>
            <a:ext cx="1472337" cy="1446550"/>
          </a:xfrm>
          <a:prstGeom prst="rect">
            <a:avLst/>
          </a:prstGeom>
          <a:solidFill>
            <a:srgbClr val="9700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70A14-F498-4759-BE45-3CFA84B34BA2}"/>
              </a:ext>
            </a:extLst>
          </p:cNvPr>
          <p:cNvSpPr txBox="1"/>
          <p:nvPr/>
        </p:nvSpPr>
        <p:spPr>
          <a:xfrm>
            <a:off x="338138" y="2894843"/>
            <a:ext cx="1472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9B0E5-372F-4B1B-A762-FD43A565DFF8}"/>
              </a:ext>
            </a:extLst>
          </p:cNvPr>
          <p:cNvSpPr txBox="1"/>
          <p:nvPr/>
        </p:nvSpPr>
        <p:spPr>
          <a:xfrm>
            <a:off x="338138" y="2720898"/>
            <a:ext cx="147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MODULE</a:t>
            </a:r>
            <a:endParaRPr lang="en-US" sz="88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FEC9-68D8-4B5E-8370-998D88E5B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128" y="2457450"/>
            <a:ext cx="9945219" cy="1979743"/>
          </a:xfrm>
        </p:spPr>
        <p:txBody>
          <a:bodyPr anchor="ctr"/>
          <a:lstStyle/>
          <a:p>
            <a:pPr algn="l"/>
            <a:r>
              <a:rPr lang="en-US" sz="6000" dirty="0">
                <a:solidFill>
                  <a:schemeClr val="bg1"/>
                </a:solidFill>
              </a:rPr>
              <a:t>WING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F1D30-7D5F-49C7-AB37-712C56613EB5}"/>
              </a:ext>
            </a:extLst>
          </p:cNvPr>
          <p:cNvSpPr txBox="1"/>
          <p:nvPr/>
        </p:nvSpPr>
        <p:spPr>
          <a:xfrm>
            <a:off x="10618694" y="95260"/>
            <a:ext cx="1573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Lecture 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749CF-953B-4A51-908A-A2A11EFAA337}"/>
              </a:ext>
            </a:extLst>
          </p:cNvPr>
          <p:cNvSpPr txBox="1"/>
          <p:nvPr/>
        </p:nvSpPr>
        <p:spPr>
          <a:xfrm>
            <a:off x="338136" y="3791097"/>
            <a:ext cx="147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TOPIC 8</a:t>
            </a:r>
            <a:endParaRPr lang="en-US" sz="8800" b="1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F713EE8-D719-4E60-AD7C-7C4076221D18}"/>
              </a:ext>
            </a:extLst>
          </p:cNvPr>
          <p:cNvSpPr txBox="1">
            <a:spLocks/>
          </p:cNvSpPr>
          <p:nvPr/>
        </p:nvSpPr>
        <p:spPr>
          <a:xfrm>
            <a:off x="914400" y="4220763"/>
            <a:ext cx="10363200" cy="916737"/>
          </a:xfrm>
          <a:prstGeom prst="rect">
            <a:avLst/>
          </a:prstGeom>
        </p:spPr>
        <p:txBody>
          <a:bodyPr/>
          <a:lstStyle>
            <a:lvl1pPr algn="ctr" defTabSz="192881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192881" rtl="0" fontAlgn="base">
              <a:spcBef>
                <a:spcPct val="0"/>
              </a:spcBef>
              <a:spcAft>
                <a:spcPct val="0"/>
              </a:spcAft>
              <a:defRPr sz="1856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192881" rtl="0" fontAlgn="base">
              <a:spcBef>
                <a:spcPct val="0"/>
              </a:spcBef>
              <a:spcAft>
                <a:spcPct val="0"/>
              </a:spcAft>
              <a:defRPr sz="1856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192881" rtl="0" fontAlgn="base">
              <a:spcBef>
                <a:spcPct val="0"/>
              </a:spcBef>
              <a:spcAft>
                <a:spcPct val="0"/>
              </a:spcAft>
              <a:defRPr sz="1856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192881" rtl="0" fontAlgn="base">
              <a:spcBef>
                <a:spcPct val="0"/>
              </a:spcBef>
              <a:spcAft>
                <a:spcPct val="0"/>
              </a:spcAft>
              <a:defRPr sz="1856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192881" algn="ctr" defTabSz="192881" rtl="0" fontAlgn="base">
              <a:spcBef>
                <a:spcPct val="0"/>
              </a:spcBef>
              <a:spcAft>
                <a:spcPct val="0"/>
              </a:spcAft>
              <a:defRPr sz="1856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85763" algn="ctr" defTabSz="192881" rtl="0" fontAlgn="base">
              <a:spcBef>
                <a:spcPct val="0"/>
              </a:spcBef>
              <a:spcAft>
                <a:spcPct val="0"/>
              </a:spcAft>
              <a:defRPr sz="1856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578644" algn="ctr" defTabSz="192881" rtl="0" fontAlgn="base">
              <a:spcBef>
                <a:spcPct val="0"/>
              </a:spcBef>
              <a:spcAft>
                <a:spcPct val="0"/>
              </a:spcAft>
              <a:defRPr sz="1856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771525" algn="ctr" defTabSz="192881" rtl="0" fontAlgn="base">
              <a:spcBef>
                <a:spcPct val="0"/>
              </a:spcBef>
              <a:spcAft>
                <a:spcPct val="0"/>
              </a:spcAft>
              <a:defRPr sz="1856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757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D9D7-BDC0-4330-ADE0-331BA89E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Evaluation of the Lift Curve for the Flapped Wing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383C6CC-2B02-4179-8ADF-14E65DA1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4108119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 err="1"/>
              <a:t>S</a:t>
            </a:r>
            <a:r>
              <a:rPr lang="en-GB" altLang="en-US" sz="2400" baseline="-25000" dirty="0" err="1"/>
              <a:t>wf</a:t>
            </a:r>
            <a:r>
              <a:rPr lang="en-GB" altLang="en-US" sz="2400" dirty="0"/>
              <a:t>/S : Ratio between </a:t>
            </a:r>
            <a:r>
              <a:rPr lang="en-GB" altLang="en-US" sz="2400" i="1" dirty="0"/>
              <a:t>reference wing flapped surface</a:t>
            </a:r>
            <a:r>
              <a:rPr lang="en-GB" altLang="en-US" sz="2400" dirty="0"/>
              <a:t> and reference wing surface</a:t>
            </a:r>
          </a:p>
          <a:p>
            <a:pPr marL="0" indent="0">
              <a:buNone/>
            </a:pPr>
            <a:endParaRPr lang="en-GB" altLang="en-US" sz="2400" dirty="0"/>
          </a:p>
          <a:p>
            <a:pPr>
              <a:lnSpc>
                <a:spcPct val="200000"/>
              </a:lnSpc>
            </a:pPr>
            <a:r>
              <a:rPr lang="en-GB" altLang="en-US" sz="1800" dirty="0"/>
              <a:t>The LE flapped area </a:t>
            </a:r>
            <a:r>
              <a:rPr lang="en-GB" altLang="en-US" sz="1800" dirty="0" err="1"/>
              <a:t>S</a:t>
            </a:r>
            <a:r>
              <a:rPr lang="en-GB" altLang="en-US" sz="1800" baseline="-25000" dirty="0" err="1"/>
              <a:t>wf_LE</a:t>
            </a:r>
            <a:r>
              <a:rPr lang="en-GB" altLang="en-US" sz="1800" dirty="0"/>
              <a:t> is generally larger than the TE flapped area </a:t>
            </a:r>
            <a:r>
              <a:rPr lang="en-GB" altLang="en-US" sz="1800" dirty="0" err="1"/>
              <a:t>S</a:t>
            </a:r>
            <a:r>
              <a:rPr lang="en-GB" altLang="en-US" sz="1800" baseline="-25000" dirty="0" err="1"/>
              <a:t>wf_TE</a:t>
            </a:r>
            <a:endParaRPr lang="en-GB" altLang="en-US" sz="1800" dirty="0"/>
          </a:p>
          <a:p>
            <a:pPr>
              <a:lnSpc>
                <a:spcPct val="200000"/>
              </a:lnSpc>
            </a:pPr>
            <a:r>
              <a:rPr lang="en-GB" altLang="en-US" sz="1800" dirty="0"/>
              <a:t>The flapped area </a:t>
            </a:r>
            <a:r>
              <a:rPr lang="en-GB" altLang="en-US" sz="1800" dirty="0" err="1"/>
              <a:t>S</a:t>
            </a:r>
            <a:r>
              <a:rPr lang="en-GB" altLang="en-US" sz="1800" baseline="-25000" dirty="0" err="1"/>
              <a:t>wf</a:t>
            </a:r>
            <a:r>
              <a:rPr lang="en-GB" altLang="en-US" sz="1800" dirty="0"/>
              <a:t> </a:t>
            </a:r>
            <a:r>
              <a:rPr lang="en-GB" altLang="en-US" sz="1800" b="1" dirty="0"/>
              <a:t>IS NOT</a:t>
            </a:r>
            <a:r>
              <a:rPr lang="en-GB" altLang="en-US" sz="1800" dirty="0"/>
              <a:t> the area of the flap!</a:t>
            </a:r>
          </a:p>
          <a:p>
            <a:pPr eaLnBrk="1" hangingPunct="1">
              <a:lnSpc>
                <a:spcPct val="200000"/>
              </a:lnSpc>
            </a:pPr>
            <a:r>
              <a:rPr lang="en-GB" altLang="en-US" sz="1800" dirty="0"/>
              <a:t>You </a:t>
            </a:r>
            <a:r>
              <a:rPr lang="en-GB" altLang="en-US" sz="1800" b="1" dirty="0"/>
              <a:t>CANNOT</a:t>
            </a:r>
            <a:r>
              <a:rPr lang="en-GB" altLang="en-US" sz="1800" dirty="0"/>
              <a:t> have </a:t>
            </a:r>
            <a:r>
              <a:rPr lang="en-GB" altLang="en-US" sz="1800" dirty="0" err="1"/>
              <a:t>S</a:t>
            </a:r>
            <a:r>
              <a:rPr lang="en-GB" altLang="en-US" sz="1800" baseline="-25000" dirty="0" err="1"/>
              <a:t>wf</a:t>
            </a:r>
            <a:r>
              <a:rPr lang="en-GB" altLang="en-US" sz="1800" baseline="-25000" dirty="0"/>
              <a:t> </a:t>
            </a:r>
            <a:r>
              <a:rPr lang="en-GB" altLang="en-US" sz="1800" dirty="0"/>
              <a:t>= S due to presence of the fuselage (&amp; ailerons)!</a:t>
            </a:r>
          </a:p>
          <a:p>
            <a:endParaRPr lang="en-GB" altLang="en-US" sz="2000" dirty="0"/>
          </a:p>
          <a:p>
            <a:endParaRPr lang="en-US" altLang="en-US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EE9ADAE-EA73-46B3-9554-A4F8D91D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203" y="2155144"/>
            <a:ext cx="45720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7">
            <a:extLst>
              <a:ext uri="{FF2B5EF4-FFF2-40B4-BE49-F238E27FC236}">
                <a16:creationId xmlns:a16="http://schemas.microsoft.com/office/drawing/2014/main" id="{D875DBE7-5B8D-4E9E-8629-5843BDABF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3403" y="3755344"/>
            <a:ext cx="864724" cy="369332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en-US" sz="1800" dirty="0" err="1">
                <a:latin typeface="+mn-lt"/>
              </a:rPr>
              <a:t>Swf_TE</a:t>
            </a:r>
            <a:endParaRPr lang="en-GB" altLang="en-US" sz="1800" dirty="0">
              <a:latin typeface="+mn-lt"/>
            </a:endParaRP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57E01A6A-D54D-427F-AB1F-9B594981D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5803" y="4212544"/>
            <a:ext cx="850297" cy="36933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en-US" sz="1800" dirty="0" err="1">
                <a:latin typeface="+mn-lt"/>
              </a:rPr>
              <a:t>Swf_LE</a:t>
            </a:r>
            <a:endParaRPr lang="en-GB" altLang="en-US" sz="1800" dirty="0">
              <a:latin typeface="+mn-lt"/>
            </a:endParaRPr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0CDC70B8-CD9E-4DF8-8FEC-10BC36D61DE8}"/>
              </a:ext>
            </a:extLst>
          </p:cNvPr>
          <p:cNvSpPr>
            <a:spLocks/>
          </p:cNvSpPr>
          <p:nvPr/>
        </p:nvSpPr>
        <p:spPr bwMode="auto">
          <a:xfrm>
            <a:off x="9150803" y="2383744"/>
            <a:ext cx="762000" cy="1371600"/>
          </a:xfrm>
          <a:custGeom>
            <a:avLst/>
            <a:gdLst>
              <a:gd name="T0" fmla="*/ 0 w 480"/>
              <a:gd name="T1" fmla="*/ 184 h 864"/>
              <a:gd name="T2" fmla="*/ 480 w 480"/>
              <a:gd name="T3" fmla="*/ 0 h 864"/>
              <a:gd name="T4" fmla="*/ 480 w 480"/>
              <a:gd name="T5" fmla="*/ 768 h 864"/>
              <a:gd name="T6" fmla="*/ 0 w 480"/>
              <a:gd name="T7" fmla="*/ 864 h 864"/>
              <a:gd name="T8" fmla="*/ 0 w 480"/>
              <a:gd name="T9" fmla="*/ 192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864"/>
              <a:gd name="T17" fmla="*/ 480 w 480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864">
                <a:moveTo>
                  <a:pt x="0" y="184"/>
                </a:moveTo>
                <a:lnTo>
                  <a:pt x="480" y="0"/>
                </a:lnTo>
                <a:lnTo>
                  <a:pt x="480" y="768"/>
                </a:lnTo>
                <a:lnTo>
                  <a:pt x="0" y="864"/>
                </a:lnTo>
                <a:lnTo>
                  <a:pt x="0" y="192"/>
                </a:lnTo>
              </a:path>
            </a:pathLst>
          </a:custGeom>
          <a:solidFill>
            <a:srgbClr val="FF3300">
              <a:alpha val="1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" name="Freeform 20">
            <a:extLst>
              <a:ext uri="{FF2B5EF4-FFF2-40B4-BE49-F238E27FC236}">
                <a16:creationId xmlns:a16="http://schemas.microsoft.com/office/drawing/2014/main" id="{8398C746-64CF-4999-A868-2213193B02AE}"/>
              </a:ext>
            </a:extLst>
          </p:cNvPr>
          <p:cNvSpPr>
            <a:spLocks/>
          </p:cNvSpPr>
          <p:nvPr/>
        </p:nvSpPr>
        <p:spPr bwMode="auto">
          <a:xfrm flipH="1">
            <a:off x="10509703" y="2421844"/>
            <a:ext cx="762000" cy="1371600"/>
          </a:xfrm>
          <a:custGeom>
            <a:avLst/>
            <a:gdLst>
              <a:gd name="T0" fmla="*/ 0 w 480"/>
              <a:gd name="T1" fmla="*/ 184 h 864"/>
              <a:gd name="T2" fmla="*/ 480 w 480"/>
              <a:gd name="T3" fmla="*/ 0 h 864"/>
              <a:gd name="T4" fmla="*/ 480 w 480"/>
              <a:gd name="T5" fmla="*/ 768 h 864"/>
              <a:gd name="T6" fmla="*/ 0 w 480"/>
              <a:gd name="T7" fmla="*/ 864 h 864"/>
              <a:gd name="T8" fmla="*/ 0 w 480"/>
              <a:gd name="T9" fmla="*/ 192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864"/>
              <a:gd name="T17" fmla="*/ 480 w 480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864">
                <a:moveTo>
                  <a:pt x="0" y="184"/>
                </a:moveTo>
                <a:lnTo>
                  <a:pt x="480" y="0"/>
                </a:lnTo>
                <a:lnTo>
                  <a:pt x="480" y="768"/>
                </a:lnTo>
                <a:lnTo>
                  <a:pt x="0" y="864"/>
                </a:lnTo>
                <a:lnTo>
                  <a:pt x="0" y="192"/>
                </a:lnTo>
              </a:path>
            </a:pathLst>
          </a:custGeom>
          <a:solidFill>
            <a:srgbClr val="FF3300">
              <a:alpha val="1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F19C513D-191E-45BF-8BCB-018379B2D5AE}"/>
              </a:ext>
            </a:extLst>
          </p:cNvPr>
          <p:cNvSpPr>
            <a:spLocks/>
          </p:cNvSpPr>
          <p:nvPr/>
        </p:nvSpPr>
        <p:spPr bwMode="auto">
          <a:xfrm>
            <a:off x="8541203" y="4352244"/>
            <a:ext cx="1231900" cy="1384300"/>
          </a:xfrm>
          <a:custGeom>
            <a:avLst/>
            <a:gdLst>
              <a:gd name="T0" fmla="*/ 32 w 776"/>
              <a:gd name="T1" fmla="*/ 336 h 872"/>
              <a:gd name="T2" fmla="*/ 776 w 776"/>
              <a:gd name="T3" fmla="*/ 0 h 872"/>
              <a:gd name="T4" fmla="*/ 752 w 776"/>
              <a:gd name="T5" fmla="*/ 776 h 872"/>
              <a:gd name="T6" fmla="*/ 8 w 776"/>
              <a:gd name="T7" fmla="*/ 872 h 872"/>
              <a:gd name="T8" fmla="*/ 0 w 776"/>
              <a:gd name="T9" fmla="*/ 307 h 8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6"/>
              <a:gd name="T16" fmla="*/ 0 h 872"/>
              <a:gd name="T17" fmla="*/ 776 w 776"/>
              <a:gd name="T18" fmla="*/ 872 h 8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6" h="872">
                <a:moveTo>
                  <a:pt x="32" y="336"/>
                </a:moveTo>
                <a:lnTo>
                  <a:pt x="776" y="0"/>
                </a:lnTo>
                <a:lnTo>
                  <a:pt x="752" y="776"/>
                </a:lnTo>
                <a:lnTo>
                  <a:pt x="8" y="872"/>
                </a:lnTo>
                <a:lnTo>
                  <a:pt x="0" y="307"/>
                </a:lnTo>
              </a:path>
            </a:pathLst>
          </a:custGeom>
          <a:solidFill>
            <a:srgbClr val="00FF00">
              <a:alpha val="1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9EF42AD5-DFB0-4E4F-B5DD-8644BA322372}"/>
              </a:ext>
            </a:extLst>
          </p:cNvPr>
          <p:cNvSpPr>
            <a:spLocks/>
          </p:cNvSpPr>
          <p:nvPr/>
        </p:nvSpPr>
        <p:spPr bwMode="auto">
          <a:xfrm flipH="1">
            <a:off x="10598603" y="4364944"/>
            <a:ext cx="1231900" cy="1384300"/>
          </a:xfrm>
          <a:custGeom>
            <a:avLst/>
            <a:gdLst>
              <a:gd name="T0" fmla="*/ 32 w 776"/>
              <a:gd name="T1" fmla="*/ 336 h 872"/>
              <a:gd name="T2" fmla="*/ 776 w 776"/>
              <a:gd name="T3" fmla="*/ 0 h 872"/>
              <a:gd name="T4" fmla="*/ 752 w 776"/>
              <a:gd name="T5" fmla="*/ 776 h 872"/>
              <a:gd name="T6" fmla="*/ 8 w 776"/>
              <a:gd name="T7" fmla="*/ 872 h 872"/>
              <a:gd name="T8" fmla="*/ 0 w 776"/>
              <a:gd name="T9" fmla="*/ 307 h 8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6"/>
              <a:gd name="T16" fmla="*/ 0 h 872"/>
              <a:gd name="T17" fmla="*/ 776 w 776"/>
              <a:gd name="T18" fmla="*/ 872 h 8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6" h="872">
                <a:moveTo>
                  <a:pt x="32" y="336"/>
                </a:moveTo>
                <a:lnTo>
                  <a:pt x="776" y="0"/>
                </a:lnTo>
                <a:lnTo>
                  <a:pt x="752" y="776"/>
                </a:lnTo>
                <a:lnTo>
                  <a:pt x="8" y="872"/>
                </a:lnTo>
                <a:lnTo>
                  <a:pt x="0" y="307"/>
                </a:lnTo>
              </a:path>
            </a:pathLst>
          </a:custGeom>
          <a:solidFill>
            <a:srgbClr val="00FF00">
              <a:alpha val="1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00DA48EF-3E1B-4A5E-9D3F-7C298DDB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703" y="2202769"/>
            <a:ext cx="638175" cy="1657350"/>
          </a:xfrm>
          <a:prstGeom prst="rect">
            <a:avLst/>
          </a:prstGeom>
          <a:solidFill>
            <a:schemeClr val="bg1">
              <a:lumMod val="65000"/>
              <a:alpha val="34117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nl-NL" altLang="en-US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53C6D893-540B-4CAE-B534-F32418152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412" y="4136344"/>
            <a:ext cx="638175" cy="1657350"/>
          </a:xfrm>
          <a:prstGeom prst="rect">
            <a:avLst/>
          </a:prstGeom>
          <a:solidFill>
            <a:schemeClr val="bg1">
              <a:lumMod val="65000"/>
              <a:alpha val="34117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nl-NL" altLang="en-US"/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CB752AF8-426C-4C33-AAE2-857097E71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2728" y="2134507"/>
            <a:ext cx="9106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+mn-lt"/>
              </a:rPr>
              <a:t>Fuselage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D2D48E19-F86F-4A5C-90FD-7273EEE6B0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00942" y="2307544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1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D9D7-BDC0-4330-ADE0-331BA89E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Evaluation of the Lift Curve for the Flapped Wing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383C6CC-2B02-4179-8ADF-14E65DA1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41081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Step 1: Determine the required flapped surface </a:t>
            </a:r>
            <a:r>
              <a:rPr lang="en-US" altLang="en-US" b="1" dirty="0" err="1"/>
              <a:t>S</a:t>
            </a:r>
            <a:r>
              <a:rPr lang="en-US" altLang="en-US" b="1" baseline="-25000" dirty="0" err="1"/>
              <a:t>wf</a:t>
            </a:r>
            <a:r>
              <a:rPr lang="en-US" altLang="en-US" b="1" dirty="0"/>
              <a:t> </a:t>
            </a:r>
            <a:r>
              <a:rPr lang="en-US" altLang="en-US" dirty="0"/>
              <a:t>to meet the required </a:t>
            </a:r>
            <a:r>
              <a:rPr lang="en-US" altLang="en-US" dirty="0" err="1"/>
              <a:t>ΔC</a:t>
            </a:r>
            <a:r>
              <a:rPr lang="en-US" altLang="en-US" baseline="-25000" dirty="0" err="1"/>
              <a:t>Lmax</a:t>
            </a:r>
            <a:endParaRPr lang="en-US" altLang="en-US" baseline="-25000" dirty="0"/>
          </a:p>
          <a:p>
            <a:r>
              <a:rPr lang="en-US" altLang="en-US" sz="2000" dirty="0"/>
              <a:t>Estimate the flap hinge angle on the base of the position of the support spar (the back spar) used to attach the flaps</a:t>
            </a:r>
            <a:endParaRPr lang="en-GB" altLang="en-US" sz="2000" dirty="0"/>
          </a:p>
          <a:p>
            <a:endParaRPr lang="en-US" altLang="en-US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ED0A1A8C-E578-42BE-AEB1-BDB5A8D53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273308"/>
              </p:ext>
            </p:extLst>
          </p:nvPr>
        </p:nvGraphicFramePr>
        <p:xfrm>
          <a:off x="1270000" y="2859088"/>
          <a:ext cx="44799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280" imgH="419040" progId="Equation.DSMT4">
                  <p:embed/>
                </p:oleObj>
              </mc:Choice>
              <mc:Fallback>
                <p:oleObj name="Equation" r:id="rId3" imgW="2222280" imgH="419040" progId="Equation.DSMT4">
                  <p:embed/>
                  <p:pic>
                    <p:nvPicPr>
                      <p:cNvPr id="14338" name="Object 4">
                        <a:extLst>
                          <a:ext uri="{FF2B5EF4-FFF2-40B4-BE49-F238E27FC236}">
                            <a16:creationId xmlns:a16="http://schemas.microsoft.com/office/drawing/2014/main" id="{BB02BB71-2A6F-492C-9870-CA8D73449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859088"/>
                        <a:ext cx="447992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26">
            <a:extLst>
              <a:ext uri="{FF2B5EF4-FFF2-40B4-BE49-F238E27FC236}">
                <a16:creationId xmlns:a16="http://schemas.microsoft.com/office/drawing/2014/main" id="{93BBF4F4-3AEE-4792-A567-E7DA1CD9C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960915"/>
            <a:ext cx="1143000" cy="838200"/>
          </a:xfrm>
          <a:prstGeom prst="ellipse">
            <a:avLst/>
          </a:prstGeom>
          <a:noFill/>
          <a:ln w="952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nl-NL" altLang="en-US"/>
          </a:p>
        </p:txBody>
      </p:sp>
      <p:sp>
        <p:nvSpPr>
          <p:cNvPr id="7" name="Line 27">
            <a:extLst>
              <a:ext uri="{FF2B5EF4-FFF2-40B4-BE49-F238E27FC236}">
                <a16:creationId xmlns:a16="http://schemas.microsoft.com/office/drawing/2014/main" id="{F9ECFBA8-CCF0-4F2B-AD8A-547A6BCCAC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2" y="3761371"/>
            <a:ext cx="228597" cy="400091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C3AEDDC3-E5AC-4177-BE93-E6673104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63" y="4143976"/>
            <a:ext cx="29750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+mn-lt"/>
              </a:rPr>
              <a:t>See values table next slide 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46DC804-23D6-45E9-93A4-E246EF6FA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4418" y="2388864"/>
            <a:ext cx="0" cy="3517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B5AE6F11-CF1C-42AC-AF15-539681F4A41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8427006" y="3801739"/>
            <a:ext cx="0" cy="381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507032B3-BBDB-4EBD-BA09-CDC312485F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9581" y="4065264"/>
            <a:ext cx="1290637" cy="164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F1A1885F-4182-470F-924A-A000D693B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9993" y="4827264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E82F0A45-B1FF-42BC-A183-B99E2401C1B1}"/>
              </a:ext>
            </a:extLst>
          </p:cNvPr>
          <p:cNvSpPr>
            <a:spLocks/>
          </p:cNvSpPr>
          <p:nvPr/>
        </p:nvSpPr>
        <p:spPr bwMode="auto">
          <a:xfrm>
            <a:off x="8123793" y="4522464"/>
            <a:ext cx="454025" cy="314325"/>
          </a:xfrm>
          <a:custGeom>
            <a:avLst/>
            <a:gdLst>
              <a:gd name="T0" fmla="*/ 320649 w 21599"/>
              <a:gd name="T1" fmla="*/ 0 h 15293"/>
              <a:gd name="T2" fmla="*/ 454025 w 21599"/>
              <a:gd name="T3" fmla="*/ 311263 h 15293"/>
              <a:gd name="T4" fmla="*/ 0 w 21599"/>
              <a:gd name="T5" fmla="*/ 314325 h 15293"/>
              <a:gd name="T6" fmla="*/ 0 60000 65536"/>
              <a:gd name="T7" fmla="*/ 0 60000 65536"/>
              <a:gd name="T8" fmla="*/ 0 60000 65536"/>
              <a:gd name="T9" fmla="*/ 0 w 21599"/>
              <a:gd name="T10" fmla="*/ 0 h 15293"/>
              <a:gd name="T11" fmla="*/ 21599 w 21599"/>
              <a:gd name="T12" fmla="*/ 15293 h 15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15293" fill="none" extrusionOk="0">
                <a:moveTo>
                  <a:pt x="15253" y="0"/>
                </a:moveTo>
                <a:cubicBezTo>
                  <a:pt x="19280" y="4015"/>
                  <a:pt x="21560" y="9457"/>
                  <a:pt x="21599" y="15143"/>
                </a:cubicBezTo>
              </a:path>
              <a:path w="21599" h="15293" stroke="0" extrusionOk="0">
                <a:moveTo>
                  <a:pt x="15253" y="0"/>
                </a:moveTo>
                <a:cubicBezTo>
                  <a:pt x="19280" y="4015"/>
                  <a:pt x="21560" y="9457"/>
                  <a:pt x="21599" y="15143"/>
                </a:cubicBezTo>
                <a:lnTo>
                  <a:pt x="0" y="1529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3ABF1525-A0CE-4E33-BD10-D4E23C0F9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4993" y="574166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l-GR" altLang="en-US" sz="1800">
                <a:cs typeface="Tahoma" panose="020B0604030504040204" pitchFamily="34" charset="0"/>
              </a:rPr>
              <a:t>α</a:t>
            </a:r>
          </a:p>
        </p:txBody>
      </p:sp>
      <p:graphicFrame>
        <p:nvGraphicFramePr>
          <p:cNvPr id="25" name="Object 14">
            <a:extLst>
              <a:ext uri="{FF2B5EF4-FFF2-40B4-BE49-F238E27FC236}">
                <a16:creationId xmlns:a16="http://schemas.microsoft.com/office/drawing/2014/main" id="{7557AF2D-B18B-4DEA-8501-6B67F0E8D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913730"/>
              </p:ext>
            </p:extLst>
          </p:nvPr>
        </p:nvGraphicFramePr>
        <p:xfrm>
          <a:off x="7282418" y="5208264"/>
          <a:ext cx="3841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228600" progId="Equation.3">
                  <p:embed/>
                </p:oleObj>
              </mc:Choice>
              <mc:Fallback>
                <p:oleObj name="Equation" r:id="rId5" imgW="253800" imgH="228600" progId="Equation.3">
                  <p:embed/>
                  <p:pic>
                    <p:nvPicPr>
                      <p:cNvPr id="14339" name="Object 14">
                        <a:extLst>
                          <a:ext uri="{FF2B5EF4-FFF2-40B4-BE49-F238E27FC236}">
                            <a16:creationId xmlns:a16="http://schemas.microsoft.com/office/drawing/2014/main" id="{04C0159F-64E4-439E-B625-D4800917CB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418" y="5208264"/>
                        <a:ext cx="38417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5">
            <a:extLst>
              <a:ext uri="{FF2B5EF4-FFF2-40B4-BE49-F238E27FC236}">
                <a16:creationId xmlns:a16="http://schemas.microsoft.com/office/drawing/2014/main" id="{69583054-A1E2-4BDF-8152-ED2EE3249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6018" y="3989064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en-US"/>
              <a:t>clean</a:t>
            </a:r>
          </a:p>
        </p:txBody>
      </p:sp>
      <p:sp>
        <p:nvSpPr>
          <p:cNvPr id="29" name="Line 16">
            <a:extLst>
              <a:ext uri="{FF2B5EF4-FFF2-40B4-BE49-F238E27FC236}">
                <a16:creationId xmlns:a16="http://schemas.microsoft.com/office/drawing/2014/main" id="{6C2B55F5-EA11-4C2E-A802-683FA002C3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9018" y="4522464"/>
            <a:ext cx="914400" cy="1185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1" name="Object 17">
            <a:extLst>
              <a:ext uri="{FF2B5EF4-FFF2-40B4-BE49-F238E27FC236}">
                <a16:creationId xmlns:a16="http://schemas.microsoft.com/office/drawing/2014/main" id="{13688130-5D1D-4832-81F3-EBF952CFE7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445393"/>
              </p:ext>
            </p:extLst>
          </p:nvPr>
        </p:nvGraphicFramePr>
        <p:xfrm>
          <a:off x="6825218" y="5817864"/>
          <a:ext cx="5381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5320" imgH="228600" progId="Equation.3">
                  <p:embed/>
                </p:oleObj>
              </mc:Choice>
              <mc:Fallback>
                <p:oleObj name="Equation" r:id="rId7" imgW="355320" imgH="228600" progId="Equation.3">
                  <p:embed/>
                  <p:pic>
                    <p:nvPicPr>
                      <p:cNvPr id="14340" name="Object 17">
                        <a:extLst>
                          <a:ext uri="{FF2B5EF4-FFF2-40B4-BE49-F238E27FC236}">
                            <a16:creationId xmlns:a16="http://schemas.microsoft.com/office/drawing/2014/main" id="{83B4B414-CDD2-49AA-84F0-5343DB797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218" y="5817864"/>
                        <a:ext cx="5381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18">
            <a:extLst>
              <a:ext uri="{FF2B5EF4-FFF2-40B4-BE49-F238E27FC236}">
                <a16:creationId xmlns:a16="http://schemas.microsoft.com/office/drawing/2014/main" id="{FD16CC00-DB05-4C6F-8C46-57EC84F93D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4818" y="55130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" name="Line 19">
            <a:extLst>
              <a:ext uri="{FF2B5EF4-FFF2-40B4-BE49-F238E27FC236}">
                <a16:creationId xmlns:a16="http://schemas.microsoft.com/office/drawing/2014/main" id="{C3C44A4D-3D7C-48D0-B7F4-A90A8C758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9018" y="55130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1234B603-0EA2-49B0-BC50-11383DFE1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9018" y="585051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E6512610-4C40-48AC-B2C2-EBDDE62F98B5}"/>
              </a:ext>
            </a:extLst>
          </p:cNvPr>
          <p:cNvSpPr txBox="1">
            <a:spLocks noChangeArrowheads="1"/>
          </p:cNvSpPr>
          <p:nvPr/>
        </p:nvSpPr>
        <p:spPr bwMode="auto">
          <a:xfrm rot="18341748">
            <a:off x="6366431" y="4752651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en-US"/>
              <a:t>flapped</a:t>
            </a:r>
          </a:p>
        </p:txBody>
      </p:sp>
      <p:graphicFrame>
        <p:nvGraphicFramePr>
          <p:cNvPr id="41" name="Object 22">
            <a:extLst>
              <a:ext uri="{FF2B5EF4-FFF2-40B4-BE49-F238E27FC236}">
                <a16:creationId xmlns:a16="http://schemas.microsoft.com/office/drawing/2014/main" id="{BF5A0F2D-41A9-43F4-99AC-00F081113C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618459"/>
              </p:ext>
            </p:extLst>
          </p:nvPr>
        </p:nvGraphicFramePr>
        <p:xfrm>
          <a:off x="8730218" y="4370064"/>
          <a:ext cx="96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20560" imgH="228600" progId="Equation.DSMT4">
                  <p:embed/>
                </p:oleObj>
              </mc:Choice>
              <mc:Fallback>
                <p:oleObj name="Equation" r:id="rId9" imgW="520560" imgH="228600" progId="Equation.DSMT4">
                  <p:embed/>
                  <p:pic>
                    <p:nvPicPr>
                      <p:cNvPr id="14341" name="Object 22">
                        <a:extLst>
                          <a:ext uri="{FF2B5EF4-FFF2-40B4-BE49-F238E27FC236}">
                            <a16:creationId xmlns:a16="http://schemas.microsoft.com/office/drawing/2014/main" id="{57555D7F-590C-48B2-839D-89BFB3BA2A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0218" y="4370064"/>
                        <a:ext cx="96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23">
            <a:extLst>
              <a:ext uri="{FF2B5EF4-FFF2-40B4-BE49-F238E27FC236}">
                <a16:creationId xmlns:a16="http://schemas.microsoft.com/office/drawing/2014/main" id="{0F329BCF-F65C-4019-AFD7-31326028BF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9018" y="4674864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" name="Line 24">
            <a:extLst>
              <a:ext uri="{FF2B5EF4-FFF2-40B4-BE49-F238E27FC236}">
                <a16:creationId xmlns:a16="http://schemas.microsoft.com/office/drawing/2014/main" id="{EE36B15F-57CF-4657-8808-1EF135E634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9018" y="4674864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7" name="Object 25">
            <a:extLst>
              <a:ext uri="{FF2B5EF4-FFF2-40B4-BE49-F238E27FC236}">
                <a16:creationId xmlns:a16="http://schemas.microsoft.com/office/drawing/2014/main" id="{5E47F551-C110-411C-B477-00DE243053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688039"/>
              </p:ext>
            </p:extLst>
          </p:nvPr>
        </p:nvGraphicFramePr>
        <p:xfrm>
          <a:off x="7511018" y="2388864"/>
          <a:ext cx="447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1200" imgH="228600" progId="Equation.DSMT4">
                  <p:embed/>
                </p:oleObj>
              </mc:Choice>
              <mc:Fallback>
                <p:oleObj name="Equation" r:id="rId11" imgW="241200" imgH="228600" progId="Equation.DSMT4">
                  <p:embed/>
                  <p:pic>
                    <p:nvPicPr>
                      <p:cNvPr id="14342" name="Object 25">
                        <a:extLst>
                          <a:ext uri="{FF2B5EF4-FFF2-40B4-BE49-F238E27FC236}">
                            <a16:creationId xmlns:a16="http://schemas.microsoft.com/office/drawing/2014/main" id="{BF4116EE-188D-4367-B33D-CC7C1C2F8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018" y="2388864"/>
                        <a:ext cx="4476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Freeform 31">
            <a:extLst>
              <a:ext uri="{FF2B5EF4-FFF2-40B4-BE49-F238E27FC236}">
                <a16:creationId xmlns:a16="http://schemas.microsoft.com/office/drawing/2014/main" id="{322A320F-6B00-4174-9349-ABD5BCF33A1E}"/>
              </a:ext>
            </a:extLst>
          </p:cNvPr>
          <p:cNvSpPr>
            <a:spLocks/>
          </p:cNvSpPr>
          <p:nvPr/>
        </p:nvSpPr>
        <p:spPr bwMode="auto">
          <a:xfrm>
            <a:off x="8730218" y="3798564"/>
            <a:ext cx="914400" cy="266700"/>
          </a:xfrm>
          <a:custGeom>
            <a:avLst/>
            <a:gdLst>
              <a:gd name="T0" fmla="*/ 0 w 576"/>
              <a:gd name="T1" fmla="*/ 168 h 168"/>
              <a:gd name="T2" fmla="*/ 192 w 576"/>
              <a:gd name="T3" fmla="*/ 24 h 168"/>
              <a:gd name="T4" fmla="*/ 432 w 576"/>
              <a:gd name="T5" fmla="*/ 24 h 168"/>
              <a:gd name="T6" fmla="*/ 576 w 576"/>
              <a:gd name="T7" fmla="*/ 12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68"/>
              <a:gd name="T14" fmla="*/ 576 w 576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68">
                <a:moveTo>
                  <a:pt x="0" y="168"/>
                </a:moveTo>
                <a:cubicBezTo>
                  <a:pt x="60" y="108"/>
                  <a:pt x="120" y="48"/>
                  <a:pt x="192" y="24"/>
                </a:cubicBezTo>
                <a:cubicBezTo>
                  <a:pt x="264" y="0"/>
                  <a:pt x="368" y="8"/>
                  <a:pt x="432" y="24"/>
                </a:cubicBezTo>
                <a:cubicBezTo>
                  <a:pt x="496" y="40"/>
                  <a:pt x="536" y="80"/>
                  <a:pt x="576" y="12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" name="Line 32">
            <a:extLst>
              <a:ext uri="{FF2B5EF4-FFF2-40B4-BE49-F238E27FC236}">
                <a16:creationId xmlns:a16="http://schemas.microsoft.com/office/drawing/2014/main" id="{2FA0362B-BEAC-4986-A2C6-156F27CB6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681" y="3257227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3">
            <a:extLst>
              <a:ext uri="{FF2B5EF4-FFF2-40B4-BE49-F238E27FC236}">
                <a16:creationId xmlns:a16="http://schemas.microsoft.com/office/drawing/2014/main" id="{0DD038E4-C686-41E2-BCE7-A3B0D35B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556" y="3812852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5" name="Object 34">
            <a:extLst>
              <a:ext uri="{FF2B5EF4-FFF2-40B4-BE49-F238E27FC236}">
                <a16:creationId xmlns:a16="http://schemas.microsoft.com/office/drawing/2014/main" id="{D878BFEB-5FAF-4BB1-8FEC-675530A052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516689"/>
              </p:ext>
            </p:extLst>
          </p:nvPr>
        </p:nvGraphicFramePr>
        <p:xfrm>
          <a:off x="9938306" y="3303264"/>
          <a:ext cx="8429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" imgH="228600" progId="Equation.DSMT4">
                  <p:embed/>
                </p:oleObj>
              </mc:Choice>
              <mc:Fallback>
                <p:oleObj name="Equation" r:id="rId13" imgW="457200" imgH="228600" progId="Equation.DSMT4">
                  <p:embed/>
                  <p:pic>
                    <p:nvPicPr>
                      <p:cNvPr id="14343" name="Object 34">
                        <a:extLst>
                          <a:ext uri="{FF2B5EF4-FFF2-40B4-BE49-F238E27FC236}">
                            <a16:creationId xmlns:a16="http://schemas.microsoft.com/office/drawing/2014/main" id="{CF1E22F9-B996-4A75-9C31-AC8A57B73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8306" y="3303264"/>
                        <a:ext cx="842962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Line 35">
            <a:extLst>
              <a:ext uri="{FF2B5EF4-FFF2-40B4-BE49-F238E27FC236}">
                <a16:creationId xmlns:a16="http://schemas.microsoft.com/office/drawing/2014/main" id="{D0B9A91A-9888-4C86-A72A-41A2EA279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73218" y="3227064"/>
            <a:ext cx="1588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9" name="Object 37">
            <a:extLst>
              <a:ext uri="{FF2B5EF4-FFF2-40B4-BE49-F238E27FC236}">
                <a16:creationId xmlns:a16="http://schemas.microsoft.com/office/drawing/2014/main" id="{8CC674D2-F8B6-44F0-AC21-C1423060A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750321"/>
              </p:ext>
            </p:extLst>
          </p:nvPr>
        </p:nvGraphicFramePr>
        <p:xfrm>
          <a:off x="8806418" y="2465064"/>
          <a:ext cx="13192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11000" imgH="241200" progId="Equation.DSMT4">
                  <p:embed/>
                </p:oleObj>
              </mc:Choice>
              <mc:Fallback>
                <p:oleObj name="Equation" r:id="rId15" imgW="711000" imgH="241200" progId="Equation.DSMT4">
                  <p:embed/>
                  <p:pic>
                    <p:nvPicPr>
                      <p:cNvPr id="14344" name="Object 37">
                        <a:extLst>
                          <a:ext uri="{FF2B5EF4-FFF2-40B4-BE49-F238E27FC236}">
                            <a16:creationId xmlns:a16="http://schemas.microsoft.com/office/drawing/2014/main" id="{81E975BA-1872-45F1-B942-1B9671475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6418" y="2465064"/>
                        <a:ext cx="13192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Line 38">
            <a:extLst>
              <a:ext uri="{FF2B5EF4-FFF2-40B4-BE49-F238E27FC236}">
                <a16:creationId xmlns:a16="http://schemas.microsoft.com/office/drawing/2014/main" id="{CE502252-78B4-4E1C-9225-CF2B6C1331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4418" y="2846064"/>
            <a:ext cx="76200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2" name="Object 4">
            <a:extLst>
              <a:ext uri="{FF2B5EF4-FFF2-40B4-BE49-F238E27FC236}">
                <a16:creationId xmlns:a16="http://schemas.microsoft.com/office/drawing/2014/main" id="{E8E80E0E-9B1E-4C38-85FB-9B34CA0CC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679358"/>
              </p:ext>
            </p:extLst>
          </p:nvPr>
        </p:nvGraphicFramePr>
        <p:xfrm>
          <a:off x="1589088" y="4760913"/>
          <a:ext cx="38401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4760" imgH="444240" progId="Equation.DSMT4">
                  <p:embed/>
                </p:oleObj>
              </mc:Choice>
              <mc:Fallback>
                <p:oleObj name="Equation" r:id="rId17" imgW="1904760" imgH="44424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ED0A1A8C-E578-42BE-AEB1-BDB5A8D537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760913"/>
                        <a:ext cx="384016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Arrow: Right 63">
            <a:extLst>
              <a:ext uri="{FF2B5EF4-FFF2-40B4-BE49-F238E27FC236}">
                <a16:creationId xmlns:a16="http://schemas.microsoft.com/office/drawing/2014/main" id="{77172373-2F6D-4F5F-8B47-33FE9FCEF68B}"/>
              </a:ext>
            </a:extLst>
          </p:cNvPr>
          <p:cNvSpPr/>
          <p:nvPr/>
        </p:nvSpPr>
        <p:spPr>
          <a:xfrm>
            <a:off x="722179" y="4960931"/>
            <a:ext cx="835260" cy="416684"/>
          </a:xfrm>
          <a:prstGeom prst="rightArrow">
            <a:avLst/>
          </a:prstGeom>
          <a:solidFill>
            <a:srgbClr val="9700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20000"/>
              </a:spcBef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207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D9D7-BDC0-4330-ADE0-331BA89E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Evaluation of the Lift Curve for the Flapped Wing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383C6CC-2B02-4179-8ADF-14E65DA1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7"/>
            <a:ext cx="6368143" cy="41081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Step 1: Determine the required flapped</a:t>
            </a:r>
            <a:r>
              <a:rPr lang="el-GR" altLang="en-US" sz="2400" dirty="0"/>
              <a:t> Δ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lmax</a:t>
            </a:r>
            <a:r>
              <a:rPr lang="en-US" altLang="en-US" sz="2400" dirty="0"/>
              <a:t> </a:t>
            </a:r>
            <a:endParaRPr lang="en-US" altLang="en-US" dirty="0"/>
          </a:p>
          <a:p>
            <a:r>
              <a:rPr lang="en-GB" altLang="en-US" sz="2000" dirty="0"/>
              <a:t>Note:</a:t>
            </a:r>
            <a:r>
              <a:rPr lang="el-GR" altLang="en-US" sz="2000" dirty="0"/>
              <a:t> Δ</a:t>
            </a:r>
            <a:r>
              <a:rPr lang="en-US" altLang="en-US" sz="2000" dirty="0" err="1"/>
              <a:t>C</a:t>
            </a:r>
            <a:r>
              <a:rPr lang="en-US" altLang="en-US" sz="2000" baseline="-25000" dirty="0" err="1"/>
              <a:t>lmax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Tahoma" panose="020B0604030504040204" pitchFamily="34" charset="0"/>
              </a:rPr>
              <a:t>≠</a:t>
            </a:r>
            <a:r>
              <a:rPr lang="en-GB" altLang="en-US" sz="2000" dirty="0"/>
              <a:t> </a:t>
            </a:r>
            <a:r>
              <a:rPr lang="el-GR" altLang="en-US" sz="2000" dirty="0"/>
              <a:t>Δ</a:t>
            </a:r>
            <a:r>
              <a:rPr lang="en-US" altLang="en-US" sz="2000" dirty="0" err="1"/>
              <a:t>C</a:t>
            </a:r>
            <a:r>
              <a:rPr lang="en-US" altLang="en-US" sz="2000" baseline="-25000" dirty="0" err="1"/>
              <a:t>Lmax</a:t>
            </a:r>
            <a:r>
              <a:rPr lang="en-US" altLang="en-US" sz="2000" dirty="0"/>
              <a:t> </a:t>
            </a:r>
            <a:endParaRPr lang="en-GB" altLang="en-US" sz="2000" dirty="0"/>
          </a:p>
          <a:p>
            <a:r>
              <a:rPr lang="en-US" altLang="en-US" sz="2000" dirty="0" err="1"/>
              <a:t>ΔC</a:t>
            </a:r>
            <a:r>
              <a:rPr lang="en-US" altLang="en-US" sz="2000" baseline="-25000" dirty="0" err="1"/>
              <a:t>lmax</a:t>
            </a:r>
            <a:r>
              <a:rPr lang="en-US" altLang="en-US" sz="2000" dirty="0"/>
              <a:t> values in the order of 60-80% of those in the table should be used at take off, to account for the partial deployment of the devices</a:t>
            </a:r>
          </a:p>
          <a:p>
            <a:endParaRPr lang="en-GB" altLang="en-US" sz="2000" dirty="0"/>
          </a:p>
          <a:p>
            <a:endParaRPr lang="en-US" altLang="en-US" dirty="0"/>
          </a:p>
        </p:txBody>
      </p:sp>
      <p:pic>
        <p:nvPicPr>
          <p:cNvPr id="3" name="Picture 55">
            <a:extLst>
              <a:ext uri="{FF2B5EF4-FFF2-40B4-BE49-F238E27FC236}">
                <a16:creationId xmlns:a16="http://schemas.microsoft.com/office/drawing/2014/main" id="{9922AC91-836F-41DC-B7AB-9EAB88A6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1" b="60049"/>
          <a:stretch>
            <a:fillRect/>
          </a:stretch>
        </p:blipFill>
        <p:spPr bwMode="auto">
          <a:xfrm>
            <a:off x="2242458" y="3844925"/>
            <a:ext cx="3102428" cy="167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54">
            <a:extLst>
              <a:ext uri="{FF2B5EF4-FFF2-40B4-BE49-F238E27FC236}">
                <a16:creationId xmlns:a16="http://schemas.microsoft.com/office/drawing/2014/main" id="{3A011BAD-1E95-4499-9182-6D2918451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30661"/>
              </p:ext>
            </p:extLst>
          </p:nvPr>
        </p:nvGraphicFramePr>
        <p:xfrm>
          <a:off x="7777844" y="1441126"/>
          <a:ext cx="3804556" cy="4267200"/>
        </p:xfrm>
        <a:graphic>
          <a:graphicData uri="http://schemas.openxmlformats.org/drawingml/2006/table">
            <a:tbl>
              <a:tblPr/>
              <a:tblGrid>
                <a:gridCol w="1817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642">
                  <a:extLst>
                    <a:ext uri="{9D8B030D-6E8A-4147-A177-3AD203B41FA5}">
                      <a16:colId xmlns:a16="http://schemas.microsoft.com/office/drawing/2014/main" val="1747314315"/>
                    </a:ext>
                  </a:extLst>
                </a:gridCol>
              </a:tblGrid>
              <a:tr h="3991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 lift device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Δ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lmax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when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full deployed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 devices (flaps)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Plain and split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</a:t>
                      </a:r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slotted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1.3</a:t>
                      </a:r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fowler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1.3 c’/c</a:t>
                      </a:r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Double slotted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1.6 c’/c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Triple slotted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1.9 c’/c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 devices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Fixed slot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Leading edge flap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Kruger flap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Slat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 c’/c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7" name="Picture 59" descr="warning">
            <a:extLst>
              <a:ext uri="{FF2B5EF4-FFF2-40B4-BE49-F238E27FC236}">
                <a16:creationId xmlns:a16="http://schemas.microsoft.com/office/drawing/2014/main" id="{6F9E6A19-8C37-411F-8F77-D40AE719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843" y="4235035"/>
            <a:ext cx="6858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TB_fig_G-7_lower">
            <a:extLst>
              <a:ext uri="{FF2B5EF4-FFF2-40B4-BE49-F238E27FC236}">
                <a16:creationId xmlns:a16="http://schemas.microsoft.com/office/drawing/2014/main" id="{002AF8D2-3A84-4F0E-A1C6-087B398AC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" t="5893" r="5092" b="51661"/>
          <a:stretch/>
        </p:blipFill>
        <p:spPr bwMode="auto">
          <a:xfrm>
            <a:off x="305991" y="4438885"/>
            <a:ext cx="3860006" cy="121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CD9D7-BDC0-4330-ADE0-331BA89E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Evaluation of the Lift Curve for the Flapped Wing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383C6CC-2B02-4179-8ADF-14E65DA1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7"/>
            <a:ext cx="6737067" cy="41081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c’/c is dependent on </a:t>
            </a:r>
            <a:r>
              <a:rPr lang="en-US" altLang="en-US" b="1" dirty="0">
                <a:sym typeface="Wingdings" panose="05000000000000000000" pitchFamily="2" charset="2"/>
              </a:rPr>
              <a:t>flap type</a:t>
            </a:r>
            <a:r>
              <a:rPr lang="en-US" altLang="en-US" dirty="0">
                <a:sym typeface="Wingdings" panose="05000000000000000000" pitchFamily="2" charset="2"/>
              </a:rPr>
              <a:t> and </a:t>
            </a:r>
            <a:r>
              <a:rPr lang="en-US" altLang="en-US" b="1" dirty="0">
                <a:sym typeface="Wingdings" panose="05000000000000000000" pitchFamily="2" charset="2"/>
              </a:rPr>
              <a:t>deflection</a:t>
            </a:r>
            <a:r>
              <a:rPr lang="en-US" altLang="en-US" dirty="0">
                <a:sym typeface="Wingdings" panose="05000000000000000000" pitchFamily="2" charset="2"/>
              </a:rPr>
              <a:t>: </a:t>
            </a:r>
            <a:endParaRPr lang="en-GB" altLang="en-US" dirty="0">
              <a:sym typeface="Wingdings" panose="05000000000000000000" pitchFamily="2" charset="2"/>
            </a:endParaRPr>
          </a:p>
          <a:p>
            <a:r>
              <a:rPr lang="en-US" altLang="en-US" sz="1800" dirty="0"/>
              <a:t>To compute c’/c, you can use this graph</a:t>
            </a:r>
          </a:p>
          <a:p>
            <a:r>
              <a:rPr lang="en-US" altLang="en-US" sz="1800" dirty="0"/>
              <a:t>First assume a value of 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f</a:t>
            </a:r>
            <a:r>
              <a:rPr lang="en-US" altLang="en-US" sz="1800" dirty="0"/>
              <a:t> (see note previous slide)</a:t>
            </a:r>
          </a:p>
          <a:p>
            <a:r>
              <a:rPr lang="en-US" altLang="en-US" sz="1800" dirty="0"/>
              <a:t>Then obtain </a:t>
            </a:r>
            <a:r>
              <a:rPr lang="en-US" altLang="en-US" sz="1800" dirty="0" err="1"/>
              <a:t>Δc</a:t>
            </a:r>
            <a:r>
              <a:rPr lang="en-US" altLang="en-US" sz="1800" dirty="0"/>
              <a:t>/ 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f</a:t>
            </a:r>
            <a:r>
              <a:rPr lang="en-US" altLang="en-US" sz="1800" dirty="0"/>
              <a:t>,  based on deflection angle </a:t>
            </a:r>
            <a:r>
              <a:rPr lang="el-GR" altLang="en-US" sz="1800" dirty="0"/>
              <a:t>δ</a:t>
            </a:r>
            <a:r>
              <a:rPr lang="en-US" altLang="en-US" sz="1800" baseline="-25000" dirty="0"/>
              <a:t>f </a:t>
            </a:r>
            <a:br>
              <a:rPr lang="en-US" altLang="en-US" sz="1800" dirty="0"/>
            </a:br>
            <a:r>
              <a:rPr lang="en-US" altLang="en-US" sz="1800" dirty="0"/>
              <a:t>Note that </a:t>
            </a:r>
            <a:r>
              <a:rPr lang="en-US" altLang="en-US" sz="1800" dirty="0" err="1"/>
              <a:t>Δc</a:t>
            </a:r>
            <a:r>
              <a:rPr lang="en-US" altLang="en-US" sz="1800" dirty="0"/>
              <a:t>/ 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f</a:t>
            </a:r>
            <a:r>
              <a:rPr lang="en-US" altLang="en-US" sz="1800" dirty="0"/>
              <a:t> varies at take off and landing)</a:t>
            </a:r>
          </a:p>
          <a:p>
            <a:r>
              <a:rPr lang="en-US" altLang="en-US" sz="1800" dirty="0"/>
              <a:t>The flapped chord </a:t>
            </a:r>
            <a:r>
              <a:rPr lang="en-US" altLang="en-US" sz="1800" dirty="0">
                <a:sym typeface="Wingdings" panose="05000000000000000000" pitchFamily="2" charset="2"/>
              </a:rPr>
              <a:t>c’ </a:t>
            </a:r>
            <a:r>
              <a:rPr lang="en-US" altLang="en-US" sz="1800" dirty="0"/>
              <a:t>is then:</a:t>
            </a:r>
          </a:p>
          <a:p>
            <a:endParaRPr lang="en-GB" altLang="en-US" sz="2000" dirty="0"/>
          </a:p>
          <a:p>
            <a:endParaRPr lang="en-US" altLang="en-US" dirty="0"/>
          </a:p>
        </p:txBody>
      </p:sp>
      <p:pic>
        <p:nvPicPr>
          <p:cNvPr id="3" name="Picture 5" descr="TB_fig_G-7">
            <a:extLst>
              <a:ext uri="{FF2B5EF4-FFF2-40B4-BE49-F238E27FC236}">
                <a16:creationId xmlns:a16="http://schemas.microsoft.com/office/drawing/2014/main" id="{8713F296-B9FC-4E29-941C-F4221621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1417638"/>
            <a:ext cx="43624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1D4D8-F7D6-47E0-92C3-022AF06DDBAF}"/>
              </a:ext>
            </a:extLst>
          </p:cNvPr>
          <p:cNvSpPr txBox="1"/>
          <p:nvPr/>
        </p:nvSpPr>
        <p:spPr>
          <a:xfrm>
            <a:off x="2659515" y="3649868"/>
            <a:ext cx="1989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3600" dirty="0">
                <a:sym typeface="Wingdings" panose="05000000000000000000" pitchFamily="2" charset="2"/>
              </a:rPr>
              <a:t>c’= c + </a:t>
            </a:r>
            <a:r>
              <a:rPr lang="el-GR" altLang="en-US" sz="3600" dirty="0">
                <a:cs typeface="Tahoma" panose="020B0604030504040204" pitchFamily="34" charset="0"/>
                <a:sym typeface="Wingdings" panose="05000000000000000000" pitchFamily="2" charset="2"/>
              </a:rPr>
              <a:t>Δ</a:t>
            </a:r>
            <a:r>
              <a:rPr lang="en-US" altLang="en-US" sz="3600" dirty="0">
                <a:sym typeface="Wingdings" panose="05000000000000000000" pitchFamily="2" charset="2"/>
              </a:rPr>
              <a:t>c</a:t>
            </a:r>
            <a:endParaRPr lang="en-GB" altLang="en-US" sz="3600" dirty="0">
              <a:sym typeface="Wingdings" panose="05000000000000000000" pitchFamily="2" charset="2"/>
            </a:endParaRPr>
          </a:p>
        </p:txBody>
      </p:sp>
      <p:pic>
        <p:nvPicPr>
          <p:cNvPr id="6" name="Picture 6" descr="TB_fig_G-7_lower">
            <a:extLst>
              <a:ext uri="{FF2B5EF4-FFF2-40B4-BE49-F238E27FC236}">
                <a16:creationId xmlns:a16="http://schemas.microsoft.com/office/drawing/2014/main" id="{BC7466DC-0313-4F9B-AF91-224456FBE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" t="47955" r="3422"/>
          <a:stretch/>
        </p:blipFill>
        <p:spPr bwMode="auto">
          <a:xfrm>
            <a:off x="4253083" y="4438885"/>
            <a:ext cx="3497546" cy="129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68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D9D7-BDC0-4330-ADE0-331BA89E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Evaluation of the Lift Curve for the Flapped Wing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383C6CC-2B02-4179-8ADF-14E65DA1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41081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Step 2: Determine the approximate variation of α</a:t>
            </a:r>
            <a:r>
              <a:rPr lang="en-US" altLang="en-US" baseline="-25000" dirty="0"/>
              <a:t>0L</a:t>
            </a:r>
            <a:r>
              <a:rPr lang="en-US" altLang="en-US" dirty="0"/>
              <a:t> due to TE devices</a:t>
            </a:r>
          </a:p>
          <a:p>
            <a:r>
              <a:rPr lang="el-GR" altLang="en-US" sz="2000" dirty="0"/>
              <a:t>Δ</a:t>
            </a:r>
            <a:r>
              <a:rPr lang="en-US" altLang="en-US" sz="2000" dirty="0"/>
              <a:t>α</a:t>
            </a:r>
            <a:r>
              <a:rPr lang="en-US" altLang="en-US" sz="2000" baseline="-25000" dirty="0"/>
              <a:t>0L  </a:t>
            </a:r>
            <a:r>
              <a:rPr lang="en-US" altLang="en-US" sz="2000" dirty="0"/>
              <a:t>can be assumed to be the same value for various TE devices </a:t>
            </a:r>
            <a:endParaRPr lang="en-GB" altLang="en-US" sz="2000" dirty="0"/>
          </a:p>
          <a:p>
            <a:endParaRPr lang="en-US" altLang="en-US" dirty="0"/>
          </a:p>
        </p:txBody>
      </p:sp>
      <p:sp>
        <p:nvSpPr>
          <p:cNvPr id="3" name="Line 40">
            <a:extLst>
              <a:ext uri="{FF2B5EF4-FFF2-40B4-BE49-F238E27FC236}">
                <a16:creationId xmlns:a16="http://schemas.microsoft.com/office/drawing/2014/main" id="{95D9D07B-86DA-4803-8631-2D7053326E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93705" y="2723244"/>
            <a:ext cx="0" cy="283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Line 41">
            <a:extLst>
              <a:ext uri="{FF2B5EF4-FFF2-40B4-BE49-F238E27FC236}">
                <a16:creationId xmlns:a16="http://schemas.microsoft.com/office/drawing/2014/main" id="{64CA3E9D-11B1-4A58-AA28-8AEC144A5207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8876293" y="3450319"/>
            <a:ext cx="0" cy="381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Line 42">
            <a:extLst>
              <a:ext uri="{FF2B5EF4-FFF2-40B4-BE49-F238E27FC236}">
                <a16:creationId xmlns:a16="http://schemas.microsoft.com/office/drawing/2014/main" id="{F3B00A65-D39E-4514-A8E4-76AB0C7AF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8868" y="3485244"/>
            <a:ext cx="1522412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Line 44">
            <a:extLst>
              <a:ext uri="{FF2B5EF4-FFF2-40B4-BE49-F238E27FC236}">
                <a16:creationId xmlns:a16="http://schemas.microsoft.com/office/drawing/2014/main" id="{FD09D1B5-2AC2-470D-925B-D10124BB0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9280" y="4475844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Arc 45">
            <a:extLst>
              <a:ext uri="{FF2B5EF4-FFF2-40B4-BE49-F238E27FC236}">
                <a16:creationId xmlns:a16="http://schemas.microsoft.com/office/drawing/2014/main" id="{E8AC23E7-B59D-4B23-93B5-1FAD595D0D5D}"/>
              </a:ext>
            </a:extLst>
          </p:cNvPr>
          <p:cNvSpPr>
            <a:spLocks/>
          </p:cNvSpPr>
          <p:nvPr/>
        </p:nvSpPr>
        <p:spPr bwMode="auto">
          <a:xfrm>
            <a:off x="8573080" y="4171044"/>
            <a:ext cx="454025" cy="314325"/>
          </a:xfrm>
          <a:custGeom>
            <a:avLst/>
            <a:gdLst>
              <a:gd name="T0" fmla="*/ 320649 w 21599"/>
              <a:gd name="T1" fmla="*/ 0 h 15293"/>
              <a:gd name="T2" fmla="*/ 454025 w 21599"/>
              <a:gd name="T3" fmla="*/ 311263 h 15293"/>
              <a:gd name="T4" fmla="*/ 0 w 21599"/>
              <a:gd name="T5" fmla="*/ 314325 h 15293"/>
              <a:gd name="T6" fmla="*/ 0 60000 65536"/>
              <a:gd name="T7" fmla="*/ 0 60000 65536"/>
              <a:gd name="T8" fmla="*/ 0 60000 65536"/>
              <a:gd name="T9" fmla="*/ 0 w 21599"/>
              <a:gd name="T10" fmla="*/ 0 h 15293"/>
              <a:gd name="T11" fmla="*/ 21599 w 21599"/>
              <a:gd name="T12" fmla="*/ 15293 h 15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15293" fill="none" extrusionOk="0">
                <a:moveTo>
                  <a:pt x="15253" y="0"/>
                </a:moveTo>
                <a:cubicBezTo>
                  <a:pt x="19280" y="4015"/>
                  <a:pt x="21560" y="9457"/>
                  <a:pt x="21599" y="15143"/>
                </a:cubicBezTo>
              </a:path>
              <a:path w="21599" h="15293" stroke="0" extrusionOk="0">
                <a:moveTo>
                  <a:pt x="15253" y="0"/>
                </a:moveTo>
                <a:cubicBezTo>
                  <a:pt x="19280" y="4015"/>
                  <a:pt x="21560" y="9457"/>
                  <a:pt x="21599" y="15143"/>
                </a:cubicBezTo>
                <a:lnTo>
                  <a:pt x="0" y="1529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Text Box 46">
            <a:extLst>
              <a:ext uri="{FF2B5EF4-FFF2-40B4-BE49-F238E27FC236}">
                <a16:creationId xmlns:a16="http://schemas.microsoft.com/office/drawing/2014/main" id="{CB628FFB-FB6A-4D6A-84C2-DA9D2FAFE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280" y="539024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l-GR" altLang="en-US" sz="1800">
                <a:cs typeface="Tahoma" panose="020B0604030504040204" pitchFamily="34" charset="0"/>
              </a:rPr>
              <a:t>α</a:t>
            </a:r>
          </a:p>
        </p:txBody>
      </p:sp>
      <p:graphicFrame>
        <p:nvGraphicFramePr>
          <p:cNvPr id="17" name="Object 47">
            <a:extLst>
              <a:ext uri="{FF2B5EF4-FFF2-40B4-BE49-F238E27FC236}">
                <a16:creationId xmlns:a16="http://schemas.microsoft.com/office/drawing/2014/main" id="{EA0A7B64-418D-452B-9173-24F66DDAE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066491"/>
              </p:ext>
            </p:extLst>
          </p:nvPr>
        </p:nvGraphicFramePr>
        <p:xfrm>
          <a:off x="7731705" y="4856844"/>
          <a:ext cx="3841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00" imgH="228600" progId="Equation.3">
                  <p:embed/>
                </p:oleObj>
              </mc:Choice>
              <mc:Fallback>
                <p:oleObj name="Equation" r:id="rId3" imgW="253800" imgH="228600" progId="Equation.3">
                  <p:embed/>
                  <p:pic>
                    <p:nvPicPr>
                      <p:cNvPr id="15363" name="Object 47">
                        <a:extLst>
                          <a:ext uri="{FF2B5EF4-FFF2-40B4-BE49-F238E27FC236}">
                            <a16:creationId xmlns:a16="http://schemas.microsoft.com/office/drawing/2014/main" id="{87E9590D-6EF1-4C26-B57A-97055FC7B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705" y="4856844"/>
                        <a:ext cx="38417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55">
            <a:extLst>
              <a:ext uri="{FF2B5EF4-FFF2-40B4-BE49-F238E27FC236}">
                <a16:creationId xmlns:a16="http://schemas.microsoft.com/office/drawing/2014/main" id="{48A09D70-F7D7-4415-87EC-5E992A13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8105" y="3256644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en-US"/>
              <a:t>clean</a:t>
            </a:r>
          </a:p>
        </p:txBody>
      </p:sp>
      <p:sp>
        <p:nvSpPr>
          <p:cNvPr id="21" name="Line 56">
            <a:extLst>
              <a:ext uri="{FF2B5EF4-FFF2-40B4-BE49-F238E27FC236}">
                <a16:creationId xmlns:a16="http://schemas.microsoft.com/office/drawing/2014/main" id="{C266BDAB-958A-4FF4-8D76-F510A6791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8305" y="3637644"/>
            <a:ext cx="1371600" cy="1719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3" name="Object 60">
            <a:extLst>
              <a:ext uri="{FF2B5EF4-FFF2-40B4-BE49-F238E27FC236}">
                <a16:creationId xmlns:a16="http://schemas.microsoft.com/office/drawing/2014/main" id="{08CD7EF3-D0D6-4F7B-B855-A0EF27EDDA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69376"/>
              </p:ext>
            </p:extLst>
          </p:nvPr>
        </p:nvGraphicFramePr>
        <p:xfrm>
          <a:off x="7274505" y="5466444"/>
          <a:ext cx="5381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228600" progId="Equation.3">
                  <p:embed/>
                </p:oleObj>
              </mc:Choice>
              <mc:Fallback>
                <p:oleObj name="Equation" r:id="rId5" imgW="355320" imgH="228600" progId="Equation.3">
                  <p:embed/>
                  <p:pic>
                    <p:nvPicPr>
                      <p:cNvPr id="15364" name="Object 60">
                        <a:extLst>
                          <a:ext uri="{FF2B5EF4-FFF2-40B4-BE49-F238E27FC236}">
                            <a16:creationId xmlns:a16="http://schemas.microsoft.com/office/drawing/2014/main" id="{A6CF8E0C-0EE4-421F-ADE0-87432D209A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4505" y="5466444"/>
                        <a:ext cx="538163" cy="338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61">
            <a:extLst>
              <a:ext uri="{FF2B5EF4-FFF2-40B4-BE49-F238E27FC236}">
                <a16:creationId xmlns:a16="http://schemas.microsoft.com/office/drawing/2014/main" id="{C2FD8176-CCE4-40A1-A913-6CE2D37B33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4105" y="51616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" name="Line 62">
            <a:extLst>
              <a:ext uri="{FF2B5EF4-FFF2-40B4-BE49-F238E27FC236}">
                <a16:creationId xmlns:a16="http://schemas.microsoft.com/office/drawing/2014/main" id="{A67B550E-D6BA-4DB0-B8FF-93CFA2D3AD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8305" y="51616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" name="Line 63">
            <a:extLst>
              <a:ext uri="{FF2B5EF4-FFF2-40B4-BE49-F238E27FC236}">
                <a16:creationId xmlns:a16="http://schemas.microsoft.com/office/drawing/2014/main" id="{114A9C20-274B-446C-B03D-5D11E776B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8305" y="546644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" name="Text Box 66">
            <a:extLst>
              <a:ext uri="{FF2B5EF4-FFF2-40B4-BE49-F238E27FC236}">
                <a16:creationId xmlns:a16="http://schemas.microsoft.com/office/drawing/2014/main" id="{9B3772B7-86FB-4EF4-A01F-A1B2007408C3}"/>
              </a:ext>
            </a:extLst>
          </p:cNvPr>
          <p:cNvSpPr txBox="1">
            <a:spLocks noChangeArrowheads="1"/>
          </p:cNvSpPr>
          <p:nvPr/>
        </p:nvSpPr>
        <p:spPr bwMode="auto">
          <a:xfrm rot="18341748">
            <a:off x="6815718" y="4401231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en-US"/>
              <a:t>flapped</a:t>
            </a:r>
          </a:p>
        </p:txBody>
      </p:sp>
      <p:graphicFrame>
        <p:nvGraphicFramePr>
          <p:cNvPr id="33" name="Object 68">
            <a:extLst>
              <a:ext uri="{FF2B5EF4-FFF2-40B4-BE49-F238E27FC236}">
                <a16:creationId xmlns:a16="http://schemas.microsoft.com/office/drawing/2014/main" id="{6ADF8EC8-40A4-4CCB-928D-5F8D3AC4C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869757"/>
              </p:ext>
            </p:extLst>
          </p:nvPr>
        </p:nvGraphicFramePr>
        <p:xfrm>
          <a:off x="9179505" y="4018644"/>
          <a:ext cx="96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0560" imgH="228600" progId="Equation.DSMT4">
                  <p:embed/>
                </p:oleObj>
              </mc:Choice>
              <mc:Fallback>
                <p:oleObj name="Equation" r:id="rId7" imgW="520560" imgH="228600" progId="Equation.DSMT4">
                  <p:embed/>
                  <p:pic>
                    <p:nvPicPr>
                      <p:cNvPr id="15365" name="Object 68">
                        <a:extLst>
                          <a:ext uri="{FF2B5EF4-FFF2-40B4-BE49-F238E27FC236}">
                            <a16:creationId xmlns:a16="http://schemas.microsoft.com/office/drawing/2014/main" id="{39ED25C3-7144-4955-8191-CD33EF5821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9505" y="4018644"/>
                        <a:ext cx="96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76">
            <a:extLst>
              <a:ext uri="{FF2B5EF4-FFF2-40B4-BE49-F238E27FC236}">
                <a16:creationId xmlns:a16="http://schemas.microsoft.com/office/drawing/2014/main" id="{ED0521B2-47A4-43F0-B882-44FBD4A71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8305" y="3790044"/>
            <a:ext cx="152400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" name="Line 77">
            <a:extLst>
              <a:ext uri="{FF2B5EF4-FFF2-40B4-BE49-F238E27FC236}">
                <a16:creationId xmlns:a16="http://schemas.microsoft.com/office/drawing/2014/main" id="{2A9E1590-C5A0-4D25-A5C9-56D90249FA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8305" y="3561444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9" name="Object 78">
            <a:extLst>
              <a:ext uri="{FF2B5EF4-FFF2-40B4-BE49-F238E27FC236}">
                <a16:creationId xmlns:a16="http://schemas.microsoft.com/office/drawing/2014/main" id="{5104BAD6-8EBA-4B74-BA08-5DB5365D3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618436"/>
              </p:ext>
            </p:extLst>
          </p:nvPr>
        </p:nvGraphicFramePr>
        <p:xfrm>
          <a:off x="8592130" y="2723244"/>
          <a:ext cx="447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15366" name="Object 78">
                        <a:extLst>
                          <a:ext uri="{FF2B5EF4-FFF2-40B4-BE49-F238E27FC236}">
                            <a16:creationId xmlns:a16="http://schemas.microsoft.com/office/drawing/2014/main" id="{A052ACF6-98BF-400A-A6BB-5B1967C5F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2130" y="2723244"/>
                        <a:ext cx="4476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8">
            <a:extLst>
              <a:ext uri="{FF2B5EF4-FFF2-40B4-BE49-F238E27FC236}">
                <a16:creationId xmlns:a16="http://schemas.microsoft.com/office/drawing/2014/main" id="{D2C0DA10-C5C4-4532-A9F9-E8C47C5AC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630742"/>
              </p:ext>
            </p:extLst>
          </p:nvPr>
        </p:nvGraphicFramePr>
        <p:xfrm>
          <a:off x="1189038" y="2800350"/>
          <a:ext cx="443071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97080" imgH="419040" progId="Equation.DSMT4">
                  <p:embed/>
                </p:oleObj>
              </mc:Choice>
              <mc:Fallback>
                <p:oleObj name="Equation" r:id="rId11" imgW="2197080" imgH="419040" progId="Equation.DSMT4">
                  <p:embed/>
                  <p:pic>
                    <p:nvPicPr>
                      <p:cNvPr id="15362" name="Object 18">
                        <a:extLst>
                          <a:ext uri="{FF2B5EF4-FFF2-40B4-BE49-F238E27FC236}">
                            <a16:creationId xmlns:a16="http://schemas.microsoft.com/office/drawing/2014/main" id="{871C6BC1-3A40-44C4-9335-3E62B87111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800350"/>
                        <a:ext cx="4430712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38">
            <a:extLst>
              <a:ext uri="{FF2B5EF4-FFF2-40B4-BE49-F238E27FC236}">
                <a16:creationId xmlns:a16="http://schemas.microsoft.com/office/drawing/2014/main" id="{71668148-C977-4975-84A9-A68CDE012E24}"/>
              </a:ext>
            </a:extLst>
          </p:cNvPr>
          <p:cNvGrpSpPr>
            <a:grpSpLocks/>
          </p:cNvGrpSpPr>
          <p:nvPr/>
        </p:nvGrpSpPr>
        <p:grpSpPr bwMode="auto">
          <a:xfrm>
            <a:off x="1138818" y="4349375"/>
            <a:ext cx="3844925" cy="708025"/>
            <a:chOff x="288" y="2112"/>
            <a:chExt cx="2422" cy="446"/>
          </a:xfrm>
        </p:grpSpPr>
        <p:graphicFrame>
          <p:nvGraphicFramePr>
            <p:cNvPr id="42" name="Object 36">
              <a:extLst>
                <a:ext uri="{FF2B5EF4-FFF2-40B4-BE49-F238E27FC236}">
                  <a16:creationId xmlns:a16="http://schemas.microsoft.com/office/drawing/2014/main" id="{F9D5FCB1-953C-4A47-B63C-59999839D7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6289530"/>
                </p:ext>
              </p:extLst>
            </p:nvPr>
          </p:nvGraphicFramePr>
          <p:xfrm>
            <a:off x="288" y="2160"/>
            <a:ext cx="8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98400" imgH="241200" progId="Equation.DSMT4">
                    <p:embed/>
                  </p:oleObj>
                </mc:Choice>
                <mc:Fallback>
                  <p:oleObj name="Equation" r:id="rId13" imgW="698400" imgH="241200" progId="Equation.DSMT4">
                    <p:embed/>
                    <p:pic>
                      <p:nvPicPr>
                        <p:cNvPr id="15367" name="Object 36">
                          <a:extLst>
                            <a:ext uri="{FF2B5EF4-FFF2-40B4-BE49-F238E27FC236}">
                              <a16:creationId xmlns:a16="http://schemas.microsoft.com/office/drawing/2014/main" id="{29970A9B-11AC-4FF0-9431-68A1E55858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160"/>
                          <a:ext cx="88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 Box 37">
              <a:extLst>
                <a:ext uri="{FF2B5EF4-FFF2-40B4-BE49-F238E27FC236}">
                  <a16:creationId xmlns:a16="http://schemas.microsoft.com/office/drawing/2014/main" id="{8AEF8C27-3E18-4A36-BC02-86C11CF90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112"/>
              <a:ext cx="14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= - 15 deg at landing</a:t>
              </a:r>
            </a:p>
            <a:p>
              <a:pPr eaLnBrk="1" hangingPunct="1"/>
              <a:r>
                <a:rPr lang="en-US" altLang="en-US" dirty="0">
                  <a:latin typeface="+mn-lt"/>
                </a:rPr>
                <a:t>= - 10 deg at take off</a:t>
              </a:r>
            </a:p>
          </p:txBody>
        </p:sp>
      </p:grpSp>
      <p:sp>
        <p:nvSpPr>
          <p:cNvPr id="51" name="Oval 79">
            <a:extLst>
              <a:ext uri="{FF2B5EF4-FFF2-40B4-BE49-F238E27FC236}">
                <a16:creationId xmlns:a16="http://schemas.microsoft.com/office/drawing/2014/main" id="{1CB9601F-C6DA-419A-A875-9708677A8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218" y="2825375"/>
            <a:ext cx="1143000" cy="838200"/>
          </a:xfrm>
          <a:prstGeom prst="ellipse">
            <a:avLst/>
          </a:prstGeom>
          <a:noFill/>
          <a:ln w="952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nl-NL" altLang="en-US"/>
          </a:p>
        </p:txBody>
      </p:sp>
      <p:sp>
        <p:nvSpPr>
          <p:cNvPr id="52" name="Line 80">
            <a:extLst>
              <a:ext uri="{FF2B5EF4-FFF2-40B4-BE49-F238E27FC236}">
                <a16:creationId xmlns:a16="http://schemas.microsoft.com/office/drawing/2014/main" id="{B23F7FD0-17E3-460F-AEF1-76D30DD924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4618" y="3663575"/>
            <a:ext cx="60960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D9D7-BDC0-4330-ADE0-331BA89E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Evaluation of the Lift Curve for the Flapped Wing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383C6CC-2B02-4179-8ADF-14E65DA1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41081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Step 3: Determine the slope of the flapped curve </a:t>
            </a:r>
          </a:p>
          <a:p>
            <a:r>
              <a:rPr lang="en-US" altLang="en-US" sz="1800" dirty="0"/>
              <a:t>For TE devices which </a:t>
            </a:r>
            <a:r>
              <a:rPr lang="en-US" altLang="en-US" sz="1800" b="1" dirty="0"/>
              <a:t>do not</a:t>
            </a:r>
            <a:r>
              <a:rPr lang="en-US" altLang="en-US" sz="1800" dirty="0"/>
              <a:t> </a:t>
            </a:r>
            <a:r>
              <a:rPr lang="en-US" altLang="en-US" sz="1800" b="1" dirty="0"/>
              <a:t>increase</a:t>
            </a:r>
            <a:r>
              <a:rPr lang="en-US" altLang="en-US" sz="1800" dirty="0"/>
              <a:t> the wing surface: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/>
              <a:t>For TE devices which </a:t>
            </a:r>
            <a:r>
              <a:rPr lang="en-US" altLang="en-US" sz="1800" b="1" dirty="0"/>
              <a:t>increase</a:t>
            </a:r>
            <a:r>
              <a:rPr lang="en-US" altLang="en-US" sz="1800" dirty="0"/>
              <a:t> the wing surface:</a:t>
            </a: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600" dirty="0"/>
              <a:t>Where S’ is the increased wing surface by the extended flap (S’/S &gt;1)</a:t>
            </a:r>
          </a:p>
          <a:p>
            <a:endParaRPr lang="en-US" altLang="en-US" sz="1600" dirty="0"/>
          </a:p>
          <a:p>
            <a:endParaRPr lang="en-GB" altLang="en-US" sz="2000" dirty="0"/>
          </a:p>
          <a:p>
            <a:endParaRPr lang="en-US" altLang="en-US" dirty="0"/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04537008-4A0A-4336-8CFD-72BCF25DAC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2164" y="2178511"/>
            <a:ext cx="0" cy="3517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0F3A85EC-40FD-4067-9CA5-73ABFA8E9D90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8784752" y="3591386"/>
            <a:ext cx="0" cy="381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72BEB157-3A1A-47B2-9CA8-1B757B564C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7327" y="3854911"/>
            <a:ext cx="1290637" cy="164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DF024E1A-CFF3-4B1A-97BA-5DADAABF1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4964" y="4388311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Arc 9">
            <a:extLst>
              <a:ext uri="{FF2B5EF4-FFF2-40B4-BE49-F238E27FC236}">
                <a16:creationId xmlns:a16="http://schemas.microsoft.com/office/drawing/2014/main" id="{58D9F2FD-B0DB-4B84-9DA5-460B1BF8984C}"/>
              </a:ext>
            </a:extLst>
          </p:cNvPr>
          <p:cNvSpPr>
            <a:spLocks/>
          </p:cNvSpPr>
          <p:nvPr/>
        </p:nvSpPr>
        <p:spPr bwMode="auto">
          <a:xfrm>
            <a:off x="7912305" y="4061741"/>
            <a:ext cx="454025" cy="314325"/>
          </a:xfrm>
          <a:custGeom>
            <a:avLst/>
            <a:gdLst>
              <a:gd name="T0" fmla="*/ 320649 w 21599"/>
              <a:gd name="T1" fmla="*/ 0 h 15293"/>
              <a:gd name="T2" fmla="*/ 454025 w 21599"/>
              <a:gd name="T3" fmla="*/ 311263 h 15293"/>
              <a:gd name="T4" fmla="*/ 0 w 21599"/>
              <a:gd name="T5" fmla="*/ 314325 h 15293"/>
              <a:gd name="T6" fmla="*/ 0 60000 65536"/>
              <a:gd name="T7" fmla="*/ 0 60000 65536"/>
              <a:gd name="T8" fmla="*/ 0 60000 65536"/>
              <a:gd name="T9" fmla="*/ 0 w 21599"/>
              <a:gd name="T10" fmla="*/ 0 h 15293"/>
              <a:gd name="T11" fmla="*/ 21599 w 21599"/>
              <a:gd name="T12" fmla="*/ 15293 h 15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15293" fill="none" extrusionOk="0">
                <a:moveTo>
                  <a:pt x="15253" y="0"/>
                </a:moveTo>
                <a:cubicBezTo>
                  <a:pt x="19280" y="4015"/>
                  <a:pt x="21560" y="9457"/>
                  <a:pt x="21599" y="15143"/>
                </a:cubicBezTo>
              </a:path>
              <a:path w="21599" h="15293" stroke="0" extrusionOk="0">
                <a:moveTo>
                  <a:pt x="15253" y="0"/>
                </a:moveTo>
                <a:cubicBezTo>
                  <a:pt x="19280" y="4015"/>
                  <a:pt x="21560" y="9457"/>
                  <a:pt x="21599" y="15143"/>
                </a:cubicBezTo>
                <a:lnTo>
                  <a:pt x="0" y="15293"/>
                </a:lnTo>
                <a:close/>
              </a:path>
            </a:pathLst>
          </a:cu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6791192-4EF2-4620-8D91-0E89BB968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2739" y="553131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l-GR" altLang="en-US" sz="1800">
                <a:cs typeface="Tahoma" panose="020B0604030504040204" pitchFamily="34" charset="0"/>
              </a:rPr>
              <a:t>α</a:t>
            </a:r>
          </a:p>
        </p:txBody>
      </p:sp>
      <p:graphicFrame>
        <p:nvGraphicFramePr>
          <p:cNvPr id="17" name="Object 11">
            <a:extLst>
              <a:ext uri="{FF2B5EF4-FFF2-40B4-BE49-F238E27FC236}">
                <a16:creationId xmlns:a16="http://schemas.microsoft.com/office/drawing/2014/main" id="{3A43E338-1879-44FC-A54E-0C2CC8678C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040926"/>
              </p:ext>
            </p:extLst>
          </p:nvPr>
        </p:nvGraphicFramePr>
        <p:xfrm>
          <a:off x="7640164" y="4997911"/>
          <a:ext cx="3841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00" imgH="228600" progId="Equation.3">
                  <p:embed/>
                </p:oleObj>
              </mc:Choice>
              <mc:Fallback>
                <p:oleObj name="Equation" r:id="rId3" imgW="253800" imgH="228600" progId="Equation.3">
                  <p:embed/>
                  <p:pic>
                    <p:nvPicPr>
                      <p:cNvPr id="16386" name="Object 11">
                        <a:extLst>
                          <a:ext uri="{FF2B5EF4-FFF2-40B4-BE49-F238E27FC236}">
                            <a16:creationId xmlns:a16="http://schemas.microsoft.com/office/drawing/2014/main" id="{F391C525-B842-4681-8D57-A4338E3755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164" y="4997911"/>
                        <a:ext cx="38417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2">
            <a:extLst>
              <a:ext uri="{FF2B5EF4-FFF2-40B4-BE49-F238E27FC236}">
                <a16:creationId xmlns:a16="http://schemas.microsoft.com/office/drawing/2014/main" id="{6699D21B-5201-4FA2-BA77-62331AD18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3764" y="3778711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en-US">
                <a:latin typeface="+mn-lt"/>
              </a:rPr>
              <a:t>clean</a:t>
            </a:r>
          </a:p>
        </p:txBody>
      </p:sp>
      <p:sp>
        <p:nvSpPr>
          <p:cNvPr id="21" name="Line 13">
            <a:extLst>
              <a:ext uri="{FF2B5EF4-FFF2-40B4-BE49-F238E27FC236}">
                <a16:creationId xmlns:a16="http://schemas.microsoft.com/office/drawing/2014/main" id="{65292D61-6381-4FCD-9E40-E4A7F49439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6764" y="3305636"/>
            <a:ext cx="1719263" cy="21923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3" name="Object 14">
            <a:extLst>
              <a:ext uri="{FF2B5EF4-FFF2-40B4-BE49-F238E27FC236}">
                <a16:creationId xmlns:a16="http://schemas.microsoft.com/office/drawing/2014/main" id="{06BFD747-C83C-43DB-9424-B26BCBB20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123299"/>
              </p:ext>
            </p:extLst>
          </p:nvPr>
        </p:nvGraphicFramePr>
        <p:xfrm>
          <a:off x="7182964" y="5607511"/>
          <a:ext cx="5381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228600" progId="Equation.3">
                  <p:embed/>
                </p:oleObj>
              </mc:Choice>
              <mc:Fallback>
                <p:oleObj name="Equation" r:id="rId5" imgW="355320" imgH="228600" progId="Equation.3">
                  <p:embed/>
                  <p:pic>
                    <p:nvPicPr>
                      <p:cNvPr id="16387" name="Object 14">
                        <a:extLst>
                          <a:ext uri="{FF2B5EF4-FFF2-40B4-BE49-F238E27FC236}">
                            <a16:creationId xmlns:a16="http://schemas.microsoft.com/office/drawing/2014/main" id="{0A83B9C6-E6BD-4885-8805-2DC84112F7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2964" y="5607511"/>
                        <a:ext cx="5381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15">
            <a:extLst>
              <a:ext uri="{FF2B5EF4-FFF2-40B4-BE49-F238E27FC236}">
                <a16:creationId xmlns:a16="http://schemas.microsoft.com/office/drawing/2014/main" id="{CB3C3ACD-4669-405F-AA9F-91A027CF2C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2564" y="530271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C2D551F0-296E-46C5-994E-CF4C0008E3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6764" y="530271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" name="Line 17">
            <a:extLst>
              <a:ext uri="{FF2B5EF4-FFF2-40B4-BE49-F238E27FC236}">
                <a16:creationId xmlns:a16="http://schemas.microsoft.com/office/drawing/2014/main" id="{49541DC5-0E4F-4FEC-B78F-599395EFC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6764" y="560751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56B1B8A1-4F52-4AE1-A259-71E6F0EAB2CA}"/>
              </a:ext>
            </a:extLst>
          </p:cNvPr>
          <p:cNvSpPr txBox="1">
            <a:spLocks noChangeArrowheads="1"/>
          </p:cNvSpPr>
          <p:nvPr/>
        </p:nvSpPr>
        <p:spPr bwMode="auto">
          <a:xfrm rot="18341748">
            <a:off x="6724177" y="4542298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en-US"/>
              <a:t>flapped</a:t>
            </a:r>
          </a:p>
        </p:txBody>
      </p:sp>
      <p:graphicFrame>
        <p:nvGraphicFramePr>
          <p:cNvPr id="33" name="Object 19">
            <a:extLst>
              <a:ext uri="{FF2B5EF4-FFF2-40B4-BE49-F238E27FC236}">
                <a16:creationId xmlns:a16="http://schemas.microsoft.com/office/drawing/2014/main" id="{60DB0865-A4EE-49ED-9F21-C9A36B582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973272"/>
              </p:ext>
            </p:extLst>
          </p:nvPr>
        </p:nvGraphicFramePr>
        <p:xfrm>
          <a:off x="8794277" y="4480387"/>
          <a:ext cx="96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0560" imgH="228600" progId="Equation.DSMT4">
                  <p:embed/>
                </p:oleObj>
              </mc:Choice>
              <mc:Fallback>
                <p:oleObj name="Equation" r:id="rId7" imgW="520560" imgH="228600" progId="Equation.DSMT4">
                  <p:embed/>
                  <p:pic>
                    <p:nvPicPr>
                      <p:cNvPr id="16388" name="Object 19">
                        <a:extLst>
                          <a:ext uri="{FF2B5EF4-FFF2-40B4-BE49-F238E27FC236}">
                            <a16:creationId xmlns:a16="http://schemas.microsoft.com/office/drawing/2014/main" id="{EAF3A216-D78A-4178-8C3E-57072D170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277" y="4480387"/>
                        <a:ext cx="96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21">
            <a:extLst>
              <a:ext uri="{FF2B5EF4-FFF2-40B4-BE49-F238E27FC236}">
                <a16:creationId xmlns:a16="http://schemas.microsoft.com/office/drawing/2014/main" id="{CF7AAA3A-0592-4830-8455-1A85EAC385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6764" y="3702511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7" name="Object 22">
            <a:extLst>
              <a:ext uri="{FF2B5EF4-FFF2-40B4-BE49-F238E27FC236}">
                <a16:creationId xmlns:a16="http://schemas.microsoft.com/office/drawing/2014/main" id="{416A03BD-7B8B-48DA-A7D6-D9A367D4F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243140"/>
              </p:ext>
            </p:extLst>
          </p:nvPr>
        </p:nvGraphicFramePr>
        <p:xfrm>
          <a:off x="7868764" y="2178511"/>
          <a:ext cx="447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16389" name="Object 22">
                        <a:extLst>
                          <a:ext uri="{FF2B5EF4-FFF2-40B4-BE49-F238E27FC236}">
                            <a16:creationId xmlns:a16="http://schemas.microsoft.com/office/drawing/2014/main" id="{E092CB2B-024C-46C0-B94D-049808132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8764" y="2178511"/>
                        <a:ext cx="4476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Freeform 26">
            <a:extLst>
              <a:ext uri="{FF2B5EF4-FFF2-40B4-BE49-F238E27FC236}">
                <a16:creationId xmlns:a16="http://schemas.microsoft.com/office/drawing/2014/main" id="{03770C88-D7AF-48D9-8994-36001E24259C}"/>
              </a:ext>
            </a:extLst>
          </p:cNvPr>
          <p:cNvSpPr>
            <a:spLocks/>
          </p:cNvSpPr>
          <p:nvPr/>
        </p:nvSpPr>
        <p:spPr bwMode="auto">
          <a:xfrm>
            <a:off x="9087964" y="3588211"/>
            <a:ext cx="914400" cy="266700"/>
          </a:xfrm>
          <a:custGeom>
            <a:avLst/>
            <a:gdLst>
              <a:gd name="T0" fmla="*/ 0 w 576"/>
              <a:gd name="T1" fmla="*/ 168 h 168"/>
              <a:gd name="T2" fmla="*/ 192 w 576"/>
              <a:gd name="T3" fmla="*/ 24 h 168"/>
              <a:gd name="T4" fmla="*/ 432 w 576"/>
              <a:gd name="T5" fmla="*/ 24 h 168"/>
              <a:gd name="T6" fmla="*/ 576 w 576"/>
              <a:gd name="T7" fmla="*/ 12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68"/>
              <a:gd name="T14" fmla="*/ 576 w 576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68">
                <a:moveTo>
                  <a:pt x="0" y="168"/>
                </a:moveTo>
                <a:cubicBezTo>
                  <a:pt x="60" y="108"/>
                  <a:pt x="120" y="48"/>
                  <a:pt x="192" y="24"/>
                </a:cubicBezTo>
                <a:cubicBezTo>
                  <a:pt x="264" y="0"/>
                  <a:pt x="368" y="8"/>
                  <a:pt x="432" y="24"/>
                </a:cubicBezTo>
                <a:cubicBezTo>
                  <a:pt x="496" y="40"/>
                  <a:pt x="536" y="80"/>
                  <a:pt x="576" y="12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" name="Line 27">
            <a:extLst>
              <a:ext uri="{FF2B5EF4-FFF2-40B4-BE49-F238E27FC236}">
                <a16:creationId xmlns:a16="http://schemas.microsoft.com/office/drawing/2014/main" id="{DBDBF20A-55CB-4768-A1FA-24AF413CB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9427" y="3046874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" name="Line 28">
            <a:extLst>
              <a:ext uri="{FF2B5EF4-FFF2-40B4-BE49-F238E27FC236}">
                <a16:creationId xmlns:a16="http://schemas.microsoft.com/office/drawing/2014/main" id="{34B2281B-8C81-475C-86EA-74923A179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5302" y="3602499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45" name="Object 29">
            <a:extLst>
              <a:ext uri="{FF2B5EF4-FFF2-40B4-BE49-F238E27FC236}">
                <a16:creationId xmlns:a16="http://schemas.microsoft.com/office/drawing/2014/main" id="{EA3D4AAD-AA62-4670-8397-232646651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001595"/>
              </p:ext>
            </p:extLst>
          </p:nvPr>
        </p:nvGraphicFramePr>
        <p:xfrm>
          <a:off x="10296052" y="3092911"/>
          <a:ext cx="8429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" imgH="228600" progId="Equation.DSMT4">
                  <p:embed/>
                </p:oleObj>
              </mc:Choice>
              <mc:Fallback>
                <p:oleObj name="Equation" r:id="rId11" imgW="457200" imgH="228600" progId="Equation.DSMT4">
                  <p:embed/>
                  <p:pic>
                    <p:nvPicPr>
                      <p:cNvPr id="16390" name="Object 29">
                        <a:extLst>
                          <a:ext uri="{FF2B5EF4-FFF2-40B4-BE49-F238E27FC236}">
                            <a16:creationId xmlns:a16="http://schemas.microsoft.com/office/drawing/2014/main" id="{BB34C6AE-C884-436E-9AA0-8156B996F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6052" y="3092911"/>
                        <a:ext cx="8429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30">
            <a:extLst>
              <a:ext uri="{FF2B5EF4-FFF2-40B4-BE49-F238E27FC236}">
                <a16:creationId xmlns:a16="http://schemas.microsoft.com/office/drawing/2014/main" id="{06817E11-8027-4637-874F-4323FEB6E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0964" y="3049369"/>
            <a:ext cx="1588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9" name="Object 31">
            <a:extLst>
              <a:ext uri="{FF2B5EF4-FFF2-40B4-BE49-F238E27FC236}">
                <a16:creationId xmlns:a16="http://schemas.microsoft.com/office/drawing/2014/main" id="{B9AB2492-7357-4F1C-A23A-F28A54CCA9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736370"/>
              </p:ext>
            </p:extLst>
          </p:nvPr>
        </p:nvGraphicFramePr>
        <p:xfrm>
          <a:off x="9164164" y="2254711"/>
          <a:ext cx="13192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11000" imgH="241200" progId="Equation.DSMT4">
                  <p:embed/>
                </p:oleObj>
              </mc:Choice>
              <mc:Fallback>
                <p:oleObj name="Equation" r:id="rId13" imgW="711000" imgH="241200" progId="Equation.DSMT4">
                  <p:embed/>
                  <p:pic>
                    <p:nvPicPr>
                      <p:cNvPr id="16391" name="Object 31">
                        <a:extLst>
                          <a:ext uri="{FF2B5EF4-FFF2-40B4-BE49-F238E27FC236}">
                            <a16:creationId xmlns:a16="http://schemas.microsoft.com/office/drawing/2014/main" id="{AE2B17F5-6A9A-477F-B284-B6EAC8808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4164" y="2254711"/>
                        <a:ext cx="13192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Line 32">
            <a:extLst>
              <a:ext uri="{FF2B5EF4-FFF2-40B4-BE49-F238E27FC236}">
                <a16:creationId xmlns:a16="http://schemas.microsoft.com/office/drawing/2014/main" id="{8B614BA2-E434-492C-99B6-B85DD0802B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2164" y="2635711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3" name="Object 38">
            <a:extLst>
              <a:ext uri="{FF2B5EF4-FFF2-40B4-BE49-F238E27FC236}">
                <a16:creationId xmlns:a16="http://schemas.microsoft.com/office/drawing/2014/main" id="{2FF0469F-A40D-4DAB-AAB7-6DBBB8C49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061412"/>
              </p:ext>
            </p:extLst>
          </p:nvPr>
        </p:nvGraphicFramePr>
        <p:xfrm>
          <a:off x="6649564" y="3626311"/>
          <a:ext cx="10366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58720" imgH="241200" progId="Equation.DSMT4">
                  <p:embed/>
                </p:oleObj>
              </mc:Choice>
              <mc:Fallback>
                <p:oleObj name="Equation" r:id="rId15" imgW="558720" imgH="241200" progId="Equation.DSMT4">
                  <p:embed/>
                  <p:pic>
                    <p:nvPicPr>
                      <p:cNvPr id="16393" name="Object 38">
                        <a:extLst>
                          <a:ext uri="{FF2B5EF4-FFF2-40B4-BE49-F238E27FC236}">
                            <a16:creationId xmlns:a16="http://schemas.microsoft.com/office/drawing/2014/main" id="{194AD83B-CCFC-4F28-BA4B-8F72253041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564" y="3626311"/>
                        <a:ext cx="1036638" cy="4429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39">
            <a:extLst>
              <a:ext uri="{FF2B5EF4-FFF2-40B4-BE49-F238E27FC236}">
                <a16:creationId xmlns:a16="http://schemas.microsoft.com/office/drawing/2014/main" id="{2F3E1C54-FCDD-463D-9A24-8ABD65CDD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9764" y="4921711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" name="Arc 40">
            <a:extLst>
              <a:ext uri="{FF2B5EF4-FFF2-40B4-BE49-F238E27FC236}">
                <a16:creationId xmlns:a16="http://schemas.microsoft.com/office/drawing/2014/main" id="{1B977DE4-D9E6-4877-B9EB-5F457860A6E3}"/>
              </a:ext>
            </a:extLst>
          </p:cNvPr>
          <p:cNvSpPr>
            <a:spLocks/>
          </p:cNvSpPr>
          <p:nvPr/>
        </p:nvSpPr>
        <p:spPr bwMode="auto">
          <a:xfrm>
            <a:off x="8194541" y="4595140"/>
            <a:ext cx="454025" cy="314325"/>
          </a:xfrm>
          <a:custGeom>
            <a:avLst/>
            <a:gdLst>
              <a:gd name="T0" fmla="*/ 320649 w 21599"/>
              <a:gd name="T1" fmla="*/ 0 h 15293"/>
              <a:gd name="T2" fmla="*/ 454025 w 21599"/>
              <a:gd name="T3" fmla="*/ 311263 h 15293"/>
              <a:gd name="T4" fmla="*/ 0 w 21599"/>
              <a:gd name="T5" fmla="*/ 314325 h 15293"/>
              <a:gd name="T6" fmla="*/ 0 60000 65536"/>
              <a:gd name="T7" fmla="*/ 0 60000 65536"/>
              <a:gd name="T8" fmla="*/ 0 60000 65536"/>
              <a:gd name="T9" fmla="*/ 0 w 21599"/>
              <a:gd name="T10" fmla="*/ 0 h 15293"/>
              <a:gd name="T11" fmla="*/ 21599 w 21599"/>
              <a:gd name="T12" fmla="*/ 15293 h 15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15293" fill="none" extrusionOk="0">
                <a:moveTo>
                  <a:pt x="15253" y="0"/>
                </a:moveTo>
                <a:cubicBezTo>
                  <a:pt x="19280" y="4015"/>
                  <a:pt x="21560" y="9457"/>
                  <a:pt x="21599" y="15143"/>
                </a:cubicBezTo>
              </a:path>
              <a:path w="21599" h="15293" stroke="0" extrusionOk="0">
                <a:moveTo>
                  <a:pt x="15253" y="0"/>
                </a:moveTo>
                <a:cubicBezTo>
                  <a:pt x="19280" y="4015"/>
                  <a:pt x="21560" y="9457"/>
                  <a:pt x="21599" y="15143"/>
                </a:cubicBezTo>
                <a:lnTo>
                  <a:pt x="0" y="1529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Line 41">
            <a:extLst>
              <a:ext uri="{FF2B5EF4-FFF2-40B4-BE49-F238E27FC236}">
                <a16:creationId xmlns:a16="http://schemas.microsoft.com/office/drawing/2014/main" id="{DB99F67A-F02C-4715-AE00-1B151D829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64" y="4083511"/>
            <a:ext cx="762000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" name="Freeform 50">
            <a:extLst>
              <a:ext uri="{FF2B5EF4-FFF2-40B4-BE49-F238E27FC236}">
                <a16:creationId xmlns:a16="http://schemas.microsoft.com/office/drawing/2014/main" id="{42DB6E80-58F4-41BE-80A6-C298D65B9DDA}"/>
              </a:ext>
            </a:extLst>
          </p:cNvPr>
          <p:cNvSpPr>
            <a:spLocks/>
          </p:cNvSpPr>
          <p:nvPr/>
        </p:nvSpPr>
        <p:spPr bwMode="auto">
          <a:xfrm>
            <a:off x="8822852" y="3032586"/>
            <a:ext cx="936625" cy="266700"/>
          </a:xfrm>
          <a:custGeom>
            <a:avLst/>
            <a:gdLst>
              <a:gd name="T0" fmla="*/ 0 w 590"/>
              <a:gd name="T1" fmla="*/ 168 h 168"/>
              <a:gd name="T2" fmla="*/ 206 w 590"/>
              <a:gd name="T3" fmla="*/ 24 h 168"/>
              <a:gd name="T4" fmla="*/ 446 w 590"/>
              <a:gd name="T5" fmla="*/ 24 h 168"/>
              <a:gd name="T6" fmla="*/ 590 w 590"/>
              <a:gd name="T7" fmla="*/ 12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590"/>
              <a:gd name="T13" fmla="*/ 0 h 168"/>
              <a:gd name="T14" fmla="*/ 590 w 590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" h="168">
                <a:moveTo>
                  <a:pt x="0" y="168"/>
                </a:moveTo>
                <a:cubicBezTo>
                  <a:pt x="34" y="143"/>
                  <a:pt x="132" y="48"/>
                  <a:pt x="206" y="24"/>
                </a:cubicBezTo>
                <a:cubicBezTo>
                  <a:pt x="280" y="0"/>
                  <a:pt x="382" y="8"/>
                  <a:pt x="446" y="24"/>
                </a:cubicBezTo>
                <a:cubicBezTo>
                  <a:pt x="510" y="40"/>
                  <a:pt x="550" y="80"/>
                  <a:pt x="590" y="12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3" name="Object 35">
            <a:extLst>
              <a:ext uri="{FF2B5EF4-FFF2-40B4-BE49-F238E27FC236}">
                <a16:creationId xmlns:a16="http://schemas.microsoft.com/office/drawing/2014/main" id="{5F11F095-0F11-4BD6-A18F-2D0B9BD69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320789"/>
              </p:ext>
            </p:extLst>
          </p:nvPr>
        </p:nvGraphicFramePr>
        <p:xfrm>
          <a:off x="1130087" y="2426496"/>
          <a:ext cx="22145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93760" imgH="241200" progId="Equation.DSMT4">
                  <p:embed/>
                </p:oleObj>
              </mc:Choice>
              <mc:Fallback>
                <p:oleObj name="Equation" r:id="rId17" imgW="1193760" imgH="241200" progId="Equation.DSMT4">
                  <p:embed/>
                  <p:pic>
                    <p:nvPicPr>
                      <p:cNvPr id="16392" name="Object 35">
                        <a:extLst>
                          <a:ext uri="{FF2B5EF4-FFF2-40B4-BE49-F238E27FC236}">
                            <a16:creationId xmlns:a16="http://schemas.microsoft.com/office/drawing/2014/main" id="{21D849A3-19B2-42D5-9003-F3E6BB6DC8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087" y="2426496"/>
                        <a:ext cx="22145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37">
            <a:extLst>
              <a:ext uri="{FF2B5EF4-FFF2-40B4-BE49-F238E27FC236}">
                <a16:creationId xmlns:a16="http://schemas.microsoft.com/office/drawing/2014/main" id="{FB6A3CA5-F976-4086-BF9A-1B189EA21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181368"/>
              </p:ext>
            </p:extLst>
          </p:nvPr>
        </p:nvGraphicFramePr>
        <p:xfrm>
          <a:off x="1109788" y="3388079"/>
          <a:ext cx="254476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71600" imgH="393480" progId="Equation.DSMT4">
                  <p:embed/>
                </p:oleObj>
              </mc:Choice>
              <mc:Fallback>
                <p:oleObj name="Equation" r:id="rId19" imgW="1371600" imgH="393480" progId="Equation.DSMT4">
                  <p:embed/>
                  <p:pic>
                    <p:nvPicPr>
                      <p:cNvPr id="16394" name="Object 37">
                        <a:extLst>
                          <a:ext uri="{FF2B5EF4-FFF2-40B4-BE49-F238E27FC236}">
                            <a16:creationId xmlns:a16="http://schemas.microsoft.com/office/drawing/2014/main" id="{5B2C7244-C608-4910-8811-45179D78D9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788" y="3388079"/>
                        <a:ext cx="254476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Freeform 67" descr="Wide downward diagonal">
            <a:extLst>
              <a:ext uri="{FF2B5EF4-FFF2-40B4-BE49-F238E27FC236}">
                <a16:creationId xmlns:a16="http://schemas.microsoft.com/office/drawing/2014/main" id="{6BF37E84-9F4F-4B67-8259-364CC990EDA5}"/>
              </a:ext>
            </a:extLst>
          </p:cNvPr>
          <p:cNvSpPr>
            <a:spLocks/>
          </p:cNvSpPr>
          <p:nvPr/>
        </p:nvSpPr>
        <p:spPr bwMode="auto">
          <a:xfrm flipH="1">
            <a:off x="5024942" y="4812174"/>
            <a:ext cx="333375" cy="466725"/>
          </a:xfrm>
          <a:custGeom>
            <a:avLst/>
            <a:gdLst>
              <a:gd name="T0" fmla="*/ 6 w 210"/>
              <a:gd name="T1" fmla="*/ 294 h 294"/>
              <a:gd name="T2" fmla="*/ 0 w 210"/>
              <a:gd name="T3" fmla="*/ 72 h 294"/>
              <a:gd name="T4" fmla="*/ 210 w 210"/>
              <a:gd name="T5" fmla="*/ 0 h 294"/>
              <a:gd name="T6" fmla="*/ 210 w 210"/>
              <a:gd name="T7" fmla="*/ 264 h 294"/>
              <a:gd name="T8" fmla="*/ 6 w 210"/>
              <a:gd name="T9" fmla="*/ 294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0"/>
              <a:gd name="T16" fmla="*/ 0 h 294"/>
              <a:gd name="T17" fmla="*/ 210 w 210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0" h="294">
                <a:moveTo>
                  <a:pt x="6" y="294"/>
                </a:moveTo>
                <a:lnTo>
                  <a:pt x="0" y="72"/>
                </a:lnTo>
                <a:lnTo>
                  <a:pt x="210" y="0"/>
                </a:lnTo>
                <a:lnTo>
                  <a:pt x="210" y="264"/>
                </a:lnTo>
                <a:lnTo>
                  <a:pt x="6" y="294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" name="Freeform 68" descr="Wide downward diagonal">
            <a:extLst>
              <a:ext uri="{FF2B5EF4-FFF2-40B4-BE49-F238E27FC236}">
                <a16:creationId xmlns:a16="http://schemas.microsoft.com/office/drawing/2014/main" id="{2F389959-9514-4D9C-B1FF-3FAF37376619}"/>
              </a:ext>
            </a:extLst>
          </p:cNvPr>
          <p:cNvSpPr>
            <a:spLocks/>
          </p:cNvSpPr>
          <p:nvPr/>
        </p:nvSpPr>
        <p:spPr bwMode="auto">
          <a:xfrm>
            <a:off x="4310567" y="4802649"/>
            <a:ext cx="333375" cy="466725"/>
          </a:xfrm>
          <a:custGeom>
            <a:avLst/>
            <a:gdLst>
              <a:gd name="T0" fmla="*/ 6 w 210"/>
              <a:gd name="T1" fmla="*/ 294 h 294"/>
              <a:gd name="T2" fmla="*/ 0 w 210"/>
              <a:gd name="T3" fmla="*/ 72 h 294"/>
              <a:gd name="T4" fmla="*/ 210 w 210"/>
              <a:gd name="T5" fmla="*/ 0 h 294"/>
              <a:gd name="T6" fmla="*/ 210 w 210"/>
              <a:gd name="T7" fmla="*/ 264 h 294"/>
              <a:gd name="T8" fmla="*/ 6 w 210"/>
              <a:gd name="T9" fmla="*/ 294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0"/>
              <a:gd name="T16" fmla="*/ 0 h 294"/>
              <a:gd name="T17" fmla="*/ 210 w 210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0" h="294">
                <a:moveTo>
                  <a:pt x="6" y="294"/>
                </a:moveTo>
                <a:lnTo>
                  <a:pt x="0" y="72"/>
                </a:lnTo>
                <a:lnTo>
                  <a:pt x="210" y="0"/>
                </a:lnTo>
                <a:lnTo>
                  <a:pt x="210" y="264"/>
                </a:lnTo>
                <a:lnTo>
                  <a:pt x="6" y="294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" name="Freeform 69" descr="Wide upward diagonal">
            <a:extLst>
              <a:ext uri="{FF2B5EF4-FFF2-40B4-BE49-F238E27FC236}">
                <a16:creationId xmlns:a16="http://schemas.microsoft.com/office/drawing/2014/main" id="{C93CBA43-F827-4C3A-A459-5AB148836675}"/>
              </a:ext>
            </a:extLst>
          </p:cNvPr>
          <p:cNvSpPr>
            <a:spLocks/>
          </p:cNvSpPr>
          <p:nvPr/>
        </p:nvSpPr>
        <p:spPr bwMode="auto">
          <a:xfrm>
            <a:off x="1881692" y="4659774"/>
            <a:ext cx="1752600" cy="609600"/>
          </a:xfrm>
          <a:custGeom>
            <a:avLst/>
            <a:gdLst>
              <a:gd name="T0" fmla="*/ 6 w 1452"/>
              <a:gd name="T1" fmla="*/ 318 h 624"/>
              <a:gd name="T2" fmla="*/ 732 w 1452"/>
              <a:gd name="T3" fmla="*/ 0 h 624"/>
              <a:gd name="T4" fmla="*/ 1452 w 1452"/>
              <a:gd name="T5" fmla="*/ 354 h 624"/>
              <a:gd name="T6" fmla="*/ 1440 w 1452"/>
              <a:gd name="T7" fmla="*/ 588 h 624"/>
              <a:gd name="T8" fmla="*/ 1110 w 1452"/>
              <a:gd name="T9" fmla="*/ 540 h 624"/>
              <a:gd name="T10" fmla="*/ 1110 w 1452"/>
              <a:gd name="T11" fmla="*/ 624 h 624"/>
              <a:gd name="T12" fmla="*/ 882 w 1452"/>
              <a:gd name="T13" fmla="*/ 606 h 624"/>
              <a:gd name="T14" fmla="*/ 876 w 1452"/>
              <a:gd name="T15" fmla="*/ 510 h 624"/>
              <a:gd name="T16" fmla="*/ 726 w 1452"/>
              <a:gd name="T17" fmla="*/ 486 h 624"/>
              <a:gd name="T18" fmla="*/ 582 w 1452"/>
              <a:gd name="T19" fmla="*/ 504 h 624"/>
              <a:gd name="T20" fmla="*/ 582 w 1452"/>
              <a:gd name="T21" fmla="*/ 588 h 624"/>
              <a:gd name="T22" fmla="*/ 330 w 1452"/>
              <a:gd name="T23" fmla="*/ 618 h 624"/>
              <a:gd name="T24" fmla="*/ 336 w 1452"/>
              <a:gd name="T25" fmla="*/ 528 h 624"/>
              <a:gd name="T26" fmla="*/ 0 w 1452"/>
              <a:gd name="T27" fmla="*/ 576 h 624"/>
              <a:gd name="T28" fmla="*/ 6 w 1452"/>
              <a:gd name="T29" fmla="*/ 318 h 6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52"/>
              <a:gd name="T46" fmla="*/ 0 h 624"/>
              <a:gd name="T47" fmla="*/ 1452 w 1452"/>
              <a:gd name="T48" fmla="*/ 624 h 62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52" h="624">
                <a:moveTo>
                  <a:pt x="6" y="318"/>
                </a:moveTo>
                <a:lnTo>
                  <a:pt x="732" y="0"/>
                </a:lnTo>
                <a:lnTo>
                  <a:pt x="1452" y="354"/>
                </a:lnTo>
                <a:lnTo>
                  <a:pt x="1440" y="588"/>
                </a:lnTo>
                <a:lnTo>
                  <a:pt x="1110" y="540"/>
                </a:lnTo>
                <a:lnTo>
                  <a:pt x="1110" y="624"/>
                </a:lnTo>
                <a:lnTo>
                  <a:pt x="882" y="606"/>
                </a:lnTo>
                <a:lnTo>
                  <a:pt x="876" y="510"/>
                </a:lnTo>
                <a:lnTo>
                  <a:pt x="726" y="486"/>
                </a:lnTo>
                <a:lnTo>
                  <a:pt x="582" y="504"/>
                </a:lnTo>
                <a:lnTo>
                  <a:pt x="582" y="588"/>
                </a:lnTo>
                <a:lnTo>
                  <a:pt x="330" y="618"/>
                </a:lnTo>
                <a:lnTo>
                  <a:pt x="336" y="528"/>
                </a:lnTo>
                <a:lnTo>
                  <a:pt x="0" y="576"/>
                </a:lnTo>
                <a:lnTo>
                  <a:pt x="6" y="318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" name="Text Box 70">
            <a:extLst>
              <a:ext uri="{FF2B5EF4-FFF2-40B4-BE49-F238E27FC236}">
                <a16:creationId xmlns:a16="http://schemas.microsoft.com/office/drawing/2014/main" id="{E82CB2BC-4FD7-44AF-9EEB-52AB1DF5F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492" y="5574174"/>
            <a:ext cx="14121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+mn-lt"/>
              </a:rPr>
              <a:t>Extracted flaps</a:t>
            </a:r>
          </a:p>
        </p:txBody>
      </p:sp>
      <p:sp>
        <p:nvSpPr>
          <p:cNvPr id="75" name="Line 71">
            <a:extLst>
              <a:ext uri="{FF2B5EF4-FFF2-40B4-BE49-F238E27FC236}">
                <a16:creationId xmlns:a16="http://schemas.microsoft.com/office/drawing/2014/main" id="{D269F639-FAFE-4454-989A-A0EE9F9CC3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1292" y="5345574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" name="Line 72">
            <a:extLst>
              <a:ext uri="{FF2B5EF4-FFF2-40B4-BE49-F238E27FC236}">
                <a16:creationId xmlns:a16="http://schemas.microsoft.com/office/drawing/2014/main" id="{9BB00420-F0AB-4DDB-9737-FB2BD95D79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0892" y="534557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9" name="Text Box 73">
            <a:extLst>
              <a:ext uri="{FF2B5EF4-FFF2-40B4-BE49-F238E27FC236}">
                <a16:creationId xmlns:a16="http://schemas.microsoft.com/office/drawing/2014/main" id="{07889A51-5A86-45C7-8C26-DAD7A4CF0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8092" y="4431174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S’</a:t>
            </a:r>
          </a:p>
        </p:txBody>
      </p:sp>
      <p:sp>
        <p:nvSpPr>
          <p:cNvPr id="81" name="Line 74">
            <a:extLst>
              <a:ext uri="{FF2B5EF4-FFF2-40B4-BE49-F238E27FC236}">
                <a16:creationId xmlns:a16="http://schemas.microsoft.com/office/drawing/2014/main" id="{B8018524-1928-4D18-AEC3-E74FD861F1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8492" y="4735974"/>
            <a:ext cx="60960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3" name="Freeform 75" descr="Wide upward diagonal">
            <a:extLst>
              <a:ext uri="{FF2B5EF4-FFF2-40B4-BE49-F238E27FC236}">
                <a16:creationId xmlns:a16="http://schemas.microsoft.com/office/drawing/2014/main" id="{BA0390D4-2336-4F0D-8DC5-79E24C4ADEC1}"/>
              </a:ext>
            </a:extLst>
          </p:cNvPr>
          <p:cNvSpPr>
            <a:spLocks/>
          </p:cNvSpPr>
          <p:nvPr/>
        </p:nvSpPr>
        <p:spPr bwMode="auto">
          <a:xfrm>
            <a:off x="3939092" y="4735974"/>
            <a:ext cx="1752600" cy="574675"/>
          </a:xfrm>
          <a:custGeom>
            <a:avLst/>
            <a:gdLst>
              <a:gd name="T0" fmla="*/ 5 w 1104"/>
              <a:gd name="T1" fmla="*/ 196 h 362"/>
              <a:gd name="T2" fmla="*/ 557 w 1104"/>
              <a:gd name="T3" fmla="*/ 0 h 362"/>
              <a:gd name="T4" fmla="*/ 1104 w 1104"/>
              <a:gd name="T5" fmla="*/ 218 h 362"/>
              <a:gd name="T6" fmla="*/ 1095 w 1104"/>
              <a:gd name="T7" fmla="*/ 362 h 362"/>
              <a:gd name="T8" fmla="*/ 552 w 1104"/>
              <a:gd name="T9" fmla="*/ 299 h 362"/>
              <a:gd name="T10" fmla="*/ 0 w 1104"/>
              <a:gd name="T11" fmla="*/ 354 h 362"/>
              <a:gd name="T12" fmla="*/ 5 w 1104"/>
              <a:gd name="T13" fmla="*/ 196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4"/>
              <a:gd name="T22" fmla="*/ 0 h 362"/>
              <a:gd name="T23" fmla="*/ 1104 w 1104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4" h="362">
                <a:moveTo>
                  <a:pt x="5" y="196"/>
                </a:moveTo>
                <a:lnTo>
                  <a:pt x="557" y="0"/>
                </a:lnTo>
                <a:lnTo>
                  <a:pt x="1104" y="218"/>
                </a:lnTo>
                <a:lnTo>
                  <a:pt x="1095" y="362"/>
                </a:lnTo>
                <a:lnTo>
                  <a:pt x="552" y="299"/>
                </a:lnTo>
                <a:lnTo>
                  <a:pt x="0" y="354"/>
                </a:lnTo>
                <a:lnTo>
                  <a:pt x="5" y="196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" name="Freeform 76">
            <a:extLst>
              <a:ext uri="{FF2B5EF4-FFF2-40B4-BE49-F238E27FC236}">
                <a16:creationId xmlns:a16="http://schemas.microsoft.com/office/drawing/2014/main" id="{8A77E40B-3060-4A14-8227-5863EBFC08FB}"/>
              </a:ext>
            </a:extLst>
          </p:cNvPr>
          <p:cNvSpPr>
            <a:spLocks/>
          </p:cNvSpPr>
          <p:nvPr/>
        </p:nvSpPr>
        <p:spPr bwMode="auto">
          <a:xfrm>
            <a:off x="4320092" y="5078874"/>
            <a:ext cx="323850" cy="190500"/>
          </a:xfrm>
          <a:custGeom>
            <a:avLst/>
            <a:gdLst>
              <a:gd name="T0" fmla="*/ 0 w 204"/>
              <a:gd name="T1" fmla="*/ 120 h 120"/>
              <a:gd name="T2" fmla="*/ 0 w 204"/>
              <a:gd name="T3" fmla="*/ 24 h 120"/>
              <a:gd name="T4" fmla="*/ 204 w 204"/>
              <a:gd name="T5" fmla="*/ 0 h 120"/>
              <a:gd name="T6" fmla="*/ 204 w 204"/>
              <a:gd name="T7" fmla="*/ 9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204"/>
              <a:gd name="T13" fmla="*/ 0 h 120"/>
              <a:gd name="T14" fmla="*/ 204 w 204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" h="120">
                <a:moveTo>
                  <a:pt x="0" y="120"/>
                </a:moveTo>
                <a:lnTo>
                  <a:pt x="0" y="24"/>
                </a:lnTo>
                <a:lnTo>
                  <a:pt x="204" y="0"/>
                </a:lnTo>
                <a:lnTo>
                  <a:pt x="204" y="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7" name="Freeform 77">
            <a:extLst>
              <a:ext uri="{FF2B5EF4-FFF2-40B4-BE49-F238E27FC236}">
                <a16:creationId xmlns:a16="http://schemas.microsoft.com/office/drawing/2014/main" id="{BDD330BF-A305-426E-B965-CD202925561A}"/>
              </a:ext>
            </a:extLst>
          </p:cNvPr>
          <p:cNvSpPr>
            <a:spLocks/>
          </p:cNvSpPr>
          <p:nvPr/>
        </p:nvSpPr>
        <p:spPr bwMode="auto">
          <a:xfrm flipH="1">
            <a:off x="5043992" y="5069349"/>
            <a:ext cx="323850" cy="190500"/>
          </a:xfrm>
          <a:custGeom>
            <a:avLst/>
            <a:gdLst>
              <a:gd name="T0" fmla="*/ 0 w 204"/>
              <a:gd name="T1" fmla="*/ 120 h 120"/>
              <a:gd name="T2" fmla="*/ 0 w 204"/>
              <a:gd name="T3" fmla="*/ 24 h 120"/>
              <a:gd name="T4" fmla="*/ 204 w 204"/>
              <a:gd name="T5" fmla="*/ 0 h 120"/>
              <a:gd name="T6" fmla="*/ 204 w 204"/>
              <a:gd name="T7" fmla="*/ 9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204"/>
              <a:gd name="T13" fmla="*/ 0 h 120"/>
              <a:gd name="T14" fmla="*/ 204 w 204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" h="120">
                <a:moveTo>
                  <a:pt x="0" y="120"/>
                </a:moveTo>
                <a:lnTo>
                  <a:pt x="0" y="24"/>
                </a:lnTo>
                <a:lnTo>
                  <a:pt x="204" y="0"/>
                </a:lnTo>
                <a:lnTo>
                  <a:pt x="204" y="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" name="Text Box 78">
            <a:extLst>
              <a:ext uri="{FF2B5EF4-FFF2-40B4-BE49-F238E27FC236}">
                <a16:creationId xmlns:a16="http://schemas.microsoft.com/office/drawing/2014/main" id="{B0BF7AEA-C76B-4553-978C-D69F55971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692" y="5497974"/>
            <a:ext cx="476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latin typeface="+mn-lt"/>
              </a:rPr>
              <a:t>S</a:t>
            </a:r>
            <a:r>
              <a:rPr lang="en-US" altLang="en-US" baseline="-25000" dirty="0" err="1">
                <a:latin typeface="+mn-lt"/>
              </a:rPr>
              <a:t>wf</a:t>
            </a:r>
            <a:endParaRPr lang="en-US" altLang="en-US" baseline="-25000" dirty="0">
              <a:latin typeface="+mn-lt"/>
            </a:endParaRPr>
          </a:p>
        </p:txBody>
      </p:sp>
      <p:sp>
        <p:nvSpPr>
          <p:cNvPr id="91" name="Line 79">
            <a:extLst>
              <a:ext uri="{FF2B5EF4-FFF2-40B4-BE49-F238E27FC236}">
                <a16:creationId xmlns:a16="http://schemas.microsoft.com/office/drawing/2014/main" id="{B8134D39-4B19-4944-AA2B-7329B466B9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72492" y="5193174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3" name="Line 80">
            <a:extLst>
              <a:ext uri="{FF2B5EF4-FFF2-40B4-BE49-F238E27FC236}">
                <a16:creationId xmlns:a16="http://schemas.microsoft.com/office/drawing/2014/main" id="{DDBF0257-1841-49CD-B2B3-33E9BBE03D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092" y="5193174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95" name="Object 37">
            <a:extLst>
              <a:ext uri="{FF2B5EF4-FFF2-40B4-BE49-F238E27FC236}">
                <a16:creationId xmlns:a16="http://schemas.microsoft.com/office/drawing/2014/main" id="{75B950A2-367F-4286-B302-6067E71B0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089540"/>
              </p:ext>
            </p:extLst>
          </p:nvPr>
        </p:nvGraphicFramePr>
        <p:xfrm>
          <a:off x="4435889" y="3334540"/>
          <a:ext cx="206435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57120" imgH="444240" progId="Equation.DSMT4">
                  <p:embed/>
                </p:oleObj>
              </mc:Choice>
              <mc:Fallback>
                <p:oleObj name="Equation" r:id="rId21" imgW="1257120" imgH="444240" progId="Equation.DSMT4">
                  <p:embed/>
                  <p:pic>
                    <p:nvPicPr>
                      <p:cNvPr id="65" name="Object 37">
                        <a:extLst>
                          <a:ext uri="{FF2B5EF4-FFF2-40B4-BE49-F238E27FC236}">
                            <a16:creationId xmlns:a16="http://schemas.microsoft.com/office/drawing/2014/main" id="{FB6A3CA5-F976-4086-BF9A-1B189EA211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889" y="3334540"/>
                        <a:ext cx="206435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FEE24D9A-61BC-4ED7-B36F-DF68B3E48972}"/>
              </a:ext>
            </a:extLst>
          </p:cNvPr>
          <p:cNvSpPr txBox="1"/>
          <p:nvPr/>
        </p:nvSpPr>
        <p:spPr>
          <a:xfrm>
            <a:off x="3708902" y="3500383"/>
            <a:ext cx="78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With*</a:t>
            </a:r>
          </a:p>
        </p:txBody>
      </p:sp>
    </p:spTree>
    <p:extLst>
      <p:ext uri="{BB962C8B-B14F-4D97-AF65-F5344CB8AC3E}">
        <p14:creationId xmlns:p14="http://schemas.microsoft.com/office/powerpoint/2010/main" val="140879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D9D7-BDC0-4330-ADE0-331BA89E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Evaluation of the Lift Curve for the Flapped Wing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383C6CC-2B02-4179-8ADF-14E65DA1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7"/>
            <a:ext cx="6630988" cy="41081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Step 4: Add the contribution of the LE devices</a:t>
            </a:r>
          </a:p>
          <a:p>
            <a:r>
              <a:rPr lang="en-US" altLang="en-US" sz="2000" dirty="0"/>
              <a:t>See step 1 and table to compute the LE devices contribution</a:t>
            </a:r>
          </a:p>
          <a:p>
            <a:r>
              <a:rPr lang="en-US" altLang="en-US" sz="2000" dirty="0"/>
              <a:t>consider the increase in lift-curve slope due to the extended wing surface if slats are used no other LE devices increase the wing surface), exactly as explained for the flaps at step 3</a:t>
            </a:r>
          </a:p>
          <a:p>
            <a:r>
              <a:rPr lang="en-US" altLang="en-US" sz="2000" dirty="0"/>
              <a:t>Generally Δα</a:t>
            </a:r>
            <a:r>
              <a:rPr lang="en-US" altLang="en-US" sz="2000" baseline="-25000" dirty="0"/>
              <a:t>0L</a:t>
            </a:r>
            <a:r>
              <a:rPr lang="en-US" altLang="en-US" sz="2000" dirty="0"/>
              <a:t> associated to LE devices is neglected (</a:t>
            </a:r>
            <a:r>
              <a:rPr lang="nl-NL" altLang="en-US" sz="2000" dirty="0"/>
              <a:t>only the TE devices are responsible of </a:t>
            </a:r>
            <a:r>
              <a:rPr lang="el-GR" altLang="en-US" sz="2000" dirty="0"/>
              <a:t>Δα</a:t>
            </a:r>
            <a:r>
              <a:rPr lang="nl-NL" altLang="en-US" sz="2000" dirty="0"/>
              <a:t>0L )</a:t>
            </a:r>
            <a:r>
              <a:rPr lang="en-US" altLang="en-US" sz="2000" dirty="0"/>
              <a:t> </a:t>
            </a:r>
          </a:p>
          <a:p>
            <a:endParaRPr lang="en-GB" altLang="en-US" sz="2000" dirty="0"/>
          </a:p>
          <a:p>
            <a:endParaRPr lang="en-US" altLang="en-US" dirty="0"/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F853FC9F-65A2-40B8-800B-9AD9607D6C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1837" y="2156409"/>
            <a:ext cx="0" cy="3517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D47AD0C0-23B9-4633-B811-A12DA3708528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8734425" y="3569283"/>
            <a:ext cx="0" cy="381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48391AB4-AD28-4FB5-A518-36D4F7E359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7000" y="3832809"/>
            <a:ext cx="1290637" cy="164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3396D53C-2E60-4D0D-90C3-C7BD376EF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4637" y="4366209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Arc 8">
            <a:extLst>
              <a:ext uri="{FF2B5EF4-FFF2-40B4-BE49-F238E27FC236}">
                <a16:creationId xmlns:a16="http://schemas.microsoft.com/office/drawing/2014/main" id="{64162A97-FC43-46FF-828D-53681414217B}"/>
              </a:ext>
            </a:extLst>
          </p:cNvPr>
          <p:cNvSpPr>
            <a:spLocks/>
          </p:cNvSpPr>
          <p:nvPr/>
        </p:nvSpPr>
        <p:spPr bwMode="auto">
          <a:xfrm>
            <a:off x="7827962" y="4073315"/>
            <a:ext cx="454025" cy="314325"/>
          </a:xfrm>
          <a:custGeom>
            <a:avLst/>
            <a:gdLst>
              <a:gd name="T0" fmla="*/ 320649 w 21599"/>
              <a:gd name="T1" fmla="*/ 0 h 15293"/>
              <a:gd name="T2" fmla="*/ 454025 w 21599"/>
              <a:gd name="T3" fmla="*/ 311263 h 15293"/>
              <a:gd name="T4" fmla="*/ 0 w 21599"/>
              <a:gd name="T5" fmla="*/ 314325 h 15293"/>
              <a:gd name="T6" fmla="*/ 0 60000 65536"/>
              <a:gd name="T7" fmla="*/ 0 60000 65536"/>
              <a:gd name="T8" fmla="*/ 0 60000 65536"/>
              <a:gd name="T9" fmla="*/ 0 w 21599"/>
              <a:gd name="T10" fmla="*/ 0 h 15293"/>
              <a:gd name="T11" fmla="*/ 21599 w 21599"/>
              <a:gd name="T12" fmla="*/ 15293 h 15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15293" fill="none" extrusionOk="0">
                <a:moveTo>
                  <a:pt x="15253" y="0"/>
                </a:moveTo>
                <a:cubicBezTo>
                  <a:pt x="19280" y="4015"/>
                  <a:pt x="21560" y="9457"/>
                  <a:pt x="21599" y="15143"/>
                </a:cubicBezTo>
              </a:path>
              <a:path w="21599" h="15293" stroke="0" extrusionOk="0">
                <a:moveTo>
                  <a:pt x="15253" y="0"/>
                </a:moveTo>
                <a:cubicBezTo>
                  <a:pt x="19280" y="4015"/>
                  <a:pt x="21560" y="9457"/>
                  <a:pt x="21599" y="15143"/>
                </a:cubicBezTo>
                <a:lnTo>
                  <a:pt x="0" y="15293"/>
                </a:lnTo>
                <a:close/>
              </a:path>
            </a:pathLst>
          </a:cu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C80BDAF2-CF08-4BD6-989A-4DFF150E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2412" y="550920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l-GR" altLang="en-US" sz="1800">
                <a:cs typeface="Tahoma" panose="020B0604030504040204" pitchFamily="34" charset="0"/>
              </a:rPr>
              <a:t>α</a:t>
            </a:r>
          </a:p>
        </p:txBody>
      </p:sp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98223C94-6F62-4B38-8B27-9758F6EDB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710870"/>
              </p:ext>
            </p:extLst>
          </p:nvPr>
        </p:nvGraphicFramePr>
        <p:xfrm>
          <a:off x="7589837" y="4975809"/>
          <a:ext cx="3841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00" imgH="228600" progId="Equation.3">
                  <p:embed/>
                </p:oleObj>
              </mc:Choice>
              <mc:Fallback>
                <p:oleObj name="Equation" r:id="rId3" imgW="253800" imgH="228600" progId="Equation.3">
                  <p:embed/>
                  <p:pic>
                    <p:nvPicPr>
                      <p:cNvPr id="17410" name="Object 10">
                        <a:extLst>
                          <a:ext uri="{FF2B5EF4-FFF2-40B4-BE49-F238E27FC236}">
                            <a16:creationId xmlns:a16="http://schemas.microsoft.com/office/drawing/2014/main" id="{28301840-7B29-41A0-84C0-094045E53B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837" y="4975809"/>
                        <a:ext cx="38417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1">
            <a:extLst>
              <a:ext uri="{FF2B5EF4-FFF2-40B4-BE49-F238E27FC236}">
                <a16:creationId xmlns:a16="http://schemas.microsoft.com/office/drawing/2014/main" id="{CDD89295-5501-4388-8814-E881C8D05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3437" y="3756609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en-US"/>
              <a:t>clean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295B9C0F-259D-42F3-B58B-9803FE529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6437" y="3283534"/>
            <a:ext cx="1719263" cy="2192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3" name="Object 13">
            <a:extLst>
              <a:ext uri="{FF2B5EF4-FFF2-40B4-BE49-F238E27FC236}">
                <a16:creationId xmlns:a16="http://schemas.microsoft.com/office/drawing/2014/main" id="{B5DB7D20-CBA5-4764-AFC5-8080A583B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75564"/>
              </p:ext>
            </p:extLst>
          </p:nvPr>
        </p:nvGraphicFramePr>
        <p:xfrm>
          <a:off x="7132637" y="5585409"/>
          <a:ext cx="5381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228600" progId="Equation.3">
                  <p:embed/>
                </p:oleObj>
              </mc:Choice>
              <mc:Fallback>
                <p:oleObj name="Equation" r:id="rId5" imgW="355320" imgH="228600" progId="Equation.3">
                  <p:embed/>
                  <p:pic>
                    <p:nvPicPr>
                      <p:cNvPr id="17411" name="Object 13">
                        <a:extLst>
                          <a:ext uri="{FF2B5EF4-FFF2-40B4-BE49-F238E27FC236}">
                            <a16:creationId xmlns:a16="http://schemas.microsoft.com/office/drawing/2014/main" id="{F45EA741-9D97-487B-9F93-EA200C84BD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637" y="5585409"/>
                        <a:ext cx="538163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14">
            <a:extLst>
              <a:ext uri="{FF2B5EF4-FFF2-40B4-BE49-F238E27FC236}">
                <a16:creationId xmlns:a16="http://schemas.microsoft.com/office/drawing/2014/main" id="{84872361-F60D-4A9C-82FD-8726299E40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2237" y="52806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id="{02DBCBB6-2F8C-4B8C-8568-F6B2C213C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6437" y="52806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" name="Line 16">
            <a:extLst>
              <a:ext uri="{FF2B5EF4-FFF2-40B4-BE49-F238E27FC236}">
                <a16:creationId xmlns:a16="http://schemas.microsoft.com/office/drawing/2014/main" id="{BF2F64B4-881F-4BE5-B715-7F1D8180D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7" y="558540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F80BB25F-8AFF-4055-956C-DDADD08DCF59}"/>
              </a:ext>
            </a:extLst>
          </p:cNvPr>
          <p:cNvSpPr txBox="1">
            <a:spLocks noChangeArrowheads="1"/>
          </p:cNvSpPr>
          <p:nvPr/>
        </p:nvSpPr>
        <p:spPr bwMode="auto">
          <a:xfrm rot="18341748">
            <a:off x="6673850" y="4520196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altLang="en-US"/>
              <a:t>flapped</a:t>
            </a:r>
          </a:p>
        </p:txBody>
      </p:sp>
      <p:graphicFrame>
        <p:nvGraphicFramePr>
          <p:cNvPr id="33" name="Object 18">
            <a:extLst>
              <a:ext uri="{FF2B5EF4-FFF2-40B4-BE49-F238E27FC236}">
                <a16:creationId xmlns:a16="http://schemas.microsoft.com/office/drawing/2014/main" id="{82243978-A37D-4879-8F14-B2F51FDDCC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201609"/>
              </p:ext>
            </p:extLst>
          </p:nvPr>
        </p:nvGraphicFramePr>
        <p:xfrm>
          <a:off x="8743950" y="4420198"/>
          <a:ext cx="96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0560" imgH="228600" progId="Equation.DSMT4">
                  <p:embed/>
                </p:oleObj>
              </mc:Choice>
              <mc:Fallback>
                <p:oleObj name="Equation" r:id="rId7" imgW="520560" imgH="228600" progId="Equation.DSMT4">
                  <p:embed/>
                  <p:pic>
                    <p:nvPicPr>
                      <p:cNvPr id="17412" name="Object 18">
                        <a:extLst>
                          <a:ext uri="{FF2B5EF4-FFF2-40B4-BE49-F238E27FC236}">
                            <a16:creationId xmlns:a16="http://schemas.microsoft.com/office/drawing/2014/main" id="{2185911F-5FBC-449E-A449-58BBE59A2C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3950" y="4420198"/>
                        <a:ext cx="96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9">
            <a:extLst>
              <a:ext uri="{FF2B5EF4-FFF2-40B4-BE49-F238E27FC236}">
                <a16:creationId xmlns:a16="http://schemas.microsoft.com/office/drawing/2014/main" id="{9FBBB9C3-8A9F-4FE2-AB1F-BACF899BBD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6437" y="3680409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7" name="Object 20">
            <a:extLst>
              <a:ext uri="{FF2B5EF4-FFF2-40B4-BE49-F238E27FC236}">
                <a16:creationId xmlns:a16="http://schemas.microsoft.com/office/drawing/2014/main" id="{A4E64762-79B2-4964-B8FB-55E1DEFA3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209968"/>
              </p:ext>
            </p:extLst>
          </p:nvPr>
        </p:nvGraphicFramePr>
        <p:xfrm>
          <a:off x="7361237" y="2156409"/>
          <a:ext cx="447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17413" name="Object 20">
                        <a:extLst>
                          <a:ext uri="{FF2B5EF4-FFF2-40B4-BE49-F238E27FC236}">
                            <a16:creationId xmlns:a16="http://schemas.microsoft.com/office/drawing/2014/main" id="{38BC8080-1817-4857-8DFC-83F4E9ED5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237" y="2156409"/>
                        <a:ext cx="4476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Freeform 21">
            <a:extLst>
              <a:ext uri="{FF2B5EF4-FFF2-40B4-BE49-F238E27FC236}">
                <a16:creationId xmlns:a16="http://schemas.microsoft.com/office/drawing/2014/main" id="{037E1C5D-5132-4C66-ABE7-4E0E2BA82D31}"/>
              </a:ext>
            </a:extLst>
          </p:cNvPr>
          <p:cNvSpPr>
            <a:spLocks/>
          </p:cNvSpPr>
          <p:nvPr/>
        </p:nvSpPr>
        <p:spPr bwMode="auto">
          <a:xfrm>
            <a:off x="9037637" y="3566109"/>
            <a:ext cx="914400" cy="266700"/>
          </a:xfrm>
          <a:custGeom>
            <a:avLst/>
            <a:gdLst>
              <a:gd name="T0" fmla="*/ 0 w 576"/>
              <a:gd name="T1" fmla="*/ 168 h 168"/>
              <a:gd name="T2" fmla="*/ 192 w 576"/>
              <a:gd name="T3" fmla="*/ 24 h 168"/>
              <a:gd name="T4" fmla="*/ 432 w 576"/>
              <a:gd name="T5" fmla="*/ 24 h 168"/>
              <a:gd name="T6" fmla="*/ 576 w 576"/>
              <a:gd name="T7" fmla="*/ 12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68"/>
              <a:gd name="T14" fmla="*/ 576 w 576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68">
                <a:moveTo>
                  <a:pt x="0" y="168"/>
                </a:moveTo>
                <a:cubicBezTo>
                  <a:pt x="60" y="108"/>
                  <a:pt x="120" y="48"/>
                  <a:pt x="192" y="24"/>
                </a:cubicBezTo>
                <a:cubicBezTo>
                  <a:pt x="264" y="0"/>
                  <a:pt x="368" y="8"/>
                  <a:pt x="432" y="24"/>
                </a:cubicBezTo>
                <a:cubicBezTo>
                  <a:pt x="496" y="40"/>
                  <a:pt x="536" y="80"/>
                  <a:pt x="576" y="12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" name="Line 22">
            <a:extLst>
              <a:ext uri="{FF2B5EF4-FFF2-40B4-BE49-F238E27FC236}">
                <a16:creationId xmlns:a16="http://schemas.microsoft.com/office/drawing/2014/main" id="{F1F2F75E-BEC6-4041-9219-1A83161E3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9100" y="3024771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A9B98ED7-B4E5-452D-A288-AA1B32243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975" y="3580396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45" name="Object 24">
            <a:extLst>
              <a:ext uri="{FF2B5EF4-FFF2-40B4-BE49-F238E27FC236}">
                <a16:creationId xmlns:a16="http://schemas.microsoft.com/office/drawing/2014/main" id="{34FA8517-C0C7-4EBE-80CC-DFAE5B721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76664"/>
              </p:ext>
            </p:extLst>
          </p:nvPr>
        </p:nvGraphicFramePr>
        <p:xfrm>
          <a:off x="10714037" y="3113671"/>
          <a:ext cx="11477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22080" imgH="228600" progId="Equation.DSMT4">
                  <p:embed/>
                </p:oleObj>
              </mc:Choice>
              <mc:Fallback>
                <p:oleObj name="Equation" r:id="rId11" imgW="622080" imgH="228600" progId="Equation.DSMT4">
                  <p:embed/>
                  <p:pic>
                    <p:nvPicPr>
                      <p:cNvPr id="17414" name="Object 24">
                        <a:extLst>
                          <a:ext uri="{FF2B5EF4-FFF2-40B4-BE49-F238E27FC236}">
                            <a16:creationId xmlns:a16="http://schemas.microsoft.com/office/drawing/2014/main" id="{ADFA8E61-C16C-4D1B-ADB2-34951F254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4037" y="3113671"/>
                        <a:ext cx="11477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25">
            <a:extLst>
              <a:ext uri="{FF2B5EF4-FFF2-40B4-BE49-F238E27FC236}">
                <a16:creationId xmlns:a16="http://schemas.microsoft.com/office/drawing/2014/main" id="{27C8CACF-1050-4441-8B7D-560C70FCE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5437" y="3037471"/>
            <a:ext cx="158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31">
            <a:extLst>
              <a:ext uri="{FF2B5EF4-FFF2-40B4-BE49-F238E27FC236}">
                <a16:creationId xmlns:a16="http://schemas.microsoft.com/office/drawing/2014/main" id="{C96D3F81-80CB-4C7E-829B-A5E2478E5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9437" y="4899609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" name="Arc 32">
            <a:extLst>
              <a:ext uri="{FF2B5EF4-FFF2-40B4-BE49-F238E27FC236}">
                <a16:creationId xmlns:a16="http://schemas.microsoft.com/office/drawing/2014/main" id="{DAD810AD-0B5C-40E8-B0C8-232B9DFC588B}"/>
              </a:ext>
            </a:extLst>
          </p:cNvPr>
          <p:cNvSpPr>
            <a:spLocks/>
          </p:cNvSpPr>
          <p:nvPr/>
        </p:nvSpPr>
        <p:spPr bwMode="auto">
          <a:xfrm>
            <a:off x="8134350" y="4572374"/>
            <a:ext cx="454025" cy="314325"/>
          </a:xfrm>
          <a:custGeom>
            <a:avLst/>
            <a:gdLst>
              <a:gd name="T0" fmla="*/ 320649 w 21599"/>
              <a:gd name="T1" fmla="*/ 0 h 15293"/>
              <a:gd name="T2" fmla="*/ 454025 w 21599"/>
              <a:gd name="T3" fmla="*/ 311263 h 15293"/>
              <a:gd name="T4" fmla="*/ 0 w 21599"/>
              <a:gd name="T5" fmla="*/ 314325 h 15293"/>
              <a:gd name="T6" fmla="*/ 0 60000 65536"/>
              <a:gd name="T7" fmla="*/ 0 60000 65536"/>
              <a:gd name="T8" fmla="*/ 0 60000 65536"/>
              <a:gd name="T9" fmla="*/ 0 w 21599"/>
              <a:gd name="T10" fmla="*/ 0 h 15293"/>
              <a:gd name="T11" fmla="*/ 21599 w 21599"/>
              <a:gd name="T12" fmla="*/ 15293 h 15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15293" fill="none" extrusionOk="0">
                <a:moveTo>
                  <a:pt x="15253" y="0"/>
                </a:moveTo>
                <a:cubicBezTo>
                  <a:pt x="19280" y="4015"/>
                  <a:pt x="21560" y="9457"/>
                  <a:pt x="21599" y="15143"/>
                </a:cubicBezTo>
              </a:path>
              <a:path w="21599" h="15293" stroke="0" extrusionOk="0">
                <a:moveTo>
                  <a:pt x="15253" y="0"/>
                </a:moveTo>
                <a:cubicBezTo>
                  <a:pt x="19280" y="4015"/>
                  <a:pt x="21560" y="9457"/>
                  <a:pt x="21599" y="15143"/>
                </a:cubicBezTo>
                <a:lnTo>
                  <a:pt x="0" y="1529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Freeform 39">
            <a:extLst>
              <a:ext uri="{FF2B5EF4-FFF2-40B4-BE49-F238E27FC236}">
                <a16:creationId xmlns:a16="http://schemas.microsoft.com/office/drawing/2014/main" id="{2733C441-2E33-4838-9734-3A39EE793850}"/>
              </a:ext>
            </a:extLst>
          </p:cNvPr>
          <p:cNvSpPr>
            <a:spLocks/>
          </p:cNvSpPr>
          <p:nvPr/>
        </p:nvSpPr>
        <p:spPr bwMode="auto">
          <a:xfrm>
            <a:off x="8772525" y="3010484"/>
            <a:ext cx="936625" cy="266700"/>
          </a:xfrm>
          <a:custGeom>
            <a:avLst/>
            <a:gdLst>
              <a:gd name="T0" fmla="*/ 0 w 590"/>
              <a:gd name="T1" fmla="*/ 168 h 168"/>
              <a:gd name="T2" fmla="*/ 206 w 590"/>
              <a:gd name="T3" fmla="*/ 24 h 168"/>
              <a:gd name="T4" fmla="*/ 446 w 590"/>
              <a:gd name="T5" fmla="*/ 24 h 168"/>
              <a:gd name="T6" fmla="*/ 590 w 590"/>
              <a:gd name="T7" fmla="*/ 12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590"/>
              <a:gd name="T13" fmla="*/ 0 h 168"/>
              <a:gd name="T14" fmla="*/ 590 w 590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" h="168">
                <a:moveTo>
                  <a:pt x="0" y="168"/>
                </a:moveTo>
                <a:cubicBezTo>
                  <a:pt x="34" y="143"/>
                  <a:pt x="132" y="48"/>
                  <a:pt x="206" y="24"/>
                </a:cubicBezTo>
                <a:cubicBezTo>
                  <a:pt x="280" y="0"/>
                  <a:pt x="382" y="8"/>
                  <a:pt x="446" y="24"/>
                </a:cubicBezTo>
                <a:cubicBezTo>
                  <a:pt x="510" y="40"/>
                  <a:pt x="550" y="80"/>
                  <a:pt x="590" y="12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Freeform 40">
            <a:extLst>
              <a:ext uri="{FF2B5EF4-FFF2-40B4-BE49-F238E27FC236}">
                <a16:creationId xmlns:a16="http://schemas.microsoft.com/office/drawing/2014/main" id="{CD416D21-20EB-4731-8A55-93CA7013EC66}"/>
              </a:ext>
            </a:extLst>
          </p:cNvPr>
          <p:cNvSpPr>
            <a:spLocks/>
          </p:cNvSpPr>
          <p:nvPr/>
        </p:nvSpPr>
        <p:spPr bwMode="auto">
          <a:xfrm>
            <a:off x="9037637" y="2656471"/>
            <a:ext cx="936625" cy="266700"/>
          </a:xfrm>
          <a:custGeom>
            <a:avLst/>
            <a:gdLst>
              <a:gd name="T0" fmla="*/ 0 w 590"/>
              <a:gd name="T1" fmla="*/ 168 h 168"/>
              <a:gd name="T2" fmla="*/ 206 w 590"/>
              <a:gd name="T3" fmla="*/ 24 h 168"/>
              <a:gd name="T4" fmla="*/ 446 w 590"/>
              <a:gd name="T5" fmla="*/ 24 h 168"/>
              <a:gd name="T6" fmla="*/ 590 w 590"/>
              <a:gd name="T7" fmla="*/ 12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590"/>
              <a:gd name="T13" fmla="*/ 0 h 168"/>
              <a:gd name="T14" fmla="*/ 590 w 590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" h="168">
                <a:moveTo>
                  <a:pt x="0" y="168"/>
                </a:moveTo>
                <a:cubicBezTo>
                  <a:pt x="34" y="143"/>
                  <a:pt x="132" y="48"/>
                  <a:pt x="206" y="24"/>
                </a:cubicBezTo>
                <a:cubicBezTo>
                  <a:pt x="280" y="0"/>
                  <a:pt x="382" y="8"/>
                  <a:pt x="446" y="24"/>
                </a:cubicBezTo>
                <a:cubicBezTo>
                  <a:pt x="510" y="40"/>
                  <a:pt x="550" y="80"/>
                  <a:pt x="590" y="12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" name="Line 41">
            <a:extLst>
              <a:ext uri="{FF2B5EF4-FFF2-40B4-BE49-F238E27FC236}">
                <a16:creationId xmlns:a16="http://schemas.microsoft.com/office/drawing/2014/main" id="{8DC624F0-E542-410F-8597-BE96DE16B2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77287" y="2926346"/>
            <a:ext cx="260350" cy="3540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" name="Line 43">
            <a:extLst>
              <a:ext uri="{FF2B5EF4-FFF2-40B4-BE49-F238E27FC236}">
                <a16:creationId xmlns:a16="http://schemas.microsoft.com/office/drawing/2014/main" id="{FDFF440F-BDAA-47BA-8418-C48B9E455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3237" y="2656471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1" name="Object 44">
            <a:extLst>
              <a:ext uri="{FF2B5EF4-FFF2-40B4-BE49-F238E27FC236}">
                <a16:creationId xmlns:a16="http://schemas.microsoft.com/office/drawing/2014/main" id="{10ED90FD-A982-4DB3-8146-7F0B6C0CD8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758224"/>
              </p:ext>
            </p:extLst>
          </p:nvPr>
        </p:nvGraphicFramePr>
        <p:xfrm>
          <a:off x="10790237" y="2656471"/>
          <a:ext cx="11699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34680" imgH="228600" progId="Equation.DSMT4">
                  <p:embed/>
                </p:oleObj>
              </mc:Choice>
              <mc:Fallback>
                <p:oleObj name="Equation" r:id="rId13" imgW="634680" imgH="228600" progId="Equation.DSMT4">
                  <p:embed/>
                  <p:pic>
                    <p:nvPicPr>
                      <p:cNvPr id="17415" name="Object 44">
                        <a:extLst>
                          <a:ext uri="{FF2B5EF4-FFF2-40B4-BE49-F238E27FC236}">
                            <a16:creationId xmlns:a16="http://schemas.microsoft.com/office/drawing/2014/main" id="{1E8582F4-3A7A-47F5-AB8D-937F0C2EA1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0237" y="2656471"/>
                        <a:ext cx="1169988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Line 45">
            <a:extLst>
              <a:ext uri="{FF2B5EF4-FFF2-40B4-BE49-F238E27FC236}">
                <a16:creationId xmlns:a16="http://schemas.microsoft.com/office/drawing/2014/main" id="{B325EC3A-9E93-4BDB-8C92-FBA562F8B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5437" y="2656471"/>
            <a:ext cx="1588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" name="Text Box 11">
            <a:extLst>
              <a:ext uri="{FF2B5EF4-FFF2-40B4-BE49-F238E27FC236}">
                <a16:creationId xmlns:a16="http://schemas.microsoft.com/office/drawing/2014/main" id="{1DCF2FE4-4AA9-4595-A89C-E7E8847A1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7" y="5126488"/>
            <a:ext cx="4084639" cy="646331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800" dirty="0">
                <a:latin typeface="+mn-lt"/>
              </a:rPr>
              <a:t>The LE flapped area </a:t>
            </a:r>
            <a:r>
              <a:rPr lang="en-GB" altLang="en-US" sz="1800" dirty="0" err="1">
                <a:latin typeface="+mn-lt"/>
              </a:rPr>
              <a:t>S</a:t>
            </a:r>
            <a:r>
              <a:rPr lang="en-GB" altLang="en-US" sz="1800" baseline="-25000" dirty="0" err="1">
                <a:latin typeface="+mn-lt"/>
              </a:rPr>
              <a:t>wf_LE</a:t>
            </a:r>
            <a:r>
              <a:rPr lang="en-GB" altLang="en-US" sz="1800" dirty="0">
                <a:latin typeface="+mn-lt"/>
              </a:rPr>
              <a:t> is generally larger than the TE flapped area </a:t>
            </a:r>
            <a:r>
              <a:rPr lang="en-GB" altLang="en-US" sz="1800" dirty="0" err="1">
                <a:latin typeface="+mn-lt"/>
              </a:rPr>
              <a:t>S</a:t>
            </a:r>
            <a:r>
              <a:rPr lang="en-GB" altLang="en-US" sz="1800" baseline="-25000" dirty="0" err="1">
                <a:latin typeface="+mn-lt"/>
              </a:rPr>
              <a:t>wf_TE</a:t>
            </a:r>
            <a:endParaRPr lang="en-GB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67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AC2E-F4CE-4638-B660-7D3818EF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8.4 </a:t>
            </a:r>
            <a:r>
              <a:rPr lang="en-US" sz="3600" dirty="0"/>
              <a:t>High Lift Devices</a:t>
            </a:r>
            <a:br>
              <a:rPr lang="en-US" dirty="0"/>
            </a:br>
            <a:r>
              <a:rPr lang="en-US" dirty="0"/>
              <a:t>Calculation of the flapped wing surface </a:t>
            </a:r>
            <a:r>
              <a:rPr lang="en-US" dirty="0" err="1"/>
              <a:t>S</a:t>
            </a:r>
            <a:r>
              <a:rPr lang="en-US" baseline="-25000" dirty="0" err="1"/>
              <a:t>wf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9C8C-5B7D-4EAB-B97D-DA193DBE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000" dirty="0"/>
              <a:t>From the previous slides, we know that the flapped wing surface is defined as:</a:t>
            </a:r>
          </a:p>
          <a:p>
            <a:pPr marL="0" indent="0" eaLnBrk="1" hangingPunct="1">
              <a:buNone/>
            </a:pPr>
            <a:endParaRPr lang="en-GB" alt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Now we know the % of the wing that is flapped, but how do we calculate the span wise flapped section </a:t>
            </a:r>
            <a:r>
              <a:rPr lang="en-US" sz="2000" dirty="0" err="1"/>
              <a:t>l</a:t>
            </a:r>
            <a:r>
              <a:rPr lang="en-US" sz="2000" baseline="-25000" dirty="0" err="1"/>
              <a:t>flaps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5" name="Object 4">
            <a:extLst>
              <a:ext uri="{FF2B5EF4-FFF2-40B4-BE49-F238E27FC236}">
                <a16:creationId xmlns:a16="http://schemas.microsoft.com/office/drawing/2014/main" id="{F2EC2821-853F-436E-8CC3-49101A285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5919" y="2019786"/>
          <a:ext cx="38401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760" imgH="444240" progId="Equation.DSMT4">
                  <p:embed/>
                </p:oleObj>
              </mc:Choice>
              <mc:Fallback>
                <p:oleObj name="Equation" r:id="rId3" imgW="1904760" imgH="444240" progId="Equation.DSMT4">
                  <p:embed/>
                  <p:pic>
                    <p:nvPicPr>
                      <p:cNvPr id="75" name="Object 4">
                        <a:extLst>
                          <a:ext uri="{FF2B5EF4-FFF2-40B4-BE49-F238E27FC236}">
                            <a16:creationId xmlns:a16="http://schemas.microsoft.com/office/drawing/2014/main" id="{F2EC2821-853F-436E-8CC3-49101A2858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919" y="2019786"/>
                        <a:ext cx="384016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F15A1F8-1AF3-4F77-AEDF-51358E901FB2}"/>
              </a:ext>
            </a:extLst>
          </p:cNvPr>
          <p:cNvGrpSpPr/>
          <p:nvPr/>
        </p:nvGrpSpPr>
        <p:grpSpPr>
          <a:xfrm>
            <a:off x="6853310" y="3445322"/>
            <a:ext cx="4338945" cy="2440262"/>
            <a:chOff x="6593243" y="3218461"/>
            <a:chExt cx="4338945" cy="2440262"/>
          </a:xfrm>
        </p:grpSpPr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1AA7431B-53ED-4D4A-888C-D3A5C984D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55308" y="3653918"/>
              <a:ext cx="3192435" cy="1521884"/>
            </a:xfrm>
            <a:custGeom>
              <a:avLst/>
              <a:gdLst>
                <a:gd name="T0" fmla="*/ 2445 w 2448"/>
                <a:gd name="T1" fmla="*/ 0 h 1167"/>
                <a:gd name="T2" fmla="*/ 2 w 2448"/>
                <a:gd name="T3" fmla="*/ 755 h 1167"/>
                <a:gd name="T4" fmla="*/ 0 w 2448"/>
                <a:gd name="T5" fmla="*/ 1167 h 1167"/>
                <a:gd name="T6" fmla="*/ 2448 w 2448"/>
                <a:gd name="T7" fmla="*/ 927 h 1167"/>
                <a:gd name="T8" fmla="*/ 2448 w 2448"/>
                <a:gd name="T9" fmla="*/ 15 h 1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1167"/>
                <a:gd name="T17" fmla="*/ 2448 w 2448"/>
                <a:gd name="T18" fmla="*/ 1167 h 1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1167">
                  <a:moveTo>
                    <a:pt x="2445" y="0"/>
                  </a:moveTo>
                  <a:lnTo>
                    <a:pt x="2" y="755"/>
                  </a:lnTo>
                  <a:lnTo>
                    <a:pt x="0" y="1167"/>
                  </a:lnTo>
                  <a:lnTo>
                    <a:pt x="2448" y="927"/>
                  </a:lnTo>
                  <a:lnTo>
                    <a:pt x="2448" y="1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7" name="Group 37">
              <a:extLst>
                <a:ext uri="{FF2B5EF4-FFF2-40B4-BE49-F238E27FC236}">
                  <a16:creationId xmlns:a16="http://schemas.microsoft.com/office/drawing/2014/main" id="{556FB458-2FA1-49CF-8209-0D38A9FD3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93243" y="3294440"/>
              <a:ext cx="1189339" cy="2364283"/>
              <a:chOff x="2593" y="1204"/>
              <a:chExt cx="912" cy="1597"/>
            </a:xfrm>
          </p:grpSpPr>
          <p:sp>
            <p:nvSpPr>
              <p:cNvPr id="39" name="Line 4">
                <a:extLst>
                  <a:ext uri="{FF2B5EF4-FFF2-40B4-BE49-F238E27FC236}">
                    <a16:creationId xmlns:a16="http://schemas.microsoft.com/office/drawing/2014/main" id="{C3F2247D-2839-4FDC-A548-3EEC103E6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296"/>
                <a:ext cx="0" cy="1472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" name="Line 5">
                <a:extLst>
                  <a:ext uri="{FF2B5EF4-FFF2-40B4-BE49-F238E27FC236}">
                    <a16:creationId xmlns:a16="http://schemas.microsoft.com/office/drawing/2014/main" id="{B8A64F0E-889F-489C-A5D2-AEC78858A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248"/>
                <a:ext cx="0" cy="1472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8A8B7AB2-99B0-4D0F-862D-FC80F9418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" y="1204"/>
                <a:ext cx="912" cy="152"/>
              </a:xfrm>
              <a:custGeom>
                <a:avLst/>
                <a:gdLst>
                  <a:gd name="T0" fmla="*/ 0 w 672"/>
                  <a:gd name="T1" fmla="*/ 152 h 152"/>
                  <a:gd name="T2" fmla="*/ 243 w 672"/>
                  <a:gd name="T3" fmla="*/ 5 h 152"/>
                  <a:gd name="T4" fmla="*/ 482 w 672"/>
                  <a:gd name="T5" fmla="*/ 124 h 152"/>
                  <a:gd name="T6" fmla="*/ 591 w 672"/>
                  <a:gd name="T7" fmla="*/ 45 h 152"/>
                  <a:gd name="T8" fmla="*/ 672 w 672"/>
                  <a:gd name="T9" fmla="*/ 104 h 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152"/>
                  <a:gd name="T17" fmla="*/ 672 w 672"/>
                  <a:gd name="T18" fmla="*/ 152 h 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152">
                    <a:moveTo>
                      <a:pt x="0" y="152"/>
                    </a:moveTo>
                    <a:cubicBezTo>
                      <a:pt x="41" y="127"/>
                      <a:pt x="163" y="10"/>
                      <a:pt x="243" y="5"/>
                    </a:cubicBezTo>
                    <a:cubicBezTo>
                      <a:pt x="323" y="0"/>
                      <a:pt x="424" y="117"/>
                      <a:pt x="482" y="124"/>
                    </a:cubicBezTo>
                    <a:cubicBezTo>
                      <a:pt x="540" y="131"/>
                      <a:pt x="559" y="48"/>
                      <a:pt x="591" y="45"/>
                    </a:cubicBezTo>
                    <a:cubicBezTo>
                      <a:pt x="623" y="42"/>
                      <a:pt x="655" y="92"/>
                      <a:pt x="672" y="10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5" name="Freeform 7">
                <a:extLst>
                  <a:ext uri="{FF2B5EF4-FFF2-40B4-BE49-F238E27FC236}">
                    <a16:creationId xmlns:a16="http://schemas.microsoft.com/office/drawing/2014/main" id="{60BBA8AE-E8B4-4416-B57F-CE8609A32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" y="2649"/>
                <a:ext cx="912" cy="152"/>
              </a:xfrm>
              <a:custGeom>
                <a:avLst/>
                <a:gdLst>
                  <a:gd name="T0" fmla="*/ 0 w 672"/>
                  <a:gd name="T1" fmla="*/ 152 h 152"/>
                  <a:gd name="T2" fmla="*/ 243 w 672"/>
                  <a:gd name="T3" fmla="*/ 5 h 152"/>
                  <a:gd name="T4" fmla="*/ 482 w 672"/>
                  <a:gd name="T5" fmla="*/ 124 h 152"/>
                  <a:gd name="T6" fmla="*/ 591 w 672"/>
                  <a:gd name="T7" fmla="*/ 45 h 152"/>
                  <a:gd name="T8" fmla="*/ 672 w 672"/>
                  <a:gd name="T9" fmla="*/ 104 h 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152"/>
                  <a:gd name="T17" fmla="*/ 672 w 672"/>
                  <a:gd name="T18" fmla="*/ 152 h 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152">
                    <a:moveTo>
                      <a:pt x="0" y="152"/>
                    </a:moveTo>
                    <a:cubicBezTo>
                      <a:pt x="41" y="127"/>
                      <a:pt x="163" y="10"/>
                      <a:pt x="243" y="5"/>
                    </a:cubicBezTo>
                    <a:cubicBezTo>
                      <a:pt x="323" y="0"/>
                      <a:pt x="424" y="117"/>
                      <a:pt x="482" y="124"/>
                    </a:cubicBezTo>
                    <a:cubicBezTo>
                      <a:pt x="540" y="131"/>
                      <a:pt x="559" y="48"/>
                      <a:pt x="591" y="45"/>
                    </a:cubicBezTo>
                    <a:cubicBezTo>
                      <a:pt x="623" y="42"/>
                      <a:pt x="655" y="92"/>
                      <a:pt x="672" y="10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7" name="Line 8">
              <a:extLst>
                <a:ext uri="{FF2B5EF4-FFF2-40B4-BE49-F238E27FC236}">
                  <a16:creationId xmlns:a16="http://schemas.microsoft.com/office/drawing/2014/main" id="{39948DCD-7596-4768-B6A9-66DFACFCA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2325" y="3653918"/>
              <a:ext cx="37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id="{9C5D860C-855F-4060-9F5E-DA2225FBE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2326" y="4858906"/>
              <a:ext cx="456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10">
              <a:extLst>
                <a:ext uri="{FF2B5EF4-FFF2-40B4-BE49-F238E27FC236}">
                  <a16:creationId xmlns:a16="http://schemas.microsoft.com/office/drawing/2014/main" id="{5E47ACB7-BBA2-4EBF-B0A7-8A69DCC73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7846" y="3653918"/>
              <a:ext cx="0" cy="1204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8D80C4DC-0F59-4930-BFFC-D926D7BBF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3674" y="5181414"/>
              <a:ext cx="18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" name="Line 12">
              <a:extLst>
                <a:ext uri="{FF2B5EF4-FFF2-40B4-BE49-F238E27FC236}">
                  <a16:creationId xmlns:a16="http://schemas.microsoft.com/office/drawing/2014/main" id="{1281D0D5-B73F-4687-B9CF-87AC4CC8F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7049" y="4632717"/>
              <a:ext cx="18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" name="Line 13">
              <a:extLst>
                <a:ext uri="{FF2B5EF4-FFF2-40B4-BE49-F238E27FC236}">
                  <a16:creationId xmlns:a16="http://schemas.microsoft.com/office/drawing/2014/main" id="{C882394F-3225-4AFE-8C02-9CB1708E8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0565" y="4650647"/>
              <a:ext cx="0" cy="512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" name="Text Box 15">
              <a:extLst>
                <a:ext uri="{FF2B5EF4-FFF2-40B4-BE49-F238E27FC236}">
                  <a16:creationId xmlns:a16="http://schemas.microsoft.com/office/drawing/2014/main" id="{0DA6E258-5F21-4D64-9337-A6775C01A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828" y="4037849"/>
              <a:ext cx="36099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dirty="0">
                  <a:latin typeface="+mn-lt"/>
                </a:rPr>
                <a:t>C</a:t>
              </a:r>
              <a:r>
                <a:rPr lang="en-GB" altLang="en-US" baseline="-25000" dirty="0">
                  <a:latin typeface="+mn-lt"/>
                </a:rPr>
                <a:t>r</a:t>
              </a:r>
            </a:p>
          </p:txBody>
        </p:sp>
        <p:sp>
          <p:nvSpPr>
            <p:cNvPr id="58" name="Line 17">
              <a:extLst>
                <a:ext uri="{FF2B5EF4-FFF2-40B4-BE49-F238E27FC236}">
                  <a16:creationId xmlns:a16="http://schemas.microsoft.com/office/drawing/2014/main" id="{A35578D5-F9B1-40BB-B6BA-38818C90F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689" y="3833541"/>
              <a:ext cx="36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18">
              <a:extLst>
                <a:ext uri="{FF2B5EF4-FFF2-40B4-BE49-F238E27FC236}">
                  <a16:creationId xmlns:a16="http://schemas.microsoft.com/office/drawing/2014/main" id="{27431D36-6132-4193-87B8-667FB1D50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4260" y="4905853"/>
              <a:ext cx="36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61" name="Line 19">
              <a:extLst>
                <a:ext uri="{FF2B5EF4-FFF2-40B4-BE49-F238E27FC236}">
                  <a16:creationId xmlns:a16="http://schemas.microsoft.com/office/drawing/2014/main" id="{C00C94C1-D52B-4AE2-BF25-E1BD9DE0F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8345" y="3863138"/>
              <a:ext cx="0" cy="1005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" name="Line 21">
              <a:extLst>
                <a:ext uri="{FF2B5EF4-FFF2-40B4-BE49-F238E27FC236}">
                  <a16:creationId xmlns:a16="http://schemas.microsoft.com/office/drawing/2014/main" id="{7800A1DE-1475-447B-B24C-24FFCA228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5308" y="3218461"/>
              <a:ext cx="0" cy="2377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" name="Line 23">
              <a:extLst>
                <a:ext uri="{FF2B5EF4-FFF2-40B4-BE49-F238E27FC236}">
                  <a16:creationId xmlns:a16="http://schemas.microsoft.com/office/drawing/2014/main" id="{69ABAAE8-6C2B-406E-8C4C-760E67B03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47743" y="5228016"/>
              <a:ext cx="0" cy="274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6" name="Line 24">
              <a:extLst>
                <a:ext uri="{FF2B5EF4-FFF2-40B4-BE49-F238E27FC236}">
                  <a16:creationId xmlns:a16="http://schemas.microsoft.com/office/drawing/2014/main" id="{BC7B350C-F17B-48DE-A937-D40A7E71D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5308" y="5448695"/>
              <a:ext cx="31924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7" name="Line 26">
              <a:extLst>
                <a:ext uri="{FF2B5EF4-FFF2-40B4-BE49-F238E27FC236}">
                  <a16:creationId xmlns:a16="http://schemas.microsoft.com/office/drawing/2014/main" id="{31CCD00D-81BA-488D-8AD3-198EE189E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4173" y="3693406"/>
              <a:ext cx="436085" cy="369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Line 29">
              <a:extLst>
                <a:ext uri="{FF2B5EF4-FFF2-40B4-BE49-F238E27FC236}">
                  <a16:creationId xmlns:a16="http://schemas.microsoft.com/office/drawing/2014/main" id="{EB3AB58B-6F6E-44C7-A2C8-9B754533C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5832" y="3520706"/>
              <a:ext cx="938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9" name="Text Box 28">
              <a:extLst>
                <a:ext uri="{FF2B5EF4-FFF2-40B4-BE49-F238E27FC236}">
                  <a16:creationId xmlns:a16="http://schemas.microsoft.com/office/drawing/2014/main" id="{48BA33A6-DBEC-4610-912E-B077188B2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9092" y="3263657"/>
              <a:ext cx="2006087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sz="1400" dirty="0">
                  <a:latin typeface="+mn-lt"/>
                </a:rPr>
                <a:t>Fuselage diameter d</a:t>
              </a:r>
            </a:p>
          </p:txBody>
        </p:sp>
        <p:sp>
          <p:nvSpPr>
            <p:cNvPr id="70" name="Text Box 25">
              <a:extLst>
                <a:ext uri="{FF2B5EF4-FFF2-40B4-BE49-F238E27FC236}">
                  <a16:creationId xmlns:a16="http://schemas.microsoft.com/office/drawing/2014/main" id="{32D91C40-D116-4FBE-963B-9A5DD3FEE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7140" y="5311281"/>
              <a:ext cx="439544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sz="1400" dirty="0">
                  <a:latin typeface="+mn-lt"/>
                </a:rPr>
                <a:t>b/2</a:t>
              </a:r>
            </a:p>
          </p:txBody>
        </p:sp>
        <p:sp>
          <p:nvSpPr>
            <p:cNvPr id="106" name="Line 26">
              <a:extLst>
                <a:ext uri="{FF2B5EF4-FFF2-40B4-BE49-F238E27FC236}">
                  <a16:creationId xmlns:a16="http://schemas.microsoft.com/office/drawing/2014/main" id="{3DA59A87-9511-4268-8777-617F8B9C0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50630" y="3430642"/>
              <a:ext cx="419149" cy="60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6380E405-6F19-4696-A712-DE942C174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0713" y="4744615"/>
              <a:ext cx="3714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dirty="0"/>
                <a:t>C</a:t>
              </a:r>
              <a:r>
                <a:rPr lang="en-GB" altLang="en-US" baseline="-25000" dirty="0"/>
                <a:t>t</a:t>
              </a:r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B84A31D5-A490-4535-8448-6998DD2C6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4260" y="5366210"/>
              <a:ext cx="1923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8" name="Text Box 25">
              <a:extLst>
                <a:ext uri="{FF2B5EF4-FFF2-40B4-BE49-F238E27FC236}">
                  <a16:creationId xmlns:a16="http://schemas.microsoft.com/office/drawing/2014/main" id="{B3886552-7DBF-4C59-97B4-800D0D650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8151" y="5040877"/>
              <a:ext cx="45660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sz="1400" dirty="0" err="1">
                  <a:latin typeface="+mn-lt"/>
                </a:rPr>
                <a:t>l</a:t>
              </a:r>
              <a:r>
                <a:rPr lang="en-GB" altLang="en-US" sz="1400" baseline="-25000" dirty="0" err="1">
                  <a:latin typeface="+mn-lt"/>
                </a:rPr>
                <a:t>flaps</a:t>
              </a:r>
              <a:endParaRPr lang="en-GB" altLang="en-US" sz="1400" baseline="-25000" dirty="0">
                <a:latin typeface="+mn-lt"/>
              </a:endParaRPr>
            </a:p>
          </p:txBody>
        </p:sp>
        <p:sp>
          <p:nvSpPr>
            <p:cNvPr id="40" name="Line 23">
              <a:extLst>
                <a:ext uri="{FF2B5EF4-FFF2-40B4-BE49-F238E27FC236}">
                  <a16:creationId xmlns:a16="http://schemas.microsoft.com/office/drawing/2014/main" id="{BF865729-3A0D-488A-AAEC-0CF5D7FE3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9287" y="5140930"/>
              <a:ext cx="0" cy="274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2" name="Text Box 16">
              <a:extLst>
                <a:ext uri="{FF2B5EF4-FFF2-40B4-BE49-F238E27FC236}">
                  <a16:creationId xmlns:a16="http://schemas.microsoft.com/office/drawing/2014/main" id="{DE2E63C6-769E-4474-8779-C70457DD1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1372" y="3403338"/>
              <a:ext cx="680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dirty="0" err="1"/>
                <a:t>C</a:t>
              </a:r>
              <a:r>
                <a:rPr lang="en-GB" altLang="en-US" baseline="-25000" dirty="0" err="1"/>
                <a:t>f,root</a:t>
              </a:r>
              <a:endParaRPr lang="en-GB" altLang="en-US" baseline="-25000" dirty="0"/>
            </a:p>
          </p:txBody>
        </p:sp>
        <p:sp>
          <p:nvSpPr>
            <p:cNvPr id="43" name="Line 17">
              <a:extLst>
                <a:ext uri="{FF2B5EF4-FFF2-40B4-BE49-F238E27FC236}">
                  <a16:creationId xmlns:a16="http://schemas.microsoft.com/office/drawing/2014/main" id="{C1AF8B37-FC36-40A9-9822-597105DE3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7624" y="4435329"/>
              <a:ext cx="36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" name="Line 18">
              <a:extLst>
                <a:ext uri="{FF2B5EF4-FFF2-40B4-BE49-F238E27FC236}">
                  <a16:creationId xmlns:a16="http://schemas.microsoft.com/office/drawing/2014/main" id="{1F1BA31C-5D4E-474B-96AC-62CCA0939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7624" y="5112447"/>
              <a:ext cx="36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6" name="Line 19">
              <a:extLst>
                <a:ext uri="{FF2B5EF4-FFF2-40B4-BE49-F238E27FC236}">
                  <a16:creationId xmlns:a16="http://schemas.microsoft.com/office/drawing/2014/main" id="{3A6BC77C-C7DA-4076-8407-071C971E0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99964" y="4457101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" name="Line 26">
              <a:extLst>
                <a:ext uri="{FF2B5EF4-FFF2-40B4-BE49-F238E27FC236}">
                  <a16:creationId xmlns:a16="http://schemas.microsoft.com/office/drawing/2014/main" id="{AF1F43EB-E8B3-42DF-912B-266B0054C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17995" y="4205381"/>
              <a:ext cx="429746" cy="432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16">
              <a:extLst>
                <a:ext uri="{FF2B5EF4-FFF2-40B4-BE49-F238E27FC236}">
                  <a16:creationId xmlns:a16="http://schemas.microsoft.com/office/drawing/2014/main" id="{D2841DFA-8863-4CFC-B2B5-F32A5C8C5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0290" y="3826921"/>
              <a:ext cx="5789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dirty="0" err="1"/>
                <a:t>C</a:t>
              </a:r>
              <a:r>
                <a:rPr lang="en-GB" altLang="en-US" baseline="-25000" dirty="0" err="1"/>
                <a:t>f,tip</a:t>
              </a:r>
              <a:endParaRPr lang="en-GB" altLang="en-US" baseline="-25000" dirty="0"/>
            </a:p>
          </p:txBody>
        </p:sp>
        <p:sp>
          <p:nvSpPr>
            <p:cNvPr id="56" name="Line 17">
              <a:extLst>
                <a:ext uri="{FF2B5EF4-FFF2-40B4-BE49-F238E27FC236}">
                  <a16:creationId xmlns:a16="http://schemas.microsoft.com/office/drawing/2014/main" id="{B4F6EABB-F916-4F3C-A6DB-7CD8351F3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5087" y="4545982"/>
              <a:ext cx="1892537" cy="3891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9" name="Line 17">
              <a:extLst>
                <a:ext uri="{FF2B5EF4-FFF2-40B4-BE49-F238E27FC236}">
                  <a16:creationId xmlns:a16="http://schemas.microsoft.com/office/drawing/2014/main" id="{0210F86A-9DBB-4782-80A1-A1195023F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29287" y="4445174"/>
              <a:ext cx="0" cy="640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1" name="Line 17">
              <a:extLst>
                <a:ext uri="{FF2B5EF4-FFF2-40B4-BE49-F238E27FC236}">
                  <a16:creationId xmlns:a16="http://schemas.microsoft.com/office/drawing/2014/main" id="{0A54050A-23AB-478F-84CC-DF612A038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07056" y="3841229"/>
              <a:ext cx="0" cy="1097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2" name="Line 17">
              <a:extLst>
                <a:ext uri="{FF2B5EF4-FFF2-40B4-BE49-F238E27FC236}">
                  <a16:creationId xmlns:a16="http://schemas.microsoft.com/office/drawing/2014/main" id="{A9FBEA9F-D5F0-4E4D-AE37-7861D8C79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25311" y="4563807"/>
              <a:ext cx="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3" name="Line 17">
              <a:extLst>
                <a:ext uri="{FF2B5EF4-FFF2-40B4-BE49-F238E27FC236}">
                  <a16:creationId xmlns:a16="http://schemas.microsoft.com/office/drawing/2014/main" id="{1EC1DF70-80E1-43A5-AB8B-1AFCFA03B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17624" y="4914301"/>
              <a:ext cx="0" cy="18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4" name="Line 23">
              <a:extLst>
                <a:ext uri="{FF2B5EF4-FFF2-40B4-BE49-F238E27FC236}">
                  <a16:creationId xmlns:a16="http://schemas.microsoft.com/office/drawing/2014/main" id="{8CBE3483-8B6D-4B61-B91D-4E37A45E7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056" y="4999412"/>
              <a:ext cx="0" cy="411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9FB24A53-3F63-4F15-9B83-86DE8DD53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9565" y="5366210"/>
              <a:ext cx="575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C4549574-63F0-48BC-9551-AFE39CAF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4965" y="5009268"/>
              <a:ext cx="46807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sz="1400" dirty="0" err="1">
                  <a:latin typeface="+mn-lt"/>
                </a:rPr>
                <a:t>l</a:t>
              </a:r>
              <a:r>
                <a:rPr lang="en-GB" altLang="en-US" sz="1400" baseline="-25000" dirty="0" err="1">
                  <a:latin typeface="+mn-lt"/>
                </a:rPr>
                <a:t>froot</a:t>
              </a:r>
              <a:endParaRPr lang="en-GB" altLang="en-US" sz="1400" baseline="-25000" dirty="0">
                <a:latin typeface="+mn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5B64FF2-A804-40AB-9D09-B6FF3A565520}"/>
              </a:ext>
            </a:extLst>
          </p:cNvPr>
          <p:cNvGrpSpPr/>
          <p:nvPr/>
        </p:nvGrpSpPr>
        <p:grpSpPr>
          <a:xfrm>
            <a:off x="1121391" y="3820865"/>
            <a:ext cx="4572000" cy="1990169"/>
            <a:chOff x="1607580" y="2005498"/>
            <a:chExt cx="4572000" cy="1990169"/>
          </a:xfrm>
        </p:grpSpPr>
        <p:pic>
          <p:nvPicPr>
            <p:cNvPr id="64" name="Picture 5">
              <a:extLst>
                <a:ext uri="{FF2B5EF4-FFF2-40B4-BE49-F238E27FC236}">
                  <a16:creationId xmlns:a16="http://schemas.microsoft.com/office/drawing/2014/main" id="{E39ADFC2-D7CD-4710-BD5E-0F7E25A7B8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602"/>
            <a:stretch/>
          </p:blipFill>
          <p:spPr bwMode="auto">
            <a:xfrm>
              <a:off x="1607580" y="2026135"/>
              <a:ext cx="4572000" cy="1837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 Box 17">
              <a:extLst>
                <a:ext uri="{FF2B5EF4-FFF2-40B4-BE49-F238E27FC236}">
                  <a16:creationId xmlns:a16="http://schemas.microsoft.com/office/drawing/2014/main" id="{D0DDE270-2324-484E-9CF4-C259A7BD0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1780" y="3626335"/>
              <a:ext cx="864724" cy="369332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GB" altLang="en-US" sz="1800" dirty="0" err="1">
                  <a:latin typeface="+mn-lt"/>
                </a:rPr>
                <a:t>Swf_TE</a:t>
              </a:r>
              <a:endParaRPr lang="en-GB" altLang="en-US" sz="1800" dirty="0">
                <a:latin typeface="+mn-lt"/>
              </a:endParaRPr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B4D1E92B-E246-425A-A6FE-1C4F60885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180" y="2254735"/>
              <a:ext cx="762000" cy="1371600"/>
            </a:xfrm>
            <a:custGeom>
              <a:avLst/>
              <a:gdLst>
                <a:gd name="T0" fmla="*/ 0 w 480"/>
                <a:gd name="T1" fmla="*/ 184 h 864"/>
                <a:gd name="T2" fmla="*/ 480 w 480"/>
                <a:gd name="T3" fmla="*/ 0 h 864"/>
                <a:gd name="T4" fmla="*/ 480 w 480"/>
                <a:gd name="T5" fmla="*/ 768 h 864"/>
                <a:gd name="T6" fmla="*/ 0 w 480"/>
                <a:gd name="T7" fmla="*/ 864 h 864"/>
                <a:gd name="T8" fmla="*/ 0 w 480"/>
                <a:gd name="T9" fmla="*/ 192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864"/>
                <a:gd name="T17" fmla="*/ 480 w 480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864">
                  <a:moveTo>
                    <a:pt x="0" y="184"/>
                  </a:moveTo>
                  <a:lnTo>
                    <a:pt x="480" y="0"/>
                  </a:lnTo>
                  <a:lnTo>
                    <a:pt x="480" y="768"/>
                  </a:lnTo>
                  <a:lnTo>
                    <a:pt x="0" y="864"/>
                  </a:lnTo>
                  <a:lnTo>
                    <a:pt x="0" y="192"/>
                  </a:lnTo>
                </a:path>
              </a:pathLst>
            </a:custGeom>
            <a:solidFill>
              <a:srgbClr val="FF33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9D715E56-0E10-4CA5-B509-FF808BC72B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38080" y="2292835"/>
              <a:ext cx="762000" cy="1371600"/>
            </a:xfrm>
            <a:custGeom>
              <a:avLst/>
              <a:gdLst>
                <a:gd name="T0" fmla="*/ 0 w 480"/>
                <a:gd name="T1" fmla="*/ 184 h 864"/>
                <a:gd name="T2" fmla="*/ 480 w 480"/>
                <a:gd name="T3" fmla="*/ 0 h 864"/>
                <a:gd name="T4" fmla="*/ 480 w 480"/>
                <a:gd name="T5" fmla="*/ 768 h 864"/>
                <a:gd name="T6" fmla="*/ 0 w 480"/>
                <a:gd name="T7" fmla="*/ 864 h 864"/>
                <a:gd name="T8" fmla="*/ 0 w 480"/>
                <a:gd name="T9" fmla="*/ 192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864"/>
                <a:gd name="T17" fmla="*/ 480 w 480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864">
                  <a:moveTo>
                    <a:pt x="0" y="184"/>
                  </a:moveTo>
                  <a:lnTo>
                    <a:pt x="480" y="0"/>
                  </a:lnTo>
                  <a:lnTo>
                    <a:pt x="480" y="768"/>
                  </a:lnTo>
                  <a:lnTo>
                    <a:pt x="0" y="864"/>
                  </a:lnTo>
                  <a:lnTo>
                    <a:pt x="0" y="192"/>
                  </a:lnTo>
                </a:path>
              </a:pathLst>
            </a:custGeom>
            <a:solidFill>
              <a:srgbClr val="FF33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2AE66A87-F6DA-408C-9BC7-D17538D8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080" y="2073760"/>
              <a:ext cx="638175" cy="1657350"/>
            </a:xfrm>
            <a:prstGeom prst="rect">
              <a:avLst/>
            </a:prstGeom>
            <a:solidFill>
              <a:schemeClr val="bg1">
                <a:lumMod val="65000"/>
                <a:alpha val="34117"/>
              </a:schemeClr>
            </a:soli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nl-NL" altLang="en-US"/>
            </a:p>
          </p:txBody>
        </p:sp>
        <p:sp>
          <p:nvSpPr>
            <p:cNvPr id="84" name="Text Box 25">
              <a:extLst>
                <a:ext uri="{FF2B5EF4-FFF2-40B4-BE49-F238E27FC236}">
                  <a16:creationId xmlns:a16="http://schemas.microsoft.com/office/drawing/2014/main" id="{CFF17FB6-43DD-4FE5-AA14-57CBC79A4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105" y="2005498"/>
              <a:ext cx="9106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+mn-lt"/>
                </a:rPr>
                <a:t>Fuselage</a:t>
              </a:r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2724E872-4BC1-48A2-9C66-E82500AB5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9319" y="2178535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0379342"/>
      </p:ext>
    </p:extLst>
  </p:cSld>
  <p:clrMapOvr>
    <a:masterClrMapping/>
  </p:clrMapOvr>
</p:sld>
</file>

<file path=ppt/theme/theme1.xml><?xml version="1.0" encoding="utf-8"?>
<a:theme xmlns:a="http://schemas.openxmlformats.org/drawingml/2006/main" name="PP_Template_Style3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C-Style2_Template_Wide.pptx" id="{3D0B0D97-259A-449B-8BFC-ECFBCEFB1062}" vid="{A7747E40-3A56-4F4B-B899-A672E231D991}"/>
    </a:ext>
  </a:extLst>
</a:theme>
</file>

<file path=ppt/theme/theme2.xml><?xml version="1.0" encoding="utf-8"?>
<a:theme xmlns:a="http://schemas.openxmlformats.org/drawingml/2006/main" name="Style2_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C-Style2_Template_Wide.pptx" id="{3D0B0D97-259A-449B-8BFC-ECFBCEFB1062}" vid="{9263BF56-27D3-47C2-A6DB-7364355286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USC-MFMS_Wide_Template</Template>
  <TotalTime>3828</TotalTime>
  <Words>1488</Words>
  <Application>Microsoft Office PowerPoint</Application>
  <PresentationFormat>Widescreen</PresentationFormat>
  <Paragraphs>223</Paragraphs>
  <Slides>16</Slides>
  <Notes>14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PP_Template_Style3_Title</vt:lpstr>
      <vt:lpstr>Style2_Footer</vt:lpstr>
      <vt:lpstr>Equation</vt:lpstr>
      <vt:lpstr>WING DESIGN – Calculation of Swf</vt:lpstr>
      <vt:lpstr>8.4 Evaluation of the Lift Curve for the Flapped Wing</vt:lpstr>
      <vt:lpstr>8.4 Evaluation of the Lift Curve for the Flapped Wing</vt:lpstr>
      <vt:lpstr>8.4 Evaluation of the Lift Curve for the Flapped Wing</vt:lpstr>
      <vt:lpstr>8.4 Evaluation of the Lift Curve for the Flapped Wing</vt:lpstr>
      <vt:lpstr>8.4 Evaluation of the Lift Curve for the Flapped Wing</vt:lpstr>
      <vt:lpstr>8.4 Evaluation of the Lift Curve for the Flapped Wing</vt:lpstr>
      <vt:lpstr>8.4 Evaluation of the Lift Curve for the Flapped Wing</vt:lpstr>
      <vt:lpstr>8.4 High Lift Devices Calculation of the flapped wing surface Swf</vt:lpstr>
      <vt:lpstr>8.4 High Lift Devices Calculation of the Swf</vt:lpstr>
      <vt:lpstr>8.4 High Lift Devices Calculation of the Swf</vt:lpstr>
      <vt:lpstr>8.4 High Lift Devices Calculation of the Swf</vt:lpstr>
      <vt:lpstr>8.4 High Lift Devices Calculation of the Swf</vt:lpstr>
      <vt:lpstr>8.4 High Lift Devices Calculation of the Swf</vt:lpstr>
      <vt:lpstr>8.4 High Lift Devices Calculation of the Swf</vt:lpstr>
      <vt:lpstr>WING DESIGN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[Lecture Topic Title] Lecture [#] [Instructor Name]</dc:title>
  <dc:creator>Jaspreet Pandher</dc:creator>
  <cp:lastModifiedBy>De Backer, Wout</cp:lastModifiedBy>
  <cp:revision>381</cp:revision>
  <dcterms:created xsi:type="dcterms:W3CDTF">2019-08-09T12:15:29Z</dcterms:created>
  <dcterms:modified xsi:type="dcterms:W3CDTF">2022-10-14T14:59:59Z</dcterms:modified>
</cp:coreProperties>
</file>