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05"/>
    <p:restoredTop sz="94674"/>
  </p:normalViewPr>
  <p:slideViewPr>
    <p:cSldViewPr snapToGrid="0" snapToObjects="1">
      <p:cViewPr varScale="1">
        <p:scale>
          <a:sx n="67" d="100"/>
          <a:sy n="67" d="100"/>
        </p:scale>
        <p:origin x="208"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dataschool.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BFA0-596E-9444-9D24-9AB409AA2217}"/>
              </a:ext>
            </a:extLst>
          </p:cNvPr>
          <p:cNvSpPr>
            <a:spLocks noGrp="1"/>
          </p:cNvSpPr>
          <p:nvPr>
            <p:ph type="ctrTitle"/>
          </p:nvPr>
        </p:nvSpPr>
        <p:spPr/>
        <p:txBody>
          <a:bodyPr/>
          <a:lstStyle/>
          <a:p>
            <a:r>
              <a:rPr lang="en-US" dirty="0"/>
              <a:t>Telco Customer Churn Analysis</a:t>
            </a:r>
            <a:br>
              <a:rPr lang="en-SG" dirty="0"/>
            </a:br>
            <a:endParaRPr lang="en-US" dirty="0"/>
          </a:p>
        </p:txBody>
      </p:sp>
      <p:sp>
        <p:nvSpPr>
          <p:cNvPr id="3" name="Subtitle 2">
            <a:extLst>
              <a:ext uri="{FF2B5EF4-FFF2-40B4-BE49-F238E27FC236}">
                <a16:creationId xmlns:a16="http://schemas.microsoft.com/office/drawing/2014/main" id="{AC0AE4F9-A9AC-1F4A-8128-BA1D307AD272}"/>
              </a:ext>
            </a:extLst>
          </p:cNvPr>
          <p:cNvSpPr>
            <a:spLocks noGrp="1"/>
          </p:cNvSpPr>
          <p:nvPr>
            <p:ph type="subTitle" idx="1"/>
          </p:nvPr>
        </p:nvSpPr>
        <p:spPr/>
        <p:txBody>
          <a:bodyPr/>
          <a:lstStyle/>
          <a:p>
            <a:r>
              <a:rPr lang="en-US" dirty="0"/>
              <a:t>Han Yew Yong Matthew ID: 1881707B</a:t>
            </a:r>
            <a:endParaRPr lang="en-SG" dirty="0"/>
          </a:p>
          <a:p>
            <a:r>
              <a:rPr lang="en-US" dirty="0"/>
              <a:t>Artificial Intelligence Solutions &amp; Development</a:t>
            </a:r>
            <a:endParaRPr lang="en-SG"/>
          </a:p>
          <a:p>
            <a:endParaRPr lang="en-US" dirty="0"/>
          </a:p>
        </p:txBody>
      </p:sp>
    </p:spTree>
    <p:extLst>
      <p:ext uri="{BB962C8B-B14F-4D97-AF65-F5344CB8AC3E}">
        <p14:creationId xmlns:p14="http://schemas.microsoft.com/office/powerpoint/2010/main" val="325449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364C-6670-4546-B91B-3154F50E2D6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9D6998-ECD2-9345-B4EF-170E6115378F}"/>
              </a:ext>
            </a:extLst>
          </p:cNvPr>
          <p:cNvSpPr>
            <a:spLocks noGrp="1"/>
          </p:cNvSpPr>
          <p:nvPr>
            <p:ph idx="1"/>
          </p:nvPr>
        </p:nvSpPr>
        <p:spPr/>
        <p:txBody>
          <a:bodyPr/>
          <a:lstStyle/>
          <a:p>
            <a:r>
              <a:rPr lang="en-US" dirty="0"/>
              <a:t>Websites: </a:t>
            </a:r>
          </a:p>
          <a:p>
            <a:pPr marL="0" indent="0">
              <a:buNone/>
            </a:pPr>
            <a:r>
              <a:rPr lang="en-US" dirty="0"/>
              <a:t>	-</a:t>
            </a:r>
            <a:r>
              <a:rPr lang="en-US" dirty="0">
                <a:hlinkClick r:id="rId2"/>
              </a:rPr>
              <a:t>www.dataschool.io</a:t>
            </a:r>
            <a:endParaRPr lang="en-US" dirty="0"/>
          </a:p>
          <a:p>
            <a:pPr marL="0" indent="0">
              <a:buNone/>
            </a:pPr>
            <a:r>
              <a:rPr lang="en-US" dirty="0"/>
              <a:t>	-</a:t>
            </a:r>
            <a:r>
              <a:rPr lang="en-US" dirty="0" err="1"/>
              <a:t>www.dataskunksworks.com</a:t>
            </a:r>
            <a:endParaRPr lang="en-US" dirty="0"/>
          </a:p>
          <a:p>
            <a:pPr marL="0" indent="0">
              <a:buNone/>
            </a:pPr>
            <a:r>
              <a:rPr lang="en-US" dirty="0"/>
              <a:t>	-</a:t>
            </a:r>
            <a:r>
              <a:rPr lang="en-US" dirty="0" err="1"/>
              <a:t>www.Kaggle.com</a:t>
            </a:r>
            <a:endParaRPr lang="en-US" dirty="0"/>
          </a:p>
          <a:p>
            <a:pPr marL="0" indent="0">
              <a:buNone/>
            </a:pPr>
            <a:r>
              <a:rPr lang="en-US" dirty="0"/>
              <a:t>	-</a:t>
            </a:r>
            <a:r>
              <a:rPr lang="en-US" dirty="0" err="1"/>
              <a:t>www.elitedatascience.com</a:t>
            </a:r>
            <a:endParaRPr lang="en-US" dirty="0"/>
          </a:p>
          <a:p>
            <a:pPr marL="0" indent="0">
              <a:buNone/>
            </a:pPr>
            <a:endParaRPr lang="en-US" dirty="0"/>
          </a:p>
          <a:p>
            <a:r>
              <a:rPr lang="en-US" dirty="0"/>
              <a:t>Books</a:t>
            </a:r>
          </a:p>
          <a:p>
            <a:pPr marL="0" indent="0">
              <a:buNone/>
            </a:pPr>
            <a:r>
              <a:rPr lang="en-US" dirty="0"/>
              <a:t>	Python for Data Science Handbook</a:t>
            </a:r>
          </a:p>
          <a:p>
            <a:pPr marL="0" indent="0">
              <a:buNone/>
            </a:pPr>
            <a:endParaRPr lang="en-US" dirty="0"/>
          </a:p>
        </p:txBody>
      </p:sp>
    </p:spTree>
    <p:extLst>
      <p:ext uri="{BB962C8B-B14F-4D97-AF65-F5344CB8AC3E}">
        <p14:creationId xmlns:p14="http://schemas.microsoft.com/office/powerpoint/2010/main" val="310376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3A30-DB47-F64A-A7F1-9767DB256EE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8DE9D0-1927-4C4A-9F8A-62F3BFDBF2D9}"/>
              </a:ext>
            </a:extLst>
          </p:cNvPr>
          <p:cNvSpPr>
            <a:spLocks noGrp="1"/>
          </p:cNvSpPr>
          <p:nvPr>
            <p:ph idx="1"/>
          </p:nvPr>
        </p:nvSpPr>
        <p:spPr/>
        <p:txBody>
          <a:bodyPr/>
          <a:lstStyle/>
          <a:p>
            <a:r>
              <a:rPr lang="en-US" dirty="0"/>
              <a:t>This is a project to predict mobile customers churn using algorithms such as logistic regression, random forest and support vector machine.  </a:t>
            </a:r>
            <a:endParaRPr lang="en-SG" dirty="0"/>
          </a:p>
          <a:p>
            <a:r>
              <a:rPr lang="en-US" dirty="0"/>
              <a:t>Customers are the lifeblood of any companies. In a highly competitive mobile services market, retaining customers is as important as finding new ones. It would be ideal if telco companies could detect customers with high probability to churn and do the necessary customer recovery services to retain the customer.</a:t>
            </a:r>
            <a:endParaRPr lang="en-SG" dirty="0"/>
          </a:p>
          <a:p>
            <a:r>
              <a:rPr lang="en-US" dirty="0"/>
              <a:t>The same logic can be applied to employee churn for HR departments.</a:t>
            </a:r>
            <a:endParaRPr lang="en-SG" dirty="0"/>
          </a:p>
          <a:p>
            <a:endParaRPr lang="en-US" dirty="0"/>
          </a:p>
        </p:txBody>
      </p:sp>
    </p:spTree>
    <p:extLst>
      <p:ext uri="{BB962C8B-B14F-4D97-AF65-F5344CB8AC3E}">
        <p14:creationId xmlns:p14="http://schemas.microsoft.com/office/powerpoint/2010/main" val="399898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7734-C7C3-B646-B322-16DCC054159B}"/>
              </a:ext>
            </a:extLst>
          </p:cNvPr>
          <p:cNvSpPr>
            <a:spLocks noGrp="1"/>
          </p:cNvSpPr>
          <p:nvPr>
            <p:ph type="title"/>
          </p:nvPr>
        </p:nvSpPr>
        <p:spPr/>
        <p:txBody>
          <a:bodyPr/>
          <a:lstStyle/>
          <a:p>
            <a:r>
              <a:rPr lang="en-US" b="1" dirty="0"/>
              <a:t>Data Preparation and Feature Selection</a:t>
            </a:r>
            <a:br>
              <a:rPr lang="en-SG" b="1" dirty="0"/>
            </a:br>
            <a:endParaRPr lang="en-US" dirty="0"/>
          </a:p>
        </p:txBody>
      </p:sp>
      <p:sp>
        <p:nvSpPr>
          <p:cNvPr id="3" name="Content Placeholder 2">
            <a:extLst>
              <a:ext uri="{FF2B5EF4-FFF2-40B4-BE49-F238E27FC236}">
                <a16:creationId xmlns:a16="http://schemas.microsoft.com/office/drawing/2014/main" id="{F0DE9300-7A4D-144C-94C2-60A4A3C4B8D2}"/>
              </a:ext>
            </a:extLst>
          </p:cNvPr>
          <p:cNvSpPr>
            <a:spLocks noGrp="1"/>
          </p:cNvSpPr>
          <p:nvPr>
            <p:ph idx="1"/>
          </p:nvPr>
        </p:nvSpPr>
        <p:spPr/>
        <p:txBody>
          <a:bodyPr>
            <a:normAutofit fontScale="77500" lnSpcReduction="20000"/>
          </a:bodyPr>
          <a:lstStyle/>
          <a:p>
            <a:r>
              <a:rPr lang="en-US" dirty="0"/>
              <a:t>Dataset from Kaggle</a:t>
            </a:r>
          </a:p>
          <a:p>
            <a:r>
              <a:rPr lang="en-US" dirty="0"/>
              <a:t>The cleaning process can be broken down into the following below.</a:t>
            </a:r>
            <a:endParaRPr lang="en-SG" dirty="0"/>
          </a:p>
          <a:p>
            <a:pPr lvl="0"/>
            <a:r>
              <a:rPr lang="en-US" b="1" dirty="0"/>
              <a:t>‘</a:t>
            </a:r>
            <a:r>
              <a:rPr lang="en-US" b="1" dirty="0" err="1"/>
              <a:t>TotalCharges</a:t>
            </a:r>
            <a:r>
              <a:rPr lang="en-US" dirty="0"/>
              <a:t>’ column contains </a:t>
            </a:r>
            <a:r>
              <a:rPr lang="en-US" dirty="0" err="1"/>
              <a:t>NaN</a:t>
            </a:r>
            <a:r>
              <a:rPr lang="en-US" dirty="0"/>
              <a:t> values. After a browse of our data, I noticed these are rows with </a:t>
            </a:r>
            <a:r>
              <a:rPr lang="en-US" b="1" dirty="0"/>
              <a:t>‘Tenure’</a:t>
            </a:r>
            <a:r>
              <a:rPr lang="en-US" dirty="0"/>
              <a:t> = 0. It could be a reason why customers churn hence, I keep the rows and set the </a:t>
            </a:r>
            <a:r>
              <a:rPr lang="en-US" dirty="0" err="1"/>
              <a:t>NaN</a:t>
            </a:r>
            <a:r>
              <a:rPr lang="en-US" dirty="0"/>
              <a:t> values to 0.</a:t>
            </a:r>
            <a:endParaRPr lang="en-SG" dirty="0"/>
          </a:p>
          <a:p>
            <a:pPr lvl="0"/>
            <a:r>
              <a:rPr lang="en-US" dirty="0"/>
              <a:t>As most of the columns are of categorical nature, a type conversion into 1 and 0 representation was performed for the machine learning algorithm to process. </a:t>
            </a:r>
            <a:endParaRPr lang="en-SG" dirty="0"/>
          </a:p>
          <a:p>
            <a:pPr lvl="0"/>
            <a:r>
              <a:rPr lang="en-US" dirty="0"/>
              <a:t>The customer ID column was removed as we don’t need to feed that into the machine. </a:t>
            </a:r>
            <a:endParaRPr lang="en-SG" dirty="0"/>
          </a:p>
          <a:p>
            <a:pPr lvl="0"/>
            <a:r>
              <a:rPr lang="en-US" dirty="0"/>
              <a:t>A plot of the correlation matrix shows that </a:t>
            </a:r>
            <a:r>
              <a:rPr lang="en-US" b="1" dirty="0"/>
              <a:t>‘</a:t>
            </a:r>
            <a:r>
              <a:rPr lang="en-US" b="1" dirty="0" err="1"/>
              <a:t>TotalCharges</a:t>
            </a:r>
            <a:r>
              <a:rPr lang="en-US" b="1" dirty="0"/>
              <a:t>’</a:t>
            </a:r>
            <a:r>
              <a:rPr lang="en-US" dirty="0"/>
              <a:t> is highly correlated with ‘Tenure’ and </a:t>
            </a:r>
            <a:r>
              <a:rPr lang="en-US" b="1" dirty="0"/>
              <a:t>‘</a:t>
            </a:r>
            <a:r>
              <a:rPr lang="en-US" b="1" dirty="0" err="1"/>
              <a:t>MonthCharges</a:t>
            </a:r>
            <a:r>
              <a:rPr lang="en-US" b="1" dirty="0"/>
              <a:t>’</a:t>
            </a:r>
            <a:r>
              <a:rPr lang="en-US" dirty="0"/>
              <a:t>. To avoid multicollinearity in our logistic regression model, the </a:t>
            </a:r>
            <a:r>
              <a:rPr lang="en-US" b="1" dirty="0"/>
              <a:t>‘</a:t>
            </a:r>
            <a:r>
              <a:rPr lang="en-US" b="1" dirty="0" err="1"/>
              <a:t>TotalCharges</a:t>
            </a:r>
            <a:r>
              <a:rPr lang="en-US" dirty="0"/>
              <a:t>’ was removed.</a:t>
            </a:r>
            <a:endParaRPr lang="en-SG" dirty="0"/>
          </a:p>
          <a:p>
            <a:pPr lvl="0"/>
            <a:r>
              <a:rPr lang="en-US" dirty="0"/>
              <a:t>A look at the </a:t>
            </a:r>
            <a:r>
              <a:rPr lang="en-US" b="1" dirty="0"/>
              <a:t>‘Churn’</a:t>
            </a:r>
            <a:r>
              <a:rPr lang="en-US" dirty="0"/>
              <a:t> column shows that the dataset displays class imbalanced problem. To solves this, the dataset could be </a:t>
            </a:r>
            <a:r>
              <a:rPr lang="en-US" dirty="0" err="1"/>
              <a:t>upsampled</a:t>
            </a:r>
            <a:r>
              <a:rPr lang="en-US" dirty="0"/>
              <a:t> or </a:t>
            </a:r>
            <a:r>
              <a:rPr lang="en-US" dirty="0" err="1"/>
              <a:t>downsampled</a:t>
            </a:r>
            <a:r>
              <a:rPr lang="en-US" dirty="0"/>
              <a:t>. </a:t>
            </a:r>
            <a:r>
              <a:rPr lang="en-US" dirty="0" err="1"/>
              <a:t>Downsampled</a:t>
            </a:r>
            <a:r>
              <a:rPr lang="en-US" dirty="0"/>
              <a:t> was chosen so that every row could describe a unique customer.</a:t>
            </a:r>
            <a:endParaRPr lang="en-SG" dirty="0"/>
          </a:p>
          <a:p>
            <a:pPr lvl="0"/>
            <a:r>
              <a:rPr lang="en-US" dirty="0"/>
              <a:t>Lastly, the prepared data is split into training set and testing set.  </a:t>
            </a:r>
            <a:endParaRPr lang="en-SG" dirty="0"/>
          </a:p>
          <a:p>
            <a:endParaRPr lang="en-US" dirty="0"/>
          </a:p>
        </p:txBody>
      </p:sp>
    </p:spTree>
    <p:extLst>
      <p:ext uri="{BB962C8B-B14F-4D97-AF65-F5344CB8AC3E}">
        <p14:creationId xmlns:p14="http://schemas.microsoft.com/office/powerpoint/2010/main" val="185348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9EA-18D9-4D4F-A1BC-4688CA161EA3}"/>
              </a:ext>
            </a:extLst>
          </p:cNvPr>
          <p:cNvSpPr>
            <a:spLocks noGrp="1"/>
          </p:cNvSpPr>
          <p:nvPr>
            <p:ph type="title"/>
          </p:nvPr>
        </p:nvSpPr>
        <p:spPr/>
        <p:txBody>
          <a:bodyPr/>
          <a:lstStyle/>
          <a:p>
            <a:r>
              <a:rPr lang="en-US" b="1" dirty="0"/>
              <a:t>Methods of Analysis</a:t>
            </a:r>
            <a:br>
              <a:rPr lang="en-SG" b="1" dirty="0"/>
            </a:br>
            <a:endParaRPr lang="en-US" dirty="0"/>
          </a:p>
        </p:txBody>
      </p:sp>
      <p:sp>
        <p:nvSpPr>
          <p:cNvPr id="3" name="Content Placeholder 2">
            <a:extLst>
              <a:ext uri="{FF2B5EF4-FFF2-40B4-BE49-F238E27FC236}">
                <a16:creationId xmlns:a16="http://schemas.microsoft.com/office/drawing/2014/main" id="{74B34DF3-9420-BE49-964D-7F1E01D6D142}"/>
              </a:ext>
            </a:extLst>
          </p:cNvPr>
          <p:cNvSpPr>
            <a:spLocks noGrp="1"/>
          </p:cNvSpPr>
          <p:nvPr>
            <p:ph idx="1"/>
          </p:nvPr>
        </p:nvSpPr>
        <p:spPr/>
        <p:txBody>
          <a:bodyPr>
            <a:normAutofit/>
          </a:bodyPr>
          <a:lstStyle/>
          <a:p>
            <a:r>
              <a:rPr lang="en-US" sz="3200" b="1" dirty="0"/>
              <a:t>Logistic Regression</a:t>
            </a:r>
          </a:p>
          <a:p>
            <a:pPr marL="0" indent="0">
              <a:buNone/>
            </a:pPr>
            <a:endParaRPr lang="en-SG" sz="3200" b="1" dirty="0"/>
          </a:p>
          <a:p>
            <a:r>
              <a:rPr lang="en-US" sz="3200" b="1" dirty="0"/>
              <a:t>Random Forest Classifier</a:t>
            </a:r>
          </a:p>
          <a:p>
            <a:pPr marL="0" indent="0">
              <a:buNone/>
            </a:pPr>
            <a:endParaRPr lang="en-US" sz="3200" b="1" dirty="0"/>
          </a:p>
          <a:p>
            <a:r>
              <a:rPr lang="en-US" sz="3200" b="1" dirty="0"/>
              <a:t>Support Vector Machine</a:t>
            </a:r>
          </a:p>
        </p:txBody>
      </p:sp>
    </p:spTree>
    <p:extLst>
      <p:ext uri="{BB962C8B-B14F-4D97-AF65-F5344CB8AC3E}">
        <p14:creationId xmlns:p14="http://schemas.microsoft.com/office/powerpoint/2010/main" val="144626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CEFD-8237-334F-9CD3-ED8B93DDE109}"/>
              </a:ext>
            </a:extLst>
          </p:cNvPr>
          <p:cNvSpPr>
            <a:spLocks noGrp="1"/>
          </p:cNvSpPr>
          <p:nvPr>
            <p:ph type="title"/>
          </p:nvPr>
        </p:nvSpPr>
        <p:spPr/>
        <p:txBody>
          <a:bodyPr/>
          <a:lstStyle/>
          <a:p>
            <a:r>
              <a:rPr lang="en-US" b="1" dirty="0"/>
              <a:t>Methods of Analysis</a:t>
            </a:r>
            <a:endParaRPr lang="en-US" dirty="0"/>
          </a:p>
        </p:txBody>
      </p:sp>
      <p:sp>
        <p:nvSpPr>
          <p:cNvPr id="3" name="Content Placeholder 2">
            <a:extLst>
              <a:ext uri="{FF2B5EF4-FFF2-40B4-BE49-F238E27FC236}">
                <a16:creationId xmlns:a16="http://schemas.microsoft.com/office/drawing/2014/main" id="{E7254D97-B58A-CF41-92AA-97CEAA5BD706}"/>
              </a:ext>
            </a:extLst>
          </p:cNvPr>
          <p:cNvSpPr>
            <a:spLocks noGrp="1"/>
          </p:cNvSpPr>
          <p:nvPr>
            <p:ph idx="1"/>
          </p:nvPr>
        </p:nvSpPr>
        <p:spPr/>
        <p:txBody>
          <a:bodyPr/>
          <a:lstStyle/>
          <a:p>
            <a:r>
              <a:rPr lang="en-US" b="1" dirty="0"/>
              <a:t>Accuracy Score </a:t>
            </a:r>
          </a:p>
          <a:p>
            <a:pPr marL="0" indent="0">
              <a:buNone/>
            </a:pPr>
            <a:r>
              <a:rPr lang="en-US" dirty="0"/>
              <a:t>The ratio of correctly predicted observation to the total observed.</a:t>
            </a:r>
          </a:p>
          <a:p>
            <a:r>
              <a:rPr lang="en-US" b="1" dirty="0"/>
              <a:t>Classification report</a:t>
            </a:r>
          </a:p>
          <a:p>
            <a:pPr marL="0" indent="0">
              <a:buNone/>
            </a:pPr>
            <a:r>
              <a:rPr lang="en-US" dirty="0"/>
              <a:t>Displays the precision, recall, F1 and support scores.</a:t>
            </a:r>
          </a:p>
          <a:p>
            <a:r>
              <a:rPr lang="en-US" b="1" dirty="0"/>
              <a:t>Confusion matrix</a:t>
            </a:r>
          </a:p>
          <a:p>
            <a:pPr marL="0" indent="0">
              <a:buNone/>
            </a:pPr>
            <a:r>
              <a:rPr lang="en-US" dirty="0"/>
              <a:t>To describe the performance of a classification model on a test set for which true values are known.</a:t>
            </a:r>
          </a:p>
          <a:p>
            <a:r>
              <a:rPr lang="en-US" b="1" dirty="0"/>
              <a:t>ROC curve</a:t>
            </a:r>
          </a:p>
          <a:p>
            <a:pPr marL="0" indent="0">
              <a:buNone/>
            </a:pPr>
            <a:r>
              <a:rPr lang="en-US" dirty="0"/>
              <a:t>A plot of the true positive rate against the false positive rate for different possible </a:t>
            </a:r>
            <a:r>
              <a:rPr lang="en-US" dirty="0" err="1"/>
              <a:t>cutpoints</a:t>
            </a:r>
            <a:r>
              <a:rPr lang="en-US" dirty="0"/>
              <a:t> of a diagnostic test.</a:t>
            </a:r>
          </a:p>
          <a:p>
            <a:pPr marL="0" indent="0">
              <a:buNone/>
            </a:pPr>
            <a:endParaRPr lang="en-US" dirty="0"/>
          </a:p>
        </p:txBody>
      </p:sp>
    </p:spTree>
    <p:extLst>
      <p:ext uri="{BB962C8B-B14F-4D97-AF65-F5344CB8AC3E}">
        <p14:creationId xmlns:p14="http://schemas.microsoft.com/office/powerpoint/2010/main" val="159572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B3C9-AEB9-204C-BABE-190C4CF9B244}"/>
              </a:ext>
            </a:extLst>
          </p:cNvPr>
          <p:cNvSpPr>
            <a:spLocks noGrp="1"/>
          </p:cNvSpPr>
          <p:nvPr>
            <p:ph type="title"/>
          </p:nvPr>
        </p:nvSpPr>
        <p:spPr/>
        <p:txBody>
          <a:bodyPr/>
          <a:lstStyle/>
          <a:p>
            <a:r>
              <a:rPr lang="en-US" b="1" dirty="0"/>
              <a:t>Logistic Regression</a:t>
            </a:r>
            <a:br>
              <a:rPr lang="en-SG" b="1" dirty="0"/>
            </a:br>
            <a:endParaRPr lang="en-US" dirty="0"/>
          </a:p>
        </p:txBody>
      </p:sp>
      <p:sp>
        <p:nvSpPr>
          <p:cNvPr id="3" name="Content Placeholder 2">
            <a:extLst>
              <a:ext uri="{FF2B5EF4-FFF2-40B4-BE49-F238E27FC236}">
                <a16:creationId xmlns:a16="http://schemas.microsoft.com/office/drawing/2014/main" id="{DAA7E699-8945-B441-857D-CEDFC5CFCF11}"/>
              </a:ext>
            </a:extLst>
          </p:cNvPr>
          <p:cNvSpPr>
            <a:spLocks noGrp="1"/>
          </p:cNvSpPr>
          <p:nvPr>
            <p:ph idx="1"/>
          </p:nvPr>
        </p:nvSpPr>
        <p:spPr>
          <a:xfrm>
            <a:off x="1103313" y="2052918"/>
            <a:ext cx="4626927" cy="4195481"/>
          </a:xfrm>
        </p:spPr>
        <p:txBody>
          <a:bodyPr/>
          <a:lstStyle/>
          <a:p>
            <a:r>
              <a:rPr lang="en-US" dirty="0"/>
              <a:t>Accuracy score = 0.74</a:t>
            </a:r>
          </a:p>
          <a:p>
            <a:r>
              <a:rPr lang="en-US" dirty="0"/>
              <a:t>Classification report</a:t>
            </a:r>
          </a:p>
          <a:p>
            <a:endParaRPr lang="en-US" dirty="0"/>
          </a:p>
          <a:p>
            <a:endParaRPr lang="en-US" dirty="0"/>
          </a:p>
          <a:p>
            <a:pPr marL="0" indent="0">
              <a:buNone/>
            </a:pPr>
            <a:endParaRPr lang="en-US" dirty="0"/>
          </a:p>
          <a:p>
            <a:r>
              <a:rPr lang="en-US" dirty="0"/>
              <a:t>Confusion matrix</a:t>
            </a:r>
          </a:p>
          <a:p>
            <a:endParaRPr lang="en-US" dirty="0"/>
          </a:p>
        </p:txBody>
      </p:sp>
      <p:pic>
        <p:nvPicPr>
          <p:cNvPr id="4" name="Picture 3">
            <a:extLst>
              <a:ext uri="{FF2B5EF4-FFF2-40B4-BE49-F238E27FC236}">
                <a16:creationId xmlns:a16="http://schemas.microsoft.com/office/drawing/2014/main" id="{5D4B63E1-280D-3E4B-A8C7-94B3A3B2E636}"/>
              </a:ext>
            </a:extLst>
          </p:cNvPr>
          <p:cNvPicPr/>
          <p:nvPr/>
        </p:nvPicPr>
        <p:blipFill>
          <a:blip r:embed="rId2">
            <a:extLst>
              <a:ext uri="{28A0092B-C50C-407E-A947-70E740481C1C}">
                <a14:useLocalDpi xmlns:a14="http://schemas.microsoft.com/office/drawing/2010/main" val="0"/>
              </a:ext>
            </a:extLst>
          </a:blip>
          <a:stretch>
            <a:fillRect/>
          </a:stretch>
        </p:blipFill>
        <p:spPr>
          <a:xfrm>
            <a:off x="1524001" y="3027166"/>
            <a:ext cx="3489960" cy="1021715"/>
          </a:xfrm>
          <a:prstGeom prst="rect">
            <a:avLst/>
          </a:prstGeom>
        </p:spPr>
      </p:pic>
      <p:pic>
        <p:nvPicPr>
          <p:cNvPr id="5" name="Picture 4">
            <a:extLst>
              <a:ext uri="{FF2B5EF4-FFF2-40B4-BE49-F238E27FC236}">
                <a16:creationId xmlns:a16="http://schemas.microsoft.com/office/drawing/2014/main" id="{ABED3687-16EC-A24B-882A-9A03DA99B3B2}"/>
              </a:ext>
            </a:extLst>
          </p:cNvPr>
          <p:cNvPicPr/>
          <p:nvPr/>
        </p:nvPicPr>
        <p:blipFill>
          <a:blip r:embed="rId3">
            <a:extLst>
              <a:ext uri="{28A0092B-C50C-407E-A947-70E740481C1C}">
                <a14:useLocalDpi xmlns:a14="http://schemas.microsoft.com/office/drawing/2010/main" val="0"/>
              </a:ext>
            </a:extLst>
          </a:blip>
          <a:stretch>
            <a:fillRect/>
          </a:stretch>
        </p:blipFill>
        <p:spPr>
          <a:xfrm>
            <a:off x="1524000" y="4686299"/>
            <a:ext cx="2658110" cy="1562100"/>
          </a:xfrm>
          <a:prstGeom prst="rect">
            <a:avLst/>
          </a:prstGeom>
        </p:spPr>
      </p:pic>
      <p:sp>
        <p:nvSpPr>
          <p:cNvPr id="6" name="Content Placeholder 2">
            <a:extLst>
              <a:ext uri="{FF2B5EF4-FFF2-40B4-BE49-F238E27FC236}">
                <a16:creationId xmlns:a16="http://schemas.microsoft.com/office/drawing/2014/main" id="{0908EA15-44AC-4B4E-968F-8E28E84557E7}"/>
              </a:ext>
            </a:extLst>
          </p:cNvPr>
          <p:cNvSpPr txBox="1">
            <a:spLocks/>
          </p:cNvSpPr>
          <p:nvPr/>
        </p:nvSpPr>
        <p:spPr>
          <a:xfrm>
            <a:off x="6924993" y="2052918"/>
            <a:ext cx="3682047"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ROC plot</a:t>
            </a:r>
          </a:p>
          <a:p>
            <a:pPr marL="0" indent="0">
              <a:buNone/>
            </a:pPr>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6EFFEF9E-73A7-7D43-95F5-44AA4BAC29E8}"/>
              </a:ext>
            </a:extLst>
          </p:cNvPr>
          <p:cNvPicPr/>
          <p:nvPr/>
        </p:nvPicPr>
        <p:blipFill>
          <a:blip r:embed="rId4">
            <a:extLst>
              <a:ext uri="{28A0092B-C50C-407E-A947-70E740481C1C}">
                <a14:useLocalDpi xmlns:a14="http://schemas.microsoft.com/office/drawing/2010/main" val="0"/>
              </a:ext>
            </a:extLst>
          </a:blip>
          <a:stretch>
            <a:fillRect/>
          </a:stretch>
        </p:blipFill>
        <p:spPr>
          <a:xfrm>
            <a:off x="7376160" y="2656176"/>
            <a:ext cx="3680142" cy="3470304"/>
          </a:xfrm>
          <a:prstGeom prst="rect">
            <a:avLst/>
          </a:prstGeom>
        </p:spPr>
      </p:pic>
    </p:spTree>
    <p:extLst>
      <p:ext uri="{BB962C8B-B14F-4D97-AF65-F5344CB8AC3E}">
        <p14:creationId xmlns:p14="http://schemas.microsoft.com/office/powerpoint/2010/main" val="292593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D439-AAD0-A848-AE34-14B90FAAA647}"/>
              </a:ext>
            </a:extLst>
          </p:cNvPr>
          <p:cNvSpPr>
            <a:spLocks noGrp="1"/>
          </p:cNvSpPr>
          <p:nvPr>
            <p:ph type="title"/>
          </p:nvPr>
        </p:nvSpPr>
        <p:spPr/>
        <p:txBody>
          <a:bodyPr/>
          <a:lstStyle/>
          <a:p>
            <a:r>
              <a:rPr lang="en-US" b="1" dirty="0"/>
              <a:t>Random Forest Classifier</a:t>
            </a:r>
            <a:endParaRPr lang="en-US" dirty="0"/>
          </a:p>
        </p:txBody>
      </p:sp>
      <p:sp>
        <p:nvSpPr>
          <p:cNvPr id="4" name="Content Placeholder 2">
            <a:extLst>
              <a:ext uri="{FF2B5EF4-FFF2-40B4-BE49-F238E27FC236}">
                <a16:creationId xmlns:a16="http://schemas.microsoft.com/office/drawing/2014/main" id="{A898DB38-425D-E444-8CDA-DDB12E4DD181}"/>
              </a:ext>
            </a:extLst>
          </p:cNvPr>
          <p:cNvSpPr>
            <a:spLocks noGrp="1"/>
          </p:cNvSpPr>
          <p:nvPr>
            <p:ph idx="1"/>
          </p:nvPr>
        </p:nvSpPr>
        <p:spPr>
          <a:xfrm>
            <a:off x="1103313" y="2052918"/>
            <a:ext cx="4626927" cy="4195481"/>
          </a:xfrm>
        </p:spPr>
        <p:txBody>
          <a:bodyPr/>
          <a:lstStyle/>
          <a:p>
            <a:r>
              <a:rPr lang="en-US" dirty="0"/>
              <a:t>Accuracy score = 0.79</a:t>
            </a:r>
          </a:p>
          <a:p>
            <a:r>
              <a:rPr lang="en-US" dirty="0"/>
              <a:t>Classification report</a:t>
            </a:r>
          </a:p>
          <a:p>
            <a:endParaRPr lang="en-US" dirty="0"/>
          </a:p>
          <a:p>
            <a:endParaRPr lang="en-US" dirty="0"/>
          </a:p>
          <a:p>
            <a:pPr marL="0" indent="0">
              <a:buNone/>
            </a:pPr>
            <a:endParaRPr lang="en-US" dirty="0"/>
          </a:p>
          <a:p>
            <a:r>
              <a:rPr lang="en-US" dirty="0"/>
              <a:t>Confusion matrix</a:t>
            </a:r>
          </a:p>
          <a:p>
            <a:endParaRPr lang="en-US" dirty="0"/>
          </a:p>
        </p:txBody>
      </p:sp>
      <p:sp>
        <p:nvSpPr>
          <p:cNvPr id="5" name="Content Placeholder 2">
            <a:extLst>
              <a:ext uri="{FF2B5EF4-FFF2-40B4-BE49-F238E27FC236}">
                <a16:creationId xmlns:a16="http://schemas.microsoft.com/office/drawing/2014/main" id="{83897A68-BA3C-C84C-AA49-7E1A25CF5C47}"/>
              </a:ext>
            </a:extLst>
          </p:cNvPr>
          <p:cNvSpPr txBox="1">
            <a:spLocks/>
          </p:cNvSpPr>
          <p:nvPr/>
        </p:nvSpPr>
        <p:spPr>
          <a:xfrm>
            <a:off x="6924993" y="2052918"/>
            <a:ext cx="3682047"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ROC plot</a:t>
            </a:r>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49A5D542-F713-E040-B1D7-C48E5952D982}"/>
              </a:ext>
            </a:extLst>
          </p:cNvPr>
          <p:cNvPicPr/>
          <p:nvPr/>
        </p:nvPicPr>
        <p:blipFill>
          <a:blip r:embed="rId2">
            <a:extLst>
              <a:ext uri="{28A0092B-C50C-407E-A947-70E740481C1C}">
                <a14:useLocalDpi xmlns:a14="http://schemas.microsoft.com/office/drawing/2010/main" val="0"/>
              </a:ext>
            </a:extLst>
          </a:blip>
          <a:stretch>
            <a:fillRect/>
          </a:stretch>
        </p:blipFill>
        <p:spPr>
          <a:xfrm>
            <a:off x="1599564" y="2899410"/>
            <a:ext cx="3460115" cy="1184910"/>
          </a:xfrm>
          <a:prstGeom prst="rect">
            <a:avLst/>
          </a:prstGeom>
        </p:spPr>
      </p:pic>
      <p:pic>
        <p:nvPicPr>
          <p:cNvPr id="7" name="Picture 6">
            <a:extLst>
              <a:ext uri="{FF2B5EF4-FFF2-40B4-BE49-F238E27FC236}">
                <a16:creationId xmlns:a16="http://schemas.microsoft.com/office/drawing/2014/main" id="{42B66B82-256F-5842-A773-1E0511601B83}"/>
              </a:ext>
            </a:extLst>
          </p:cNvPr>
          <p:cNvPicPr/>
          <p:nvPr/>
        </p:nvPicPr>
        <p:blipFill>
          <a:blip r:embed="rId3">
            <a:extLst>
              <a:ext uri="{28A0092B-C50C-407E-A947-70E740481C1C}">
                <a14:useLocalDpi xmlns:a14="http://schemas.microsoft.com/office/drawing/2010/main" val="0"/>
              </a:ext>
            </a:extLst>
          </a:blip>
          <a:stretch>
            <a:fillRect/>
          </a:stretch>
        </p:blipFill>
        <p:spPr>
          <a:xfrm>
            <a:off x="1710689" y="4810760"/>
            <a:ext cx="3348989" cy="1320800"/>
          </a:xfrm>
          <a:prstGeom prst="rect">
            <a:avLst/>
          </a:prstGeom>
        </p:spPr>
      </p:pic>
      <p:pic>
        <p:nvPicPr>
          <p:cNvPr id="8" name="Picture 7">
            <a:extLst>
              <a:ext uri="{FF2B5EF4-FFF2-40B4-BE49-F238E27FC236}">
                <a16:creationId xmlns:a16="http://schemas.microsoft.com/office/drawing/2014/main" id="{DDFD2CE2-3CC7-0845-95CC-11EA1CF6AA49}"/>
              </a:ext>
            </a:extLst>
          </p:cNvPr>
          <p:cNvPicPr/>
          <p:nvPr/>
        </p:nvPicPr>
        <p:blipFill>
          <a:blip r:embed="rId4">
            <a:extLst>
              <a:ext uri="{28A0092B-C50C-407E-A947-70E740481C1C}">
                <a14:useLocalDpi xmlns:a14="http://schemas.microsoft.com/office/drawing/2010/main" val="0"/>
              </a:ext>
            </a:extLst>
          </a:blip>
          <a:stretch>
            <a:fillRect/>
          </a:stretch>
        </p:blipFill>
        <p:spPr>
          <a:xfrm>
            <a:off x="7330440" y="2899410"/>
            <a:ext cx="3682365" cy="3169920"/>
          </a:xfrm>
          <a:prstGeom prst="rect">
            <a:avLst/>
          </a:prstGeom>
        </p:spPr>
      </p:pic>
    </p:spTree>
    <p:extLst>
      <p:ext uri="{BB962C8B-B14F-4D97-AF65-F5344CB8AC3E}">
        <p14:creationId xmlns:p14="http://schemas.microsoft.com/office/powerpoint/2010/main" val="15736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1373-51AE-7346-9862-C8BEE1A6184E}"/>
              </a:ext>
            </a:extLst>
          </p:cNvPr>
          <p:cNvSpPr>
            <a:spLocks noGrp="1"/>
          </p:cNvSpPr>
          <p:nvPr>
            <p:ph type="title"/>
          </p:nvPr>
        </p:nvSpPr>
        <p:spPr/>
        <p:txBody>
          <a:bodyPr/>
          <a:lstStyle/>
          <a:p>
            <a:r>
              <a:rPr lang="en-US" b="1" dirty="0"/>
              <a:t>Support Vector Machine</a:t>
            </a:r>
            <a:endParaRPr lang="en-US" dirty="0"/>
          </a:p>
        </p:txBody>
      </p:sp>
      <p:sp>
        <p:nvSpPr>
          <p:cNvPr id="4" name="Content Placeholder 2">
            <a:extLst>
              <a:ext uri="{FF2B5EF4-FFF2-40B4-BE49-F238E27FC236}">
                <a16:creationId xmlns:a16="http://schemas.microsoft.com/office/drawing/2014/main" id="{250334A5-12BD-7542-B1CA-CCFA993A40DF}"/>
              </a:ext>
            </a:extLst>
          </p:cNvPr>
          <p:cNvSpPr>
            <a:spLocks noGrp="1"/>
          </p:cNvSpPr>
          <p:nvPr>
            <p:ph idx="1"/>
          </p:nvPr>
        </p:nvSpPr>
        <p:spPr>
          <a:xfrm>
            <a:off x="1103313" y="1853248"/>
            <a:ext cx="4626927" cy="4395151"/>
          </a:xfrm>
        </p:spPr>
        <p:txBody>
          <a:bodyPr/>
          <a:lstStyle/>
          <a:p>
            <a:r>
              <a:rPr lang="en-US" dirty="0"/>
              <a:t>Accuracy score = 0.80</a:t>
            </a:r>
          </a:p>
          <a:p>
            <a:r>
              <a:rPr lang="en-US" dirty="0"/>
              <a:t>Classification report</a:t>
            </a:r>
          </a:p>
          <a:p>
            <a:endParaRPr lang="en-US" dirty="0"/>
          </a:p>
          <a:p>
            <a:endParaRPr lang="en-US" dirty="0"/>
          </a:p>
          <a:p>
            <a:pPr marL="0" indent="0">
              <a:buNone/>
            </a:pPr>
            <a:endParaRPr lang="en-US" dirty="0"/>
          </a:p>
          <a:p>
            <a:r>
              <a:rPr lang="en-US" dirty="0"/>
              <a:t>Confusion matrix</a:t>
            </a:r>
          </a:p>
          <a:p>
            <a:endParaRPr lang="en-US" dirty="0"/>
          </a:p>
        </p:txBody>
      </p:sp>
      <p:sp>
        <p:nvSpPr>
          <p:cNvPr id="5" name="Content Placeholder 2">
            <a:extLst>
              <a:ext uri="{FF2B5EF4-FFF2-40B4-BE49-F238E27FC236}">
                <a16:creationId xmlns:a16="http://schemas.microsoft.com/office/drawing/2014/main" id="{637F879E-4519-0E4A-8E39-3CF6BF2E3AAE}"/>
              </a:ext>
            </a:extLst>
          </p:cNvPr>
          <p:cNvSpPr txBox="1">
            <a:spLocks/>
          </p:cNvSpPr>
          <p:nvPr/>
        </p:nvSpPr>
        <p:spPr>
          <a:xfrm>
            <a:off x="6924993" y="2052918"/>
            <a:ext cx="3682047"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ROC plot</a:t>
            </a:r>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78F1EAC9-28CC-2445-978E-578B4A3B89F7}"/>
              </a:ext>
            </a:extLst>
          </p:cNvPr>
          <p:cNvPicPr/>
          <p:nvPr/>
        </p:nvPicPr>
        <p:blipFill>
          <a:blip r:embed="rId2">
            <a:extLst>
              <a:ext uri="{28A0092B-C50C-407E-A947-70E740481C1C}">
                <a14:useLocalDpi xmlns:a14="http://schemas.microsoft.com/office/drawing/2010/main" val="0"/>
              </a:ext>
            </a:extLst>
          </a:blip>
          <a:stretch>
            <a:fillRect/>
          </a:stretch>
        </p:blipFill>
        <p:spPr>
          <a:xfrm>
            <a:off x="1590517" y="2796578"/>
            <a:ext cx="3956843" cy="1120102"/>
          </a:xfrm>
          <a:prstGeom prst="rect">
            <a:avLst/>
          </a:prstGeom>
        </p:spPr>
      </p:pic>
      <p:pic>
        <p:nvPicPr>
          <p:cNvPr id="7" name="Picture 6">
            <a:extLst>
              <a:ext uri="{FF2B5EF4-FFF2-40B4-BE49-F238E27FC236}">
                <a16:creationId xmlns:a16="http://schemas.microsoft.com/office/drawing/2014/main" id="{FDA2C7CE-9922-EF49-A010-DC02192DE887}"/>
              </a:ext>
            </a:extLst>
          </p:cNvPr>
          <p:cNvPicPr/>
          <p:nvPr/>
        </p:nvPicPr>
        <p:blipFill>
          <a:blip r:embed="rId3">
            <a:extLst>
              <a:ext uri="{28A0092B-C50C-407E-A947-70E740481C1C}">
                <a14:useLocalDpi xmlns:a14="http://schemas.microsoft.com/office/drawing/2010/main" val="0"/>
              </a:ext>
            </a:extLst>
          </a:blip>
          <a:stretch>
            <a:fillRect/>
          </a:stretch>
        </p:blipFill>
        <p:spPr>
          <a:xfrm>
            <a:off x="1574801" y="4415789"/>
            <a:ext cx="2981960" cy="1573531"/>
          </a:xfrm>
          <a:prstGeom prst="rect">
            <a:avLst/>
          </a:prstGeom>
        </p:spPr>
      </p:pic>
      <p:pic>
        <p:nvPicPr>
          <p:cNvPr id="8" name="Picture 7">
            <a:extLst>
              <a:ext uri="{FF2B5EF4-FFF2-40B4-BE49-F238E27FC236}">
                <a16:creationId xmlns:a16="http://schemas.microsoft.com/office/drawing/2014/main" id="{DE0371F5-CE2A-2847-B6F5-E17AD845DE50}"/>
              </a:ext>
            </a:extLst>
          </p:cNvPr>
          <p:cNvPicPr/>
          <p:nvPr/>
        </p:nvPicPr>
        <p:blipFill>
          <a:blip r:embed="rId4">
            <a:extLst>
              <a:ext uri="{28A0092B-C50C-407E-A947-70E740481C1C}">
                <a14:useLocalDpi xmlns:a14="http://schemas.microsoft.com/office/drawing/2010/main" val="0"/>
              </a:ext>
            </a:extLst>
          </a:blip>
          <a:stretch>
            <a:fillRect/>
          </a:stretch>
        </p:blipFill>
        <p:spPr>
          <a:xfrm>
            <a:off x="7406640" y="2840196"/>
            <a:ext cx="3900012" cy="2935764"/>
          </a:xfrm>
          <a:prstGeom prst="rect">
            <a:avLst/>
          </a:prstGeom>
        </p:spPr>
      </p:pic>
    </p:spTree>
    <p:extLst>
      <p:ext uri="{BB962C8B-B14F-4D97-AF65-F5344CB8AC3E}">
        <p14:creationId xmlns:p14="http://schemas.microsoft.com/office/powerpoint/2010/main" val="415564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C890-27D1-8641-AA78-24EA4F94E0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FEBDAD-C397-454E-99A3-C9DEEFCF674A}"/>
              </a:ext>
            </a:extLst>
          </p:cNvPr>
          <p:cNvSpPr>
            <a:spLocks noGrp="1"/>
          </p:cNvSpPr>
          <p:nvPr>
            <p:ph idx="1"/>
          </p:nvPr>
        </p:nvSpPr>
        <p:spPr/>
        <p:txBody>
          <a:bodyPr/>
          <a:lstStyle/>
          <a:p>
            <a:r>
              <a:rPr lang="en-US" dirty="0"/>
              <a:t>SVM is the best performing in this case.</a:t>
            </a:r>
          </a:p>
          <a:p>
            <a:r>
              <a:rPr lang="en-US" dirty="0"/>
              <a:t>Every single step of the data science workflow is important.</a:t>
            </a:r>
          </a:p>
          <a:p>
            <a:r>
              <a:rPr lang="en-US" dirty="0"/>
              <a:t>Data preparation is as important as finding the accurate model.</a:t>
            </a:r>
          </a:p>
          <a:p>
            <a:r>
              <a:rPr lang="en-US" dirty="0"/>
              <a:t>If time permit, I would experiment with more algorithm  or alternatively, tune the </a:t>
            </a:r>
            <a:r>
              <a:rPr lang="en-US" dirty="0" err="1"/>
              <a:t>hyperpameters</a:t>
            </a:r>
            <a:r>
              <a:rPr lang="en-US" dirty="0"/>
              <a:t> of SVM to make it more accurate.</a:t>
            </a:r>
          </a:p>
          <a:p>
            <a:r>
              <a:rPr lang="en-US" dirty="0"/>
              <a:t>Also, I would chart the coefficients of the features to find the ones with the most impact on the churn. </a:t>
            </a:r>
          </a:p>
        </p:txBody>
      </p:sp>
    </p:spTree>
    <p:extLst>
      <p:ext uri="{BB962C8B-B14F-4D97-AF65-F5344CB8AC3E}">
        <p14:creationId xmlns:p14="http://schemas.microsoft.com/office/powerpoint/2010/main" val="3974856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TotalTime>
  <Words>517</Words>
  <Application>Microsoft Macintosh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Telco Customer Churn Analysis </vt:lpstr>
      <vt:lpstr>Introduction</vt:lpstr>
      <vt:lpstr>Data Preparation and Feature Selection </vt:lpstr>
      <vt:lpstr>Methods of Analysis </vt:lpstr>
      <vt:lpstr>Methods of Analysis</vt:lpstr>
      <vt:lpstr>Logistic Regression </vt:lpstr>
      <vt:lpstr>Random Forest Classifier</vt:lpstr>
      <vt:lpstr>Support Vector Machine</vt:lpstr>
      <vt:lpstr>Conclusion</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 Analysis </dc:title>
  <dc:creator>matthew han</dc:creator>
  <cp:lastModifiedBy>matthew han</cp:lastModifiedBy>
  <cp:revision>12</cp:revision>
  <dcterms:created xsi:type="dcterms:W3CDTF">2018-12-06T08:14:18Z</dcterms:created>
  <dcterms:modified xsi:type="dcterms:W3CDTF">2018-12-06T09:23:18Z</dcterms:modified>
</cp:coreProperties>
</file>