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3FD"/>
    <a:srgbClr val="E97132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BD6C-5642-8EEE-66A0-58CC02678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DE412-A878-12B9-4AE5-60797E4A9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B4C7-ACA2-1C05-FCF4-977AE6A2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90BF-B559-4402-B27C-BEEC050073FC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9BD9A-06C2-9E37-6634-23B48C1C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FDECA-0780-90BE-4074-5440C450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453-FFB4-494A-867D-C72A5EB82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93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E0E0-865E-1EA2-9131-81A1CA48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B8DB6-15D1-2723-13C9-098965730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FFA45-9166-9D9F-AA6B-5E6FDF09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90BF-B559-4402-B27C-BEEC050073FC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B84B5-1B19-3EC9-2AF1-AC3B3A68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4CB73-C094-68C4-F0B9-85860B89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453-FFB4-494A-867D-C72A5EB82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4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73DAD-605A-C4C1-14E3-E62118731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24B82-A86D-206E-7E8A-1D4B3D6DB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92D9E-08D7-5467-60C9-811FD16A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90BF-B559-4402-B27C-BEEC050073FC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4E3FB-46F5-4CCF-ED30-97302854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85B6-0F8D-0861-3862-FD4E214F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453-FFB4-494A-867D-C72A5EB82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34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263E-B8BF-7583-1555-6A381220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2482C-0F43-C02A-542A-3772A0F66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F6DF4-C4AD-2C80-4E5C-5A855A88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90BF-B559-4402-B27C-BEEC050073FC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35CAE-2E37-6C0F-CE7D-95DDEE11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8B3E6-E033-668D-E933-674C821F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453-FFB4-494A-867D-C72A5EB82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07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C296-6C71-0685-37E7-21A32C4A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320C5-FF04-4DFC-7C78-A7AFE619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A7BE-C7E3-0A4A-A97E-D9CD22D2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90BF-B559-4402-B27C-BEEC050073FC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B5ED-A56F-27D7-5E60-A968F051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1E9A9-B251-F600-C443-EBE1C2B7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453-FFB4-494A-867D-C72A5EB82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47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73AC-9C8E-75F0-AE89-255E96ED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4829-9A12-6545-BBED-51250E15D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CC60D-62ED-E7E2-4D79-FE6BAB951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393AD-7768-41C2-328F-082D8390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90BF-B559-4402-B27C-BEEC050073FC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F8247-FBCB-CA7A-61A7-8DD60128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3E3B4-4A00-B729-0183-E23DCCEF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453-FFB4-494A-867D-C72A5EB82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73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3FB1-76B1-B71D-B03F-D95063FA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5F9B2-EA78-EC42-5462-587E89D7B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81541-CECE-C678-8620-EB3CB273F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705C2-0887-F1E9-A043-325505E4F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B7B13-8FE4-CF63-1907-E67567B61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2CC50-D2FC-D712-CA79-8EBCC097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90BF-B559-4402-B27C-BEEC050073FC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7ADF5-A964-C9AF-BAB2-913CC54D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1DC9B-C82D-EB60-636D-55415506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453-FFB4-494A-867D-C72A5EB82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78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90A5-DF2E-9F8D-1BEC-BCF4E506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9A2B1-0A7D-2794-5F7D-0B36832D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90BF-B559-4402-B27C-BEEC050073FC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DA90F-ED86-B098-BE11-7CC2A70E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32504-9EFB-F28D-D472-BBEE6001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453-FFB4-494A-867D-C72A5EB82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0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E9879-AB49-80D7-D5C2-AED716D8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90BF-B559-4402-B27C-BEEC050073FC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CCD9C-9166-F509-6D6D-5A0E3934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D7AFC-79D0-B531-2981-640CC25C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453-FFB4-494A-867D-C72A5EB82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74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24E1-6D90-B24B-735C-C5D34E70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6B2BB-0911-F0A6-5E24-47CE3E464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0266A-4568-1046-E4CE-FB6F249EB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FD09A-76B8-A553-D6DF-E691FDA9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90BF-B559-4402-B27C-BEEC050073FC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C71DC-3809-6AC3-A6ED-4104AE45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E3587-7372-D6CD-D4BA-A7DE6DC5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453-FFB4-494A-867D-C72A5EB82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14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1DCF-4059-97DF-97A7-A977D270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70F4E-CE44-AF84-D319-8BC246F4F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FFC80-1725-AFB0-FAF6-F665479FD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5CB7F-3263-F9C6-5F1E-F02290E3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90BF-B559-4402-B27C-BEEC050073FC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C9987-027F-F25A-3942-85756042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98C0-5DE5-2CC7-2846-66B332A6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453-FFB4-494A-867D-C72A5EB82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35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2B34A-231F-EA4B-4CA6-149FFEDC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664CA-EBA6-4893-7E22-73268B619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897B-A0CE-5185-5215-BE3C93CCB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7990BF-B559-4402-B27C-BEEC050073FC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2A01B-1845-9BC6-3B9F-BDCDAEC0B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8312B-0B22-FB4E-601C-F44460CA7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0E6453-FFB4-494A-867D-C72A5EB82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76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 descr="A logo with pink text&#10;&#10;AI-generated content may be incorrect.">
            <a:extLst>
              <a:ext uri="{FF2B5EF4-FFF2-40B4-BE49-F238E27FC236}">
                <a16:creationId xmlns:a16="http://schemas.microsoft.com/office/drawing/2014/main" id="{9E6218C7-2161-D3F0-F14E-43E1C589F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36" y="5391117"/>
            <a:ext cx="1026505" cy="428943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0214E7F3-D622-B3F1-F858-6A7A8C0E5531}"/>
              </a:ext>
            </a:extLst>
          </p:cNvPr>
          <p:cNvSpPr txBox="1"/>
          <p:nvPr/>
        </p:nvSpPr>
        <p:spPr>
          <a:xfrm>
            <a:off x="756045" y="5571532"/>
            <a:ext cx="135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2022</a:t>
            </a:r>
          </a:p>
        </p:txBody>
      </p:sp>
      <p:pic>
        <p:nvPicPr>
          <p:cNvPr id="101" name="Picture 100" descr="A logo with pink text&#10;&#10;AI-generated content may be incorrect.">
            <a:extLst>
              <a:ext uri="{FF2B5EF4-FFF2-40B4-BE49-F238E27FC236}">
                <a16:creationId xmlns:a16="http://schemas.microsoft.com/office/drawing/2014/main" id="{CBCD52AA-14C0-39A1-0701-0F5DC08D4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12" y="5380849"/>
            <a:ext cx="1026505" cy="428943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701C825F-757C-1D1A-F0D3-FDE38605CD60}"/>
              </a:ext>
            </a:extLst>
          </p:cNvPr>
          <p:cNvSpPr txBox="1"/>
          <p:nvPr/>
        </p:nvSpPr>
        <p:spPr>
          <a:xfrm>
            <a:off x="4775638" y="5566651"/>
            <a:ext cx="135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2023</a:t>
            </a:r>
          </a:p>
        </p:txBody>
      </p:sp>
      <p:sp>
        <p:nvSpPr>
          <p:cNvPr id="5" name="Flowchart: Alternative Process 4">
            <a:extLst>
              <a:ext uri="{FF2B5EF4-FFF2-40B4-BE49-F238E27FC236}">
                <a16:creationId xmlns:a16="http://schemas.microsoft.com/office/drawing/2014/main" id="{BCC28E15-7244-8938-627D-2F6414EA51C0}"/>
              </a:ext>
            </a:extLst>
          </p:cNvPr>
          <p:cNvSpPr/>
          <p:nvPr/>
        </p:nvSpPr>
        <p:spPr>
          <a:xfrm>
            <a:off x="425570" y="885437"/>
            <a:ext cx="2133600" cy="1429512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2020 Simulation</a:t>
            </a:r>
          </a:p>
        </p:txBody>
      </p:sp>
      <p:sp>
        <p:nvSpPr>
          <p:cNvPr id="8" name="Flowchart: Alternative Process 7">
            <a:extLst>
              <a:ext uri="{FF2B5EF4-FFF2-40B4-BE49-F238E27FC236}">
                <a16:creationId xmlns:a16="http://schemas.microsoft.com/office/drawing/2014/main" id="{AC4A4210-FDFB-151C-CAB7-F7CB1A644A08}"/>
              </a:ext>
            </a:extLst>
          </p:cNvPr>
          <p:cNvSpPr/>
          <p:nvPr/>
        </p:nvSpPr>
        <p:spPr>
          <a:xfrm>
            <a:off x="4255698" y="885437"/>
            <a:ext cx="2133600" cy="1429512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2020 Simulation</a:t>
            </a:r>
          </a:p>
        </p:txBody>
      </p:sp>
      <p:sp>
        <p:nvSpPr>
          <p:cNvPr id="13" name="Flowchart: Alternative Process 12">
            <a:extLst>
              <a:ext uri="{FF2B5EF4-FFF2-40B4-BE49-F238E27FC236}">
                <a16:creationId xmlns:a16="http://schemas.microsoft.com/office/drawing/2014/main" id="{A44218AD-E36D-5061-1C42-695719CEE29B}"/>
              </a:ext>
            </a:extLst>
          </p:cNvPr>
          <p:cNvSpPr/>
          <p:nvPr/>
        </p:nvSpPr>
        <p:spPr>
          <a:xfrm>
            <a:off x="8085826" y="885437"/>
            <a:ext cx="2133600" cy="1429512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2020 Simulation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A630A8-E884-F310-E774-454F2A654DC0}"/>
              </a:ext>
            </a:extLst>
          </p:cNvPr>
          <p:cNvCxnSpPr>
            <a:cxnSpLocks/>
          </p:cNvCxnSpPr>
          <p:nvPr/>
        </p:nvCxnSpPr>
        <p:spPr>
          <a:xfrm>
            <a:off x="2830286" y="1600193"/>
            <a:ext cx="1246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F01421-5C3A-2701-42B2-F87D650C5757}"/>
              </a:ext>
            </a:extLst>
          </p:cNvPr>
          <p:cNvCxnSpPr>
            <a:cxnSpLocks/>
          </p:cNvCxnSpPr>
          <p:nvPr/>
        </p:nvCxnSpPr>
        <p:spPr>
          <a:xfrm>
            <a:off x="6647166" y="1596199"/>
            <a:ext cx="1246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18DCC2-0B28-3A2B-3C90-68A4AEBCFC3B}"/>
              </a:ext>
            </a:extLst>
          </p:cNvPr>
          <p:cNvCxnSpPr>
            <a:cxnSpLocks/>
          </p:cNvCxnSpPr>
          <p:nvPr/>
        </p:nvCxnSpPr>
        <p:spPr>
          <a:xfrm>
            <a:off x="10415141" y="1596199"/>
            <a:ext cx="1246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50C3239-375F-DF93-934E-BCE93718D66D}"/>
              </a:ext>
            </a:extLst>
          </p:cNvPr>
          <p:cNvSpPr txBox="1"/>
          <p:nvPr/>
        </p:nvSpPr>
        <p:spPr>
          <a:xfrm>
            <a:off x="2710761" y="1757075"/>
            <a:ext cx="1425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50 years</a:t>
            </a:r>
          </a:p>
          <a:p>
            <a:pPr algn="ctr"/>
            <a:r>
              <a:rPr lang="en-GB" sz="1100" dirty="0"/>
              <a:t>Biomass Decrease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044350-8597-BCD5-2104-DC92B07B0DA5}"/>
              </a:ext>
            </a:extLst>
          </p:cNvPr>
          <p:cNvSpPr txBox="1"/>
          <p:nvPr/>
        </p:nvSpPr>
        <p:spPr>
          <a:xfrm>
            <a:off x="6511799" y="1757075"/>
            <a:ext cx="1425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1 year</a:t>
            </a:r>
          </a:p>
          <a:p>
            <a:pPr algn="ctr"/>
            <a:r>
              <a:rPr lang="en-GB" sz="1100" dirty="0"/>
              <a:t>Biomass Increase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4000F7-17E7-51FE-E8BD-3E031004C2AD}"/>
              </a:ext>
            </a:extLst>
          </p:cNvPr>
          <p:cNvSpPr txBox="1"/>
          <p:nvPr/>
        </p:nvSpPr>
        <p:spPr>
          <a:xfrm>
            <a:off x="10345719" y="1757075"/>
            <a:ext cx="1425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1 year</a:t>
            </a:r>
          </a:p>
          <a:p>
            <a:pPr algn="ctr"/>
            <a:r>
              <a:rPr lang="en-GB" sz="1100" dirty="0"/>
              <a:t>Biomass Increase</a:t>
            </a:r>
          </a:p>
        </p:txBody>
      </p:sp>
      <p:pic>
        <p:nvPicPr>
          <p:cNvPr id="59" name="Graphic 25">
            <a:extLst>
              <a:ext uri="{FF2B5EF4-FFF2-40B4-BE49-F238E27FC236}">
                <a16:creationId xmlns:a16="http://schemas.microsoft.com/office/drawing/2014/main" id="{B2C13B37-B3B3-6490-7407-2F2D588F4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80197" y="75736"/>
            <a:ext cx="1575779" cy="741708"/>
          </a:xfrm>
          <a:prstGeom prst="rect">
            <a:avLst/>
          </a:prstGeom>
        </p:spPr>
      </p:pic>
      <p:pic>
        <p:nvPicPr>
          <p:cNvPr id="60" name="Graphic 25">
            <a:extLst>
              <a:ext uri="{FF2B5EF4-FFF2-40B4-BE49-F238E27FC236}">
                <a16:creationId xmlns:a16="http://schemas.microsoft.com/office/drawing/2014/main" id="{1B2EC0D3-A29C-B553-7571-30009A6D7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943" y="60837"/>
            <a:ext cx="1575779" cy="741708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62180497-CCC4-43BA-4172-5ABDDD42E8F8}"/>
              </a:ext>
            </a:extLst>
          </p:cNvPr>
          <p:cNvSpPr/>
          <p:nvPr/>
        </p:nvSpPr>
        <p:spPr>
          <a:xfrm>
            <a:off x="4983311" y="-11798"/>
            <a:ext cx="55662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600" b="0" cap="none" spc="0" dirty="0">
                <a:ln w="0"/>
                <a:solidFill>
                  <a:srgbClr val="C00000"/>
                </a:solidFill>
              </a:rPr>
              <a:t>X</a:t>
            </a:r>
          </a:p>
        </p:txBody>
      </p:sp>
      <p:pic>
        <p:nvPicPr>
          <p:cNvPr id="66" name="Picture 65" descr="A logo with pink text&#10;&#10;AI-generated content may be incorrect.">
            <a:extLst>
              <a:ext uri="{FF2B5EF4-FFF2-40B4-BE49-F238E27FC236}">
                <a16:creationId xmlns:a16="http://schemas.microsoft.com/office/drawing/2014/main" id="{0DC9A440-0EBD-E13E-94C9-A9A4575D2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6" y="2371619"/>
            <a:ext cx="1026505" cy="42894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DC8FCA8-E5B4-E288-FCD7-4267242839BE}"/>
              </a:ext>
            </a:extLst>
          </p:cNvPr>
          <p:cNvSpPr txBox="1"/>
          <p:nvPr/>
        </p:nvSpPr>
        <p:spPr>
          <a:xfrm>
            <a:off x="757025" y="2552034"/>
            <a:ext cx="135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2020</a:t>
            </a:r>
          </a:p>
        </p:txBody>
      </p:sp>
      <p:pic>
        <p:nvPicPr>
          <p:cNvPr id="70" name="Picture 69" descr="A logo with pink text&#10;&#10;AI-generated content may be incorrect.">
            <a:extLst>
              <a:ext uri="{FF2B5EF4-FFF2-40B4-BE49-F238E27FC236}">
                <a16:creationId xmlns:a16="http://schemas.microsoft.com/office/drawing/2014/main" id="{9DA2DF2E-6772-1F8E-BEDE-2480CB486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392" y="2361351"/>
            <a:ext cx="1026505" cy="428943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9033568-17E6-7801-D805-65049ABBACAE}"/>
              </a:ext>
            </a:extLst>
          </p:cNvPr>
          <p:cNvSpPr txBox="1"/>
          <p:nvPr/>
        </p:nvSpPr>
        <p:spPr>
          <a:xfrm>
            <a:off x="4776618" y="2547153"/>
            <a:ext cx="135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2020</a:t>
            </a:r>
          </a:p>
        </p:txBody>
      </p:sp>
      <p:pic>
        <p:nvPicPr>
          <p:cNvPr id="72" name="Picture 71" descr="A logo with pink text&#10;&#10;AI-generated content may be incorrect.">
            <a:extLst>
              <a:ext uri="{FF2B5EF4-FFF2-40B4-BE49-F238E27FC236}">
                <a16:creationId xmlns:a16="http://schemas.microsoft.com/office/drawing/2014/main" id="{7A206D69-1ED5-DCA2-9117-94A469310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322" y="2371619"/>
            <a:ext cx="1026505" cy="428943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FDC687EA-7D02-8277-D26D-92799A311052}"/>
              </a:ext>
            </a:extLst>
          </p:cNvPr>
          <p:cNvSpPr txBox="1"/>
          <p:nvPr/>
        </p:nvSpPr>
        <p:spPr>
          <a:xfrm>
            <a:off x="8544593" y="2554230"/>
            <a:ext cx="135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2021</a:t>
            </a:r>
          </a:p>
        </p:txBody>
      </p:sp>
      <p:sp>
        <p:nvSpPr>
          <p:cNvPr id="74" name="Flowchart: Alternative Process 73">
            <a:extLst>
              <a:ext uri="{FF2B5EF4-FFF2-40B4-BE49-F238E27FC236}">
                <a16:creationId xmlns:a16="http://schemas.microsoft.com/office/drawing/2014/main" id="{4C5E3C40-8290-4F80-B246-3DC080764A92}"/>
              </a:ext>
            </a:extLst>
          </p:cNvPr>
          <p:cNvSpPr/>
          <p:nvPr/>
        </p:nvSpPr>
        <p:spPr>
          <a:xfrm>
            <a:off x="424591" y="3910831"/>
            <a:ext cx="2133600" cy="1429512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2020 Simulation</a:t>
            </a:r>
          </a:p>
        </p:txBody>
      </p:sp>
      <p:sp>
        <p:nvSpPr>
          <p:cNvPr id="75" name="Flowchart: Alternative Process 74">
            <a:extLst>
              <a:ext uri="{FF2B5EF4-FFF2-40B4-BE49-F238E27FC236}">
                <a16:creationId xmlns:a16="http://schemas.microsoft.com/office/drawing/2014/main" id="{C24E20FD-D5D3-929E-65DD-A2D30309D75F}"/>
              </a:ext>
            </a:extLst>
          </p:cNvPr>
          <p:cNvSpPr/>
          <p:nvPr/>
        </p:nvSpPr>
        <p:spPr>
          <a:xfrm>
            <a:off x="4254719" y="3910831"/>
            <a:ext cx="2133600" cy="1429512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2020 Simulation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357A68B-8AD1-B929-77B7-2CDD42D6865B}"/>
              </a:ext>
            </a:extLst>
          </p:cNvPr>
          <p:cNvCxnSpPr>
            <a:cxnSpLocks/>
          </p:cNvCxnSpPr>
          <p:nvPr/>
        </p:nvCxnSpPr>
        <p:spPr>
          <a:xfrm>
            <a:off x="2829307" y="4625587"/>
            <a:ext cx="1246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A2062D3-C348-855C-DC4F-E29ECD841C2C}"/>
              </a:ext>
            </a:extLst>
          </p:cNvPr>
          <p:cNvCxnSpPr>
            <a:cxnSpLocks/>
          </p:cNvCxnSpPr>
          <p:nvPr/>
        </p:nvCxnSpPr>
        <p:spPr>
          <a:xfrm>
            <a:off x="6646187" y="4621593"/>
            <a:ext cx="1246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7389B28-7BE8-C9D6-3C4A-91B0648513A6}"/>
              </a:ext>
            </a:extLst>
          </p:cNvPr>
          <p:cNvSpPr txBox="1"/>
          <p:nvPr/>
        </p:nvSpPr>
        <p:spPr>
          <a:xfrm>
            <a:off x="2709782" y="4782469"/>
            <a:ext cx="1425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1 year</a:t>
            </a:r>
          </a:p>
          <a:p>
            <a:pPr algn="ctr"/>
            <a:r>
              <a:rPr lang="en-GB" sz="1100" dirty="0"/>
              <a:t>Biomass Increase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1D496B-E23F-7D32-9599-1970F9458565}"/>
              </a:ext>
            </a:extLst>
          </p:cNvPr>
          <p:cNvSpPr txBox="1"/>
          <p:nvPr/>
        </p:nvSpPr>
        <p:spPr>
          <a:xfrm>
            <a:off x="6510820" y="4782469"/>
            <a:ext cx="1425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1 year</a:t>
            </a:r>
          </a:p>
          <a:p>
            <a:pPr algn="ctr"/>
            <a:r>
              <a:rPr lang="en-GB" sz="1100" dirty="0"/>
              <a:t>Biomass Increase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6BDA42-C0CF-5496-8BE0-F6F8F7337FC1}"/>
              </a:ext>
            </a:extLst>
          </p:cNvPr>
          <p:cNvSpPr txBox="1"/>
          <p:nvPr/>
        </p:nvSpPr>
        <p:spPr>
          <a:xfrm>
            <a:off x="7936232" y="4171457"/>
            <a:ext cx="399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Focal Guild </a:t>
            </a:r>
            <a:r>
              <a:rPr lang="en-GB"/>
              <a:t>Biomass ≥ </a:t>
            </a:r>
            <a:r>
              <a:rPr lang="en-GB" dirty="0"/>
              <a:t>MSC Threshold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Recovery Time = 3 years</a:t>
            </a:r>
          </a:p>
        </p:txBody>
      </p:sp>
      <p:pic>
        <p:nvPicPr>
          <p:cNvPr id="91" name="Graphic 25">
            <a:extLst>
              <a:ext uri="{FF2B5EF4-FFF2-40B4-BE49-F238E27FC236}">
                <a16:creationId xmlns:a16="http://schemas.microsoft.com/office/drawing/2014/main" id="{00BFD1BE-7210-A193-E407-AA2846B61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5641" y="72637"/>
            <a:ext cx="1575779" cy="741708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D542145C-5411-8C8C-3B9D-A7B8A230C99B}"/>
              </a:ext>
            </a:extLst>
          </p:cNvPr>
          <p:cNvSpPr/>
          <p:nvPr/>
        </p:nvSpPr>
        <p:spPr>
          <a:xfrm>
            <a:off x="8778755" y="-14897"/>
            <a:ext cx="55662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600" b="0" cap="none" spc="0" dirty="0">
                <a:ln w="0"/>
                <a:solidFill>
                  <a:srgbClr val="C00000"/>
                </a:solidFill>
              </a:rPr>
              <a:t>X</a:t>
            </a:r>
          </a:p>
        </p:txBody>
      </p:sp>
      <p:pic>
        <p:nvPicPr>
          <p:cNvPr id="95" name="Graphic 25">
            <a:extLst>
              <a:ext uri="{FF2B5EF4-FFF2-40B4-BE49-F238E27FC236}">
                <a16:creationId xmlns:a16="http://schemas.microsoft.com/office/drawing/2014/main" id="{7C951395-FD6C-8997-944D-81AC42133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216" y="3141189"/>
            <a:ext cx="1575779" cy="741708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AA2E84D5-6276-F073-81E6-32D52050129A}"/>
              </a:ext>
            </a:extLst>
          </p:cNvPr>
          <p:cNvSpPr/>
          <p:nvPr/>
        </p:nvSpPr>
        <p:spPr>
          <a:xfrm>
            <a:off x="1066330" y="3053655"/>
            <a:ext cx="55662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600" b="0" cap="none" spc="0" dirty="0">
                <a:ln w="0"/>
                <a:solidFill>
                  <a:srgbClr val="C00000"/>
                </a:solidFill>
              </a:rPr>
              <a:t>X</a:t>
            </a:r>
          </a:p>
        </p:txBody>
      </p:sp>
      <p:pic>
        <p:nvPicPr>
          <p:cNvPr id="97" name="Graphic 25">
            <a:extLst>
              <a:ext uri="{FF2B5EF4-FFF2-40B4-BE49-F238E27FC236}">
                <a16:creationId xmlns:a16="http://schemas.microsoft.com/office/drawing/2014/main" id="{712AE640-D85D-4312-0A47-69B86075A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3817" y="3122181"/>
            <a:ext cx="1575779" cy="741708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C6336771-7141-3841-44FD-5CDE5A628B7C}"/>
              </a:ext>
            </a:extLst>
          </p:cNvPr>
          <p:cNvSpPr/>
          <p:nvPr/>
        </p:nvSpPr>
        <p:spPr>
          <a:xfrm>
            <a:off x="4946931" y="3034647"/>
            <a:ext cx="55662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600" b="0" cap="none" spc="0" dirty="0">
                <a:ln w="0"/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3220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D44C9AB-3F9E-48CF-2E7F-875B66BE2689}"/>
              </a:ext>
            </a:extLst>
          </p:cNvPr>
          <p:cNvSpPr/>
          <p:nvPr/>
        </p:nvSpPr>
        <p:spPr>
          <a:xfrm>
            <a:off x="615351" y="4945750"/>
            <a:ext cx="8609162" cy="10092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6310EAB9-72B0-D0BF-9293-011B43797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7408" y="1221341"/>
            <a:ext cx="1952278" cy="9189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BC08E6-67A9-5C83-6A4C-9CE2284BB955}"/>
              </a:ext>
            </a:extLst>
          </p:cNvPr>
          <p:cNvSpPr txBox="1"/>
          <p:nvPr/>
        </p:nvSpPr>
        <p:spPr>
          <a:xfrm>
            <a:off x="1817291" y="322052"/>
            <a:ext cx="2093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ea typeface="Calibri Light" panose="020F0302020204030204" pitchFamily="34" charset="0"/>
                <a:cs typeface="Calibri Light" panose="020F0302020204030204" pitchFamily="34" charset="0"/>
              </a:rPr>
              <a:t>Baseline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D7D88-1ACB-8768-3FF0-934164A44D02}"/>
              </a:ext>
            </a:extLst>
          </p:cNvPr>
          <p:cNvSpPr txBox="1"/>
          <p:nvPr/>
        </p:nvSpPr>
        <p:spPr>
          <a:xfrm>
            <a:off x="6556071" y="322051"/>
            <a:ext cx="2093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ea typeface="Calibri Light" panose="020F0302020204030204" pitchFamily="34" charset="0"/>
                <a:cs typeface="Calibri Light" panose="020F0302020204030204" pitchFamily="34" charset="0"/>
              </a:rPr>
              <a:t>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8EA7D-E2FC-DE04-8BC9-66EB6B3B4DE2}"/>
              </a:ext>
            </a:extLst>
          </p:cNvPr>
          <p:cNvSpPr/>
          <p:nvPr/>
        </p:nvSpPr>
        <p:spPr>
          <a:xfrm>
            <a:off x="5814197" y="1332267"/>
            <a:ext cx="3071004" cy="782128"/>
          </a:xfrm>
          <a:prstGeom prst="rect">
            <a:avLst/>
          </a:prstGeom>
          <a:solidFill>
            <a:srgbClr val="D8F3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86A7E2-4633-03E4-F46E-8BF2D60E826A}"/>
              </a:ext>
            </a:extLst>
          </p:cNvPr>
          <p:cNvSpPr/>
          <p:nvPr/>
        </p:nvSpPr>
        <p:spPr>
          <a:xfrm>
            <a:off x="5779694" y="3207059"/>
            <a:ext cx="3071004" cy="782128"/>
          </a:xfrm>
          <a:prstGeom prst="rect">
            <a:avLst/>
          </a:prstGeom>
          <a:solidFill>
            <a:srgbClr val="D8F3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13DB2F-D098-47EF-B0F7-7CDC94D4ECDF}"/>
              </a:ext>
            </a:extLst>
          </p:cNvPr>
          <p:cNvCxnSpPr>
            <a:stCxn id="6" idx="2"/>
          </p:cNvCxnSpPr>
          <p:nvPr/>
        </p:nvCxnSpPr>
        <p:spPr>
          <a:xfrm>
            <a:off x="7349699" y="2114395"/>
            <a:ext cx="0" cy="983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6B4DCE0-651E-F202-427A-6240E6A863A7}"/>
              </a:ext>
            </a:extLst>
          </p:cNvPr>
          <p:cNvSpPr/>
          <p:nvPr/>
        </p:nvSpPr>
        <p:spPr>
          <a:xfrm>
            <a:off x="5814197" y="5061739"/>
            <a:ext cx="3071004" cy="782128"/>
          </a:xfrm>
          <a:prstGeom prst="rect">
            <a:avLst/>
          </a:prstGeom>
          <a:solidFill>
            <a:srgbClr val="D8F3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ED3C6A-32C1-8766-2DEB-D908FE2E99AB}"/>
              </a:ext>
            </a:extLst>
          </p:cNvPr>
          <p:cNvCxnSpPr>
            <a:cxnSpLocks/>
          </p:cNvCxnSpPr>
          <p:nvPr/>
        </p:nvCxnSpPr>
        <p:spPr>
          <a:xfrm>
            <a:off x="7349699" y="3991152"/>
            <a:ext cx="0" cy="834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C371CB4-94CE-F253-DB15-C789177AD445}"/>
              </a:ext>
            </a:extLst>
          </p:cNvPr>
          <p:cNvSpPr/>
          <p:nvPr/>
        </p:nvSpPr>
        <p:spPr>
          <a:xfrm>
            <a:off x="1089798" y="1358136"/>
            <a:ext cx="3071004" cy="782128"/>
          </a:xfrm>
          <a:prstGeom prst="rect">
            <a:avLst/>
          </a:prstGeom>
          <a:solidFill>
            <a:srgbClr val="D8F3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B7C04509-2080-0E09-CFD1-51DA8DF87310}"/>
              </a:ext>
            </a:extLst>
          </p:cNvPr>
          <p:cNvSpPr/>
          <p:nvPr/>
        </p:nvSpPr>
        <p:spPr>
          <a:xfrm rot="10800000">
            <a:off x="447643" y="1467290"/>
            <a:ext cx="622033" cy="369332"/>
          </a:xfrm>
          <a:prstGeom prst="curved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DBBEC8-8D4E-200D-6CC5-EB73A7EDAB02}"/>
              </a:ext>
            </a:extLst>
          </p:cNvPr>
          <p:cNvSpPr txBox="1"/>
          <p:nvPr/>
        </p:nvSpPr>
        <p:spPr>
          <a:xfrm>
            <a:off x="-11509" y="18261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× 50 years</a:t>
            </a:r>
          </a:p>
        </p:txBody>
      </p:sp>
      <p:sp>
        <p:nvSpPr>
          <p:cNvPr id="23" name="Arrow: Curved Left 22">
            <a:extLst>
              <a:ext uri="{FF2B5EF4-FFF2-40B4-BE49-F238E27FC236}">
                <a16:creationId xmlns:a16="http://schemas.microsoft.com/office/drawing/2014/main" id="{D061E253-145F-7BB4-5CB3-7A2D697C2184}"/>
              </a:ext>
            </a:extLst>
          </p:cNvPr>
          <p:cNvSpPr/>
          <p:nvPr/>
        </p:nvSpPr>
        <p:spPr>
          <a:xfrm>
            <a:off x="8925458" y="1397354"/>
            <a:ext cx="622033" cy="369332"/>
          </a:xfrm>
          <a:prstGeom prst="curved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DDE7BE-B22D-F1C6-E7FD-7DDEC34D97BE}"/>
              </a:ext>
            </a:extLst>
          </p:cNvPr>
          <p:cNvSpPr txBox="1"/>
          <p:nvPr/>
        </p:nvSpPr>
        <p:spPr>
          <a:xfrm>
            <a:off x="8850698" y="17666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× 50 years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B208E1-FE28-7E11-B2AC-F999C9E360F0}"/>
              </a:ext>
            </a:extLst>
          </p:cNvPr>
          <p:cNvSpPr/>
          <p:nvPr/>
        </p:nvSpPr>
        <p:spPr>
          <a:xfrm>
            <a:off x="1000684" y="5061739"/>
            <a:ext cx="3071004" cy="782128"/>
          </a:xfrm>
          <a:prstGeom prst="rect">
            <a:avLst/>
          </a:prstGeom>
          <a:solidFill>
            <a:srgbClr val="D8F3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78CBDC6C-D30E-8796-9E2D-9E2E283671B2}"/>
              </a:ext>
            </a:extLst>
          </p:cNvPr>
          <p:cNvSpPr/>
          <p:nvPr/>
        </p:nvSpPr>
        <p:spPr>
          <a:xfrm>
            <a:off x="9701842" y="1068766"/>
            <a:ext cx="483070" cy="1271868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Bracket 30">
            <a:extLst>
              <a:ext uri="{FF2B5EF4-FFF2-40B4-BE49-F238E27FC236}">
                <a16:creationId xmlns:a16="http://schemas.microsoft.com/office/drawing/2014/main" id="{CC64F68C-770D-64A4-C118-4A2E84785FB3}"/>
              </a:ext>
            </a:extLst>
          </p:cNvPr>
          <p:cNvSpPr/>
          <p:nvPr/>
        </p:nvSpPr>
        <p:spPr>
          <a:xfrm>
            <a:off x="9681720" y="3038554"/>
            <a:ext cx="483070" cy="3137961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10F92B-1295-D408-4535-D462B7A8AC94}"/>
              </a:ext>
            </a:extLst>
          </p:cNvPr>
          <p:cNvSpPr txBox="1"/>
          <p:nvPr/>
        </p:nvSpPr>
        <p:spPr>
          <a:xfrm rot="5400000">
            <a:off x="9422112" y="4294631"/>
            <a:ext cx="1854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Transient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4F3D10-36FB-4F33-85B3-781A735DC951}"/>
              </a:ext>
            </a:extLst>
          </p:cNvPr>
          <p:cNvSpPr txBox="1"/>
          <p:nvPr/>
        </p:nvSpPr>
        <p:spPr>
          <a:xfrm rot="5400000">
            <a:off x="9422112" y="1511704"/>
            <a:ext cx="1854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Burn-in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672B21-318C-9ECC-3367-4534F626E460}"/>
              </a:ext>
            </a:extLst>
          </p:cNvPr>
          <p:cNvSpPr txBox="1"/>
          <p:nvPr/>
        </p:nvSpPr>
        <p:spPr>
          <a:xfrm>
            <a:off x="8767320" y="512963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While</a:t>
            </a:r>
          </a:p>
          <a:p>
            <a:pPr algn="ctr"/>
            <a:r>
              <a:rPr lang="en-GB" dirty="0"/>
              <a:t>t ≤ 2099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032997-5F9E-0456-8813-27CD0B0A8D56}"/>
              </a:ext>
            </a:extLst>
          </p:cNvPr>
          <p:cNvSpPr txBox="1"/>
          <p:nvPr/>
        </p:nvSpPr>
        <p:spPr>
          <a:xfrm>
            <a:off x="2737465" y="150710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trike="sngStrike" dirty="0"/>
              <a:t>Fishing</a:t>
            </a:r>
            <a:endParaRPr lang="en-GB" sz="2800" strike="sngStrike" baseline="-2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E177A6-22D6-104C-5160-808954A33F7A}"/>
              </a:ext>
            </a:extLst>
          </p:cNvPr>
          <p:cNvSpPr txBox="1"/>
          <p:nvPr/>
        </p:nvSpPr>
        <p:spPr>
          <a:xfrm>
            <a:off x="1189022" y="1490462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NM</a:t>
            </a:r>
            <a:r>
              <a:rPr lang="en-GB" sz="2800" baseline="-25000" dirty="0"/>
              <a:t>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C01142-91FA-A892-739D-86FF97ED1C80}"/>
              </a:ext>
            </a:extLst>
          </p:cNvPr>
          <p:cNvSpPr txBox="1"/>
          <p:nvPr/>
        </p:nvSpPr>
        <p:spPr>
          <a:xfrm>
            <a:off x="7415831" y="1099687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For t = start year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D9CA2-C9B1-EBC3-3F1E-0F90B60E2AD4}"/>
              </a:ext>
            </a:extLst>
          </p:cNvPr>
          <p:cNvSpPr txBox="1"/>
          <p:nvPr/>
        </p:nvSpPr>
        <p:spPr>
          <a:xfrm>
            <a:off x="7383355" y="296582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For t = start 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E89CE-A733-BE57-7D9C-768492DE5508}"/>
              </a:ext>
            </a:extLst>
          </p:cNvPr>
          <p:cNvSpPr txBox="1"/>
          <p:nvPr/>
        </p:nvSpPr>
        <p:spPr>
          <a:xfrm>
            <a:off x="4048652" y="4705183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For t = t+1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ED18D-3721-0A93-7E1A-50316259CE3A}"/>
              </a:ext>
            </a:extLst>
          </p:cNvPr>
          <p:cNvSpPr txBox="1"/>
          <p:nvPr/>
        </p:nvSpPr>
        <p:spPr>
          <a:xfrm>
            <a:off x="2682808" y="1127856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For t = start year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9290C-98E9-2A92-6E19-D1B6859CC657}"/>
              </a:ext>
            </a:extLst>
          </p:cNvPr>
          <p:cNvSpPr txBox="1"/>
          <p:nvPr/>
        </p:nvSpPr>
        <p:spPr>
          <a:xfrm>
            <a:off x="2679209" y="521858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trike="sngStrike" dirty="0"/>
              <a:t>Fishing</a:t>
            </a:r>
            <a:endParaRPr lang="en-GB" sz="2800" strike="sngStrike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ECF275-8F78-3BE0-F3C1-4F27451064CE}"/>
              </a:ext>
            </a:extLst>
          </p:cNvPr>
          <p:cNvSpPr txBox="1"/>
          <p:nvPr/>
        </p:nvSpPr>
        <p:spPr>
          <a:xfrm>
            <a:off x="1130766" y="520194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NM</a:t>
            </a:r>
            <a:r>
              <a:rPr lang="en-GB" sz="2800" baseline="-25000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C599B5-793A-B4E0-86FE-E92BF3999105}"/>
              </a:ext>
            </a:extLst>
          </p:cNvPr>
          <p:cNvSpPr txBox="1"/>
          <p:nvPr/>
        </p:nvSpPr>
        <p:spPr>
          <a:xfrm>
            <a:off x="7494159" y="521736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trike="sngStrike" dirty="0"/>
              <a:t>Fishing</a:t>
            </a:r>
            <a:endParaRPr lang="en-GB" sz="2800" strike="sngStrike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C813F1-8B0C-3873-2D2E-3915D7DC8BF4}"/>
              </a:ext>
            </a:extLst>
          </p:cNvPr>
          <p:cNvSpPr txBox="1"/>
          <p:nvPr/>
        </p:nvSpPr>
        <p:spPr>
          <a:xfrm>
            <a:off x="5945716" y="520072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NM</a:t>
            </a:r>
            <a:r>
              <a:rPr lang="en-GB" sz="2800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57848E-4D12-2CB8-BE15-119C4053677F}"/>
              </a:ext>
            </a:extLst>
          </p:cNvPr>
          <p:cNvSpPr txBox="1"/>
          <p:nvPr/>
        </p:nvSpPr>
        <p:spPr>
          <a:xfrm>
            <a:off x="7425919" y="337347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trike="sngStrike" dirty="0"/>
              <a:t>Fishing</a:t>
            </a:r>
            <a:endParaRPr lang="en-GB" sz="2800" strike="sngStrike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0116E-6A3B-5CCA-8BC1-1B5C5B83C82A}"/>
              </a:ext>
            </a:extLst>
          </p:cNvPr>
          <p:cNvSpPr txBox="1"/>
          <p:nvPr/>
        </p:nvSpPr>
        <p:spPr>
          <a:xfrm>
            <a:off x="5877476" y="335683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NM</a:t>
            </a:r>
            <a:r>
              <a:rPr lang="en-GB" sz="2800" baseline="-25000" dirty="0"/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95560E-81DD-37EA-8074-0629F1406E8D}"/>
              </a:ext>
            </a:extLst>
          </p:cNvPr>
          <p:cNvSpPr txBox="1"/>
          <p:nvPr/>
        </p:nvSpPr>
        <p:spPr>
          <a:xfrm>
            <a:off x="7494159" y="1512454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Fishing</a:t>
            </a:r>
            <a:endParaRPr lang="en-GB" sz="28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027E1F-D963-9999-38F8-0C6219EAAE87}"/>
              </a:ext>
            </a:extLst>
          </p:cNvPr>
          <p:cNvSpPr txBox="1"/>
          <p:nvPr/>
        </p:nvSpPr>
        <p:spPr>
          <a:xfrm>
            <a:off x="5945716" y="1495815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NM</a:t>
            </a:r>
            <a:r>
              <a:rPr lang="en-GB" sz="2800" baseline="-25000" dirty="0"/>
              <a:t>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ED2B0-9912-AE43-1A4E-DA5AA5FC7242}"/>
              </a:ext>
            </a:extLst>
          </p:cNvPr>
          <p:cNvSpPr/>
          <p:nvPr/>
        </p:nvSpPr>
        <p:spPr>
          <a:xfrm>
            <a:off x="1074691" y="3207059"/>
            <a:ext cx="3071004" cy="782128"/>
          </a:xfrm>
          <a:prstGeom prst="rect">
            <a:avLst/>
          </a:prstGeom>
          <a:solidFill>
            <a:srgbClr val="D8F3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E6CA38-6B83-3192-42DB-974B91076CC4}"/>
              </a:ext>
            </a:extLst>
          </p:cNvPr>
          <p:cNvSpPr txBox="1"/>
          <p:nvPr/>
        </p:nvSpPr>
        <p:spPr>
          <a:xfrm>
            <a:off x="2720916" y="337347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trike="sngStrike" dirty="0"/>
              <a:t>Fishing</a:t>
            </a:r>
            <a:endParaRPr lang="en-GB" sz="2800" strike="sngStrike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B5F1C7-DE36-4BE3-0F16-6FB589DF3EBF}"/>
              </a:ext>
            </a:extLst>
          </p:cNvPr>
          <p:cNvSpPr txBox="1"/>
          <p:nvPr/>
        </p:nvSpPr>
        <p:spPr>
          <a:xfrm>
            <a:off x="1172473" y="335683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NM</a:t>
            </a:r>
            <a:r>
              <a:rPr lang="en-GB" sz="2800" baseline="-25000" dirty="0"/>
              <a:t>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498350-3214-B10E-7C84-0A1F9FC21D23}"/>
              </a:ext>
            </a:extLst>
          </p:cNvPr>
          <p:cNvCxnSpPr/>
          <p:nvPr/>
        </p:nvCxnSpPr>
        <p:spPr>
          <a:xfrm>
            <a:off x="2533284" y="2136018"/>
            <a:ext cx="0" cy="983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EAE407-52EF-E49E-F985-D28863529F6B}"/>
              </a:ext>
            </a:extLst>
          </p:cNvPr>
          <p:cNvCxnSpPr>
            <a:cxnSpLocks/>
          </p:cNvCxnSpPr>
          <p:nvPr/>
        </p:nvCxnSpPr>
        <p:spPr>
          <a:xfrm>
            <a:off x="2533284" y="3991152"/>
            <a:ext cx="0" cy="834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C7D4E9D-D812-07CE-FA1F-6A4C8D2C5895}"/>
              </a:ext>
            </a:extLst>
          </p:cNvPr>
          <p:cNvSpPr txBox="1"/>
          <p:nvPr/>
        </p:nvSpPr>
        <p:spPr>
          <a:xfrm>
            <a:off x="2686256" y="294578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For t = start year</a:t>
            </a:r>
          </a:p>
        </p:txBody>
      </p:sp>
    </p:spTree>
    <p:extLst>
      <p:ext uri="{BB962C8B-B14F-4D97-AF65-F5344CB8AC3E}">
        <p14:creationId xmlns:p14="http://schemas.microsoft.com/office/powerpoint/2010/main" val="252322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102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 Light</vt:lpstr>
      <vt:lpstr>Office Theme</vt:lpstr>
      <vt:lpstr>PowerPoint Presentation</vt:lpstr>
      <vt:lpstr>PowerPoint Presentation</vt:lpstr>
    </vt:vector>
  </TitlesOfParts>
  <Company>University of Strathclyde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Hatton</dc:creator>
  <cp:lastModifiedBy>Matthew Hatton</cp:lastModifiedBy>
  <cp:revision>59</cp:revision>
  <dcterms:created xsi:type="dcterms:W3CDTF">2025-07-31T10:34:12Z</dcterms:created>
  <dcterms:modified xsi:type="dcterms:W3CDTF">2025-08-12T10:35:56Z</dcterms:modified>
</cp:coreProperties>
</file>