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7AAB4-5A0A-4DD0-913D-F5C14D0D3A08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CBC22-309C-413A-96AF-EA651AF2A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70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FC71-29C7-4EAA-8103-02699D4145D3}" type="datetime1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49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0CA3-C0A0-4223-A0FF-873C231E006C}" type="datetime1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43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1505-9728-4646-AAB4-4D4142D13422}" type="datetime1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20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22A-7D1D-4324-99D3-5A464A336880}" type="datetime1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75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73F4-6A9F-41D1-8A0B-1C843F398169}" type="datetime1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86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F55F-23BA-46DA-ACB7-12A0E175E5C1}" type="datetime1">
              <a:rPr lang="en-GB" smtClean="0"/>
              <a:t>20/10/2023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59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DBF5-BC34-4C42-A553-6D637BB85500}" type="datetime1">
              <a:rPr lang="en-GB" smtClean="0"/>
              <a:t>20/10/2023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16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E7C6-E57E-4BDA-903F-2283F59DAB7A}" type="datetime1">
              <a:rPr lang="en-GB" smtClean="0"/>
              <a:t>20/10/2023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75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6A6E-D08E-49F4-B39B-815916469139}" type="datetime1">
              <a:rPr lang="en-GB" smtClean="0"/>
              <a:t>20/10/2023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0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B460-57DB-4577-92C9-981C37085D8A}" type="datetime1">
              <a:rPr lang="en-GB" smtClean="0"/>
              <a:t>20/10/2023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9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7AB8-BA98-4B82-A654-F7F4E76CB044}" type="datetime1">
              <a:rPr lang="en-GB" smtClean="0"/>
              <a:t>20/10/2023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39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5F398-BB50-464F-A80C-C757B77BE038}" type="datetime1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C7849-820D-4056-8CCF-6E99C5125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36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37001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CSC 406: Net-Centric Computing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Lecture 5</a:t>
            </a:r>
            <a:br>
              <a:rPr lang="en-US" sz="3600" dirty="0" smtClean="0"/>
            </a:br>
            <a:r>
              <a:rPr lang="en-GB" sz="4900" b="1" dirty="0" smtClean="0"/>
              <a:t>Virtualization: Case Study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2915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 smtClean="0"/>
              <a:t>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Semester </a:t>
            </a:r>
            <a:r>
              <a:rPr lang="en-US" sz="2000" smtClean="0"/>
              <a:t>(</a:t>
            </a:r>
            <a:r>
              <a:rPr lang="en-US" sz="2000" smtClean="0"/>
              <a:t>2022/2023 </a:t>
            </a:r>
            <a:r>
              <a:rPr lang="en-US" sz="2000" dirty="0" smtClean="0"/>
              <a:t>session</a:t>
            </a:r>
            <a:r>
              <a:rPr lang="en-US" sz="2000" smtClean="0"/>
              <a:t>) </a:t>
            </a:r>
            <a:r>
              <a:rPr lang="en-US" sz="2000" smtClean="0"/>
              <a:t>1445h</a:t>
            </a:r>
            <a:endParaRPr lang="en-US" sz="20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1600" b="1" dirty="0"/>
              <a:t>FEDERAL UNIVERSITY BIRNIN KEBBI</a:t>
            </a:r>
            <a:endParaRPr lang="en-GB" sz="1600" dirty="0"/>
          </a:p>
          <a:p>
            <a:pPr fontAlgn="auto">
              <a:spcAft>
                <a:spcPts val="0"/>
              </a:spcAft>
              <a:defRPr/>
            </a:pPr>
            <a:r>
              <a:rPr lang="en-US" sz="1600" b="1" dirty="0"/>
              <a:t>DEPARTMENT OF COMPUTER SCIENCE</a:t>
            </a:r>
            <a:endParaRPr lang="en-GB" sz="1600" dirty="0"/>
          </a:p>
          <a:p>
            <a:pPr fontAlgn="auto">
              <a:spcAft>
                <a:spcPts val="0"/>
              </a:spcAft>
              <a:defRPr/>
            </a:pPr>
            <a:endParaRPr lang="en-US" sz="2000" dirty="0" smtClean="0"/>
          </a:p>
        </p:txBody>
      </p:sp>
      <p:pic>
        <p:nvPicPr>
          <p:cNvPr id="2052" name="Picture 3" descr="C:\Users\hp\Pictures\logo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476250"/>
            <a:ext cx="13906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44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virtual machine provides interface </a:t>
            </a:r>
            <a:r>
              <a:rPr lang="en-US" i="1" dirty="0"/>
              <a:t>identical </a:t>
            </a:r>
            <a:r>
              <a:rPr lang="en-US" dirty="0" smtClean="0"/>
              <a:t>to </a:t>
            </a:r>
            <a:r>
              <a:rPr lang="en-GB" dirty="0" smtClean="0"/>
              <a:t>underlying </a:t>
            </a:r>
            <a:r>
              <a:rPr lang="en-GB" dirty="0"/>
              <a:t>bare hardware</a:t>
            </a:r>
          </a:p>
          <a:p>
            <a:pPr lvl="1"/>
            <a:r>
              <a:rPr lang="fr-FR" dirty="0" smtClean="0"/>
              <a:t>I.e</a:t>
            </a:r>
            <a:r>
              <a:rPr lang="fr-FR" dirty="0"/>
              <a:t>., all </a:t>
            </a:r>
            <a:r>
              <a:rPr lang="fr-FR" dirty="0" err="1"/>
              <a:t>devices</a:t>
            </a:r>
            <a:r>
              <a:rPr lang="fr-FR" dirty="0"/>
              <a:t>, </a:t>
            </a:r>
            <a:r>
              <a:rPr lang="fr-FR" dirty="0" err="1"/>
              <a:t>interrupts</a:t>
            </a:r>
            <a:r>
              <a:rPr lang="fr-FR" dirty="0"/>
              <a:t>, memory, page tables, etc</a:t>
            </a:r>
            <a:r>
              <a:rPr lang="fr-FR" dirty="0" smtClean="0"/>
              <a:t>.</a:t>
            </a:r>
          </a:p>
          <a:p>
            <a:r>
              <a:rPr lang="en-US" dirty="0"/>
              <a:t>Virtual Machine Operating System creates illusion </a:t>
            </a:r>
            <a:r>
              <a:rPr lang="en-US" dirty="0" smtClean="0"/>
              <a:t>of </a:t>
            </a:r>
            <a:r>
              <a:rPr lang="en-GB" dirty="0" smtClean="0"/>
              <a:t>multiple </a:t>
            </a:r>
            <a:r>
              <a:rPr lang="en-GB" dirty="0"/>
              <a:t>processors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capable of executing independently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sharing, except via network protocols</a:t>
            </a:r>
          </a:p>
          <a:p>
            <a:pPr lvl="1"/>
            <a:r>
              <a:rPr lang="en-US" dirty="0" smtClean="0"/>
              <a:t>Clusters </a:t>
            </a:r>
            <a:r>
              <a:rPr lang="en-US" dirty="0"/>
              <a:t>and SMP can be simulated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1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60s‐70s: IBM developed hypervisors for their </a:t>
            </a:r>
            <a:r>
              <a:rPr lang="en-US" dirty="0" smtClean="0"/>
              <a:t>IBM </a:t>
            </a:r>
            <a:r>
              <a:rPr lang="en-GB" dirty="0" smtClean="0"/>
              <a:t>System/360 </a:t>
            </a:r>
            <a:r>
              <a:rPr lang="en-GB" dirty="0"/>
              <a:t>and later releases.</a:t>
            </a:r>
          </a:p>
          <a:p>
            <a:r>
              <a:rPr lang="en-US" dirty="0" smtClean="0"/>
              <a:t>70s</a:t>
            </a:r>
            <a:r>
              <a:rPr lang="en-US" dirty="0"/>
              <a:t>: UCLA researchers, Gerald </a:t>
            </a:r>
            <a:r>
              <a:rPr lang="en-US" dirty="0" err="1"/>
              <a:t>Popek</a:t>
            </a:r>
            <a:r>
              <a:rPr lang="en-US" dirty="0"/>
              <a:t> and </a:t>
            </a:r>
            <a:r>
              <a:rPr lang="en-US" dirty="0" smtClean="0"/>
              <a:t>Robert </a:t>
            </a:r>
            <a:r>
              <a:rPr lang="en-GB" dirty="0" smtClean="0"/>
              <a:t>Goldberg</a:t>
            </a:r>
            <a:r>
              <a:rPr lang="en-GB" dirty="0"/>
              <a:t>:</a:t>
            </a:r>
          </a:p>
          <a:p>
            <a:pPr lvl="1"/>
            <a:r>
              <a:rPr lang="en-US" dirty="0" smtClean="0"/>
              <a:t>definition </a:t>
            </a:r>
            <a:r>
              <a:rPr lang="en-US" dirty="0"/>
              <a:t>of the formal requirements for virtualizations</a:t>
            </a:r>
          </a:p>
          <a:p>
            <a:pPr lvl="1"/>
            <a:r>
              <a:rPr lang="en-US" dirty="0" smtClean="0"/>
              <a:t>Distinguish </a:t>
            </a:r>
            <a:r>
              <a:rPr lang="en-US" dirty="0"/>
              <a:t>between type1 and type2 hypervisor</a:t>
            </a:r>
          </a:p>
          <a:p>
            <a:r>
              <a:rPr lang="en-GB" dirty="0" smtClean="0"/>
              <a:t>90s</a:t>
            </a:r>
            <a:r>
              <a:rPr lang="en-GB" dirty="0"/>
              <a:t>: Stanford researchers</a:t>
            </a:r>
          </a:p>
          <a:p>
            <a:pPr lvl="1"/>
            <a:r>
              <a:rPr lang="en-US" dirty="0" smtClean="0"/>
              <a:t>Disco</a:t>
            </a:r>
            <a:r>
              <a:rPr lang="en-US" dirty="0"/>
              <a:t>: Running Commodity Operating Systems on </a:t>
            </a:r>
            <a:r>
              <a:rPr lang="en-US" dirty="0" smtClean="0"/>
              <a:t>Scalable </a:t>
            </a:r>
            <a:r>
              <a:rPr lang="en-GB" dirty="0" smtClean="0"/>
              <a:t>Multiprocessors</a:t>
            </a:r>
            <a:endParaRPr lang="en-GB" dirty="0"/>
          </a:p>
          <a:p>
            <a:pPr lvl="1"/>
            <a:r>
              <a:rPr lang="en-GB" dirty="0" smtClean="0"/>
              <a:t>Founded </a:t>
            </a:r>
            <a:r>
              <a:rPr lang="en-GB" dirty="0" err="1"/>
              <a:t>Vmware</a:t>
            </a:r>
            <a:endParaRPr lang="en-GB" dirty="0"/>
          </a:p>
          <a:p>
            <a:r>
              <a:rPr lang="en-GB" dirty="0" smtClean="0"/>
              <a:t>Xen</a:t>
            </a:r>
            <a:r>
              <a:rPr lang="en-GB" dirty="0"/>
              <a:t>, KVM, </a:t>
            </a:r>
            <a:r>
              <a:rPr lang="en-GB" dirty="0" err="1"/>
              <a:t>VirtualBox</a:t>
            </a:r>
            <a:r>
              <a:rPr lang="en-GB" dirty="0"/>
              <a:t>, Hyper‐V, Parallels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26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for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Boot them like real machines and install </a:t>
            </a:r>
            <a:r>
              <a:rPr lang="en-US" dirty="0" smtClean="0"/>
              <a:t>operating </a:t>
            </a:r>
            <a:r>
              <a:rPr lang="en-GB" dirty="0" smtClean="0"/>
              <a:t>system on them.</a:t>
            </a:r>
          </a:p>
          <a:p>
            <a:r>
              <a:rPr lang="en-US" b="1" dirty="0" smtClean="0"/>
              <a:t>Safety</a:t>
            </a:r>
            <a:r>
              <a:rPr lang="en-US" dirty="0"/>
              <a:t>: the hypervisor should have full control of </a:t>
            </a:r>
            <a:r>
              <a:rPr lang="en-US" dirty="0" smtClean="0"/>
              <a:t>the </a:t>
            </a:r>
            <a:r>
              <a:rPr lang="en-GB" dirty="0" smtClean="0"/>
              <a:t>virtualized </a:t>
            </a:r>
            <a:r>
              <a:rPr lang="en-GB" dirty="0"/>
              <a:t>resources.</a:t>
            </a:r>
          </a:p>
          <a:p>
            <a:r>
              <a:rPr lang="en-US" b="1" dirty="0" smtClean="0"/>
              <a:t>Fidelity</a:t>
            </a:r>
            <a:r>
              <a:rPr lang="en-US" dirty="0"/>
              <a:t>: the behavior of a program on a </a:t>
            </a:r>
            <a:r>
              <a:rPr lang="en-US" dirty="0" smtClean="0"/>
              <a:t>virtual machine </a:t>
            </a:r>
            <a:r>
              <a:rPr lang="en-US" dirty="0"/>
              <a:t>should be identical to that of the </a:t>
            </a:r>
            <a:r>
              <a:rPr lang="en-US" dirty="0" smtClean="0"/>
              <a:t>same </a:t>
            </a:r>
            <a:r>
              <a:rPr lang="nb-NO" dirty="0" smtClean="0"/>
              <a:t>program </a:t>
            </a:r>
            <a:r>
              <a:rPr lang="nb-NO" dirty="0"/>
              <a:t>running on bare hardware.</a:t>
            </a:r>
          </a:p>
          <a:p>
            <a:r>
              <a:rPr lang="en-US" b="1" dirty="0" smtClean="0"/>
              <a:t>Efficiency</a:t>
            </a:r>
            <a:r>
              <a:rPr lang="en-US" dirty="0"/>
              <a:t>: much of the code in the virtual </a:t>
            </a:r>
            <a:r>
              <a:rPr lang="en-US" dirty="0" smtClean="0"/>
              <a:t>machine should </a:t>
            </a:r>
            <a:r>
              <a:rPr lang="en-US" dirty="0"/>
              <a:t>run without intervention by the hypervisor.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46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Execute each command using </a:t>
            </a:r>
            <a:r>
              <a:rPr lang="en-US" dirty="0" smtClean="0"/>
              <a:t>an </a:t>
            </a:r>
            <a:r>
              <a:rPr lang="en-GB" dirty="0" smtClean="0"/>
              <a:t>interpreter/emulator</a:t>
            </a:r>
            <a:endParaRPr lang="en-GB" dirty="0"/>
          </a:p>
          <a:p>
            <a:pPr lvl="1"/>
            <a:r>
              <a:rPr lang="en-US" dirty="0" smtClean="0"/>
              <a:t>Simple </a:t>
            </a:r>
            <a:r>
              <a:rPr lang="en-US" dirty="0"/>
              <a:t>instructions such as </a:t>
            </a:r>
            <a:r>
              <a:rPr lang="en-US" i="1" dirty="0"/>
              <a:t>increment </a:t>
            </a:r>
            <a:r>
              <a:rPr lang="en-US" dirty="0"/>
              <a:t>can be executed </a:t>
            </a:r>
            <a:r>
              <a:rPr lang="en-US" dirty="0" smtClean="0"/>
              <a:t>by </a:t>
            </a:r>
            <a:r>
              <a:rPr lang="en-GB" dirty="0" smtClean="0"/>
              <a:t>the </a:t>
            </a:r>
            <a:r>
              <a:rPr lang="en-GB" dirty="0"/>
              <a:t>interpreter.</a:t>
            </a:r>
          </a:p>
          <a:p>
            <a:pPr lvl="1"/>
            <a:r>
              <a:rPr lang="en-US" dirty="0" smtClean="0"/>
              <a:t>Unsafe </a:t>
            </a:r>
            <a:r>
              <a:rPr lang="en-US" dirty="0"/>
              <a:t>instructions need to be simulated by </a:t>
            </a:r>
            <a:r>
              <a:rPr lang="en-US" dirty="0" smtClean="0"/>
              <a:t>the </a:t>
            </a:r>
            <a:r>
              <a:rPr lang="en-GB" dirty="0" smtClean="0"/>
              <a:t>interpreter</a:t>
            </a:r>
            <a:r>
              <a:rPr lang="en-GB" dirty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guest operating system should not be allowed </a:t>
            </a:r>
            <a:r>
              <a:rPr lang="en-US" dirty="0" smtClean="0"/>
              <a:t>to disable </a:t>
            </a:r>
            <a:r>
              <a:rPr lang="en-US" dirty="0"/>
              <a:t>interrupts for the entire machine or </a:t>
            </a:r>
            <a:r>
              <a:rPr lang="en-US" dirty="0" smtClean="0"/>
              <a:t>modify the </a:t>
            </a:r>
            <a:r>
              <a:rPr lang="en-US" dirty="0"/>
              <a:t>page table mapping. Yet, the guest </a:t>
            </a:r>
            <a:r>
              <a:rPr lang="en-US" dirty="0" smtClean="0"/>
              <a:t>operating system </a:t>
            </a:r>
            <a:r>
              <a:rPr lang="en-US" dirty="0"/>
              <a:t>should think that it has disabled interrupts.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98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Fidelity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12" y="1600200"/>
            <a:ext cx="8110736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x86: instructions that behave differently if executed </a:t>
            </a:r>
            <a:r>
              <a:rPr lang="en-US" dirty="0" smtClean="0"/>
              <a:t>in kernel mode </a:t>
            </a:r>
            <a:r>
              <a:rPr lang="en-US" dirty="0"/>
              <a:t>than when executed in user mode. ← </a:t>
            </a:r>
            <a:r>
              <a:rPr lang="en-US" b="1" dirty="0" smtClean="0"/>
              <a:t>sensitive </a:t>
            </a:r>
            <a:r>
              <a:rPr lang="en-GB" b="1" dirty="0" smtClean="0"/>
              <a:t>instructions</a:t>
            </a:r>
            <a:endParaRPr lang="en-GB" b="1" dirty="0"/>
          </a:p>
          <a:p>
            <a:r>
              <a:rPr lang="en-US" dirty="0" smtClean="0"/>
              <a:t>x86</a:t>
            </a:r>
            <a:r>
              <a:rPr lang="en-US" dirty="0"/>
              <a:t>: instructions that cause a trap if executed in user mode</a:t>
            </a:r>
            <a:r>
              <a:rPr lang="en-US" dirty="0" smtClean="0"/>
              <a:t>. </a:t>
            </a:r>
            <a:r>
              <a:rPr lang="en-US" dirty="0" smtClean="0">
                <a:latin typeface="Calibri"/>
              </a:rPr>
              <a:t>←</a:t>
            </a:r>
            <a:r>
              <a:rPr lang="en-GB" dirty="0" smtClean="0"/>
              <a:t> </a:t>
            </a:r>
            <a:r>
              <a:rPr lang="en-GB" b="1" dirty="0"/>
              <a:t>privileged instructions</a:t>
            </a:r>
          </a:p>
          <a:p>
            <a:r>
              <a:rPr lang="en-US" dirty="0" smtClean="0"/>
              <a:t>To </a:t>
            </a:r>
            <a:r>
              <a:rPr lang="en-US" dirty="0"/>
              <a:t>guarantee that the behavior of running an application </a:t>
            </a:r>
            <a:r>
              <a:rPr lang="en-US" dirty="0" smtClean="0"/>
              <a:t>in virtual </a:t>
            </a:r>
            <a:r>
              <a:rPr lang="en-US" dirty="0"/>
              <a:t>machine has the same behavior as running it on </a:t>
            </a:r>
            <a:r>
              <a:rPr lang="en-US" dirty="0" smtClean="0"/>
              <a:t>the bare </a:t>
            </a:r>
            <a:r>
              <a:rPr lang="en-US" dirty="0"/>
              <a:t>hardware, the sensitive instructions should be a </a:t>
            </a:r>
            <a:r>
              <a:rPr lang="en-US" dirty="0" smtClean="0"/>
              <a:t>subset </a:t>
            </a:r>
            <a:r>
              <a:rPr lang="en-GB" dirty="0" smtClean="0"/>
              <a:t>of </a:t>
            </a:r>
            <a:r>
              <a:rPr lang="en-GB" dirty="0"/>
              <a:t>the privileged instructions.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69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Virtualization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IBM 370 had the fidelity property.</a:t>
            </a:r>
          </a:p>
          <a:p>
            <a:r>
              <a:rPr lang="en-US" dirty="0" smtClean="0"/>
              <a:t>386 </a:t>
            </a:r>
            <a:r>
              <a:rPr lang="en-US" dirty="0"/>
              <a:t>had instructions that violates fidelity.</a:t>
            </a:r>
          </a:p>
          <a:p>
            <a:r>
              <a:rPr lang="en-US" dirty="0" smtClean="0"/>
              <a:t>Virtualization </a:t>
            </a:r>
            <a:r>
              <a:rPr lang="en-US" dirty="0"/>
              <a:t>Technology (VT) introduced in 2005 </a:t>
            </a:r>
            <a:r>
              <a:rPr lang="en-US" dirty="0" smtClean="0"/>
              <a:t>for Intel </a:t>
            </a:r>
            <a:r>
              <a:rPr lang="en-US" dirty="0"/>
              <a:t>and AMD CPUs and solved this problem </a:t>
            </a:r>
            <a:r>
              <a:rPr lang="en-US" dirty="0" smtClean="0"/>
              <a:t>by introducing </a:t>
            </a:r>
            <a:r>
              <a:rPr lang="en-US" dirty="0"/>
              <a:t>containers to run the guest </a:t>
            </a:r>
            <a:r>
              <a:rPr lang="en-US" dirty="0" smtClean="0"/>
              <a:t>virtual </a:t>
            </a:r>
            <a:r>
              <a:rPr lang="en-GB" dirty="0" smtClean="0"/>
              <a:t>machines </a:t>
            </a:r>
            <a:r>
              <a:rPr lang="en-GB" dirty="0"/>
              <a:t>in them.</a:t>
            </a:r>
          </a:p>
          <a:p>
            <a:r>
              <a:rPr lang="en-US" dirty="0" smtClean="0"/>
              <a:t>Sensitive </a:t>
            </a:r>
            <a:r>
              <a:rPr lang="en-US" dirty="0"/>
              <a:t>instructions executed inside the </a:t>
            </a:r>
            <a:r>
              <a:rPr lang="en-US" dirty="0" smtClean="0"/>
              <a:t>container will </a:t>
            </a:r>
            <a:r>
              <a:rPr lang="en-US" dirty="0"/>
              <a:t>trap to the hypervisor.</a:t>
            </a:r>
          </a:p>
          <a:p>
            <a:r>
              <a:rPr lang="en-US" dirty="0" smtClean="0"/>
              <a:t>Note</a:t>
            </a:r>
            <a:r>
              <a:rPr lang="en-US" dirty="0"/>
              <a:t>: before 2005, </a:t>
            </a:r>
            <a:r>
              <a:rPr lang="en-US" dirty="0" err="1"/>
              <a:t>vmware</a:t>
            </a:r>
            <a:r>
              <a:rPr lang="en-US" dirty="0"/>
              <a:t> was rewriting </a:t>
            </a:r>
            <a:r>
              <a:rPr lang="en-US" dirty="0" smtClean="0"/>
              <a:t>sensitive </a:t>
            </a:r>
            <a:r>
              <a:rPr lang="en-GB" dirty="0" smtClean="0"/>
              <a:t>instructions </a:t>
            </a:r>
            <a:r>
              <a:rPr lang="en-GB" dirty="0"/>
              <a:t>on the fly.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Paravertualization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 never aims to present a virtual machine that looks</a:t>
            </a:r>
          </a:p>
          <a:p>
            <a:r>
              <a:rPr lang="en-US" dirty="0"/>
              <a:t>like the actual underlying hardware.</a:t>
            </a:r>
          </a:p>
          <a:p>
            <a:r>
              <a:rPr lang="en-US" dirty="0" smtClean="0"/>
              <a:t>Provides </a:t>
            </a:r>
            <a:r>
              <a:rPr lang="en-US" dirty="0"/>
              <a:t>machine‐like software interface </a:t>
            </a:r>
            <a:r>
              <a:rPr lang="en-US" dirty="0" smtClean="0"/>
              <a:t>that explicitly </a:t>
            </a:r>
            <a:r>
              <a:rPr lang="en-US" dirty="0"/>
              <a:t>exposes that it is a virtualized environment.</a:t>
            </a:r>
          </a:p>
          <a:p>
            <a:pPr lvl="1"/>
            <a:r>
              <a:rPr lang="en-US" dirty="0" smtClean="0"/>
              <a:t>Offers </a:t>
            </a:r>
            <a:r>
              <a:rPr lang="en-US" dirty="0"/>
              <a:t>a set of </a:t>
            </a:r>
            <a:r>
              <a:rPr lang="en-US" b="1" i="1" dirty="0" err="1"/>
              <a:t>hypercalls</a:t>
            </a:r>
            <a:r>
              <a:rPr lang="en-US" dirty="0"/>
              <a:t>, which allow the guest to </a:t>
            </a:r>
            <a:r>
              <a:rPr lang="en-US" dirty="0" smtClean="0"/>
              <a:t>send explicit </a:t>
            </a:r>
            <a:r>
              <a:rPr lang="en-US" dirty="0"/>
              <a:t>requests to the hypervisor.</a:t>
            </a:r>
          </a:p>
          <a:p>
            <a:pPr lvl="1"/>
            <a:r>
              <a:rPr lang="en-US" dirty="0" smtClean="0"/>
              <a:t>Guests </a:t>
            </a:r>
            <a:r>
              <a:rPr lang="en-US" dirty="0"/>
              <a:t>use </a:t>
            </a:r>
            <a:r>
              <a:rPr lang="en-US" dirty="0" err="1"/>
              <a:t>hypercalls</a:t>
            </a:r>
            <a:r>
              <a:rPr lang="en-US" dirty="0"/>
              <a:t> for privileged sensitive operations.</a:t>
            </a:r>
          </a:p>
          <a:p>
            <a:r>
              <a:rPr lang="en-US" dirty="0" smtClean="0"/>
              <a:t>Available </a:t>
            </a:r>
            <a:r>
              <a:rPr lang="en-US" dirty="0"/>
              <a:t>since IBM VMs in 70s.</a:t>
            </a:r>
          </a:p>
          <a:p>
            <a:r>
              <a:rPr lang="en-US" dirty="0" smtClean="0"/>
              <a:t>Drawback</a:t>
            </a:r>
            <a:r>
              <a:rPr lang="en-US" dirty="0"/>
              <a:t>: guest OS should be aware of the </a:t>
            </a:r>
            <a:r>
              <a:rPr lang="en-US" dirty="0" smtClean="0"/>
              <a:t>virtual </a:t>
            </a:r>
            <a:r>
              <a:rPr lang="en-GB" dirty="0" smtClean="0"/>
              <a:t>machine </a:t>
            </a:r>
            <a:r>
              <a:rPr lang="en-GB" dirty="0"/>
              <a:t>API.</a:t>
            </a:r>
          </a:p>
          <a:p>
            <a:r>
              <a:rPr lang="en-US" dirty="0" smtClean="0"/>
              <a:t>Xen </a:t>
            </a:r>
            <a:r>
              <a:rPr lang="en-US" dirty="0"/>
              <a:t>1.0 is an example.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51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Requirements 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for Virtualization</a:t>
            </a:r>
          </a:p>
          <a:p>
            <a:r>
              <a:rPr lang="en-GB" b="1" dirty="0" smtClean="0"/>
              <a:t>Type </a:t>
            </a:r>
            <a:r>
              <a:rPr lang="en-GB" b="1" dirty="0"/>
              <a:t>1 and Type 2 Hypervisor</a:t>
            </a:r>
          </a:p>
          <a:p>
            <a:r>
              <a:rPr lang="en-GB" dirty="0" smtClean="0"/>
              <a:t>Techniques </a:t>
            </a:r>
            <a:r>
              <a:rPr lang="en-GB" dirty="0"/>
              <a:t>for Efficient Virtualization</a:t>
            </a:r>
          </a:p>
          <a:p>
            <a:r>
              <a:rPr lang="en-GB" dirty="0" smtClean="0"/>
              <a:t>Memory </a:t>
            </a:r>
            <a:r>
              <a:rPr lang="en-GB" dirty="0"/>
              <a:t>Virtualization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1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1 and Type 2 Hypervisors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53" y="1636065"/>
            <a:ext cx="7678595" cy="422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8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 and Host Operating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Guest Operating System: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operating system running on top of </a:t>
            </a:r>
            <a:r>
              <a:rPr lang="en-US" dirty="0" smtClean="0"/>
              <a:t>the </a:t>
            </a:r>
            <a:r>
              <a:rPr lang="en-GB" dirty="0" smtClean="0"/>
              <a:t>hypervisor</a:t>
            </a:r>
            <a:r>
              <a:rPr lang="en-GB" dirty="0"/>
              <a:t>.</a:t>
            </a:r>
          </a:p>
          <a:p>
            <a:pPr lvl="1"/>
            <a:r>
              <a:rPr lang="en-US" dirty="0" smtClean="0"/>
              <a:t>Applies </a:t>
            </a:r>
            <a:r>
              <a:rPr lang="en-US" dirty="0"/>
              <a:t>to both type 1 and type 2 hypervisors.</a:t>
            </a:r>
          </a:p>
          <a:p>
            <a:r>
              <a:rPr lang="en-GB" dirty="0" smtClean="0"/>
              <a:t>Host </a:t>
            </a:r>
            <a:r>
              <a:rPr lang="en-GB" dirty="0"/>
              <a:t>Operating System: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operating </a:t>
            </a:r>
            <a:r>
              <a:rPr lang="en-US" dirty="0" smtClean="0"/>
              <a:t>system </a:t>
            </a:r>
            <a:r>
              <a:rPr lang="en-GB" dirty="0" smtClean="0"/>
              <a:t>running </a:t>
            </a:r>
            <a:r>
              <a:rPr lang="en-GB" dirty="0"/>
              <a:t>on the hardware.</a:t>
            </a:r>
          </a:p>
          <a:p>
            <a:pPr lvl="1"/>
            <a:r>
              <a:rPr lang="en-US" dirty="0" smtClean="0"/>
              <a:t>Applies </a:t>
            </a:r>
            <a:r>
              <a:rPr lang="en-US" dirty="0"/>
              <a:t>only to type 2 hypervisor.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52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Modern </a:t>
            </a:r>
            <a:r>
              <a:rPr lang="en-US" dirty="0"/>
              <a:t>Operating Systems, Tanenbaum (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GB" dirty="0" smtClean="0"/>
              <a:t>Edition</a:t>
            </a:r>
            <a:r>
              <a:rPr lang="en-GB" dirty="0"/>
              <a:t>): Chapter 7</a:t>
            </a:r>
          </a:p>
          <a:p>
            <a:r>
              <a:rPr lang="en-GB" dirty="0" smtClean="0"/>
              <a:t>Tanenbaum </a:t>
            </a:r>
            <a:r>
              <a:rPr lang="en-GB" dirty="0"/>
              <a:t>(2nd Edition): 3.2</a:t>
            </a:r>
          </a:p>
          <a:p>
            <a:r>
              <a:rPr lang="en-US" dirty="0" err="1" smtClean="0"/>
              <a:t>Coulouris</a:t>
            </a:r>
            <a:r>
              <a:rPr lang="en-US" dirty="0" smtClean="0"/>
              <a:t> </a:t>
            </a:r>
            <a:r>
              <a:rPr lang="en-US" dirty="0"/>
              <a:t>(5th Edition): 4.5, 7.7</a:t>
            </a:r>
          </a:p>
          <a:p>
            <a:r>
              <a:rPr lang="en-US" dirty="0" smtClean="0"/>
              <a:t>A </a:t>
            </a:r>
            <a:r>
              <a:rPr lang="en-US" dirty="0"/>
              <a:t>compilation from the EMC Lecture Notes: </a:t>
            </a:r>
            <a:r>
              <a:rPr lang="en-US" dirty="0" smtClean="0"/>
              <a:t>Cloud </a:t>
            </a:r>
            <a:r>
              <a:rPr lang="en-GB" dirty="0" smtClean="0"/>
              <a:t>Infrastructure </a:t>
            </a:r>
            <a:r>
              <a:rPr lang="en-GB" dirty="0"/>
              <a:t>and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71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Requirements 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for Virtualization</a:t>
            </a:r>
          </a:p>
          <a:p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Type 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1 and Type 2 Hypervisor</a:t>
            </a:r>
          </a:p>
          <a:p>
            <a:r>
              <a:rPr lang="en-GB" b="1" dirty="0" smtClean="0"/>
              <a:t>Techniques </a:t>
            </a:r>
            <a:r>
              <a:rPr lang="en-GB" b="1" dirty="0"/>
              <a:t>for Efficient Virtualization</a:t>
            </a:r>
          </a:p>
          <a:p>
            <a:r>
              <a:rPr lang="en-GB" dirty="0" smtClean="0"/>
              <a:t>Memory </a:t>
            </a:r>
            <a:r>
              <a:rPr lang="en-GB" dirty="0"/>
              <a:t>Virtualization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48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9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Virtual machines runs as a user process in user mode</a:t>
            </a:r>
          </a:p>
          <a:p>
            <a:pPr lvl="1"/>
            <a:r>
              <a:rPr lang="en-GB" dirty="0" smtClean="0"/>
              <a:t>sensitive </a:t>
            </a:r>
            <a:r>
              <a:rPr lang="en-GB" dirty="0"/>
              <a:t>instructions not allowed.</a:t>
            </a:r>
          </a:p>
          <a:p>
            <a:r>
              <a:rPr lang="en-US" dirty="0" smtClean="0"/>
              <a:t>Guest </a:t>
            </a:r>
            <a:r>
              <a:rPr lang="en-US" dirty="0"/>
              <a:t>operating system thinks that it is run in </a:t>
            </a:r>
            <a:r>
              <a:rPr lang="en-US" dirty="0" smtClean="0"/>
              <a:t>kernel </a:t>
            </a:r>
            <a:r>
              <a:rPr lang="en-GB" dirty="0" smtClean="0"/>
              <a:t>mode</a:t>
            </a:r>
            <a:r>
              <a:rPr lang="en-GB" dirty="0"/>
              <a:t>. </a:t>
            </a:r>
            <a:r>
              <a:rPr lang="en-US" dirty="0" smtClean="0"/>
              <a:t>←</a:t>
            </a:r>
            <a:r>
              <a:rPr lang="en-GB" dirty="0" smtClean="0"/>
              <a:t> </a:t>
            </a:r>
            <a:r>
              <a:rPr lang="en-GB" dirty="0"/>
              <a:t>virtual kernel mode</a:t>
            </a:r>
          </a:p>
          <a:p>
            <a:r>
              <a:rPr lang="en-GB" dirty="0" smtClean="0"/>
              <a:t>Guest </a:t>
            </a:r>
            <a:r>
              <a:rPr lang="en-GB" dirty="0"/>
              <a:t>OS executes a sensitive instruction:</a:t>
            </a:r>
          </a:p>
          <a:p>
            <a:pPr lvl="1"/>
            <a:r>
              <a:rPr lang="en-US" dirty="0" smtClean="0"/>
              <a:t>CPU without </a:t>
            </a:r>
            <a:r>
              <a:rPr lang="en-US" dirty="0"/>
              <a:t>VT: instruction fails, virtual machine crashes.</a:t>
            </a:r>
          </a:p>
          <a:p>
            <a:pPr lvl="1"/>
            <a:r>
              <a:rPr lang="en-US" dirty="0" smtClean="0"/>
              <a:t>CPU </a:t>
            </a:r>
            <a:r>
              <a:rPr lang="en-US" dirty="0"/>
              <a:t>with VT: trap to the hypervisor, emulates instruction </a:t>
            </a:r>
            <a:r>
              <a:rPr lang="en-US" dirty="0" smtClean="0"/>
              <a:t>if </a:t>
            </a:r>
            <a:r>
              <a:rPr lang="en-GB" dirty="0" smtClean="0"/>
              <a:t>issued </a:t>
            </a:r>
            <a:r>
              <a:rPr lang="en-GB" dirty="0"/>
              <a:t>by guest operating 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509120"/>
            <a:ext cx="6267889" cy="222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39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Requirements for Virtualization</a:t>
            </a:r>
          </a:p>
          <a:p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Type 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1 and Type 2 Hypervisor</a:t>
            </a:r>
          </a:p>
          <a:p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Techniques 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for Efficient Virtualization</a:t>
            </a:r>
          </a:p>
          <a:p>
            <a:r>
              <a:rPr lang="en-GB" b="1" dirty="0" smtClean="0"/>
              <a:t>Memory </a:t>
            </a:r>
            <a:r>
              <a:rPr lang="en-GB" b="1" dirty="0"/>
              <a:t>Virtualization</a:t>
            </a:r>
          </a:p>
          <a:p>
            <a:r>
              <a:rPr lang="en-GB" dirty="0" smtClean="0"/>
              <a:t>I/O </a:t>
            </a:r>
            <a:r>
              <a:rPr lang="en-GB" dirty="0"/>
              <a:t>Virtualization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51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Why memory virtualization?</a:t>
            </a:r>
          </a:p>
          <a:p>
            <a:r>
              <a:rPr lang="en-US" dirty="0" smtClean="0"/>
              <a:t>Multilevel </a:t>
            </a:r>
            <a:r>
              <a:rPr lang="en-US" dirty="0"/>
              <a:t>page table is used to define the </a:t>
            </a:r>
            <a:r>
              <a:rPr lang="en-US" dirty="0" smtClean="0"/>
              <a:t>mapping between </a:t>
            </a:r>
            <a:r>
              <a:rPr lang="en-US" dirty="0"/>
              <a:t>physical addresses and logical addresses.</a:t>
            </a:r>
          </a:p>
          <a:p>
            <a:r>
              <a:rPr lang="en-US" dirty="0" smtClean="0"/>
              <a:t>Each </a:t>
            </a:r>
            <a:r>
              <a:rPr lang="en-US" dirty="0"/>
              <a:t>virtual machine thinks that it has all of </a:t>
            </a:r>
            <a:r>
              <a:rPr lang="en-US" dirty="0" smtClean="0"/>
              <a:t>the </a:t>
            </a:r>
            <a:r>
              <a:rPr lang="en-GB" dirty="0" smtClean="0"/>
              <a:t>physical </a:t>
            </a:r>
            <a:r>
              <a:rPr lang="en-GB" dirty="0"/>
              <a:t>memory.</a:t>
            </a:r>
          </a:p>
          <a:p>
            <a:r>
              <a:rPr lang="en-US" dirty="0" smtClean="0"/>
              <a:t>For </a:t>
            </a:r>
            <a:r>
              <a:rPr lang="en-US" dirty="0"/>
              <a:t>a virtual machine to change the mapping </a:t>
            </a:r>
            <a:r>
              <a:rPr lang="en-US" dirty="0" smtClean="0"/>
              <a:t>of pages </a:t>
            </a:r>
            <a:r>
              <a:rPr lang="en-US" dirty="0"/>
              <a:t>in memory, it executes a sensitive instruction:</a:t>
            </a:r>
          </a:p>
          <a:p>
            <a:pPr lvl="1"/>
            <a:r>
              <a:rPr lang="en-US" dirty="0" smtClean="0"/>
              <a:t>Traps </a:t>
            </a:r>
            <a:r>
              <a:rPr lang="en-US" dirty="0"/>
              <a:t>and will need to be executed by the hypervisor.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/>
              <a:t>paravertualized</a:t>
            </a:r>
            <a:r>
              <a:rPr lang="en-US" dirty="0"/>
              <a:t> OS, it will be performed through </a:t>
            </a:r>
            <a:r>
              <a:rPr lang="en-US" dirty="0" smtClean="0"/>
              <a:t>a </a:t>
            </a:r>
            <a:r>
              <a:rPr lang="en-GB" dirty="0" err="1" smtClean="0"/>
              <a:t>hypercall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5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Shadow Page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Each virtual machine thinking that it is the only </a:t>
            </a:r>
            <a:r>
              <a:rPr lang="en-US" dirty="0" smtClean="0"/>
              <a:t>one </a:t>
            </a:r>
            <a:r>
              <a:rPr lang="en-GB" dirty="0" smtClean="0"/>
              <a:t>allocating </a:t>
            </a:r>
            <a:r>
              <a:rPr lang="en-GB" dirty="0"/>
              <a:t>memory.</a:t>
            </a:r>
          </a:p>
          <a:p>
            <a:r>
              <a:rPr lang="en-US" dirty="0" smtClean="0"/>
              <a:t>Multiple </a:t>
            </a:r>
            <a:r>
              <a:rPr lang="en-US" dirty="0"/>
              <a:t>virtual machines can allocate pages to </a:t>
            </a:r>
            <a:r>
              <a:rPr lang="en-US" dirty="0" smtClean="0"/>
              <a:t>the </a:t>
            </a:r>
            <a:r>
              <a:rPr lang="en-GB" dirty="0" smtClean="0"/>
              <a:t>same </a:t>
            </a:r>
            <a:r>
              <a:rPr lang="en-GB" dirty="0"/>
              <a:t>physical memory pages.</a:t>
            </a:r>
          </a:p>
          <a:p>
            <a:r>
              <a:rPr lang="en-US" dirty="0" smtClean="0"/>
              <a:t>The </a:t>
            </a:r>
            <a:r>
              <a:rPr lang="en-US" dirty="0"/>
              <a:t>hypervisor needs to maintain the actual </a:t>
            </a:r>
            <a:r>
              <a:rPr lang="en-US" dirty="0" smtClean="0"/>
              <a:t>mapping between </a:t>
            </a:r>
            <a:r>
              <a:rPr lang="en-US" dirty="0"/>
              <a:t>what pages are allocated by the </a:t>
            </a:r>
            <a:r>
              <a:rPr lang="en-US" dirty="0" smtClean="0"/>
              <a:t>virtual memory </a:t>
            </a:r>
            <a:r>
              <a:rPr lang="en-US" dirty="0"/>
              <a:t>and what pages are actually allocated by </a:t>
            </a:r>
            <a:r>
              <a:rPr lang="en-US" dirty="0" smtClean="0"/>
              <a:t>the </a:t>
            </a:r>
            <a:r>
              <a:rPr lang="en-GB" dirty="0" smtClean="0"/>
              <a:t>hypervisor</a:t>
            </a:r>
            <a:r>
              <a:rPr lang="en-GB" dirty="0"/>
              <a:t>. </a:t>
            </a:r>
            <a:r>
              <a:rPr lang="en-US" b="1" dirty="0" smtClean="0"/>
              <a:t>←</a:t>
            </a:r>
            <a:r>
              <a:rPr lang="en-GB" dirty="0" smtClean="0"/>
              <a:t> </a:t>
            </a:r>
            <a:r>
              <a:rPr lang="en-GB" b="1" dirty="0"/>
              <a:t>shadow page table</a:t>
            </a:r>
          </a:p>
          <a:p>
            <a:r>
              <a:rPr lang="en-US" b="1" dirty="0" smtClean="0"/>
              <a:t>Challenge</a:t>
            </a:r>
            <a:r>
              <a:rPr lang="en-US" dirty="0"/>
              <a:t>: every time a virtual machine change </a:t>
            </a:r>
            <a:r>
              <a:rPr lang="en-US" dirty="0" smtClean="0"/>
              <a:t>its page </a:t>
            </a:r>
            <a:r>
              <a:rPr lang="en-US" dirty="0"/>
              <a:t>table, they hypervisor needs to change </a:t>
            </a:r>
            <a:r>
              <a:rPr lang="en-US" dirty="0" smtClean="0"/>
              <a:t>its </a:t>
            </a:r>
            <a:r>
              <a:rPr lang="en-GB" dirty="0" smtClean="0"/>
              <a:t>shadow </a:t>
            </a:r>
            <a:r>
              <a:rPr lang="en-GB" dirty="0"/>
              <a:t>page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16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Extended Page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Handle the shadow page table using hardware, </a:t>
            </a:r>
            <a:r>
              <a:rPr lang="en-US" dirty="0" smtClean="0"/>
              <a:t>no </a:t>
            </a:r>
            <a:r>
              <a:rPr lang="en-GB" dirty="0" smtClean="0"/>
              <a:t>traps </a:t>
            </a:r>
            <a:r>
              <a:rPr lang="en-GB" dirty="0"/>
              <a:t>(software) involved.</a:t>
            </a:r>
          </a:p>
          <a:p>
            <a:r>
              <a:rPr lang="en-US" dirty="0" smtClean="0"/>
              <a:t>We </a:t>
            </a:r>
            <a:r>
              <a:rPr lang="en-US" dirty="0"/>
              <a:t>now have: guest virtual address, guest </a:t>
            </a:r>
            <a:r>
              <a:rPr lang="en-US" dirty="0" smtClean="0"/>
              <a:t>physical address</a:t>
            </a:r>
            <a:r>
              <a:rPr lang="en-US" dirty="0"/>
              <a:t>, host (machine) physical address.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25</a:t>
            </a:fld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33056"/>
            <a:ext cx="633670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9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sz="4000" b="1" dirty="0" smtClean="0"/>
              <a:t>Case </a:t>
            </a:r>
            <a:r>
              <a:rPr lang="en-GB" sz="4000" b="1" dirty="0"/>
              <a:t>Study:</a:t>
            </a:r>
          </a:p>
          <a:p>
            <a:pPr marL="0" indent="0" algn="ctr">
              <a:buNone/>
            </a:pPr>
            <a:r>
              <a:rPr lang="en-GB" sz="4000" b="1" i="1" dirty="0"/>
              <a:t>Virtualized Data </a:t>
            </a:r>
            <a:r>
              <a:rPr lang="en-GB" sz="4000" b="1" i="1" dirty="0" err="1"/>
              <a:t>Center</a:t>
            </a:r>
            <a:endParaRPr lang="en-GB" sz="40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00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Classic Data </a:t>
            </a:r>
            <a:r>
              <a:rPr lang="en-GB" dirty="0" err="1"/>
              <a:t>Center</a:t>
            </a:r>
            <a:r>
              <a:rPr lang="en-GB" dirty="0"/>
              <a:t> (CDC)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27</a:t>
            </a:fld>
            <a:endParaRPr lang="en-GB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45865"/>
            <a:ext cx="7725626" cy="4863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18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 Elements of a Classic Data</a:t>
            </a:r>
            <a:br>
              <a:rPr lang="en-US" dirty="0"/>
            </a:br>
            <a:r>
              <a:rPr lang="en-GB" dirty="0" err="1"/>
              <a:t>Center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Compute:</a:t>
            </a:r>
          </a:p>
          <a:p>
            <a:pPr lvl="1"/>
            <a:r>
              <a:rPr lang="en-US" dirty="0" smtClean="0"/>
              <a:t>Compute </a:t>
            </a:r>
            <a:r>
              <a:rPr lang="en-US" dirty="0"/>
              <a:t>consists of physical components (</a:t>
            </a:r>
            <a:r>
              <a:rPr lang="en-US" dirty="0" smtClean="0"/>
              <a:t>hardware devices</a:t>
            </a:r>
            <a:r>
              <a:rPr lang="en-US" dirty="0"/>
              <a:t>) and logical components (software and protocols).</a:t>
            </a:r>
          </a:p>
          <a:p>
            <a:r>
              <a:rPr lang="en-GB" dirty="0" smtClean="0"/>
              <a:t>Storage</a:t>
            </a:r>
            <a:r>
              <a:rPr lang="en-GB" dirty="0"/>
              <a:t>: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a resource that stores data persistently for </a:t>
            </a:r>
            <a:r>
              <a:rPr lang="en-US" dirty="0" smtClean="0"/>
              <a:t>subsequent </a:t>
            </a:r>
            <a:r>
              <a:rPr lang="en-GB" dirty="0" smtClean="0"/>
              <a:t>use</a:t>
            </a:r>
            <a:r>
              <a:rPr lang="en-GB" dirty="0"/>
              <a:t>.</a:t>
            </a:r>
          </a:p>
          <a:p>
            <a:r>
              <a:rPr lang="en-GB" dirty="0" smtClean="0"/>
              <a:t>Network</a:t>
            </a:r>
            <a:r>
              <a:rPr lang="en-GB" dirty="0"/>
              <a:t>:</a:t>
            </a:r>
          </a:p>
          <a:p>
            <a:pPr lvl="1"/>
            <a:r>
              <a:rPr lang="en-US" dirty="0" smtClean="0"/>
              <a:t>Facilitates </a:t>
            </a:r>
            <a:r>
              <a:rPr lang="en-US" dirty="0"/>
              <a:t>communication between clients and </a:t>
            </a:r>
            <a:r>
              <a:rPr lang="en-US" dirty="0" smtClean="0"/>
              <a:t>compute systems </a:t>
            </a:r>
            <a:r>
              <a:rPr lang="en-US" dirty="0"/>
              <a:t>or between compute systems and storage.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26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Compute: Rack and Blade Severs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29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80" y="1340768"/>
            <a:ext cx="8452384" cy="48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6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Intro</a:t>
            </a:r>
          </a:p>
          <a:p>
            <a:r>
              <a:rPr lang="en-GB" b="1" dirty="0" smtClean="0"/>
              <a:t>Requirements </a:t>
            </a:r>
            <a:r>
              <a:rPr lang="en-GB" b="1" dirty="0"/>
              <a:t>for Virtualization</a:t>
            </a:r>
          </a:p>
          <a:p>
            <a:r>
              <a:rPr lang="en-GB" dirty="0" smtClean="0"/>
              <a:t>Type </a:t>
            </a:r>
            <a:r>
              <a:rPr lang="en-GB" dirty="0"/>
              <a:t>1 and Type 2 Hypervisor</a:t>
            </a:r>
          </a:p>
          <a:p>
            <a:r>
              <a:rPr lang="en-GB" dirty="0" smtClean="0"/>
              <a:t>Techniques </a:t>
            </a:r>
            <a:r>
              <a:rPr lang="en-GB" dirty="0"/>
              <a:t>for Efficient Virtualization</a:t>
            </a:r>
          </a:p>
          <a:p>
            <a:r>
              <a:rPr lang="en-GB" dirty="0" smtClean="0"/>
              <a:t>Memory </a:t>
            </a:r>
            <a:r>
              <a:rPr lang="en-GB" dirty="0"/>
              <a:t>Virtualization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02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Components of Intelligent Storage</a:t>
            </a:r>
            <a:br>
              <a:rPr lang="en-GB" dirty="0"/>
            </a:br>
            <a:r>
              <a:rPr lang="en-GB" dirty="0"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30</a:t>
            </a:fld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5403"/>
            <a:ext cx="8424936" cy="3455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022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Attached Storage (NAS)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31</a:t>
            </a:fld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23697"/>
            <a:ext cx="7796213" cy="4813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2688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Storage Area Network (SAN)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is a high‐speed, dedicated network of servers and shared storage devices</a:t>
            </a:r>
            <a:r>
              <a:rPr lang="en-US" dirty="0" smtClean="0"/>
              <a:t>.</a:t>
            </a:r>
          </a:p>
          <a:p>
            <a:r>
              <a:rPr lang="en-GB" dirty="0"/>
              <a:t>Centralizes storage and management.</a:t>
            </a:r>
          </a:p>
          <a:p>
            <a:r>
              <a:rPr lang="en-US" dirty="0" smtClean="0"/>
              <a:t>Enables </a:t>
            </a:r>
            <a:r>
              <a:rPr lang="en-US" dirty="0"/>
              <a:t>sharing of storage resources across </a:t>
            </a:r>
            <a:r>
              <a:rPr lang="en-US" dirty="0" smtClean="0"/>
              <a:t>multiple </a:t>
            </a:r>
            <a:r>
              <a:rPr lang="en-GB" dirty="0" smtClean="0"/>
              <a:t>servers </a:t>
            </a:r>
            <a:r>
              <a:rPr lang="en-GB" dirty="0"/>
              <a:t>at </a:t>
            </a:r>
            <a:r>
              <a:rPr lang="en-GB" b="1" dirty="0"/>
              <a:t>block level.</a:t>
            </a:r>
          </a:p>
          <a:p>
            <a:r>
              <a:rPr lang="en-US" dirty="0" smtClean="0"/>
              <a:t>Meets </a:t>
            </a:r>
            <a:r>
              <a:rPr lang="en-US" dirty="0"/>
              <a:t>increasing storage demands efficiently </a:t>
            </a:r>
            <a:r>
              <a:rPr lang="en-US" dirty="0" smtClean="0"/>
              <a:t>with </a:t>
            </a:r>
            <a:r>
              <a:rPr lang="en-GB" dirty="0" smtClean="0"/>
              <a:t>better </a:t>
            </a:r>
            <a:r>
              <a:rPr lang="en-GB" dirty="0"/>
              <a:t>economies of scale.</a:t>
            </a:r>
          </a:p>
          <a:p>
            <a:r>
              <a:rPr lang="en-GB" dirty="0" smtClean="0"/>
              <a:t>Common </a:t>
            </a:r>
            <a:r>
              <a:rPr lang="en-GB" dirty="0"/>
              <a:t>SAN deployments are:</a:t>
            </a:r>
          </a:p>
          <a:p>
            <a:pPr lvl="1"/>
            <a:r>
              <a:rPr lang="en-GB" dirty="0" smtClean="0"/>
              <a:t>Fibre </a:t>
            </a:r>
            <a:r>
              <a:rPr lang="en-GB" dirty="0"/>
              <a:t>Channel (FC) SAN: uses FC protocol </a:t>
            </a:r>
            <a:r>
              <a:rPr lang="en-GB" dirty="0" smtClean="0"/>
              <a:t>for communication</a:t>
            </a:r>
            <a:r>
              <a:rPr lang="en-GB" dirty="0"/>
              <a:t>.</a:t>
            </a:r>
          </a:p>
          <a:p>
            <a:pPr lvl="1"/>
            <a:r>
              <a:rPr lang="en-US" dirty="0" smtClean="0"/>
              <a:t>IP </a:t>
            </a:r>
            <a:r>
              <a:rPr lang="en-US" dirty="0"/>
              <a:t>SAN: uses IP‐based protocols for communication.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485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33</a:t>
            </a:fld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56" y="482352"/>
            <a:ext cx="7760476" cy="575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8179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34</a:t>
            </a:fld>
            <a:endParaRPr lang="en-GB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8221327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265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System/Compute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78896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It is a technique of masking or abstracting the physical </a:t>
            </a:r>
            <a:r>
              <a:rPr lang="en-US" dirty="0" smtClean="0"/>
              <a:t>compute hardware </a:t>
            </a:r>
            <a:r>
              <a:rPr lang="en-US" dirty="0"/>
              <a:t>and enabling multiple operating systems (OSs) to </a:t>
            </a:r>
            <a:r>
              <a:rPr lang="en-US" dirty="0" smtClean="0"/>
              <a:t>run concurrently on a single or clustered physical machine(s).</a:t>
            </a:r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/>
              <a:t>virtual machine (VM ) is a logical </a:t>
            </a:r>
            <a:r>
              <a:rPr lang="en-GB" dirty="0" smtClean="0"/>
              <a:t>entity </a:t>
            </a:r>
            <a:r>
              <a:rPr lang="en-US" dirty="0" smtClean="0"/>
              <a:t>that </a:t>
            </a:r>
            <a:r>
              <a:rPr lang="en-US" dirty="0"/>
              <a:t>looks and behaves like </a:t>
            </a:r>
            <a:r>
              <a:rPr lang="en-US" dirty="0" smtClean="0"/>
              <a:t>physical </a:t>
            </a:r>
            <a:r>
              <a:rPr lang="en-GB" dirty="0" smtClean="0"/>
              <a:t>machine.</a:t>
            </a:r>
          </a:p>
          <a:p>
            <a:r>
              <a:rPr lang="en-US" dirty="0"/>
              <a:t>Goal: multiple VMs, each running </a:t>
            </a:r>
            <a:r>
              <a:rPr lang="en-US" dirty="0" smtClean="0"/>
              <a:t>a </a:t>
            </a:r>
            <a:r>
              <a:rPr lang="en-GB" dirty="0" smtClean="0"/>
              <a:t>separate </a:t>
            </a:r>
            <a:r>
              <a:rPr lang="en-GB" dirty="0"/>
              <a:t>OS</a:t>
            </a:r>
            <a:r>
              <a:rPr lang="en-GB" dirty="0" smtClean="0"/>
              <a:t>.</a:t>
            </a:r>
          </a:p>
          <a:p>
            <a:r>
              <a:rPr lang="en-US" dirty="0"/>
              <a:t>Hypervisor or Virtual Machine Monitor: </a:t>
            </a:r>
            <a:r>
              <a:rPr lang="en-US" dirty="0" smtClean="0"/>
              <a:t>a </a:t>
            </a:r>
            <a:r>
              <a:rPr lang="en-GB" dirty="0" smtClean="0"/>
              <a:t>virtualization </a:t>
            </a:r>
            <a:r>
              <a:rPr lang="en-GB" dirty="0"/>
              <a:t>layer resides </a:t>
            </a:r>
            <a:r>
              <a:rPr lang="en-GB" dirty="0" smtClean="0"/>
              <a:t>between hardware </a:t>
            </a:r>
            <a:r>
              <a:rPr lang="en-GB" dirty="0"/>
              <a:t>and VMs</a:t>
            </a:r>
            <a:r>
              <a:rPr lang="en-GB" dirty="0" smtClean="0"/>
              <a:t>.</a:t>
            </a:r>
          </a:p>
          <a:p>
            <a:pPr lvl="1"/>
            <a:r>
              <a:rPr lang="en-US" dirty="0"/>
              <a:t>provides an interface based closely on </a:t>
            </a:r>
            <a:r>
              <a:rPr lang="en-US" dirty="0" smtClean="0"/>
              <a:t>the </a:t>
            </a:r>
            <a:r>
              <a:rPr lang="en-GB" dirty="0" smtClean="0"/>
              <a:t>underlying </a:t>
            </a:r>
            <a:r>
              <a:rPr lang="en-GB" dirty="0"/>
              <a:t>physical architecture.</a:t>
            </a:r>
          </a:p>
          <a:p>
            <a:pPr lvl="1"/>
            <a:r>
              <a:rPr lang="en-US" dirty="0"/>
              <a:t>offers an identical interface </a:t>
            </a:r>
            <a:r>
              <a:rPr lang="en-US" dirty="0" smtClean="0"/>
              <a:t>to </a:t>
            </a:r>
            <a:r>
              <a:rPr lang="en-GB" dirty="0" smtClean="0"/>
              <a:t>the underlying </a:t>
            </a:r>
            <a:r>
              <a:rPr lang="en-GB" dirty="0"/>
              <a:t>physical architecture.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35</a:t>
            </a:fld>
            <a:endParaRPr lang="en-GB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852937"/>
            <a:ext cx="3515654" cy="2550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429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of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36</a:t>
            </a:fld>
            <a:endParaRPr lang="en-GB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90336"/>
            <a:ext cx="8216007" cy="516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160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Hypervisor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37</a:t>
            </a:fld>
            <a:endParaRPr lang="en-GB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72171"/>
            <a:ext cx="8073951" cy="4937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9394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70912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From a user’s perspective:</a:t>
            </a:r>
          </a:p>
          <a:p>
            <a:pPr lvl="1"/>
            <a:r>
              <a:rPr lang="en-GB" dirty="0" smtClean="0"/>
              <a:t>Runs </a:t>
            </a:r>
            <a:r>
              <a:rPr lang="en-GB" dirty="0"/>
              <a:t>an operating system (OS</a:t>
            </a:r>
            <a:r>
              <a:rPr lang="en-GB" dirty="0" smtClean="0"/>
              <a:t>) on </a:t>
            </a:r>
            <a:r>
              <a:rPr lang="en-GB" dirty="0"/>
              <a:t>a physical machine.</a:t>
            </a:r>
          </a:p>
          <a:p>
            <a:pPr lvl="1"/>
            <a:r>
              <a:rPr lang="en-GB" dirty="0" smtClean="0"/>
              <a:t>Contains </a:t>
            </a:r>
            <a:r>
              <a:rPr lang="en-GB" dirty="0"/>
              <a:t>virtual </a:t>
            </a:r>
            <a:r>
              <a:rPr lang="en-GB" dirty="0" smtClean="0"/>
              <a:t>components </a:t>
            </a:r>
            <a:r>
              <a:rPr lang="en-US" dirty="0" smtClean="0"/>
              <a:t>such </a:t>
            </a:r>
            <a:r>
              <a:rPr lang="en-US" dirty="0"/>
              <a:t>as CPU, RAM, disk, and NIC.</a:t>
            </a:r>
          </a:p>
          <a:p>
            <a:r>
              <a:rPr lang="en-GB" dirty="0" smtClean="0"/>
              <a:t>From </a:t>
            </a:r>
            <a:r>
              <a:rPr lang="en-GB" dirty="0"/>
              <a:t>a </a:t>
            </a:r>
            <a:r>
              <a:rPr lang="en-GB" dirty="0" smtClean="0"/>
              <a:t>hypervisor’s perspective</a:t>
            </a:r>
            <a:r>
              <a:rPr lang="en-GB" dirty="0"/>
              <a:t>:</a:t>
            </a:r>
          </a:p>
          <a:p>
            <a:pPr lvl="1"/>
            <a:r>
              <a:rPr lang="en-US" dirty="0" smtClean="0"/>
              <a:t>Virtual </a:t>
            </a:r>
            <a:r>
              <a:rPr lang="en-US" dirty="0"/>
              <a:t>machine (VM) is </a:t>
            </a:r>
            <a:r>
              <a:rPr lang="en-US" dirty="0" smtClean="0"/>
              <a:t>a discrete </a:t>
            </a:r>
            <a:r>
              <a:rPr lang="en-US" dirty="0"/>
              <a:t>set of files, such </a:t>
            </a:r>
            <a:r>
              <a:rPr lang="en-US" dirty="0" smtClean="0"/>
              <a:t>as:</a:t>
            </a:r>
          </a:p>
          <a:p>
            <a:pPr lvl="2"/>
            <a:r>
              <a:rPr lang="en-GB" dirty="0" smtClean="0"/>
              <a:t>configuration file, </a:t>
            </a:r>
          </a:p>
          <a:p>
            <a:pPr lvl="2"/>
            <a:r>
              <a:rPr lang="en-GB" dirty="0" smtClean="0"/>
              <a:t>virtual disk files,</a:t>
            </a:r>
          </a:p>
          <a:p>
            <a:pPr lvl="2"/>
            <a:r>
              <a:rPr lang="en-GB" dirty="0" smtClean="0"/>
              <a:t>virtual </a:t>
            </a:r>
            <a:r>
              <a:rPr lang="en-GB" dirty="0"/>
              <a:t>BIOS file,</a:t>
            </a:r>
          </a:p>
          <a:p>
            <a:pPr lvl="2"/>
            <a:r>
              <a:rPr lang="en-GB" dirty="0" smtClean="0"/>
              <a:t>VM </a:t>
            </a:r>
            <a:r>
              <a:rPr lang="en-GB" dirty="0"/>
              <a:t>swap file, and</a:t>
            </a:r>
          </a:p>
          <a:p>
            <a:pPr lvl="2"/>
            <a:r>
              <a:rPr lang="en-GB" dirty="0" smtClean="0"/>
              <a:t>log </a:t>
            </a:r>
            <a:r>
              <a:rPr lang="en-GB" dirty="0"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38</a:t>
            </a:fld>
            <a:endParaRPr lang="en-GB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278" y="2396852"/>
            <a:ext cx="3976202" cy="290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6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Machine Hardware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39</a:t>
            </a:fld>
            <a:endParaRPr lang="en-GB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27" y="1354261"/>
            <a:ext cx="7258589" cy="4883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8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64085"/>
            <a:ext cx="8229600" cy="3417243"/>
          </a:xfrm>
        </p:spPr>
        <p:txBody>
          <a:bodyPr>
            <a:normAutofit/>
          </a:bodyPr>
          <a:lstStyle/>
          <a:p>
            <a:r>
              <a:rPr lang="en-US" sz="2800" dirty="0"/>
              <a:t>A company with multiple servers connected </a:t>
            </a:r>
            <a:r>
              <a:rPr lang="en-US" sz="2800" dirty="0" smtClean="0"/>
              <a:t>with </a:t>
            </a:r>
            <a:r>
              <a:rPr lang="en-GB" sz="2800" dirty="0" smtClean="0"/>
              <a:t>high </a:t>
            </a:r>
            <a:r>
              <a:rPr lang="en-GB" sz="2800" dirty="0"/>
              <a:t>speed internet.</a:t>
            </a:r>
          </a:p>
          <a:p>
            <a:r>
              <a:rPr lang="en-GB" sz="2800" dirty="0" smtClean="0"/>
              <a:t>File </a:t>
            </a:r>
            <a:r>
              <a:rPr lang="en-GB" sz="2800" dirty="0"/>
              <a:t>server, DB server, FTP server, ...</a:t>
            </a:r>
          </a:p>
          <a:p>
            <a:r>
              <a:rPr lang="en-GB" sz="2800" dirty="0" smtClean="0"/>
              <a:t>Objective</a:t>
            </a:r>
            <a:r>
              <a:rPr lang="en-GB" sz="2800" dirty="0"/>
              <a:t>:</a:t>
            </a:r>
          </a:p>
          <a:p>
            <a:pPr lvl="1"/>
            <a:r>
              <a:rPr lang="en-US" sz="2400" dirty="0" smtClean="0"/>
              <a:t>One </a:t>
            </a:r>
            <a:r>
              <a:rPr lang="en-US" sz="2400" dirty="0"/>
              <a:t>machine might not be able to handle the load.</a:t>
            </a:r>
          </a:p>
          <a:p>
            <a:pPr lvl="1"/>
            <a:r>
              <a:rPr lang="en-GB" sz="2400" dirty="0" smtClean="0"/>
              <a:t>Reliability</a:t>
            </a:r>
            <a:r>
              <a:rPr lang="en-GB" sz="2400" dirty="0"/>
              <a:t>.</a:t>
            </a:r>
          </a:p>
          <a:p>
            <a:pPr lvl="1"/>
            <a:r>
              <a:rPr lang="en-GB" sz="2400" dirty="0" smtClean="0"/>
              <a:t>Security</a:t>
            </a:r>
            <a:r>
              <a:rPr lang="en-GB" sz="240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98" y="1479054"/>
            <a:ext cx="5618678" cy="144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6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VM Hardware Components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40</a:t>
            </a:fld>
            <a:endParaRPr lang="en-GB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484784"/>
            <a:ext cx="77914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05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VM Resource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process of allocating resources from physical machine or </a:t>
            </a:r>
            <a:r>
              <a:rPr lang="en-US" dirty="0" smtClean="0"/>
              <a:t>clustered physical </a:t>
            </a:r>
            <a:r>
              <a:rPr lang="en-US" dirty="0"/>
              <a:t>machines to virtual machines (VMs) to optimize the utilization </a:t>
            </a:r>
            <a:r>
              <a:rPr lang="en-US" dirty="0" smtClean="0"/>
              <a:t>of </a:t>
            </a:r>
            <a:r>
              <a:rPr lang="en-GB" dirty="0" smtClean="0"/>
              <a:t>resources.</a:t>
            </a:r>
            <a:endParaRPr lang="en-GB" dirty="0"/>
          </a:p>
          <a:p>
            <a:r>
              <a:rPr lang="en-GB" dirty="0"/>
              <a:t>Goals of resource management:</a:t>
            </a:r>
          </a:p>
          <a:p>
            <a:pPr lvl="1"/>
            <a:r>
              <a:rPr lang="en-GB" dirty="0" smtClean="0"/>
              <a:t>Controls </a:t>
            </a:r>
            <a:r>
              <a:rPr lang="en-GB" dirty="0"/>
              <a:t>utilization of resources.</a:t>
            </a:r>
          </a:p>
          <a:p>
            <a:pPr lvl="1"/>
            <a:r>
              <a:rPr lang="en-US" dirty="0" smtClean="0"/>
              <a:t>Prevents </a:t>
            </a:r>
            <a:r>
              <a:rPr lang="en-US" dirty="0"/>
              <a:t>VMs from monopolizing resources.</a:t>
            </a:r>
          </a:p>
          <a:p>
            <a:pPr lvl="1"/>
            <a:r>
              <a:rPr lang="en-US" dirty="0" smtClean="0"/>
              <a:t>Allocates </a:t>
            </a:r>
            <a:r>
              <a:rPr lang="en-US" dirty="0"/>
              <a:t>resources based on relative priority of VMs.</a:t>
            </a:r>
          </a:p>
          <a:p>
            <a:r>
              <a:rPr lang="en-US" dirty="0" smtClean="0"/>
              <a:t>Resources </a:t>
            </a:r>
            <a:r>
              <a:rPr lang="en-US" dirty="0"/>
              <a:t>must be pooled to manage them centrally.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resource pool is a logical abstraction of </a:t>
            </a:r>
            <a:r>
              <a:rPr lang="en-US" dirty="0" smtClean="0"/>
              <a:t>aggregated physical </a:t>
            </a:r>
            <a:r>
              <a:rPr lang="en-US" dirty="0"/>
              <a:t>resources that are managed centrally.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054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of Resource Pool</a:t>
            </a:r>
            <a:br>
              <a:rPr lang="en-GB" dirty="0"/>
            </a:br>
            <a:r>
              <a:rPr lang="en-GB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42</a:t>
            </a:fld>
            <a:endParaRPr lang="en-GB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57363"/>
            <a:ext cx="8742118" cy="419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4547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Optimizing CPU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27168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Modern CPUs are equipped with multiple cores </a:t>
            </a:r>
            <a:r>
              <a:rPr lang="en-US" dirty="0" smtClean="0"/>
              <a:t>and </a:t>
            </a:r>
            <a:r>
              <a:rPr lang="en-GB" dirty="0" smtClean="0"/>
              <a:t>hyper‐threading</a:t>
            </a:r>
            <a:endParaRPr lang="en-GB" dirty="0"/>
          </a:p>
          <a:p>
            <a:pPr lvl="1"/>
            <a:r>
              <a:rPr lang="en-GB" dirty="0" smtClean="0"/>
              <a:t>Multi‐core </a:t>
            </a:r>
            <a:r>
              <a:rPr lang="en-GB" dirty="0"/>
              <a:t>processors have multiple processing </a:t>
            </a:r>
            <a:r>
              <a:rPr lang="en-GB" dirty="0" smtClean="0"/>
              <a:t>units </a:t>
            </a:r>
            <a:r>
              <a:rPr lang="en-US" dirty="0" smtClean="0"/>
              <a:t>(</a:t>
            </a:r>
            <a:r>
              <a:rPr lang="en-US" dirty="0"/>
              <a:t>cores) in a single CPU.</a:t>
            </a:r>
          </a:p>
          <a:p>
            <a:pPr lvl="1"/>
            <a:r>
              <a:rPr lang="en-US" dirty="0" smtClean="0"/>
              <a:t>Hyper‐threading </a:t>
            </a:r>
            <a:r>
              <a:rPr lang="en-US" dirty="0"/>
              <a:t>makes a physical CPU appear as two </a:t>
            </a:r>
            <a:r>
              <a:rPr lang="en-US" dirty="0" smtClean="0"/>
              <a:t>or </a:t>
            </a:r>
            <a:r>
              <a:rPr lang="en-GB" dirty="0" smtClean="0"/>
              <a:t>more </a:t>
            </a:r>
            <a:r>
              <a:rPr lang="en-GB" dirty="0"/>
              <a:t>logical CPUs.</a:t>
            </a:r>
          </a:p>
          <a:p>
            <a:r>
              <a:rPr lang="en-US" dirty="0" smtClean="0"/>
              <a:t>Allocating </a:t>
            </a:r>
            <a:r>
              <a:rPr lang="en-US" dirty="0"/>
              <a:t>a CPU resource efficiently and fairly </a:t>
            </a:r>
            <a:r>
              <a:rPr lang="en-US" dirty="0" smtClean="0"/>
              <a:t>is </a:t>
            </a:r>
            <a:r>
              <a:rPr lang="en-GB" dirty="0" smtClean="0"/>
              <a:t>critical</a:t>
            </a:r>
            <a:r>
              <a:rPr lang="en-GB" dirty="0"/>
              <a:t>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Hypervisor </a:t>
            </a:r>
            <a:r>
              <a:rPr lang="en-US" dirty="0">
                <a:solidFill>
                  <a:srgbClr val="C00000"/>
                </a:solidFill>
              </a:rPr>
              <a:t>schedules virtual CPUs on the </a:t>
            </a:r>
            <a:r>
              <a:rPr lang="en-US" dirty="0" smtClean="0">
                <a:solidFill>
                  <a:srgbClr val="C00000"/>
                </a:solidFill>
              </a:rPr>
              <a:t>physical </a:t>
            </a:r>
            <a:r>
              <a:rPr lang="en-GB" dirty="0" smtClean="0">
                <a:solidFill>
                  <a:srgbClr val="C00000"/>
                </a:solidFill>
              </a:rPr>
              <a:t>CPUs</a:t>
            </a:r>
            <a:r>
              <a:rPr lang="en-GB" dirty="0">
                <a:solidFill>
                  <a:srgbClr val="C00000"/>
                </a:solidFill>
              </a:rPr>
              <a:t>.</a:t>
            </a:r>
          </a:p>
          <a:p>
            <a:r>
              <a:rPr lang="en-GB" dirty="0" smtClean="0"/>
              <a:t>Hypervisors </a:t>
            </a:r>
            <a:r>
              <a:rPr lang="en-GB" dirty="0"/>
              <a:t>support multi‐core, hyper‐threading</a:t>
            </a:r>
            <a:r>
              <a:rPr lang="en-GB" dirty="0" smtClean="0"/>
              <a:t>, </a:t>
            </a:r>
            <a:r>
              <a:rPr lang="en-US" dirty="0" smtClean="0"/>
              <a:t>and </a:t>
            </a:r>
            <a:r>
              <a:rPr lang="en-US" dirty="0"/>
              <a:t>CPU load‐balancing features to optimize </a:t>
            </a:r>
            <a:r>
              <a:rPr lang="en-US" dirty="0" smtClean="0"/>
              <a:t>CPU </a:t>
            </a:r>
            <a:r>
              <a:rPr lang="en-GB" dirty="0" smtClean="0"/>
              <a:t>resources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1792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Multi‐core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44</a:t>
            </a:fld>
            <a:endParaRPr lang="en-GB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78" y="1568864"/>
            <a:ext cx="8205578" cy="459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18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45</a:t>
            </a:fld>
            <a:endParaRPr lang="en-GB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59" y="476672"/>
            <a:ext cx="8399805" cy="5507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9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Optimizing Memory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Hypervisor manages a machine’s physical memory</a:t>
            </a:r>
          </a:p>
          <a:p>
            <a:pPr lvl="1"/>
            <a:r>
              <a:rPr lang="en-US" dirty="0" smtClean="0"/>
              <a:t>Part </a:t>
            </a:r>
            <a:r>
              <a:rPr lang="en-US" dirty="0"/>
              <a:t>of this memory is used by the hypervisor.</a:t>
            </a:r>
          </a:p>
          <a:p>
            <a:pPr lvl="1"/>
            <a:r>
              <a:rPr lang="en-US" dirty="0" smtClean="0"/>
              <a:t>Rest </a:t>
            </a:r>
            <a:r>
              <a:rPr lang="en-US" dirty="0"/>
              <a:t>is available for virtual machines (VMs).</a:t>
            </a:r>
          </a:p>
          <a:p>
            <a:r>
              <a:rPr lang="en-US" dirty="0" smtClean="0"/>
              <a:t>VMs </a:t>
            </a:r>
            <a:r>
              <a:rPr lang="en-US" dirty="0"/>
              <a:t>can be configured with more memory </a:t>
            </a:r>
            <a:r>
              <a:rPr lang="en-US" dirty="0" smtClean="0"/>
              <a:t>than physically </a:t>
            </a:r>
            <a:r>
              <a:rPr lang="en-US" dirty="0"/>
              <a:t>available, called ‘memory </a:t>
            </a:r>
            <a:r>
              <a:rPr lang="en-US" dirty="0" smtClean="0"/>
              <a:t>over </a:t>
            </a:r>
            <a:r>
              <a:rPr lang="en-GB" dirty="0" smtClean="0"/>
              <a:t>commitment</a:t>
            </a:r>
            <a:r>
              <a:rPr lang="en-GB" dirty="0"/>
              <a:t>’</a:t>
            </a:r>
          </a:p>
          <a:p>
            <a:pPr lvl="1"/>
            <a:r>
              <a:rPr lang="en-US" dirty="0" smtClean="0"/>
              <a:t>Memory </a:t>
            </a:r>
            <a:r>
              <a:rPr lang="en-US" dirty="0"/>
              <a:t>optimization is done to allow over commitment.</a:t>
            </a:r>
          </a:p>
          <a:p>
            <a:r>
              <a:rPr lang="en-US" dirty="0" smtClean="0"/>
              <a:t>In </a:t>
            </a:r>
            <a:r>
              <a:rPr lang="en-US" dirty="0"/>
              <a:t>order to effectively support memory </a:t>
            </a:r>
            <a:r>
              <a:rPr lang="en-US" dirty="0" smtClean="0"/>
              <a:t>over commitment</a:t>
            </a:r>
            <a:r>
              <a:rPr lang="en-US" dirty="0"/>
              <a:t>, the hypervisor provides </a:t>
            </a:r>
            <a:r>
              <a:rPr lang="en-US" dirty="0" smtClean="0"/>
              <a:t>efficient </a:t>
            </a:r>
            <a:r>
              <a:rPr lang="en-GB" dirty="0" smtClean="0"/>
              <a:t>physical </a:t>
            </a:r>
            <a:r>
              <a:rPr lang="en-GB" dirty="0"/>
              <a:t>memory reclamation techniques.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002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Classic 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Data </a:t>
            </a:r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Centers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GB" dirty="0" smtClean="0"/>
              <a:t>Virtualized </a:t>
            </a:r>
            <a:r>
              <a:rPr lang="en-GB" dirty="0"/>
              <a:t>Data </a:t>
            </a:r>
            <a:r>
              <a:rPr lang="en-GB" dirty="0" err="1"/>
              <a:t>Centers</a:t>
            </a:r>
            <a:endParaRPr lang="en-GB" dirty="0"/>
          </a:p>
          <a:p>
            <a:pPr lvl="1"/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Virtualized 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Compute</a:t>
            </a:r>
          </a:p>
          <a:p>
            <a:pPr lvl="1"/>
            <a:r>
              <a:rPr lang="en-GB" dirty="0" smtClean="0"/>
              <a:t>Virtualized </a:t>
            </a:r>
            <a:r>
              <a:rPr lang="en-GB" dirty="0"/>
              <a:t>Storage</a:t>
            </a:r>
          </a:p>
          <a:p>
            <a:pPr lvl="1"/>
            <a:r>
              <a:rPr lang="en-GB" dirty="0" smtClean="0"/>
              <a:t>Virtualized </a:t>
            </a:r>
            <a:r>
              <a:rPr lang="en-GB" dirty="0"/>
              <a:t>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2393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Virtualized 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It is the process of masking the underlying complexity of </a:t>
            </a:r>
            <a:r>
              <a:rPr lang="en-US" dirty="0" smtClean="0"/>
              <a:t>physical storage </a:t>
            </a:r>
            <a:r>
              <a:rPr lang="en-US" dirty="0"/>
              <a:t>resources and presenting the logical view of </a:t>
            </a:r>
            <a:r>
              <a:rPr lang="en-US" dirty="0" smtClean="0"/>
              <a:t>these </a:t>
            </a:r>
            <a:r>
              <a:rPr lang="en-GB" dirty="0" smtClean="0"/>
              <a:t>resources </a:t>
            </a:r>
            <a:r>
              <a:rPr lang="en-GB" dirty="0"/>
              <a:t>to compute </a:t>
            </a:r>
            <a:r>
              <a:rPr lang="en-GB" dirty="0" smtClean="0"/>
              <a:t>systems.</a:t>
            </a:r>
          </a:p>
          <a:p>
            <a:r>
              <a:rPr lang="en-US" dirty="0"/>
              <a:t>Logical to physical storage mapping is performed </a:t>
            </a:r>
            <a:r>
              <a:rPr lang="en-US" dirty="0" smtClean="0"/>
              <a:t>by </a:t>
            </a:r>
            <a:r>
              <a:rPr lang="en-GB" dirty="0" smtClean="0"/>
              <a:t>virtualization </a:t>
            </a:r>
            <a:r>
              <a:rPr lang="en-GB" dirty="0"/>
              <a:t>layer.</a:t>
            </a:r>
          </a:p>
          <a:p>
            <a:r>
              <a:rPr lang="en-US" dirty="0" smtClean="0"/>
              <a:t>Virtualization </a:t>
            </a:r>
            <a:r>
              <a:rPr lang="en-US" dirty="0"/>
              <a:t>layer abstracts the identity of </a:t>
            </a:r>
            <a:r>
              <a:rPr lang="en-US" dirty="0" smtClean="0"/>
              <a:t>physical </a:t>
            </a:r>
            <a:r>
              <a:rPr lang="en-GB" dirty="0" smtClean="0"/>
              <a:t>storage </a:t>
            </a:r>
            <a:r>
              <a:rPr lang="en-GB" dirty="0"/>
              <a:t>devices</a:t>
            </a:r>
          </a:p>
          <a:p>
            <a:pPr lvl="1"/>
            <a:r>
              <a:rPr lang="en-US" dirty="0" smtClean="0"/>
              <a:t>Creates </a:t>
            </a:r>
            <a:r>
              <a:rPr lang="en-US" dirty="0"/>
              <a:t>a storage pool from multiple, </a:t>
            </a:r>
            <a:r>
              <a:rPr lang="en-US" dirty="0" smtClean="0"/>
              <a:t>heterogeneous </a:t>
            </a:r>
            <a:r>
              <a:rPr lang="en-GB" dirty="0" smtClean="0"/>
              <a:t>storage </a:t>
            </a:r>
            <a:r>
              <a:rPr lang="en-GB" dirty="0"/>
              <a:t>arrays.</a:t>
            </a:r>
          </a:p>
          <a:p>
            <a:r>
              <a:rPr lang="en-US" dirty="0" smtClean="0"/>
              <a:t>Virtual </a:t>
            </a:r>
            <a:r>
              <a:rPr lang="en-US" dirty="0"/>
              <a:t>volumes are created from the storage </a:t>
            </a:r>
            <a:r>
              <a:rPr lang="en-US" dirty="0" smtClean="0"/>
              <a:t>pools and </a:t>
            </a:r>
            <a:r>
              <a:rPr lang="en-US" dirty="0"/>
              <a:t>are assigned to the compute system.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503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Storage Virtualization at Different</a:t>
            </a:r>
            <a:br>
              <a:rPr lang="en-GB" dirty="0"/>
            </a:br>
            <a:r>
              <a:rPr lang="en-GB" dirty="0"/>
              <a:t>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49</a:t>
            </a:fld>
            <a:endParaRPr lang="en-GB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902122"/>
            <a:ext cx="7323241" cy="354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74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51077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Problem</a:t>
            </a:r>
            <a:endParaRPr lang="en-GB" dirty="0" smtClean="0"/>
          </a:p>
          <a:p>
            <a:pPr lvl="1"/>
            <a:r>
              <a:rPr lang="en-GB" dirty="0" smtClean="0"/>
              <a:t>Large </a:t>
            </a:r>
            <a:r>
              <a:rPr lang="en-GB" dirty="0"/>
              <a:t>companies support many service applications</a:t>
            </a:r>
          </a:p>
          <a:p>
            <a:pPr lvl="2"/>
            <a:r>
              <a:rPr lang="en-GB" dirty="0" smtClean="0"/>
              <a:t>File </a:t>
            </a:r>
            <a:r>
              <a:rPr lang="en-GB" dirty="0"/>
              <a:t>server, mail server, web server, database server, ….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service application demands its own environment</a:t>
            </a:r>
          </a:p>
          <a:p>
            <a:pPr lvl="2"/>
            <a:r>
              <a:rPr lang="en-US" dirty="0" smtClean="0"/>
              <a:t>Specific </a:t>
            </a:r>
            <a:r>
              <a:rPr lang="en-US" dirty="0"/>
              <a:t>version of operating system.</a:t>
            </a:r>
          </a:p>
          <a:p>
            <a:pPr lvl="2"/>
            <a:r>
              <a:rPr lang="en-GB" dirty="0" smtClean="0"/>
              <a:t>Multiple </a:t>
            </a:r>
            <a:r>
              <a:rPr lang="en-GB" dirty="0"/>
              <a:t>processors and disks.</a:t>
            </a:r>
          </a:p>
          <a:p>
            <a:pPr lvl="2"/>
            <a:r>
              <a:rPr lang="en-GB" dirty="0" smtClean="0"/>
              <a:t>Specialized </a:t>
            </a:r>
            <a:r>
              <a:rPr lang="en-GB" dirty="0"/>
              <a:t>configurations.</a:t>
            </a:r>
          </a:p>
          <a:p>
            <a:pPr lvl="1"/>
            <a:r>
              <a:rPr lang="en-US" dirty="0" smtClean="0"/>
              <a:t>Running </a:t>
            </a:r>
            <a:r>
              <a:rPr lang="en-US" dirty="0"/>
              <a:t>multiple service applications on the </a:t>
            </a:r>
            <a:r>
              <a:rPr lang="en-US" dirty="0" smtClean="0"/>
              <a:t>same </a:t>
            </a:r>
            <a:r>
              <a:rPr lang="en-GB" dirty="0" smtClean="0"/>
              <a:t>server</a:t>
            </a:r>
            <a:endParaRPr lang="en-GB" dirty="0"/>
          </a:p>
          <a:p>
            <a:pPr lvl="2"/>
            <a:r>
              <a:rPr lang="en-GB" dirty="0" smtClean="0"/>
              <a:t>Vulnerable </a:t>
            </a:r>
            <a:r>
              <a:rPr lang="en-GB" dirty="0"/>
              <a:t>to conflicting demand.</a:t>
            </a:r>
          </a:p>
          <a:p>
            <a:pPr lvl="2"/>
            <a:r>
              <a:rPr lang="en-US" dirty="0" smtClean="0"/>
              <a:t>Load </a:t>
            </a:r>
            <a:r>
              <a:rPr lang="en-US" dirty="0"/>
              <a:t>balancing might be hard.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72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Level Storage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68387"/>
            <a:ext cx="4402832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Creates an abstraction layer </a:t>
            </a:r>
            <a:r>
              <a:rPr lang="en-US" dirty="0" smtClean="0"/>
              <a:t>at </a:t>
            </a:r>
            <a:r>
              <a:rPr lang="en-GB" dirty="0" smtClean="0"/>
              <a:t>SAN</a:t>
            </a:r>
            <a:r>
              <a:rPr lang="en-GB" dirty="0"/>
              <a:t>, between physical </a:t>
            </a:r>
            <a:r>
              <a:rPr lang="en-GB" dirty="0" smtClean="0"/>
              <a:t>storage resources and volumes presented to </a:t>
            </a:r>
            <a:r>
              <a:rPr lang="en-GB" dirty="0"/>
              <a:t>compute </a:t>
            </a:r>
          </a:p>
          <a:p>
            <a:r>
              <a:rPr lang="en-GB" dirty="0" smtClean="0"/>
              <a:t>Uses </a:t>
            </a:r>
            <a:r>
              <a:rPr lang="en-GB" dirty="0"/>
              <a:t>virtualization appliance </a:t>
            </a:r>
            <a:r>
              <a:rPr lang="en-GB" dirty="0" smtClean="0"/>
              <a:t>to perform </a:t>
            </a:r>
            <a:r>
              <a:rPr lang="en-GB" dirty="0"/>
              <a:t>mapping operation</a:t>
            </a:r>
          </a:p>
          <a:p>
            <a:r>
              <a:rPr lang="en-GB" dirty="0" smtClean="0"/>
              <a:t>Makes </a:t>
            </a:r>
            <a:r>
              <a:rPr lang="en-GB" dirty="0"/>
              <a:t>underlying </a:t>
            </a:r>
            <a:r>
              <a:rPr lang="en-GB" dirty="0" smtClean="0"/>
              <a:t>storage infrastructure </a:t>
            </a:r>
            <a:r>
              <a:rPr lang="en-GB" dirty="0"/>
              <a:t>transparent </a:t>
            </a:r>
            <a:r>
              <a:rPr lang="en-GB" dirty="0" smtClean="0"/>
              <a:t>to compute</a:t>
            </a:r>
            <a:endParaRPr lang="en-GB" dirty="0"/>
          </a:p>
          <a:p>
            <a:r>
              <a:rPr lang="en-GB" dirty="0" smtClean="0"/>
              <a:t>Enables </a:t>
            </a:r>
            <a:r>
              <a:rPr lang="en-GB" dirty="0"/>
              <a:t>significant cost </a:t>
            </a:r>
            <a:r>
              <a:rPr lang="en-GB" dirty="0" smtClean="0"/>
              <a:t>and resource </a:t>
            </a:r>
            <a:r>
              <a:rPr lang="en-GB" dirty="0"/>
              <a:t>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50</a:t>
            </a:fld>
            <a:endParaRPr lang="en-GB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622781"/>
            <a:ext cx="2916932" cy="447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5946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Level Storage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Provides an abstraction in </a:t>
            </a:r>
            <a:r>
              <a:rPr lang="en-US" dirty="0" smtClean="0"/>
              <a:t>the </a:t>
            </a:r>
            <a:r>
              <a:rPr lang="en-GB" dirty="0" smtClean="0"/>
              <a:t>NAS/File </a:t>
            </a:r>
            <a:r>
              <a:rPr lang="en-GB" dirty="0"/>
              <a:t>servers </a:t>
            </a:r>
            <a:r>
              <a:rPr lang="en-GB" dirty="0" smtClean="0"/>
              <a:t>environment</a:t>
            </a:r>
          </a:p>
          <a:p>
            <a:pPr lvl="1"/>
            <a:r>
              <a:rPr lang="en-GB" dirty="0" smtClean="0"/>
              <a:t>Eliminates </a:t>
            </a:r>
            <a:r>
              <a:rPr lang="en-GB" dirty="0"/>
              <a:t>dependencies </a:t>
            </a:r>
            <a:r>
              <a:rPr lang="en-GB" dirty="0" smtClean="0"/>
              <a:t>between </a:t>
            </a:r>
            <a:r>
              <a:rPr lang="en-US" dirty="0" smtClean="0"/>
              <a:t>the </a:t>
            </a:r>
            <a:r>
              <a:rPr lang="en-US" dirty="0"/>
              <a:t>file and its location</a:t>
            </a:r>
          </a:p>
          <a:p>
            <a:r>
              <a:rPr lang="en-GB" dirty="0" smtClean="0"/>
              <a:t>Enables </a:t>
            </a:r>
            <a:r>
              <a:rPr lang="en-GB" dirty="0"/>
              <a:t>movement of </a:t>
            </a:r>
            <a:r>
              <a:rPr lang="en-GB" dirty="0" smtClean="0"/>
              <a:t>files between </a:t>
            </a:r>
            <a:r>
              <a:rPr lang="en-GB" dirty="0"/>
              <a:t>NAS systems </a:t>
            </a:r>
            <a:r>
              <a:rPr lang="en-GB" dirty="0" smtClean="0"/>
              <a:t>without impacting client </a:t>
            </a:r>
            <a:r>
              <a:rPr lang="en-GB" dirty="0"/>
              <a:t>access</a:t>
            </a:r>
          </a:p>
          <a:p>
            <a:r>
              <a:rPr lang="en-GB" dirty="0" smtClean="0"/>
              <a:t>Provides </a:t>
            </a:r>
            <a:r>
              <a:rPr lang="en-GB" dirty="0"/>
              <a:t>opportunities </a:t>
            </a:r>
            <a:r>
              <a:rPr lang="en-GB" dirty="0" smtClean="0"/>
              <a:t>to optimize </a:t>
            </a:r>
            <a:r>
              <a:rPr lang="en-GB" dirty="0"/>
              <a:t>storage utilization</a:t>
            </a:r>
          </a:p>
          <a:p>
            <a:r>
              <a:rPr lang="en-GB" dirty="0" smtClean="0"/>
              <a:t>Implemented </a:t>
            </a:r>
            <a:r>
              <a:rPr lang="en-GB" dirty="0"/>
              <a:t>using </a:t>
            </a:r>
            <a:r>
              <a:rPr lang="en-GB" dirty="0" smtClean="0"/>
              <a:t>global namespace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51</a:t>
            </a:fld>
            <a:endParaRPr lang="en-GB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28749"/>
            <a:ext cx="3373536" cy="497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4658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Classic 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Data </a:t>
            </a:r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Centers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GB" dirty="0" smtClean="0"/>
              <a:t>Virtualized </a:t>
            </a:r>
            <a:r>
              <a:rPr lang="en-GB" dirty="0"/>
              <a:t>Data </a:t>
            </a:r>
            <a:r>
              <a:rPr lang="en-GB" dirty="0" err="1"/>
              <a:t>Centers</a:t>
            </a:r>
            <a:endParaRPr lang="en-GB" dirty="0"/>
          </a:p>
          <a:p>
            <a:pPr lvl="1"/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Virtualized 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Compute</a:t>
            </a:r>
          </a:p>
          <a:p>
            <a:pPr lvl="1"/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Virtualized 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Storage</a:t>
            </a:r>
          </a:p>
          <a:p>
            <a:pPr lvl="1"/>
            <a:r>
              <a:rPr lang="en-GB" dirty="0" smtClean="0"/>
              <a:t>Virtualized </a:t>
            </a:r>
            <a:r>
              <a:rPr lang="en-GB" dirty="0"/>
              <a:t>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8770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It is a process of logically </a:t>
            </a:r>
            <a:r>
              <a:rPr lang="en-GB" b="1" dirty="0"/>
              <a:t>segmenting </a:t>
            </a:r>
            <a:r>
              <a:rPr lang="en-GB" dirty="0"/>
              <a:t>or </a:t>
            </a:r>
            <a:r>
              <a:rPr lang="en-GB" b="1" dirty="0" smtClean="0"/>
              <a:t>grouping </a:t>
            </a:r>
            <a:r>
              <a:rPr lang="en-US" dirty="0" smtClean="0"/>
              <a:t>physical </a:t>
            </a:r>
            <a:r>
              <a:rPr lang="en-US" dirty="0"/>
              <a:t>network(s) </a:t>
            </a:r>
            <a:r>
              <a:rPr lang="en-US" dirty="0" smtClean="0"/>
              <a:t>and making </a:t>
            </a:r>
            <a:r>
              <a:rPr lang="en-US" dirty="0"/>
              <a:t>them operate as single or multiple independent network(s) </a:t>
            </a:r>
            <a:r>
              <a:rPr lang="en-US" dirty="0" smtClean="0"/>
              <a:t>called </a:t>
            </a:r>
            <a:r>
              <a:rPr lang="en-GB" dirty="0" smtClean="0"/>
              <a:t>“</a:t>
            </a:r>
            <a:r>
              <a:rPr lang="en-GB" dirty="0"/>
              <a:t>Virtual Network(s</a:t>
            </a:r>
            <a:r>
              <a:rPr lang="en-GB" dirty="0" smtClean="0"/>
              <a:t>)”.</a:t>
            </a:r>
          </a:p>
          <a:p>
            <a:r>
              <a:rPr lang="en-US" dirty="0" smtClean="0"/>
              <a:t>Enables </a:t>
            </a:r>
            <a:r>
              <a:rPr lang="en-US" dirty="0"/>
              <a:t>virtual networks to share network resources.</a:t>
            </a:r>
          </a:p>
          <a:p>
            <a:r>
              <a:rPr lang="en-US" dirty="0" smtClean="0"/>
              <a:t>Allows </a:t>
            </a:r>
            <a:r>
              <a:rPr lang="en-US" dirty="0"/>
              <a:t>communication between nodes in a </a:t>
            </a:r>
            <a:r>
              <a:rPr lang="en-US" dirty="0" smtClean="0"/>
              <a:t>virtual network </a:t>
            </a:r>
            <a:r>
              <a:rPr lang="en-US" dirty="0"/>
              <a:t>without routing of frames.</a:t>
            </a:r>
          </a:p>
          <a:p>
            <a:r>
              <a:rPr lang="en-US" dirty="0" smtClean="0"/>
              <a:t>Enforces </a:t>
            </a:r>
            <a:r>
              <a:rPr lang="en-US" dirty="0"/>
              <a:t>routing for communication between </a:t>
            </a:r>
            <a:r>
              <a:rPr lang="en-US" dirty="0" smtClean="0"/>
              <a:t>virtual </a:t>
            </a:r>
            <a:r>
              <a:rPr lang="en-GB" dirty="0" smtClean="0"/>
              <a:t>networks</a:t>
            </a:r>
            <a:r>
              <a:rPr lang="en-GB" dirty="0"/>
              <a:t>.</a:t>
            </a:r>
          </a:p>
          <a:p>
            <a:r>
              <a:rPr lang="en-US" dirty="0" smtClean="0"/>
              <a:t>Restricts </a:t>
            </a:r>
            <a:r>
              <a:rPr lang="en-US" dirty="0"/>
              <a:t>management traffic, including ‘</a:t>
            </a:r>
            <a:r>
              <a:rPr lang="en-US" dirty="0" smtClean="0"/>
              <a:t>Network Broadcast</a:t>
            </a:r>
            <a:r>
              <a:rPr lang="en-US" dirty="0"/>
              <a:t>’, from propagating to other </a:t>
            </a:r>
            <a:r>
              <a:rPr lang="en-US" dirty="0" smtClean="0"/>
              <a:t>virtual </a:t>
            </a:r>
            <a:r>
              <a:rPr lang="en-GB" dirty="0" smtClean="0"/>
              <a:t>network</a:t>
            </a:r>
            <a:r>
              <a:rPr lang="en-GB" dirty="0"/>
              <a:t>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2865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VM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Resides inside </a:t>
            </a:r>
            <a:r>
              <a:rPr lang="en-GB" dirty="0" smtClean="0"/>
              <a:t>a physical server</a:t>
            </a:r>
            <a:r>
              <a:rPr lang="en-GB" dirty="0"/>
              <a:t>.</a:t>
            </a:r>
          </a:p>
          <a:p>
            <a:r>
              <a:rPr lang="en-GB" dirty="0" smtClean="0"/>
              <a:t>Consists </a:t>
            </a:r>
            <a:r>
              <a:rPr lang="en-GB" dirty="0"/>
              <a:t>of logical </a:t>
            </a:r>
            <a:r>
              <a:rPr lang="en-GB" dirty="0" smtClean="0"/>
              <a:t>switches called </a:t>
            </a:r>
            <a:r>
              <a:rPr lang="en-GB" dirty="0"/>
              <a:t>“ virtual switches”.</a:t>
            </a:r>
          </a:p>
          <a:p>
            <a:r>
              <a:rPr lang="en-GB" dirty="0" smtClean="0"/>
              <a:t>Provides connectivity among VMs inside a physical </a:t>
            </a:r>
            <a:r>
              <a:rPr lang="en-GB" dirty="0"/>
              <a:t>server.</a:t>
            </a:r>
          </a:p>
          <a:p>
            <a:r>
              <a:rPr lang="en-GB" dirty="0" smtClean="0"/>
              <a:t>Provides </a:t>
            </a:r>
            <a:r>
              <a:rPr lang="en-GB" dirty="0"/>
              <a:t>connectivity </a:t>
            </a:r>
            <a:r>
              <a:rPr lang="en-GB" dirty="0" smtClean="0"/>
              <a:t>to Hypervisor </a:t>
            </a:r>
            <a:r>
              <a:rPr lang="en-GB" dirty="0"/>
              <a:t>kernel.</a:t>
            </a:r>
          </a:p>
          <a:p>
            <a:r>
              <a:rPr lang="en-GB" dirty="0" smtClean="0"/>
              <a:t>Connects </a:t>
            </a:r>
            <a:r>
              <a:rPr lang="en-GB" dirty="0"/>
              <a:t>to </a:t>
            </a:r>
            <a:r>
              <a:rPr lang="en-GB" dirty="0" smtClean="0"/>
              <a:t>physical network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54</a:t>
            </a:fld>
            <a:endParaRPr lang="en-GB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88840"/>
            <a:ext cx="36576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33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64" y="1484784"/>
            <a:ext cx="7481252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8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53149"/>
          </a:xfrm>
        </p:spPr>
        <p:txBody>
          <a:bodyPr>
            <a:normAutofit/>
          </a:bodyPr>
          <a:lstStyle/>
          <a:p>
            <a:r>
              <a:rPr lang="en-GB" dirty="0" smtClean="0"/>
              <a:t>Solution</a:t>
            </a:r>
            <a:r>
              <a:rPr lang="en-GB" dirty="0"/>
              <a:t>: Virtualization</a:t>
            </a:r>
            <a:endParaRPr lang="en-US" dirty="0"/>
          </a:p>
          <a:p>
            <a:pPr lvl="1"/>
            <a:r>
              <a:rPr lang="en-US" dirty="0" smtClean="0"/>
              <a:t>Decouple </a:t>
            </a:r>
            <a:r>
              <a:rPr lang="en-US" dirty="0"/>
              <a:t>[</a:t>
            </a:r>
            <a:r>
              <a:rPr lang="en-US" i="1" dirty="0"/>
              <a:t>OS, service</a:t>
            </a:r>
            <a:r>
              <a:rPr lang="en-US" dirty="0"/>
              <a:t>] pair from hardware.</a:t>
            </a:r>
          </a:p>
          <a:p>
            <a:pPr lvl="1"/>
            <a:r>
              <a:rPr lang="en-US" dirty="0" smtClean="0"/>
              <a:t>Multiplex </a:t>
            </a:r>
            <a:r>
              <a:rPr lang="en-US" dirty="0"/>
              <a:t>lightly‐used services on common </a:t>
            </a:r>
            <a:r>
              <a:rPr lang="en-US" dirty="0" smtClean="0"/>
              <a:t>host </a:t>
            </a:r>
            <a:r>
              <a:rPr lang="en-GB" dirty="0" smtClean="0"/>
              <a:t>hardware</a:t>
            </a:r>
            <a:r>
              <a:rPr lang="en-GB" dirty="0"/>
              <a:t>.</a:t>
            </a:r>
          </a:p>
          <a:p>
            <a:pPr lvl="1"/>
            <a:r>
              <a:rPr lang="en-US" dirty="0" smtClean="0"/>
              <a:t>Migrate </a:t>
            </a:r>
            <a:r>
              <a:rPr lang="en-US" dirty="0"/>
              <a:t>services from host to host as needed.</a:t>
            </a:r>
          </a:p>
          <a:p>
            <a:pPr lvl="1"/>
            <a:r>
              <a:rPr lang="en-US" dirty="0" smtClean="0"/>
              <a:t>Introduce </a:t>
            </a:r>
            <a:r>
              <a:rPr lang="en-US" dirty="0"/>
              <a:t>new [</a:t>
            </a:r>
            <a:r>
              <a:rPr lang="en-US" i="1" dirty="0"/>
              <a:t>OS, service</a:t>
            </a:r>
            <a:r>
              <a:rPr lang="en-US" dirty="0"/>
              <a:t>] pairs as needed</a:t>
            </a:r>
          </a:p>
          <a:p>
            <a:pPr lvl="2"/>
            <a:r>
              <a:rPr lang="en-GB" dirty="0" smtClean="0"/>
              <a:t>Adding </a:t>
            </a:r>
            <a:r>
              <a:rPr lang="en-GB" dirty="0"/>
              <a:t>new services.</a:t>
            </a:r>
          </a:p>
          <a:p>
            <a:pPr lvl="2"/>
            <a:r>
              <a:rPr lang="en-US" dirty="0" smtClean="0"/>
              <a:t>Testing </a:t>
            </a:r>
            <a:r>
              <a:rPr lang="en-US" dirty="0"/>
              <a:t>upgrades of existing services.</a:t>
            </a:r>
          </a:p>
          <a:p>
            <a:pPr lvl="2"/>
            <a:r>
              <a:rPr lang="en-GB" dirty="0" smtClean="0"/>
              <a:t>Experimental </a:t>
            </a:r>
            <a:r>
              <a:rPr lang="en-GB" dirty="0"/>
              <a:t>usage.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93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is a Good Solution?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failure in one virtual machine does not bring </a:t>
            </a:r>
            <a:r>
              <a:rPr lang="en-US" dirty="0" smtClean="0"/>
              <a:t>down </a:t>
            </a:r>
            <a:r>
              <a:rPr lang="en-GB" dirty="0" smtClean="0"/>
              <a:t>any </a:t>
            </a:r>
            <a:r>
              <a:rPr lang="en-GB" dirty="0"/>
              <a:t>others.</a:t>
            </a:r>
          </a:p>
          <a:p>
            <a:r>
              <a:rPr lang="en-US" dirty="0" smtClean="0"/>
              <a:t>Run </a:t>
            </a:r>
            <a:r>
              <a:rPr lang="en-US" dirty="0"/>
              <a:t>multiple different operating systems on </a:t>
            </a:r>
            <a:r>
              <a:rPr lang="en-US" dirty="0" smtClean="0"/>
              <a:t>the </a:t>
            </a:r>
            <a:r>
              <a:rPr lang="en-GB" dirty="0" smtClean="0"/>
              <a:t>same </a:t>
            </a:r>
            <a:r>
              <a:rPr lang="en-GB" dirty="0"/>
              <a:t>hardware.</a:t>
            </a:r>
          </a:p>
          <a:p>
            <a:pPr lvl="1"/>
            <a:r>
              <a:rPr lang="en-GB" dirty="0" smtClean="0"/>
              <a:t>Isolation</a:t>
            </a:r>
            <a:endParaRPr lang="en-GB" dirty="0"/>
          </a:p>
          <a:p>
            <a:pPr lvl="1"/>
            <a:r>
              <a:rPr lang="en-GB" dirty="0" smtClean="0"/>
              <a:t>Good </a:t>
            </a:r>
            <a:r>
              <a:rPr lang="en-GB" dirty="0"/>
              <a:t>utilization of resources.</a:t>
            </a:r>
          </a:p>
          <a:p>
            <a:pPr lvl="1"/>
            <a:r>
              <a:rPr lang="en-GB" dirty="0" smtClean="0"/>
              <a:t>Economic </a:t>
            </a:r>
            <a:r>
              <a:rPr lang="en-GB" dirty="0"/>
              <a:t>solution, saves money.</a:t>
            </a:r>
          </a:p>
          <a:p>
            <a:pPr lvl="1"/>
            <a:r>
              <a:rPr lang="en-US" dirty="0" smtClean="0"/>
              <a:t>Useful </a:t>
            </a:r>
            <a:r>
              <a:rPr lang="en-US" dirty="0"/>
              <a:t>in trying put new ideas (testing).</a:t>
            </a:r>
          </a:p>
          <a:p>
            <a:pPr lvl="1"/>
            <a:r>
              <a:rPr lang="en-US" dirty="0" smtClean="0"/>
              <a:t>Check </a:t>
            </a:r>
            <a:r>
              <a:rPr lang="en-US" dirty="0"/>
              <a:t>pointing and migration is easy.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legacy applications on OS that are no </a:t>
            </a:r>
            <a:r>
              <a:rPr lang="en-US" dirty="0" smtClean="0"/>
              <a:t>longer </a:t>
            </a:r>
            <a:r>
              <a:rPr lang="en-GB" dirty="0" smtClean="0"/>
              <a:t>supported</a:t>
            </a:r>
            <a:r>
              <a:rPr lang="en-GB" dirty="0"/>
              <a:t>.</a:t>
            </a:r>
          </a:p>
          <a:p>
            <a:pPr lvl="1"/>
            <a:r>
              <a:rPr lang="en-GB" b="1" dirty="0" smtClean="0"/>
              <a:t>Cloud</a:t>
            </a:r>
            <a:r>
              <a:rPr lang="en-GB" b="1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48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Drawbacks?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we putting all the eggs in one basket?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service outages are not due to faulty hardware </a:t>
            </a:r>
            <a:r>
              <a:rPr lang="en-US" dirty="0" smtClean="0"/>
              <a:t>but </a:t>
            </a:r>
            <a:r>
              <a:rPr lang="en-GB" dirty="0" smtClean="0"/>
              <a:t>due </a:t>
            </a:r>
            <a:r>
              <a:rPr lang="en-GB" dirty="0"/>
              <a:t>to unreliable software.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implement virtual machines, only a hypervisor, which </a:t>
            </a:r>
            <a:r>
              <a:rPr lang="en-US" dirty="0" smtClean="0"/>
              <a:t>is much </a:t>
            </a:r>
            <a:r>
              <a:rPr lang="en-US" dirty="0"/>
              <a:t>smaller than a kernel is running in supervisor mode</a:t>
            </a:r>
            <a:r>
              <a:rPr lang="en-US" dirty="0" smtClean="0"/>
              <a:t>. Therefore</a:t>
            </a:r>
            <a:r>
              <a:rPr lang="en-US" dirty="0"/>
              <a:t>, two orders of magnitudes of fewer bugs.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7849-820D-4056-8CCF-6E99C5125A4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35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3070</TotalTime>
  <Words>2131</Words>
  <Application>Microsoft Office PowerPoint</Application>
  <PresentationFormat>On-screen Show (4:3)</PresentationFormat>
  <Paragraphs>315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Arial</vt:lpstr>
      <vt:lpstr>Calibri</vt:lpstr>
      <vt:lpstr>Office Theme</vt:lpstr>
      <vt:lpstr>CSC 406: Net-Centric Computing Lecture 5 Virtualization: Case Study</vt:lpstr>
      <vt:lpstr>Reading</vt:lpstr>
      <vt:lpstr>Outline</vt:lpstr>
      <vt:lpstr>Intro</vt:lpstr>
      <vt:lpstr>Intro</vt:lpstr>
      <vt:lpstr>Intro</vt:lpstr>
      <vt:lpstr>Intro</vt:lpstr>
      <vt:lpstr>Why it is a Good Solution?</vt:lpstr>
      <vt:lpstr>Any Drawbacks?</vt:lpstr>
      <vt:lpstr>Virtual Machine</vt:lpstr>
      <vt:lpstr>History</vt:lpstr>
      <vt:lpstr>Requirements for Virtualization</vt:lpstr>
      <vt:lpstr>Safety</vt:lpstr>
      <vt:lpstr>Fidelity</vt:lpstr>
      <vt:lpstr>Virtualization Technology</vt:lpstr>
      <vt:lpstr>Paravertualization</vt:lpstr>
      <vt:lpstr>Outline</vt:lpstr>
      <vt:lpstr>Type 1 and Type 2 Hypervisors</vt:lpstr>
      <vt:lpstr>Guest and Host Operating Systems</vt:lpstr>
      <vt:lpstr>Outline</vt:lpstr>
      <vt:lpstr>Efficient Virtualization</vt:lpstr>
      <vt:lpstr>Outline</vt:lpstr>
      <vt:lpstr>Memory Virtualization</vt:lpstr>
      <vt:lpstr>Shadow Page Table</vt:lpstr>
      <vt:lpstr>Extended Page Tables</vt:lpstr>
      <vt:lpstr>PowerPoint Presentation</vt:lpstr>
      <vt:lpstr>Classic Data Center (CDC)</vt:lpstr>
      <vt:lpstr>Main Elements of a Classic Data Center</vt:lpstr>
      <vt:lpstr>Compute: Rack and Blade Severs</vt:lpstr>
      <vt:lpstr>Components of Intelligent Storage System</vt:lpstr>
      <vt:lpstr>Network Attached Storage (NAS)</vt:lpstr>
      <vt:lpstr>Storage Area Network (SAN)</vt:lpstr>
      <vt:lpstr>PowerPoint Presentation</vt:lpstr>
      <vt:lpstr>PowerPoint Presentation</vt:lpstr>
      <vt:lpstr>System/Compute Virtualization</vt:lpstr>
      <vt:lpstr>Advantages of Virtualization</vt:lpstr>
      <vt:lpstr>Types of Hypervisor</vt:lpstr>
      <vt:lpstr>Virtual Machines</vt:lpstr>
      <vt:lpstr>Virtual Machine Hardware </vt:lpstr>
      <vt:lpstr>VM Hardware Components </vt:lpstr>
      <vt:lpstr>VM Resource Management</vt:lpstr>
      <vt:lpstr>Example of Resource Pool Management</vt:lpstr>
      <vt:lpstr>Optimizing CPU Resources</vt:lpstr>
      <vt:lpstr>Multi‐core Processors</vt:lpstr>
      <vt:lpstr>PowerPoint Presentation</vt:lpstr>
      <vt:lpstr>Optimizing Memory Resources</vt:lpstr>
      <vt:lpstr>Outline</vt:lpstr>
      <vt:lpstr>Virtualized Data Storage</vt:lpstr>
      <vt:lpstr>Storage Virtualization at Different Layers</vt:lpstr>
      <vt:lpstr>Block Level Storage Virtualization</vt:lpstr>
      <vt:lpstr>File Level Storage Virtualization</vt:lpstr>
      <vt:lpstr>Outline </vt:lpstr>
      <vt:lpstr>Network Virtualization</vt:lpstr>
      <vt:lpstr>VM Network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406: Net-Centric Computing  Virtualization</dc:title>
  <dc:creator>cq627tu</dc:creator>
  <cp:lastModifiedBy>Windows User</cp:lastModifiedBy>
  <cp:revision>76</cp:revision>
  <dcterms:created xsi:type="dcterms:W3CDTF">2018-07-09T09:02:28Z</dcterms:created>
  <dcterms:modified xsi:type="dcterms:W3CDTF">2023-10-20T09:12:51Z</dcterms:modified>
</cp:coreProperties>
</file>