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1"/>
  </p:notesMasterIdLst>
  <p:sldIdLst>
    <p:sldId id="256" r:id="rId2"/>
    <p:sldId id="302" r:id="rId3"/>
    <p:sldId id="257" r:id="rId4"/>
    <p:sldId id="316" r:id="rId5"/>
    <p:sldId id="321" r:id="rId6"/>
    <p:sldId id="303" r:id="rId7"/>
    <p:sldId id="320" r:id="rId8"/>
    <p:sldId id="306" r:id="rId9"/>
    <p:sldId id="307" r:id="rId10"/>
    <p:sldId id="271" r:id="rId11"/>
    <p:sldId id="272" r:id="rId12"/>
    <p:sldId id="277" r:id="rId13"/>
    <p:sldId id="282" r:id="rId14"/>
    <p:sldId id="308" r:id="rId15"/>
    <p:sldId id="309" r:id="rId16"/>
    <p:sldId id="312" r:id="rId17"/>
    <p:sldId id="313" r:id="rId18"/>
    <p:sldId id="314" r:id="rId19"/>
    <p:sldId id="315" r:id="rId20"/>
  </p:sldIdLst>
  <p:sldSz cx="9144000" cy="6858000" type="screen4x3"/>
  <p:notesSz cx="9601200" cy="7315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C0C0"/>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9" autoAdjust="0"/>
    <p:restoredTop sz="83176" autoAdjust="0"/>
  </p:normalViewPr>
  <p:slideViewPr>
    <p:cSldViewPr>
      <p:cViewPr varScale="1">
        <p:scale>
          <a:sx n="55" d="100"/>
          <a:sy n="55" d="100"/>
        </p:scale>
        <p:origin x="1752" y="7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3990"/>
    </p:cViewPr>
  </p:sorterViewPr>
  <p:notesViewPr>
    <p:cSldViewPr>
      <p:cViewPr varScale="1">
        <p:scale>
          <a:sx n="74" d="100"/>
          <a:sy n="74" d="100"/>
        </p:scale>
        <p:origin x="-1860" y="-102"/>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4.xml"/><Relationship Id="rId1"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Verdana" pitchFamily="34" charset="0"/>
                <a:cs typeface="+mn-cs"/>
              </a:defRPr>
            </a:lvl1pPr>
          </a:lstStyle>
          <a:p>
            <a:pPr>
              <a:defRPr/>
            </a:pPr>
            <a:endParaRPr lang="en-US"/>
          </a:p>
        </p:txBody>
      </p:sp>
      <p:sp>
        <p:nvSpPr>
          <p:cNvPr id="92163" name="Rectangle 3"/>
          <p:cNvSpPr>
            <a:spLocks noGrp="1" noChangeArrowheads="1"/>
          </p:cNvSpPr>
          <p:nvPr>
            <p:ph type="dt" idx="1"/>
          </p:nvPr>
        </p:nvSpPr>
        <p:spPr bwMode="auto">
          <a:xfrm>
            <a:off x="5440265" y="0"/>
            <a:ext cx="4160936" cy="365276"/>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Verdana" pitchFamily="34" charset="0"/>
                <a:cs typeface="+mn-cs"/>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92165" name="Rectangle 5"/>
          <p:cNvSpPr>
            <a:spLocks noGrp="1" noChangeArrowheads="1"/>
          </p:cNvSpPr>
          <p:nvPr>
            <p:ph type="body" sz="quarter" idx="3"/>
          </p:nvPr>
        </p:nvSpPr>
        <p:spPr bwMode="auto">
          <a:xfrm>
            <a:off x="1279327" y="3474963"/>
            <a:ext cx="7042547" cy="329111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166" name="Rectangle 6"/>
          <p:cNvSpPr>
            <a:spLocks noGrp="1" noChangeArrowheads="1"/>
          </p:cNvSpPr>
          <p:nvPr>
            <p:ph type="ftr" sz="quarter" idx="4"/>
          </p:nvPr>
        </p:nvSpPr>
        <p:spPr bwMode="auto">
          <a:xfrm>
            <a:off x="0" y="6949924"/>
            <a:ext cx="4160937" cy="365276"/>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Verdana" pitchFamily="34" charset="0"/>
                <a:cs typeface="+mn-cs"/>
              </a:defRPr>
            </a:lvl1pPr>
          </a:lstStyle>
          <a:p>
            <a:pPr>
              <a:defRPr/>
            </a:pPr>
            <a:endParaRPr lang="en-US"/>
          </a:p>
        </p:txBody>
      </p:sp>
      <p:sp>
        <p:nvSpPr>
          <p:cNvPr id="92167" name="Rectangle 7"/>
          <p:cNvSpPr>
            <a:spLocks noGrp="1" noChangeArrowheads="1"/>
          </p:cNvSpPr>
          <p:nvPr>
            <p:ph type="sldNum" sz="quarter" idx="5"/>
          </p:nvPr>
        </p:nvSpPr>
        <p:spPr bwMode="auto">
          <a:xfrm>
            <a:off x="5440265" y="6949924"/>
            <a:ext cx="4160936" cy="365276"/>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Verdana" pitchFamily="34" charset="0"/>
                <a:cs typeface="+mn-cs"/>
              </a:defRPr>
            </a:lvl1pPr>
          </a:lstStyle>
          <a:p>
            <a:pPr>
              <a:defRPr/>
            </a:pPr>
            <a:fld id="{23C2FB17-EB52-4644-9999-623D54732484}" type="slidenum">
              <a:rPr lang="en-US"/>
              <a:pPr>
                <a:defRPr/>
              </a:pPr>
              <a:t>‹#›</a:t>
            </a:fld>
            <a:endParaRPr lang="en-US"/>
          </a:p>
        </p:txBody>
      </p:sp>
    </p:spTree>
    <p:extLst>
      <p:ext uri="{BB962C8B-B14F-4D97-AF65-F5344CB8AC3E}">
        <p14:creationId xmlns:p14="http://schemas.microsoft.com/office/powerpoint/2010/main" val="39182351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266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defRPr/>
            </a:pPr>
            <a:fld id="{B82BA9DE-92FD-4849-B4C5-B52A5DFAE7BA}" type="slidenum">
              <a:rPr lang="en-US" sz="1300" smtClean="0">
                <a:latin typeface="Verdana" pitchFamily="34" charset="0"/>
              </a:rPr>
              <a:pPr eaLnBrk="1" hangingPunct="1">
                <a:defRPr/>
              </a:pPr>
              <a:t>1</a:t>
            </a:fld>
            <a:endParaRPr lang="en-US" sz="1300" smtClean="0">
              <a:latin typeface="Verdana"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p>
        </p:txBody>
      </p:sp>
      <p:sp>
        <p:nvSpPr>
          <p:cNvPr id="3584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defRPr/>
            </a:pPr>
            <a:fld id="{53528821-0DB3-414B-8C1D-3C001F2381BF}" type="slidenum">
              <a:rPr lang="en-US" sz="1300" smtClean="0">
                <a:latin typeface="Verdana" pitchFamily="34" charset="0"/>
              </a:rPr>
              <a:pPr eaLnBrk="1" hangingPunct="1">
                <a:defRPr/>
              </a:pPr>
              <a:t>12</a:t>
            </a:fld>
            <a:endParaRPr lang="en-US" sz="1300" smtClean="0">
              <a:latin typeface="Verdan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p>
        </p:txBody>
      </p:sp>
      <p:sp>
        <p:nvSpPr>
          <p:cNvPr id="3686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defRPr/>
            </a:pPr>
            <a:fld id="{EF7C40EF-014A-47E7-AEA0-0441721F5DA2}" type="slidenum">
              <a:rPr lang="en-US" sz="1300" smtClean="0">
                <a:latin typeface="Verdana" pitchFamily="34" charset="0"/>
              </a:rPr>
              <a:pPr eaLnBrk="1" hangingPunct="1">
                <a:defRPr/>
              </a:pPr>
              <a:t>13</a:t>
            </a:fld>
            <a:endParaRPr lang="en-US" sz="1300" smtClean="0">
              <a:latin typeface="Verdana"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p:txBody>
          <a:bodyPr/>
          <a:lstStyle/>
          <a:p>
            <a:pPr>
              <a:defRPr/>
            </a:pPr>
            <a:r>
              <a:rPr lang="en-US" dirty="0" smtClean="0"/>
              <a:t>*</a:t>
            </a:r>
          </a:p>
        </p:txBody>
      </p:sp>
      <p:sp>
        <p:nvSpPr>
          <p:cNvPr id="82947" name="Rectangle 3"/>
          <p:cNvSpPr>
            <a:spLocks noGrp="1" noChangeArrowheads="1"/>
          </p:cNvSpPr>
          <p:nvPr>
            <p:ph type="dt" sz="quarter" idx="1"/>
          </p:nvPr>
        </p:nvSpPr>
        <p:spPr/>
        <p:txBody>
          <a:bodyPr/>
          <a:lstStyle/>
          <a:p>
            <a:pPr>
              <a:defRPr/>
            </a:pPr>
            <a:r>
              <a:rPr lang="en-US" dirty="0" smtClean="0"/>
              <a:t>07/16/96</a:t>
            </a:r>
          </a:p>
        </p:txBody>
      </p:sp>
      <p:sp>
        <p:nvSpPr>
          <p:cNvPr id="82948" name="Rectangle 6"/>
          <p:cNvSpPr>
            <a:spLocks noGrp="1" noChangeArrowheads="1"/>
          </p:cNvSpPr>
          <p:nvPr>
            <p:ph type="ftr" sz="quarter" idx="4"/>
          </p:nvPr>
        </p:nvSpPr>
        <p:spPr/>
        <p:txBody>
          <a:bodyPr/>
          <a:lstStyle/>
          <a:p>
            <a:pPr>
              <a:defRPr/>
            </a:pPr>
            <a:r>
              <a:rPr lang="en-US" dirty="0" smtClean="0"/>
              <a:t>(c) 2007 National Academy for Software Development - http://academy.devbg.org. All rights reserved. Unauthorized copying or re-distribution is strictly prohibited.*</a:t>
            </a:r>
          </a:p>
        </p:txBody>
      </p:sp>
      <p:sp>
        <p:nvSpPr>
          <p:cNvPr id="82949" name="Rectangle 7"/>
          <p:cNvSpPr>
            <a:spLocks noGrp="1" noChangeArrowheads="1"/>
          </p:cNvSpPr>
          <p:nvPr>
            <p:ph type="sldNum" sz="quarter" idx="5"/>
          </p:nvPr>
        </p:nvSpPr>
        <p:spPr/>
        <p:txBody>
          <a:bodyPr/>
          <a:lstStyle/>
          <a:p>
            <a:pPr>
              <a:defRPr/>
            </a:pPr>
            <a:fld id="{3E83A9B5-8FDE-4C98-9601-A031EF8F3BD2}" type="slidenum">
              <a:rPr lang="en-US" smtClean="0"/>
              <a:pPr>
                <a:defRPr/>
              </a:pPr>
              <a:t>14</a:t>
            </a:fld>
            <a:r>
              <a:rPr lang="en-US" dirty="0" smtClean="0"/>
              <a:t>##</a:t>
            </a:r>
          </a:p>
        </p:txBody>
      </p:sp>
      <p:sp>
        <p:nvSpPr>
          <p:cNvPr id="43014" name="Rectangle 2"/>
          <p:cNvSpPr>
            <a:spLocks noGrp="1" noRot="1" noChangeAspect="1" noChangeArrowheads="1" noTextEdit="1"/>
          </p:cNvSpPr>
          <p:nvPr>
            <p:ph type="sldImg"/>
          </p:nvPr>
        </p:nvSpPr>
        <p:spPr>
          <a:ln/>
        </p:spPr>
      </p:sp>
      <p:sp>
        <p:nvSpPr>
          <p:cNvPr id="43015" name="Rectangle 3"/>
          <p:cNvSpPr>
            <a:spLocks noGrp="1" noChangeArrowheads="1"/>
          </p:cNvSpPr>
          <p:nvPr>
            <p:ph type="body" idx="1"/>
          </p:nvPr>
        </p:nvSpPr>
        <p:spPr>
          <a:xfrm>
            <a:off x="960538" y="3473753"/>
            <a:ext cx="7680127" cy="3292324"/>
          </a:xfrm>
          <a:noFill/>
          <a:ln/>
        </p:spPr>
        <p:txBody>
          <a:bodyPr/>
          <a:lstStyle/>
          <a:p>
            <a:pPr eaLnBrk="1" hangingPunct="1"/>
            <a:endParaRPr lang="bg-BG"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p:txBody>
          <a:bodyPr/>
          <a:lstStyle/>
          <a:p>
            <a:pPr>
              <a:defRPr/>
            </a:pPr>
            <a:r>
              <a:rPr lang="en-US" dirty="0" smtClean="0"/>
              <a:t>*</a:t>
            </a:r>
          </a:p>
        </p:txBody>
      </p:sp>
      <p:sp>
        <p:nvSpPr>
          <p:cNvPr id="83971" name="Rectangle 3"/>
          <p:cNvSpPr>
            <a:spLocks noGrp="1" noChangeArrowheads="1"/>
          </p:cNvSpPr>
          <p:nvPr>
            <p:ph type="dt" sz="quarter" idx="1"/>
          </p:nvPr>
        </p:nvSpPr>
        <p:spPr/>
        <p:txBody>
          <a:bodyPr/>
          <a:lstStyle/>
          <a:p>
            <a:pPr>
              <a:defRPr/>
            </a:pPr>
            <a:r>
              <a:rPr lang="en-US" dirty="0" smtClean="0"/>
              <a:t>07/16/96</a:t>
            </a:r>
          </a:p>
        </p:txBody>
      </p:sp>
      <p:sp>
        <p:nvSpPr>
          <p:cNvPr id="83972" name="Rectangle 6"/>
          <p:cNvSpPr>
            <a:spLocks noGrp="1" noChangeArrowheads="1"/>
          </p:cNvSpPr>
          <p:nvPr>
            <p:ph type="ftr" sz="quarter" idx="4"/>
          </p:nvPr>
        </p:nvSpPr>
        <p:spPr/>
        <p:txBody>
          <a:bodyPr/>
          <a:lstStyle/>
          <a:p>
            <a:pPr>
              <a:defRPr/>
            </a:pPr>
            <a:r>
              <a:rPr lang="en-US" dirty="0" smtClean="0"/>
              <a:t>(c) 2007 National Academy for Software Development - http://academy.devbg.org. All rights reserved. Unauthorized copying or re-distribution is strictly prohibited.*</a:t>
            </a:r>
          </a:p>
        </p:txBody>
      </p:sp>
      <p:sp>
        <p:nvSpPr>
          <p:cNvPr id="83973" name="Rectangle 7"/>
          <p:cNvSpPr>
            <a:spLocks noGrp="1" noChangeArrowheads="1"/>
          </p:cNvSpPr>
          <p:nvPr>
            <p:ph type="sldNum" sz="quarter" idx="5"/>
          </p:nvPr>
        </p:nvSpPr>
        <p:spPr/>
        <p:txBody>
          <a:bodyPr/>
          <a:lstStyle/>
          <a:p>
            <a:pPr>
              <a:defRPr/>
            </a:pPr>
            <a:fld id="{17C4B786-35FC-4986-967B-FE560FAB6014}" type="slidenum">
              <a:rPr lang="en-US" smtClean="0"/>
              <a:pPr>
                <a:defRPr/>
              </a:pPr>
              <a:t>15</a:t>
            </a:fld>
            <a:r>
              <a:rPr lang="en-US" dirty="0" smtClean="0"/>
              <a:t>##</a:t>
            </a:r>
          </a:p>
        </p:txBody>
      </p:sp>
      <p:sp>
        <p:nvSpPr>
          <p:cNvPr id="49158" name="Rectangle 2"/>
          <p:cNvSpPr>
            <a:spLocks noGrp="1" noRot="1" noChangeAspect="1" noChangeArrowheads="1" noTextEdit="1"/>
          </p:cNvSpPr>
          <p:nvPr>
            <p:ph type="sldImg"/>
          </p:nvPr>
        </p:nvSpPr>
        <p:spPr>
          <a:ln/>
        </p:spPr>
      </p:sp>
      <p:sp>
        <p:nvSpPr>
          <p:cNvPr id="49159" name="Rectangle 3"/>
          <p:cNvSpPr>
            <a:spLocks noGrp="1" noChangeArrowheads="1"/>
          </p:cNvSpPr>
          <p:nvPr>
            <p:ph type="body" idx="1"/>
          </p:nvPr>
        </p:nvSpPr>
        <p:spPr>
          <a:xfrm>
            <a:off x="960538" y="3473753"/>
            <a:ext cx="7680127" cy="3292324"/>
          </a:xfrm>
          <a:noFill/>
          <a:ln/>
        </p:spPr>
        <p:txBody>
          <a:bodyPr/>
          <a:lstStyle/>
          <a:p>
            <a:pPr eaLnBrk="1" hangingPunct="1"/>
            <a:endParaRPr lang="bg-BG"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defRPr/>
            </a:pPr>
            <a:fld id="{AC76A60E-C3F1-48B1-81FF-B8C8BBE61962}" type="slidenum">
              <a:rPr lang="en-US" sz="1300" smtClean="0">
                <a:latin typeface="Verdana" pitchFamily="34" charset="0"/>
              </a:rPr>
              <a:pPr eaLnBrk="1" hangingPunct="1">
                <a:defRPr/>
              </a:pPr>
              <a:t>3</a:t>
            </a:fld>
            <a:endParaRPr lang="en-US" sz="1300" smtClean="0">
              <a:latin typeface="Verdan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GB" sz="1200" b="1" i="0" kern="1200" dirty="0" smtClean="0">
                <a:solidFill>
                  <a:schemeClr val="tx1"/>
                </a:solidFill>
                <a:effectLst/>
                <a:latin typeface="Arial" pitchFamily="34" charset="0"/>
                <a:ea typeface="+mn-ea"/>
                <a:cs typeface="+mn-cs"/>
              </a:rPr>
              <a:t>Internet:</a:t>
            </a:r>
            <a:endParaRPr kumimoji="1" lang="en-GB" sz="1200" b="0" i="0" kern="1200" dirty="0" smtClean="0">
              <a:solidFill>
                <a:schemeClr val="tx1"/>
              </a:solidFill>
              <a:effectLst/>
              <a:latin typeface="Arial" pitchFamily="34" charset="0"/>
              <a:ea typeface="+mn-ea"/>
              <a:cs typeface="+mn-cs"/>
            </a:endParaRPr>
          </a:p>
          <a:p>
            <a:pPr lvl="1"/>
            <a:r>
              <a:rPr kumimoji="1" lang="en-GB" sz="1200" b="1" i="0" kern="1200" dirty="0" smtClean="0">
                <a:solidFill>
                  <a:schemeClr val="tx1"/>
                </a:solidFill>
                <a:effectLst/>
                <a:latin typeface="Arial" pitchFamily="34" charset="0"/>
                <a:ea typeface="+mn-ea"/>
                <a:cs typeface="+mn-cs"/>
              </a:rPr>
              <a:t>Definition:</a:t>
            </a:r>
            <a:r>
              <a:rPr kumimoji="1" lang="en-GB" sz="1200" b="0" i="0" kern="1200" dirty="0" smtClean="0">
                <a:solidFill>
                  <a:schemeClr val="tx1"/>
                </a:solidFill>
                <a:effectLst/>
                <a:latin typeface="Arial" pitchFamily="34" charset="0"/>
                <a:ea typeface="+mn-ea"/>
                <a:cs typeface="+mn-cs"/>
              </a:rPr>
              <a:t> The Internet is a global network that connects millions of private, public, academic, business, and government networks. It is a vast infrastructure that facilitates the exchange of information and communication globally.</a:t>
            </a:r>
          </a:p>
          <a:p>
            <a:pPr lvl="1"/>
            <a:r>
              <a:rPr kumimoji="1" lang="en-GB" sz="1200" b="1" i="0" kern="1200" dirty="0" smtClean="0">
                <a:solidFill>
                  <a:schemeClr val="tx1"/>
                </a:solidFill>
                <a:effectLst/>
                <a:latin typeface="Arial" pitchFamily="34" charset="0"/>
                <a:ea typeface="+mn-ea"/>
                <a:cs typeface="+mn-cs"/>
              </a:rPr>
              <a:t>Characteristics:</a:t>
            </a:r>
            <a:endParaRPr kumimoji="1" lang="en-GB" sz="1200" b="0" i="0" kern="1200" dirty="0" smtClean="0">
              <a:solidFill>
                <a:schemeClr val="tx1"/>
              </a:solidFill>
              <a:effectLst/>
              <a:latin typeface="Arial" pitchFamily="34" charset="0"/>
              <a:ea typeface="+mn-ea"/>
              <a:cs typeface="+mn-cs"/>
            </a:endParaRPr>
          </a:p>
          <a:p>
            <a:pPr lvl="2"/>
            <a:r>
              <a:rPr kumimoji="1" lang="en-GB" sz="1200" b="1" i="0" kern="1200" dirty="0" smtClean="0">
                <a:solidFill>
                  <a:schemeClr val="tx1"/>
                </a:solidFill>
                <a:effectLst/>
                <a:latin typeface="Arial" pitchFamily="34" charset="0"/>
                <a:ea typeface="+mn-ea"/>
                <a:cs typeface="+mn-cs"/>
              </a:rPr>
              <a:t>Network of Networks:</a:t>
            </a:r>
            <a:r>
              <a:rPr kumimoji="1" lang="en-GB" sz="1200" b="0" i="0" kern="1200" dirty="0" smtClean="0">
                <a:solidFill>
                  <a:schemeClr val="tx1"/>
                </a:solidFill>
                <a:effectLst/>
                <a:latin typeface="Arial" pitchFamily="34" charset="0"/>
                <a:ea typeface="+mn-ea"/>
                <a:cs typeface="+mn-cs"/>
              </a:rPr>
              <a:t> The Internet is a massive network made up of smaller interconnected networks.</a:t>
            </a:r>
          </a:p>
          <a:p>
            <a:pPr lvl="2"/>
            <a:r>
              <a:rPr kumimoji="1" lang="en-GB" sz="1200" b="1" i="0" kern="1200" dirty="0" smtClean="0">
                <a:solidFill>
                  <a:schemeClr val="tx1"/>
                </a:solidFill>
                <a:effectLst/>
                <a:latin typeface="Arial" pitchFamily="34" charset="0"/>
                <a:ea typeface="+mn-ea"/>
                <a:cs typeface="+mn-cs"/>
              </a:rPr>
              <a:t>Protocols:</a:t>
            </a:r>
            <a:r>
              <a:rPr kumimoji="1" lang="en-GB" sz="1200" b="0" i="0" kern="1200" dirty="0" smtClean="0">
                <a:solidFill>
                  <a:schemeClr val="tx1"/>
                </a:solidFill>
                <a:effectLst/>
                <a:latin typeface="Arial" pitchFamily="34" charset="0"/>
                <a:ea typeface="+mn-ea"/>
                <a:cs typeface="+mn-cs"/>
              </a:rPr>
              <a:t> It operates based on a set of protocols (like TCP/IP) that define how data is transmitted and received.</a:t>
            </a:r>
          </a:p>
          <a:p>
            <a:pPr lvl="2"/>
            <a:r>
              <a:rPr kumimoji="1" lang="en-GB" sz="1200" b="1" i="0" kern="1200" dirty="0" smtClean="0">
                <a:solidFill>
                  <a:schemeClr val="tx1"/>
                </a:solidFill>
                <a:effectLst/>
                <a:latin typeface="Arial" pitchFamily="34" charset="0"/>
                <a:ea typeface="+mn-ea"/>
                <a:cs typeface="+mn-cs"/>
              </a:rPr>
              <a:t>Infrastructure:</a:t>
            </a:r>
            <a:r>
              <a:rPr kumimoji="1" lang="en-GB" sz="1200" b="0" i="0" kern="1200" dirty="0" smtClean="0">
                <a:solidFill>
                  <a:schemeClr val="tx1"/>
                </a:solidFill>
                <a:effectLst/>
                <a:latin typeface="Arial" pitchFamily="34" charset="0"/>
                <a:ea typeface="+mn-ea"/>
                <a:cs typeface="+mn-cs"/>
              </a:rPr>
              <a:t> It includes physical infrastructure such as cables, routers, and servers.</a:t>
            </a:r>
          </a:p>
          <a:p>
            <a:pPr lvl="2"/>
            <a:endParaRPr kumimoji="1" lang="en-GB" sz="1200" b="0" i="0" kern="1200" dirty="0" smtClean="0">
              <a:solidFill>
                <a:schemeClr val="tx1"/>
              </a:solidFill>
              <a:effectLst/>
              <a:latin typeface="Arial" pitchFamily="34" charset="0"/>
              <a:ea typeface="+mn-ea"/>
              <a:cs typeface="+mn-cs"/>
            </a:endParaRPr>
          </a:p>
          <a:p>
            <a:pPr lvl="2"/>
            <a:endParaRPr kumimoji="1" lang="en-GB" sz="1200" b="0" i="0" kern="1200" dirty="0" smtClean="0">
              <a:solidFill>
                <a:schemeClr val="tx1"/>
              </a:solidFill>
              <a:effectLst/>
              <a:latin typeface="Arial" pitchFamily="34" charset="0"/>
              <a:ea typeface="+mn-ea"/>
              <a:cs typeface="+mn-cs"/>
            </a:endParaRPr>
          </a:p>
          <a:p>
            <a:pPr lvl="2"/>
            <a:endParaRPr kumimoji="1" lang="en-GB" sz="1200" b="0" i="0" kern="1200" dirty="0" smtClean="0">
              <a:solidFill>
                <a:schemeClr val="tx1"/>
              </a:solidFill>
              <a:effectLst/>
              <a:latin typeface="Arial" pitchFamily="34" charset="0"/>
              <a:ea typeface="+mn-ea"/>
              <a:cs typeface="+mn-cs"/>
            </a:endParaRPr>
          </a:p>
          <a:p>
            <a:r>
              <a:rPr kumimoji="1" lang="en-GB" sz="1200" b="0" i="0" kern="1200" dirty="0" smtClean="0">
                <a:solidFill>
                  <a:schemeClr val="tx1"/>
                </a:solidFill>
                <a:effectLst/>
                <a:latin typeface="Arial" pitchFamily="34" charset="0"/>
                <a:ea typeface="+mn-ea"/>
                <a:cs typeface="+mn-cs"/>
              </a:rPr>
              <a:t>The history of the Internet is a complex and fascinating journey that spans several decades. Here's a brief overview:</a:t>
            </a:r>
          </a:p>
          <a:p>
            <a:r>
              <a:rPr kumimoji="1" lang="en-GB" sz="1200" b="1" i="0" kern="1200" dirty="0" smtClean="0">
                <a:solidFill>
                  <a:schemeClr val="tx1"/>
                </a:solidFill>
                <a:effectLst/>
                <a:latin typeface="Arial" pitchFamily="34" charset="0"/>
                <a:ea typeface="+mn-ea"/>
                <a:cs typeface="+mn-cs"/>
              </a:rPr>
              <a:t>1960s: The Precursors:</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origins of the Internet can be traced back to the 1960s with the development of ARPANET (Advanced Research Projects Agency Network) by the U.S. Department of </a:t>
            </a:r>
            <a:r>
              <a:rPr kumimoji="1" lang="en-GB" sz="1200" b="0" i="0" kern="1200" dirty="0" err="1" smtClean="0">
                <a:solidFill>
                  <a:schemeClr val="tx1"/>
                </a:solidFill>
                <a:effectLst/>
                <a:latin typeface="Arial" pitchFamily="34" charset="0"/>
                <a:ea typeface="+mn-ea"/>
                <a:cs typeface="+mn-cs"/>
              </a:rPr>
              <a:t>Defense's</a:t>
            </a:r>
            <a:r>
              <a:rPr kumimoji="1" lang="en-GB" sz="1200" b="0" i="0" kern="1200" dirty="0" smtClean="0">
                <a:solidFill>
                  <a:schemeClr val="tx1"/>
                </a:solidFill>
                <a:effectLst/>
                <a:latin typeface="Arial" pitchFamily="34" charset="0"/>
                <a:ea typeface="+mn-ea"/>
                <a:cs typeface="+mn-cs"/>
              </a:rPr>
              <a:t> ARPA (Advanced Research Projects Agency). ARPANET was the first network to use the packet-switching technique, dividing data into packets for efficient transmission.</a:t>
            </a:r>
          </a:p>
          <a:p>
            <a:r>
              <a:rPr kumimoji="1" lang="en-GB" sz="1200" b="1" i="0" kern="1200" dirty="0" smtClean="0">
                <a:solidFill>
                  <a:schemeClr val="tx1"/>
                </a:solidFill>
                <a:effectLst/>
                <a:latin typeface="Arial" pitchFamily="34" charset="0"/>
                <a:ea typeface="+mn-ea"/>
                <a:cs typeface="+mn-cs"/>
              </a:rPr>
              <a:t>1970s: TCP/IP Protocols:</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In the early 1970s, the development of the Transmission Control Protocol (TCP) and the Internet Protocol (IP) laid the foundation for the modern Internet. These protocols became the standard for data transmission, providing a common language for diverse computer networks to communicate.</a:t>
            </a:r>
          </a:p>
          <a:p>
            <a:r>
              <a:rPr kumimoji="1" lang="en-GB" sz="1200" b="1" i="0" kern="1200" dirty="0" smtClean="0">
                <a:solidFill>
                  <a:schemeClr val="tx1"/>
                </a:solidFill>
                <a:effectLst/>
                <a:latin typeface="Arial" pitchFamily="34" charset="0"/>
                <a:ea typeface="+mn-ea"/>
                <a:cs typeface="+mn-cs"/>
              </a:rPr>
              <a:t>1980s: Expansion and Domain Name System (DNS):</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1980s saw the expansion of the Internet beyond military and academic circles to the general public. The Domain Name System (DNS) was introduced to simplify the addressing of websites, replacing numeric IP addresses with human-readable domain names.</a:t>
            </a:r>
          </a:p>
          <a:p>
            <a:r>
              <a:rPr kumimoji="1" lang="en-GB" sz="1200" b="1" i="0" kern="1200" dirty="0" smtClean="0">
                <a:solidFill>
                  <a:schemeClr val="tx1"/>
                </a:solidFill>
                <a:effectLst/>
                <a:latin typeface="Arial" pitchFamily="34" charset="0"/>
                <a:ea typeface="+mn-ea"/>
                <a:cs typeface="+mn-cs"/>
              </a:rPr>
              <a:t>1990s: World Wide Web (WWW) and Commercialization:</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Tim Berners-Lee developed the World Wide Web in 1990, introducing concepts like HTML (Hypertext </a:t>
            </a:r>
            <a:r>
              <a:rPr kumimoji="1" lang="en-GB" sz="1200" b="0" i="0" kern="1200" dirty="0" err="1" smtClean="0">
                <a:solidFill>
                  <a:schemeClr val="tx1"/>
                </a:solidFill>
                <a:effectLst/>
                <a:latin typeface="Arial" pitchFamily="34" charset="0"/>
                <a:ea typeface="+mn-ea"/>
                <a:cs typeface="+mn-cs"/>
              </a:rPr>
              <a:t>Markup</a:t>
            </a:r>
            <a:r>
              <a:rPr kumimoji="1" lang="en-GB" sz="1200" b="0" i="0" kern="1200" dirty="0" smtClean="0">
                <a:solidFill>
                  <a:schemeClr val="tx1"/>
                </a:solidFill>
                <a:effectLst/>
                <a:latin typeface="Arial" pitchFamily="34" charset="0"/>
                <a:ea typeface="+mn-ea"/>
                <a:cs typeface="+mn-cs"/>
              </a:rPr>
              <a:t> Language) and HTTP (Hypertext Transfer Protocol). This made the Internet more accessible and user-friendly.</a:t>
            </a:r>
          </a:p>
          <a:p>
            <a:pPr lvl="1"/>
            <a:r>
              <a:rPr kumimoji="1" lang="en-GB" sz="1200" b="0" i="0" kern="1200" dirty="0" smtClean="0">
                <a:solidFill>
                  <a:schemeClr val="tx1"/>
                </a:solidFill>
                <a:effectLst/>
                <a:latin typeface="Arial" pitchFamily="34" charset="0"/>
                <a:ea typeface="+mn-ea"/>
                <a:cs typeface="+mn-cs"/>
              </a:rPr>
              <a:t>The 1990s also witnessed the commercialization of the Internet, with the rise of commercial ISPs (Internet Service Providers) and the launch of graphical web browsers like Netscape.</a:t>
            </a:r>
          </a:p>
          <a:p>
            <a:r>
              <a:rPr kumimoji="1" lang="en-GB" sz="1200" b="1" i="0" kern="1200" dirty="0" smtClean="0">
                <a:solidFill>
                  <a:schemeClr val="tx1"/>
                </a:solidFill>
                <a:effectLst/>
                <a:latin typeface="Arial" pitchFamily="34" charset="0"/>
                <a:ea typeface="+mn-ea"/>
                <a:cs typeface="+mn-cs"/>
              </a:rPr>
              <a:t>2000s: Broadband and Social Media:</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2000s saw the widespread adoption of broadband internet, providing faster and more reliable connections.</a:t>
            </a:r>
          </a:p>
          <a:p>
            <a:pPr lvl="1"/>
            <a:r>
              <a:rPr kumimoji="1" lang="en-GB" sz="1200" b="0" i="0" kern="1200" dirty="0" smtClean="0">
                <a:solidFill>
                  <a:schemeClr val="tx1"/>
                </a:solidFill>
                <a:effectLst/>
                <a:latin typeface="Arial" pitchFamily="34" charset="0"/>
                <a:ea typeface="+mn-ea"/>
                <a:cs typeface="+mn-cs"/>
              </a:rPr>
              <a:t>Social media platforms like Facebook, Twitter, and YouTube emerged, changing the way people communicated and shared information.</a:t>
            </a:r>
          </a:p>
          <a:p>
            <a:r>
              <a:rPr kumimoji="1" lang="en-GB" sz="1200" b="1" i="0" kern="1200" dirty="0" smtClean="0">
                <a:solidFill>
                  <a:schemeClr val="tx1"/>
                </a:solidFill>
                <a:effectLst/>
                <a:latin typeface="Arial" pitchFamily="34" charset="0"/>
                <a:ea typeface="+mn-ea"/>
                <a:cs typeface="+mn-cs"/>
              </a:rPr>
              <a:t>2010s: Mobile Internet and the Internet of Things (</a:t>
            </a:r>
            <a:r>
              <a:rPr kumimoji="1" lang="en-GB" sz="1200" b="1" i="0" kern="1200" dirty="0" err="1" smtClean="0">
                <a:solidFill>
                  <a:schemeClr val="tx1"/>
                </a:solidFill>
                <a:effectLst/>
                <a:latin typeface="Arial" pitchFamily="34" charset="0"/>
                <a:ea typeface="+mn-ea"/>
                <a:cs typeface="+mn-cs"/>
              </a:rPr>
              <a:t>IoT</a:t>
            </a:r>
            <a:r>
              <a:rPr kumimoji="1" lang="en-GB" sz="1200" b="1" i="0" kern="1200" dirty="0" smtClean="0">
                <a:solidFill>
                  <a:schemeClr val="tx1"/>
                </a:solidFill>
                <a:effectLst/>
                <a:latin typeface="Arial" pitchFamily="34" charset="0"/>
                <a:ea typeface="+mn-ea"/>
                <a:cs typeface="+mn-cs"/>
              </a:rPr>
              <a:t>):</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Mobile internet usage surged with the proliferation of smartphones and tablets.</a:t>
            </a:r>
          </a:p>
          <a:p>
            <a:pPr lvl="1"/>
            <a:r>
              <a:rPr kumimoji="1" lang="en-GB" sz="1200" b="0" i="0" kern="1200" dirty="0" smtClean="0">
                <a:solidFill>
                  <a:schemeClr val="tx1"/>
                </a:solidFill>
                <a:effectLst/>
                <a:latin typeface="Arial" pitchFamily="34" charset="0"/>
                <a:ea typeface="+mn-ea"/>
                <a:cs typeface="+mn-cs"/>
              </a:rPr>
              <a:t>The Internet of Things (</a:t>
            </a:r>
            <a:r>
              <a:rPr kumimoji="1" lang="en-GB" sz="1200" b="0" i="0" kern="1200" dirty="0" err="1" smtClean="0">
                <a:solidFill>
                  <a:schemeClr val="tx1"/>
                </a:solidFill>
                <a:effectLst/>
                <a:latin typeface="Arial" pitchFamily="34" charset="0"/>
                <a:ea typeface="+mn-ea"/>
                <a:cs typeface="+mn-cs"/>
              </a:rPr>
              <a:t>IoT</a:t>
            </a:r>
            <a:r>
              <a:rPr kumimoji="1" lang="en-GB" sz="1200" b="0" i="0" kern="1200" dirty="0" smtClean="0">
                <a:solidFill>
                  <a:schemeClr val="tx1"/>
                </a:solidFill>
                <a:effectLst/>
                <a:latin typeface="Arial" pitchFamily="34" charset="0"/>
                <a:ea typeface="+mn-ea"/>
                <a:cs typeface="+mn-cs"/>
              </a:rPr>
              <a:t>) gained prominence as everyday devices became connected to the internet, enabling data exchange and automation.</a:t>
            </a:r>
          </a:p>
          <a:p>
            <a:r>
              <a:rPr kumimoji="1" lang="en-GB" sz="1200" b="1" i="0" kern="1200" dirty="0" smtClean="0">
                <a:solidFill>
                  <a:schemeClr val="tx1"/>
                </a:solidFill>
                <a:effectLst/>
                <a:latin typeface="Arial" pitchFamily="34" charset="0"/>
                <a:ea typeface="+mn-ea"/>
                <a:cs typeface="+mn-cs"/>
              </a:rPr>
              <a:t>2020s: Continued Evolution:</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Internet continues to evolve, with advancements in technologies like 5G, artificial intelligence, and increased focus on cybersecurity and privacy.</a:t>
            </a:r>
          </a:p>
          <a:p>
            <a:r>
              <a:rPr kumimoji="1" lang="en-GB" sz="1200" b="0" i="0" kern="1200" dirty="0" smtClean="0">
                <a:solidFill>
                  <a:schemeClr val="tx1"/>
                </a:solidFill>
                <a:effectLst/>
                <a:latin typeface="Arial" pitchFamily="34" charset="0"/>
                <a:ea typeface="+mn-ea"/>
                <a:cs typeface="+mn-cs"/>
              </a:rPr>
              <a:t>Throughout its history, the Internet has become an integral part of modern life, influencing communication, commerce, education, and various other aspects of society on a global scale.</a:t>
            </a:r>
          </a:p>
          <a:p>
            <a:pPr lvl="2"/>
            <a:endParaRPr kumimoji="1" lang="en-GB" sz="1200" b="0" i="0" kern="120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23C2FB17-EB52-4644-9999-623D54732484}" type="slidenum">
              <a:rPr lang="en-US" smtClean="0"/>
              <a:pPr>
                <a:defRPr/>
              </a:pPr>
              <a:t>4</a:t>
            </a:fld>
            <a:endParaRPr lang="en-US"/>
          </a:p>
        </p:txBody>
      </p:sp>
    </p:spTree>
    <p:extLst>
      <p:ext uri="{BB962C8B-B14F-4D97-AF65-F5344CB8AC3E}">
        <p14:creationId xmlns:p14="http://schemas.microsoft.com/office/powerpoint/2010/main" val="176105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GB" sz="1200" b="1" i="0" kern="1200" dirty="0" smtClean="0">
                <a:solidFill>
                  <a:schemeClr val="tx1"/>
                </a:solidFill>
                <a:effectLst/>
                <a:latin typeface="Arial" pitchFamily="34" charset="0"/>
                <a:ea typeface="+mn-ea"/>
                <a:cs typeface="+mn-cs"/>
              </a:rPr>
              <a:t>Web (World Wide Web):</a:t>
            </a:r>
            <a:endParaRPr kumimoji="1" lang="en-GB" sz="1200" b="0" i="0" kern="1200" dirty="0" smtClean="0">
              <a:solidFill>
                <a:schemeClr val="tx1"/>
              </a:solidFill>
              <a:effectLst/>
              <a:latin typeface="Arial" pitchFamily="34" charset="0"/>
              <a:ea typeface="+mn-ea"/>
              <a:cs typeface="+mn-cs"/>
            </a:endParaRPr>
          </a:p>
          <a:p>
            <a:pPr lvl="1"/>
            <a:r>
              <a:rPr kumimoji="1" lang="en-GB" sz="1200" b="1" i="0" kern="1200" dirty="0" smtClean="0">
                <a:solidFill>
                  <a:schemeClr val="tx1"/>
                </a:solidFill>
                <a:effectLst/>
                <a:latin typeface="Arial" pitchFamily="34" charset="0"/>
                <a:ea typeface="+mn-ea"/>
                <a:cs typeface="+mn-cs"/>
              </a:rPr>
              <a:t>Definition:</a:t>
            </a:r>
            <a:r>
              <a:rPr kumimoji="1" lang="en-GB" sz="1200" b="0" i="0" kern="1200" dirty="0" smtClean="0">
                <a:solidFill>
                  <a:schemeClr val="tx1"/>
                </a:solidFill>
                <a:effectLst/>
                <a:latin typeface="Arial" pitchFamily="34" charset="0"/>
                <a:ea typeface="+mn-ea"/>
                <a:cs typeface="+mn-cs"/>
              </a:rPr>
              <a:t> The Web, or World Wide Web, is a system of interlinked hypertext documents and multimedia content that are accessed via the Internet. It is an information space where documents and resources are identified by Uniform Resource Locators (URLs).</a:t>
            </a:r>
          </a:p>
          <a:p>
            <a:pPr lvl="1"/>
            <a:r>
              <a:rPr kumimoji="1" lang="en-GB" sz="1200" b="1" i="0" kern="1200" dirty="0" smtClean="0">
                <a:solidFill>
                  <a:schemeClr val="tx1"/>
                </a:solidFill>
                <a:effectLst/>
                <a:latin typeface="Arial" pitchFamily="34" charset="0"/>
                <a:ea typeface="+mn-ea"/>
                <a:cs typeface="+mn-cs"/>
              </a:rPr>
              <a:t>Characteristics:</a:t>
            </a:r>
            <a:endParaRPr kumimoji="1" lang="en-GB" sz="1200" b="0" i="0" kern="1200" dirty="0" smtClean="0">
              <a:solidFill>
                <a:schemeClr val="tx1"/>
              </a:solidFill>
              <a:effectLst/>
              <a:latin typeface="Arial" pitchFamily="34" charset="0"/>
              <a:ea typeface="+mn-ea"/>
              <a:cs typeface="+mn-cs"/>
            </a:endParaRPr>
          </a:p>
          <a:p>
            <a:pPr lvl="2"/>
            <a:r>
              <a:rPr kumimoji="1" lang="en-GB" sz="1200" b="1" i="0" kern="1200" dirty="0" smtClean="0">
                <a:solidFill>
                  <a:schemeClr val="tx1"/>
                </a:solidFill>
                <a:effectLst/>
                <a:latin typeface="Arial" pitchFamily="34" charset="0"/>
                <a:ea typeface="+mn-ea"/>
                <a:cs typeface="+mn-cs"/>
              </a:rPr>
              <a:t>Hypertext:</a:t>
            </a:r>
            <a:r>
              <a:rPr kumimoji="1" lang="en-GB" sz="1200" b="0" i="0" kern="1200" dirty="0" smtClean="0">
                <a:solidFill>
                  <a:schemeClr val="tx1"/>
                </a:solidFill>
                <a:effectLst/>
                <a:latin typeface="Arial" pitchFamily="34" charset="0"/>
                <a:ea typeface="+mn-ea"/>
                <a:cs typeface="+mn-cs"/>
              </a:rPr>
              <a:t> The content on the Web is often in the form of hypertext, allowing users to navigate between documents by clicking on links.</a:t>
            </a:r>
          </a:p>
          <a:p>
            <a:pPr lvl="2"/>
            <a:r>
              <a:rPr kumimoji="1" lang="en-GB" sz="1200" b="1" i="0" kern="1200" dirty="0" smtClean="0">
                <a:solidFill>
                  <a:schemeClr val="tx1"/>
                </a:solidFill>
                <a:effectLst/>
                <a:latin typeface="Arial" pitchFamily="34" charset="0"/>
                <a:ea typeface="+mn-ea"/>
                <a:cs typeface="+mn-cs"/>
              </a:rPr>
              <a:t>Web Browsers:</a:t>
            </a:r>
            <a:r>
              <a:rPr kumimoji="1" lang="en-GB" sz="1200" b="0" i="0" kern="1200" dirty="0" smtClean="0">
                <a:solidFill>
                  <a:schemeClr val="tx1"/>
                </a:solidFill>
                <a:effectLst/>
                <a:latin typeface="Arial" pitchFamily="34" charset="0"/>
                <a:ea typeface="+mn-ea"/>
                <a:cs typeface="+mn-cs"/>
              </a:rPr>
              <a:t> Access to the Web is typically done through web browsers like Chrome, Firefox, Safari, etc.</a:t>
            </a:r>
          </a:p>
          <a:p>
            <a:pPr lvl="2"/>
            <a:r>
              <a:rPr kumimoji="1" lang="en-GB" sz="1200" b="1" i="0" kern="1200" dirty="0" smtClean="0">
                <a:solidFill>
                  <a:schemeClr val="tx1"/>
                </a:solidFill>
                <a:effectLst/>
                <a:latin typeface="Arial" pitchFamily="34" charset="0"/>
                <a:ea typeface="+mn-ea"/>
                <a:cs typeface="+mn-cs"/>
              </a:rPr>
              <a:t>HTTP/HTTPS:</a:t>
            </a:r>
            <a:r>
              <a:rPr kumimoji="1" lang="en-GB" sz="1200" b="0" i="0" kern="1200" dirty="0" smtClean="0">
                <a:solidFill>
                  <a:schemeClr val="tx1"/>
                </a:solidFill>
                <a:effectLst/>
                <a:latin typeface="Arial" pitchFamily="34" charset="0"/>
                <a:ea typeface="+mn-ea"/>
                <a:cs typeface="+mn-cs"/>
              </a:rPr>
              <a:t> Communication on the Web is facilitated by the Hypertext Transfer Protocol (HTTP) or its secure version, HTTPS.</a:t>
            </a:r>
          </a:p>
          <a:p>
            <a:r>
              <a:rPr kumimoji="1" lang="en-GB" sz="1200" b="0" i="0" kern="1200" dirty="0" smtClean="0">
                <a:solidFill>
                  <a:schemeClr val="tx1"/>
                </a:solidFill>
                <a:effectLst/>
                <a:latin typeface="Arial" pitchFamily="34" charset="0"/>
                <a:ea typeface="+mn-ea"/>
                <a:cs typeface="+mn-cs"/>
              </a:rPr>
              <a:t>In summary, the Internet is the underlying network infrastructure, while the Web is a specific way of accessing and interacting with information over that network. The Internet supports various services beyond the Web, such as email, file transfer (FTP), and more. The Web is just one application that operates on top of the Internet.</a:t>
            </a:r>
          </a:p>
          <a:p>
            <a:endParaRPr lang="en-GB" dirty="0" smtClean="0"/>
          </a:p>
          <a:p>
            <a:endParaRPr kumimoji="1" lang="en-GB" sz="1200" b="0" i="0" kern="1200" dirty="0" smtClean="0">
              <a:solidFill>
                <a:schemeClr val="tx1"/>
              </a:solidFill>
              <a:effectLst/>
              <a:latin typeface="Arial" pitchFamily="34" charset="0"/>
              <a:ea typeface="+mn-ea"/>
              <a:cs typeface="+mn-cs"/>
            </a:endParaRPr>
          </a:p>
          <a:p>
            <a:endParaRPr kumimoji="1" lang="en-GB" sz="1200" b="0" i="0" kern="1200" dirty="0" smtClean="0">
              <a:solidFill>
                <a:schemeClr val="tx1"/>
              </a:solidFill>
              <a:effectLst/>
              <a:latin typeface="Arial" pitchFamily="34" charset="0"/>
              <a:ea typeface="+mn-ea"/>
              <a:cs typeface="+mn-cs"/>
            </a:endParaRPr>
          </a:p>
          <a:p>
            <a:r>
              <a:rPr kumimoji="1" lang="en-GB" sz="1200" b="0" i="0" kern="1200" dirty="0" smtClean="0">
                <a:solidFill>
                  <a:schemeClr val="tx1"/>
                </a:solidFill>
                <a:effectLst/>
                <a:latin typeface="Arial" pitchFamily="34" charset="0"/>
                <a:ea typeface="+mn-ea"/>
                <a:cs typeface="+mn-cs"/>
              </a:rPr>
              <a:t>From the above I can say that "without the Internet, there will be no web". Is the opposite also true?</a:t>
            </a:r>
          </a:p>
          <a:p>
            <a:r>
              <a:rPr kumimoji="1" lang="en-GB" sz="1200" b="0" i="0" kern="1200" dirty="0" smtClean="0">
                <a:solidFill>
                  <a:schemeClr val="tx1"/>
                </a:solidFill>
                <a:effectLst/>
                <a:latin typeface="Arial" pitchFamily="34" charset="0"/>
                <a:ea typeface="+mn-ea"/>
                <a:cs typeface="+mn-cs"/>
              </a:rPr>
              <a:t>The statement "Without the Internet, there will be no web" is accurate. The World Wide Web (Web) relies on the underlying infrastructure provided by the Internet to function. In other words, the Web is a service that operates on top of the Internet.</a:t>
            </a:r>
          </a:p>
          <a:p>
            <a:r>
              <a:rPr kumimoji="1" lang="en-GB" sz="1200" b="0" i="0" kern="1200" dirty="0" smtClean="0">
                <a:solidFill>
                  <a:schemeClr val="tx1"/>
                </a:solidFill>
                <a:effectLst/>
                <a:latin typeface="Arial" pitchFamily="34" charset="0"/>
                <a:ea typeface="+mn-ea"/>
                <a:cs typeface="+mn-cs"/>
              </a:rPr>
              <a:t>On the other hand, the opposite is not true. The Internet is a much broader concept that encompasses various services and communication protocols beyond the Web. While the Web is a significant and widely used application on the Internet, the Internet itself supports other services like email, online gaming, file transfer, video conferencing, and more.</a:t>
            </a:r>
          </a:p>
          <a:p>
            <a:r>
              <a:rPr kumimoji="1" lang="en-GB" sz="1200" b="0" i="0" kern="1200" dirty="0" smtClean="0">
                <a:solidFill>
                  <a:schemeClr val="tx1"/>
                </a:solidFill>
                <a:effectLst/>
                <a:latin typeface="Arial" pitchFamily="34" charset="0"/>
                <a:ea typeface="+mn-ea"/>
                <a:cs typeface="+mn-cs"/>
              </a:rPr>
              <a:t>In essence, the Web is just one part of the larger ecosystem of the Internet. The Internet provides the foundation, and the Web is a specific way of utilizing that foundation to share and access information.</a:t>
            </a:r>
          </a:p>
          <a:p>
            <a:endParaRPr lang="en-GB" dirty="0"/>
          </a:p>
        </p:txBody>
      </p:sp>
      <p:sp>
        <p:nvSpPr>
          <p:cNvPr id="4" name="Slide Number Placeholder 3"/>
          <p:cNvSpPr>
            <a:spLocks noGrp="1"/>
          </p:cNvSpPr>
          <p:nvPr>
            <p:ph type="sldNum" sz="quarter" idx="10"/>
          </p:nvPr>
        </p:nvSpPr>
        <p:spPr/>
        <p:txBody>
          <a:bodyPr/>
          <a:lstStyle/>
          <a:p>
            <a:pPr>
              <a:defRPr/>
            </a:pPr>
            <a:fld id="{23C2FB17-EB52-4644-9999-623D54732484}" type="slidenum">
              <a:rPr lang="en-US" smtClean="0"/>
              <a:pPr>
                <a:defRPr/>
              </a:pPr>
              <a:t>5</a:t>
            </a:fld>
            <a:endParaRPr lang="en-US"/>
          </a:p>
        </p:txBody>
      </p:sp>
    </p:spTree>
    <p:extLst>
      <p:ext uri="{BB962C8B-B14F-4D97-AF65-F5344CB8AC3E}">
        <p14:creationId xmlns:p14="http://schemas.microsoft.com/office/powerpoint/2010/main" val="1947895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smtClean="0">
                <a:solidFill>
                  <a:srgbClr val="0F0F0F"/>
                </a:solidFill>
                <a:effectLst/>
                <a:latin typeface="Söhne"/>
              </a:rPr>
              <a:t>Tim Berners-Lee, a British scientist working at CERN (European Organization for Nuclear Research), proposed the concept of the World Wide Web in 1989. His proposal outlined a system for sharing and accessing information through a hypertext system.</a:t>
            </a:r>
          </a:p>
          <a:p>
            <a:endParaRPr lang="en-GB" b="0" i="0" dirty="0" smtClean="0">
              <a:solidFill>
                <a:srgbClr val="0F0F0F"/>
              </a:solidFill>
              <a:effectLst/>
              <a:latin typeface="Söhne"/>
            </a:endParaRPr>
          </a:p>
          <a:p>
            <a:endParaRPr lang="en-GB" b="0" i="0" dirty="0" smtClean="0">
              <a:solidFill>
                <a:srgbClr val="0F0F0F"/>
              </a:solidFill>
              <a:effectLst/>
              <a:latin typeface="Söhne"/>
            </a:endParaRPr>
          </a:p>
          <a:p>
            <a:r>
              <a:rPr kumimoji="1" lang="en-GB" sz="1200" b="0" i="0" kern="1200" dirty="0" smtClean="0">
                <a:solidFill>
                  <a:schemeClr val="tx1"/>
                </a:solidFill>
                <a:effectLst/>
                <a:latin typeface="Arial" pitchFamily="34" charset="0"/>
                <a:ea typeface="+mn-ea"/>
                <a:cs typeface="+mn-cs"/>
              </a:rPr>
              <a:t>The terms "Web 1.0," "Web 2.0," and "Web 3.0" are used to describe different phases in the evolution of the World Wide Web, each characterized by distinct trends and technological advancements.</a:t>
            </a:r>
          </a:p>
          <a:p>
            <a:r>
              <a:rPr kumimoji="1" lang="en-GB" sz="1200" b="1" i="0" kern="1200" dirty="0" smtClean="0">
                <a:solidFill>
                  <a:schemeClr val="tx1"/>
                </a:solidFill>
                <a:effectLst/>
                <a:latin typeface="Arial" pitchFamily="34" charset="0"/>
                <a:ea typeface="+mn-ea"/>
                <a:cs typeface="+mn-cs"/>
              </a:rPr>
              <a:t>Web 1.0:</a:t>
            </a:r>
            <a:endParaRPr kumimoji="1" lang="en-GB" sz="1200" b="0" i="0" kern="1200" dirty="0" smtClean="0">
              <a:solidFill>
                <a:schemeClr val="tx1"/>
              </a:solidFill>
              <a:effectLst/>
              <a:latin typeface="Arial" pitchFamily="34" charset="0"/>
              <a:ea typeface="+mn-ea"/>
              <a:cs typeface="+mn-cs"/>
            </a:endParaRPr>
          </a:p>
          <a:p>
            <a:pPr lvl="1"/>
            <a:r>
              <a:rPr kumimoji="1" lang="en-GB" sz="1200" b="1" i="0" kern="1200" dirty="0" smtClean="0">
                <a:solidFill>
                  <a:schemeClr val="tx1"/>
                </a:solidFill>
                <a:effectLst/>
                <a:latin typeface="Arial" pitchFamily="34" charset="0"/>
                <a:ea typeface="+mn-ea"/>
                <a:cs typeface="+mn-cs"/>
              </a:rPr>
              <a:t>Era:</a:t>
            </a:r>
            <a:r>
              <a:rPr kumimoji="1" lang="en-GB" sz="1200" b="0" i="0" kern="1200" dirty="0" smtClean="0">
                <a:solidFill>
                  <a:schemeClr val="tx1"/>
                </a:solidFill>
                <a:effectLst/>
                <a:latin typeface="Arial" pitchFamily="34" charset="0"/>
                <a:ea typeface="+mn-ea"/>
                <a:cs typeface="+mn-cs"/>
              </a:rPr>
              <a:t> Late 1980s to early 2000s.</a:t>
            </a:r>
          </a:p>
          <a:p>
            <a:pPr lvl="1"/>
            <a:r>
              <a:rPr kumimoji="1" lang="en-GB" sz="1200" b="1" i="0" kern="1200" dirty="0" smtClean="0">
                <a:solidFill>
                  <a:schemeClr val="tx1"/>
                </a:solidFill>
                <a:effectLst/>
                <a:latin typeface="Arial" pitchFamily="34" charset="0"/>
                <a:ea typeface="+mn-ea"/>
                <a:cs typeface="+mn-cs"/>
              </a:rPr>
              <a:t>Characteristics:</a:t>
            </a:r>
            <a:endParaRPr kumimoji="1" lang="en-GB" sz="1200" b="0" i="0" kern="1200" dirty="0" smtClean="0">
              <a:solidFill>
                <a:schemeClr val="tx1"/>
              </a:solidFill>
              <a:effectLst/>
              <a:latin typeface="Arial" pitchFamily="34" charset="0"/>
              <a:ea typeface="+mn-ea"/>
              <a:cs typeface="+mn-cs"/>
            </a:endParaRPr>
          </a:p>
          <a:p>
            <a:pPr lvl="2"/>
            <a:r>
              <a:rPr kumimoji="1" lang="en-GB" sz="1200" b="1" i="0" kern="1200" dirty="0" smtClean="0">
                <a:solidFill>
                  <a:schemeClr val="tx1"/>
                </a:solidFill>
                <a:effectLst/>
                <a:latin typeface="Arial" pitchFamily="34" charset="0"/>
                <a:ea typeface="+mn-ea"/>
                <a:cs typeface="+mn-cs"/>
              </a:rPr>
              <a:t>Static Content:</a:t>
            </a:r>
            <a:r>
              <a:rPr kumimoji="1" lang="en-GB" sz="1200" b="0" i="0" kern="1200" dirty="0" smtClean="0">
                <a:solidFill>
                  <a:schemeClr val="tx1"/>
                </a:solidFill>
                <a:effectLst/>
                <a:latin typeface="Arial" pitchFamily="34" charset="0"/>
                <a:ea typeface="+mn-ea"/>
                <a:cs typeface="+mn-cs"/>
              </a:rPr>
              <a:t> Websites were primarily informational and presented static content. Interactivity was limited.</a:t>
            </a:r>
          </a:p>
          <a:p>
            <a:pPr lvl="2"/>
            <a:r>
              <a:rPr kumimoji="1" lang="en-GB" sz="1200" b="1" i="0" kern="1200" dirty="0" smtClean="0">
                <a:solidFill>
                  <a:schemeClr val="tx1"/>
                </a:solidFill>
                <a:effectLst/>
                <a:latin typeface="Arial" pitchFamily="34" charset="0"/>
                <a:ea typeface="+mn-ea"/>
                <a:cs typeface="+mn-cs"/>
              </a:rPr>
              <a:t>Read-Only Web:</a:t>
            </a:r>
            <a:r>
              <a:rPr kumimoji="1" lang="en-GB" sz="1200" b="0" i="0" kern="1200" dirty="0" smtClean="0">
                <a:solidFill>
                  <a:schemeClr val="tx1"/>
                </a:solidFill>
                <a:effectLst/>
                <a:latin typeface="Arial" pitchFamily="34" charset="0"/>
                <a:ea typeface="+mn-ea"/>
                <a:cs typeface="+mn-cs"/>
              </a:rPr>
              <a:t> Users were consumers of information but had little ability to contribute or interact with websites.</a:t>
            </a:r>
          </a:p>
          <a:p>
            <a:pPr lvl="2"/>
            <a:r>
              <a:rPr kumimoji="1" lang="en-GB" sz="1200" b="1" i="0" kern="1200" dirty="0" smtClean="0">
                <a:solidFill>
                  <a:schemeClr val="tx1"/>
                </a:solidFill>
                <a:effectLst/>
                <a:latin typeface="Arial" pitchFamily="34" charset="0"/>
                <a:ea typeface="+mn-ea"/>
                <a:cs typeface="+mn-cs"/>
              </a:rPr>
              <a:t>Centralized Control:</a:t>
            </a:r>
            <a:r>
              <a:rPr kumimoji="1" lang="en-GB" sz="1200" b="0" i="0" kern="1200" dirty="0" smtClean="0">
                <a:solidFill>
                  <a:schemeClr val="tx1"/>
                </a:solidFill>
                <a:effectLst/>
                <a:latin typeface="Arial" pitchFamily="34" charset="0"/>
                <a:ea typeface="+mn-ea"/>
                <a:cs typeface="+mn-cs"/>
              </a:rPr>
              <a:t> Content creation and publishing were controlled by a few entities. It was more of a one-way communication model.</a:t>
            </a:r>
          </a:p>
          <a:p>
            <a:r>
              <a:rPr kumimoji="1" lang="en-GB" sz="1200" b="1" i="0" kern="1200" dirty="0" smtClean="0">
                <a:solidFill>
                  <a:schemeClr val="tx1"/>
                </a:solidFill>
                <a:effectLst/>
                <a:latin typeface="Arial" pitchFamily="34" charset="0"/>
                <a:ea typeface="+mn-ea"/>
                <a:cs typeface="+mn-cs"/>
              </a:rPr>
              <a:t>Web 2.0:</a:t>
            </a:r>
            <a:endParaRPr kumimoji="1" lang="en-GB" sz="1200" b="0" i="0" kern="1200" dirty="0" smtClean="0">
              <a:solidFill>
                <a:schemeClr val="tx1"/>
              </a:solidFill>
              <a:effectLst/>
              <a:latin typeface="Arial" pitchFamily="34" charset="0"/>
              <a:ea typeface="+mn-ea"/>
              <a:cs typeface="+mn-cs"/>
            </a:endParaRPr>
          </a:p>
          <a:p>
            <a:pPr lvl="1"/>
            <a:r>
              <a:rPr kumimoji="1" lang="en-GB" sz="1200" b="1" i="0" kern="1200" dirty="0" smtClean="0">
                <a:solidFill>
                  <a:schemeClr val="tx1"/>
                </a:solidFill>
                <a:effectLst/>
                <a:latin typeface="Arial" pitchFamily="34" charset="0"/>
                <a:ea typeface="+mn-ea"/>
                <a:cs typeface="+mn-cs"/>
              </a:rPr>
              <a:t>Era:</a:t>
            </a:r>
            <a:r>
              <a:rPr kumimoji="1" lang="en-GB" sz="1200" b="0" i="0" kern="1200" dirty="0" smtClean="0">
                <a:solidFill>
                  <a:schemeClr val="tx1"/>
                </a:solidFill>
                <a:effectLst/>
                <a:latin typeface="Arial" pitchFamily="34" charset="0"/>
                <a:ea typeface="+mn-ea"/>
                <a:cs typeface="+mn-cs"/>
              </a:rPr>
              <a:t> Early 2000s onwards (commonly associated with the early to mid-2000s).</a:t>
            </a:r>
          </a:p>
          <a:p>
            <a:pPr lvl="1"/>
            <a:r>
              <a:rPr kumimoji="1" lang="en-GB" sz="1200" b="1" i="0" kern="1200" dirty="0" smtClean="0">
                <a:solidFill>
                  <a:schemeClr val="tx1"/>
                </a:solidFill>
                <a:effectLst/>
                <a:latin typeface="Arial" pitchFamily="34" charset="0"/>
                <a:ea typeface="+mn-ea"/>
                <a:cs typeface="+mn-cs"/>
              </a:rPr>
              <a:t>Characteristics:</a:t>
            </a:r>
            <a:endParaRPr kumimoji="1" lang="en-GB" sz="1200" b="0" i="0" kern="1200" dirty="0" smtClean="0">
              <a:solidFill>
                <a:schemeClr val="tx1"/>
              </a:solidFill>
              <a:effectLst/>
              <a:latin typeface="Arial" pitchFamily="34" charset="0"/>
              <a:ea typeface="+mn-ea"/>
              <a:cs typeface="+mn-cs"/>
            </a:endParaRPr>
          </a:p>
          <a:p>
            <a:pPr lvl="2"/>
            <a:r>
              <a:rPr kumimoji="1" lang="en-GB" sz="1200" b="1" i="0" kern="1200" dirty="0" smtClean="0">
                <a:solidFill>
                  <a:schemeClr val="tx1"/>
                </a:solidFill>
                <a:effectLst/>
                <a:latin typeface="Arial" pitchFamily="34" charset="0"/>
                <a:ea typeface="+mn-ea"/>
                <a:cs typeface="+mn-cs"/>
              </a:rPr>
              <a:t>User-Generated Content:</a:t>
            </a:r>
            <a:r>
              <a:rPr kumimoji="1" lang="en-GB" sz="1200" b="0" i="0" kern="1200" dirty="0" smtClean="0">
                <a:solidFill>
                  <a:schemeClr val="tx1"/>
                </a:solidFill>
                <a:effectLst/>
                <a:latin typeface="Arial" pitchFamily="34" charset="0"/>
                <a:ea typeface="+mn-ea"/>
                <a:cs typeface="+mn-cs"/>
              </a:rPr>
              <a:t> The web became more interactive, allowing users to generate and share content. Social media platforms, blogs, and wikis emerged.</a:t>
            </a:r>
          </a:p>
          <a:p>
            <a:pPr lvl="2"/>
            <a:r>
              <a:rPr kumimoji="1" lang="en-GB" sz="1200" b="1" i="0" kern="1200" dirty="0" smtClean="0">
                <a:solidFill>
                  <a:schemeClr val="tx1"/>
                </a:solidFill>
                <a:effectLst/>
                <a:latin typeface="Arial" pitchFamily="34" charset="0"/>
                <a:ea typeface="+mn-ea"/>
                <a:cs typeface="+mn-cs"/>
              </a:rPr>
              <a:t>Collaboration and Participation:</a:t>
            </a:r>
            <a:r>
              <a:rPr kumimoji="1" lang="en-GB" sz="1200" b="0" i="0" kern="1200" dirty="0" smtClean="0">
                <a:solidFill>
                  <a:schemeClr val="tx1"/>
                </a:solidFill>
                <a:effectLst/>
                <a:latin typeface="Arial" pitchFamily="34" charset="0"/>
                <a:ea typeface="+mn-ea"/>
                <a:cs typeface="+mn-cs"/>
              </a:rPr>
              <a:t> Web 2.0 encouraged collaboration and user participation. Social networking, commenting, and rating systems became widespread.</a:t>
            </a:r>
          </a:p>
          <a:p>
            <a:pPr lvl="2"/>
            <a:r>
              <a:rPr kumimoji="1" lang="en-GB" sz="1200" b="1" i="0" kern="1200" dirty="0" smtClean="0">
                <a:solidFill>
                  <a:schemeClr val="tx1"/>
                </a:solidFill>
                <a:effectLst/>
                <a:latin typeface="Arial" pitchFamily="34" charset="0"/>
                <a:ea typeface="+mn-ea"/>
                <a:cs typeface="+mn-cs"/>
              </a:rPr>
              <a:t>Dynamic and Responsive Design:</a:t>
            </a:r>
            <a:r>
              <a:rPr kumimoji="1" lang="en-GB" sz="1200" b="0" i="0" kern="1200" dirty="0" smtClean="0">
                <a:solidFill>
                  <a:schemeClr val="tx1"/>
                </a:solidFill>
                <a:effectLst/>
                <a:latin typeface="Arial" pitchFamily="34" charset="0"/>
                <a:ea typeface="+mn-ea"/>
                <a:cs typeface="+mn-cs"/>
              </a:rPr>
              <a:t> Websites became more dynamic with the use of AJAX (Asynchronous JavaScript and XML) for seamless and asynchronous data retrieval. Responsive design principles gained importance.</a:t>
            </a:r>
          </a:p>
          <a:p>
            <a:r>
              <a:rPr kumimoji="1" lang="en-GB" sz="1200" b="1" i="0" kern="1200" dirty="0" smtClean="0">
                <a:solidFill>
                  <a:schemeClr val="tx1"/>
                </a:solidFill>
                <a:effectLst/>
                <a:latin typeface="Arial" pitchFamily="34" charset="0"/>
                <a:ea typeface="+mn-ea"/>
                <a:cs typeface="+mn-cs"/>
              </a:rPr>
              <a:t>Web 3.0:</a:t>
            </a:r>
            <a:endParaRPr kumimoji="1" lang="en-GB" sz="1200" b="0" i="0" kern="1200" dirty="0" smtClean="0">
              <a:solidFill>
                <a:schemeClr val="tx1"/>
              </a:solidFill>
              <a:effectLst/>
              <a:latin typeface="Arial" pitchFamily="34" charset="0"/>
              <a:ea typeface="+mn-ea"/>
              <a:cs typeface="+mn-cs"/>
            </a:endParaRPr>
          </a:p>
          <a:p>
            <a:pPr lvl="1"/>
            <a:r>
              <a:rPr kumimoji="1" lang="en-GB" sz="1200" b="1" i="0" kern="1200" dirty="0" smtClean="0">
                <a:solidFill>
                  <a:schemeClr val="tx1"/>
                </a:solidFill>
                <a:effectLst/>
                <a:latin typeface="Arial" pitchFamily="34" charset="0"/>
                <a:ea typeface="+mn-ea"/>
                <a:cs typeface="+mn-cs"/>
              </a:rPr>
              <a:t>Era:</a:t>
            </a:r>
            <a:r>
              <a:rPr kumimoji="1" lang="en-GB" sz="1200" b="0" i="0" kern="1200" dirty="0" smtClean="0">
                <a:solidFill>
                  <a:schemeClr val="tx1"/>
                </a:solidFill>
                <a:effectLst/>
                <a:latin typeface="Arial" pitchFamily="34" charset="0"/>
                <a:ea typeface="+mn-ea"/>
                <a:cs typeface="+mn-cs"/>
              </a:rPr>
              <a:t> The concept of Web 3.0 is still evolving, and there isn't a specific timeframe associated with it. It's often discussed in the context of ongoing and future developments.</a:t>
            </a:r>
          </a:p>
          <a:p>
            <a:pPr lvl="1"/>
            <a:r>
              <a:rPr kumimoji="1" lang="en-GB" sz="1200" b="1" i="0" kern="1200" dirty="0" smtClean="0">
                <a:solidFill>
                  <a:schemeClr val="tx1"/>
                </a:solidFill>
                <a:effectLst/>
                <a:latin typeface="Arial" pitchFamily="34" charset="0"/>
                <a:ea typeface="+mn-ea"/>
                <a:cs typeface="+mn-cs"/>
              </a:rPr>
              <a:t>Characteristics (Conceptual):</a:t>
            </a:r>
            <a:endParaRPr kumimoji="1" lang="en-GB" sz="1200" b="0" i="0" kern="1200" dirty="0" smtClean="0">
              <a:solidFill>
                <a:schemeClr val="tx1"/>
              </a:solidFill>
              <a:effectLst/>
              <a:latin typeface="Arial" pitchFamily="34" charset="0"/>
              <a:ea typeface="+mn-ea"/>
              <a:cs typeface="+mn-cs"/>
            </a:endParaRPr>
          </a:p>
          <a:p>
            <a:pPr lvl="2"/>
            <a:r>
              <a:rPr kumimoji="1" lang="en-GB" sz="1200" b="1" i="0" kern="1200" dirty="0" smtClean="0">
                <a:solidFill>
                  <a:schemeClr val="tx1"/>
                </a:solidFill>
                <a:effectLst/>
                <a:latin typeface="Arial" pitchFamily="34" charset="0"/>
                <a:ea typeface="+mn-ea"/>
                <a:cs typeface="+mn-cs"/>
              </a:rPr>
              <a:t>Semantic Web:</a:t>
            </a:r>
            <a:r>
              <a:rPr kumimoji="1" lang="en-GB" sz="1200" b="0" i="0" kern="1200" dirty="0" smtClean="0">
                <a:solidFill>
                  <a:schemeClr val="tx1"/>
                </a:solidFill>
                <a:effectLst/>
                <a:latin typeface="Arial" pitchFamily="34" charset="0"/>
                <a:ea typeface="+mn-ea"/>
                <a:cs typeface="+mn-cs"/>
              </a:rPr>
              <a:t> Focus on making data more understandable by machines. This involves adding meaning to data, allowing machines to comprehend and interpret information more intelligently.</a:t>
            </a:r>
          </a:p>
          <a:p>
            <a:pPr lvl="2"/>
            <a:r>
              <a:rPr kumimoji="1" lang="en-GB" sz="1200" b="1" i="0" kern="1200" dirty="0" smtClean="0">
                <a:solidFill>
                  <a:schemeClr val="tx1"/>
                </a:solidFill>
                <a:effectLst/>
                <a:latin typeface="Arial" pitchFamily="34" charset="0"/>
                <a:ea typeface="+mn-ea"/>
                <a:cs typeface="+mn-cs"/>
              </a:rPr>
              <a:t>Decentralization:</a:t>
            </a:r>
            <a:r>
              <a:rPr kumimoji="1" lang="en-GB" sz="1200" b="0" i="0" kern="1200" dirty="0" smtClean="0">
                <a:solidFill>
                  <a:schemeClr val="tx1"/>
                </a:solidFill>
                <a:effectLst/>
                <a:latin typeface="Arial" pitchFamily="34" charset="0"/>
                <a:ea typeface="+mn-ea"/>
                <a:cs typeface="+mn-cs"/>
              </a:rPr>
              <a:t> Emphasis on decentralized technologies, including </a:t>
            </a:r>
            <a:r>
              <a:rPr kumimoji="1" lang="en-GB" sz="1200" b="0" i="0" kern="1200" dirty="0" err="1" smtClean="0">
                <a:solidFill>
                  <a:schemeClr val="tx1"/>
                </a:solidFill>
                <a:effectLst/>
                <a:latin typeface="Arial" pitchFamily="34" charset="0"/>
                <a:ea typeface="+mn-ea"/>
                <a:cs typeface="+mn-cs"/>
              </a:rPr>
              <a:t>blockchain</a:t>
            </a:r>
            <a:r>
              <a:rPr kumimoji="1" lang="en-GB" sz="1200" b="0" i="0" kern="1200" dirty="0" smtClean="0">
                <a:solidFill>
                  <a:schemeClr val="tx1"/>
                </a:solidFill>
                <a:effectLst/>
                <a:latin typeface="Arial" pitchFamily="34" charset="0"/>
                <a:ea typeface="+mn-ea"/>
                <a:cs typeface="+mn-cs"/>
              </a:rPr>
              <a:t> and decentralized applications (</a:t>
            </a:r>
            <a:r>
              <a:rPr kumimoji="1" lang="en-GB" sz="1200" b="0" i="0" kern="1200" dirty="0" err="1" smtClean="0">
                <a:solidFill>
                  <a:schemeClr val="tx1"/>
                </a:solidFill>
                <a:effectLst/>
                <a:latin typeface="Arial" pitchFamily="34" charset="0"/>
                <a:ea typeface="+mn-ea"/>
                <a:cs typeface="+mn-cs"/>
              </a:rPr>
              <a:t>DApps</a:t>
            </a:r>
            <a:r>
              <a:rPr kumimoji="1" lang="en-GB" sz="1200" b="0" i="0" kern="1200" dirty="0" smtClean="0">
                <a:solidFill>
                  <a:schemeClr val="tx1"/>
                </a:solidFill>
                <a:effectLst/>
                <a:latin typeface="Arial" pitchFamily="34" charset="0"/>
                <a:ea typeface="+mn-ea"/>
                <a:cs typeface="+mn-cs"/>
              </a:rPr>
              <a:t>). This is aimed at reducing reliance on central authorities.</a:t>
            </a:r>
          </a:p>
          <a:p>
            <a:pPr lvl="2"/>
            <a:r>
              <a:rPr kumimoji="1" lang="en-GB" sz="1200" b="1" i="0" kern="1200" dirty="0" smtClean="0">
                <a:solidFill>
                  <a:schemeClr val="tx1"/>
                </a:solidFill>
                <a:effectLst/>
                <a:latin typeface="Arial" pitchFamily="34" charset="0"/>
                <a:ea typeface="+mn-ea"/>
                <a:cs typeface="+mn-cs"/>
              </a:rPr>
              <a:t>Artificial Intelligence (AI):</a:t>
            </a:r>
            <a:r>
              <a:rPr kumimoji="1" lang="en-GB" sz="1200" b="0" i="0" kern="1200" dirty="0" smtClean="0">
                <a:solidFill>
                  <a:schemeClr val="tx1"/>
                </a:solidFill>
                <a:effectLst/>
                <a:latin typeface="Arial" pitchFamily="34" charset="0"/>
                <a:ea typeface="+mn-ea"/>
                <a:cs typeface="+mn-cs"/>
              </a:rPr>
              <a:t> Integration of AI technologies to enhance data analysis, personalization, and automation.</a:t>
            </a:r>
          </a:p>
          <a:p>
            <a:pPr lvl="2"/>
            <a:r>
              <a:rPr kumimoji="1" lang="en-GB" sz="1200" b="1" i="0" kern="1200" dirty="0" smtClean="0">
                <a:solidFill>
                  <a:schemeClr val="tx1"/>
                </a:solidFill>
                <a:effectLst/>
                <a:latin typeface="Arial" pitchFamily="34" charset="0"/>
                <a:ea typeface="+mn-ea"/>
                <a:cs typeface="+mn-cs"/>
              </a:rPr>
              <a:t>Personalization and Interconnectivity:</a:t>
            </a:r>
            <a:r>
              <a:rPr kumimoji="1" lang="en-GB" sz="1200" b="0" i="0" kern="1200" dirty="0" smtClean="0">
                <a:solidFill>
                  <a:schemeClr val="tx1"/>
                </a:solidFill>
                <a:effectLst/>
                <a:latin typeface="Arial" pitchFamily="34" charset="0"/>
                <a:ea typeface="+mn-ea"/>
                <a:cs typeface="+mn-cs"/>
              </a:rPr>
              <a:t> Improved personalization of content and services based on user </a:t>
            </a:r>
            <a:r>
              <a:rPr kumimoji="1" lang="en-GB" sz="1200" b="0" i="0" kern="1200" dirty="0" err="1" smtClean="0">
                <a:solidFill>
                  <a:schemeClr val="tx1"/>
                </a:solidFill>
                <a:effectLst/>
                <a:latin typeface="Arial" pitchFamily="34" charset="0"/>
                <a:ea typeface="+mn-ea"/>
                <a:cs typeface="+mn-cs"/>
              </a:rPr>
              <a:t>behavior</a:t>
            </a:r>
            <a:r>
              <a:rPr kumimoji="1" lang="en-GB" sz="1200" b="0" i="0" kern="1200" dirty="0" smtClean="0">
                <a:solidFill>
                  <a:schemeClr val="tx1"/>
                </a:solidFill>
                <a:effectLst/>
                <a:latin typeface="Arial" pitchFamily="34" charset="0"/>
                <a:ea typeface="+mn-ea"/>
                <a:cs typeface="+mn-cs"/>
              </a:rPr>
              <a:t> and preferences. Increased interconnectivity between various online platforms and services.</a:t>
            </a:r>
          </a:p>
          <a:p>
            <a:r>
              <a:rPr kumimoji="1" lang="en-GB" sz="1200" b="0" i="0" kern="1200" dirty="0" smtClean="0">
                <a:solidFill>
                  <a:schemeClr val="tx1"/>
                </a:solidFill>
                <a:effectLst/>
                <a:latin typeface="Arial" pitchFamily="34" charset="0"/>
                <a:ea typeface="+mn-ea"/>
                <a:cs typeface="+mn-cs"/>
              </a:rPr>
              <a:t>It's important to note that the distinctions between these phases are not strict, and there is ongoing debate about the precise definitions and timelines. The transition from one "web" to another is more of a gradual evolution, and many elements of Web 2.0 continue to be relevant in the current web landscape. Web 3.0 is still a vision and an area of active exploration in terms of technologies and standards.</a:t>
            </a:r>
          </a:p>
          <a:p>
            <a:endParaRPr lang="en-GB" dirty="0"/>
          </a:p>
        </p:txBody>
      </p:sp>
      <p:sp>
        <p:nvSpPr>
          <p:cNvPr id="4" name="Slide Number Placeholder 3"/>
          <p:cNvSpPr>
            <a:spLocks noGrp="1"/>
          </p:cNvSpPr>
          <p:nvPr>
            <p:ph type="sldNum" sz="quarter" idx="10"/>
          </p:nvPr>
        </p:nvSpPr>
        <p:spPr/>
        <p:txBody>
          <a:bodyPr/>
          <a:lstStyle/>
          <a:p>
            <a:pPr>
              <a:defRPr/>
            </a:pPr>
            <a:fld id="{23C2FB17-EB52-4644-9999-623D54732484}" type="slidenum">
              <a:rPr lang="en-US" smtClean="0"/>
              <a:pPr>
                <a:defRPr/>
              </a:pPr>
              <a:t>6</a:t>
            </a:fld>
            <a:endParaRPr lang="en-US"/>
          </a:p>
        </p:txBody>
      </p:sp>
    </p:spTree>
    <p:extLst>
      <p:ext uri="{BB962C8B-B14F-4D97-AF65-F5344CB8AC3E}">
        <p14:creationId xmlns:p14="http://schemas.microsoft.com/office/powerpoint/2010/main" val="17179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dirty="0" smtClean="0"/>
              <a:t>As at June 30</a:t>
            </a:r>
            <a:r>
              <a:rPr lang="en-US" baseline="30000" dirty="0" smtClean="0"/>
              <a:t>th</a:t>
            </a:r>
            <a:r>
              <a:rPr lang="en-US" dirty="0" smtClean="0"/>
              <a:t>, 2022 we have an estimated </a:t>
            </a:r>
            <a:r>
              <a:rPr kumimoji="1" lang="en-GB" sz="1200" b="1" i="0" kern="1200" dirty="0" smtClean="0">
                <a:solidFill>
                  <a:schemeClr val="tx1"/>
                </a:solidFill>
                <a:effectLst/>
                <a:latin typeface="Arial" pitchFamily="34" charset="0"/>
                <a:ea typeface="+mn-ea"/>
                <a:cs typeface="+mn-cs"/>
              </a:rPr>
              <a:t>5,385,798,406 number of people on the internet.</a:t>
            </a:r>
            <a:endParaRPr lang="en-US" dirty="0" smtClean="0"/>
          </a:p>
        </p:txBody>
      </p:sp>
      <p:sp>
        <p:nvSpPr>
          <p:cNvPr id="52228" name="Slide Number Placeholder 3"/>
          <p:cNvSpPr>
            <a:spLocks noGrp="1"/>
          </p:cNvSpPr>
          <p:nvPr>
            <p:ph type="sldNum" sz="quarter" idx="5"/>
          </p:nvPr>
        </p:nvSpPr>
        <p:spPr>
          <a:noFill/>
        </p:spPr>
        <p:txBody>
          <a:bodyPr/>
          <a:lstStyle/>
          <a:p>
            <a:fld id="{D7D2A628-8F02-4B46-88FC-D5F09038C2EE}"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p:txBody>
          <a:bodyPr/>
          <a:lstStyle/>
          <a:p>
            <a:pPr>
              <a:defRPr/>
            </a:pPr>
            <a:r>
              <a:rPr lang="en-US" dirty="0" smtClean="0"/>
              <a:t>*</a:t>
            </a:r>
          </a:p>
        </p:txBody>
      </p:sp>
      <p:sp>
        <p:nvSpPr>
          <p:cNvPr id="81923" name="Rectangle 3"/>
          <p:cNvSpPr>
            <a:spLocks noGrp="1" noChangeArrowheads="1"/>
          </p:cNvSpPr>
          <p:nvPr>
            <p:ph type="dt" sz="quarter" idx="1"/>
          </p:nvPr>
        </p:nvSpPr>
        <p:spPr/>
        <p:txBody>
          <a:bodyPr/>
          <a:lstStyle/>
          <a:p>
            <a:pPr>
              <a:defRPr/>
            </a:pPr>
            <a:r>
              <a:rPr lang="en-US" dirty="0" smtClean="0"/>
              <a:t>07/16/96</a:t>
            </a:r>
          </a:p>
        </p:txBody>
      </p:sp>
      <p:sp>
        <p:nvSpPr>
          <p:cNvPr id="81924" name="Rectangle 6"/>
          <p:cNvSpPr>
            <a:spLocks noGrp="1" noChangeArrowheads="1"/>
          </p:cNvSpPr>
          <p:nvPr>
            <p:ph type="ftr" sz="quarter" idx="4"/>
          </p:nvPr>
        </p:nvSpPr>
        <p:spPr/>
        <p:txBody>
          <a:bodyPr/>
          <a:lstStyle/>
          <a:p>
            <a:pPr>
              <a:defRPr/>
            </a:pPr>
            <a:r>
              <a:rPr lang="en-US" dirty="0" smtClean="0"/>
              <a:t>(c) 2007 National Academy for Software Development - http://academy.devbg.org. All rights reserved. Unauthorized copying or re-distribution is strictly prohibited.*</a:t>
            </a:r>
          </a:p>
        </p:txBody>
      </p:sp>
      <p:sp>
        <p:nvSpPr>
          <p:cNvPr id="81925" name="Rectangle 7"/>
          <p:cNvSpPr>
            <a:spLocks noGrp="1" noChangeArrowheads="1"/>
          </p:cNvSpPr>
          <p:nvPr>
            <p:ph type="sldNum" sz="quarter" idx="5"/>
          </p:nvPr>
        </p:nvSpPr>
        <p:spPr/>
        <p:txBody>
          <a:bodyPr/>
          <a:lstStyle/>
          <a:p>
            <a:pPr>
              <a:defRPr/>
            </a:pPr>
            <a:fld id="{218AD8E8-1CA8-44DB-9387-FD62528463AC}" type="slidenum">
              <a:rPr lang="en-US" smtClean="0"/>
              <a:pPr>
                <a:defRPr/>
              </a:pPr>
              <a:t>9</a:t>
            </a:fld>
            <a:r>
              <a:rPr lang="en-US" dirty="0" smtClean="0"/>
              <a:t>##</a:t>
            </a:r>
          </a:p>
        </p:txBody>
      </p:sp>
      <p:sp>
        <p:nvSpPr>
          <p:cNvPr id="37894" name="Rectangle 2"/>
          <p:cNvSpPr>
            <a:spLocks noGrp="1" noRot="1" noChangeAspect="1" noChangeArrowheads="1" noTextEdit="1"/>
          </p:cNvSpPr>
          <p:nvPr>
            <p:ph type="sldImg"/>
          </p:nvPr>
        </p:nvSpPr>
        <p:spPr>
          <a:ln/>
        </p:spPr>
      </p:sp>
      <p:sp>
        <p:nvSpPr>
          <p:cNvPr id="37895" name="Rectangle 3"/>
          <p:cNvSpPr>
            <a:spLocks noGrp="1" noChangeArrowheads="1"/>
          </p:cNvSpPr>
          <p:nvPr>
            <p:ph type="body" idx="1"/>
          </p:nvPr>
        </p:nvSpPr>
        <p:spPr>
          <a:xfrm>
            <a:off x="960538" y="3473753"/>
            <a:ext cx="7680127" cy="3292324"/>
          </a:xfrm>
          <a:noFill/>
          <a:ln/>
        </p:spPr>
        <p:txBody>
          <a:bodyPr/>
          <a:lstStyle/>
          <a:p>
            <a:r>
              <a:rPr kumimoji="1" lang="en-GB" sz="1200" b="0" i="0" kern="1200" dirty="0" smtClean="0">
                <a:solidFill>
                  <a:schemeClr val="tx1"/>
                </a:solidFill>
                <a:effectLst/>
                <a:latin typeface="Arial" pitchFamily="34" charset="0"/>
                <a:ea typeface="+mn-ea"/>
                <a:cs typeface="+mn-cs"/>
              </a:rPr>
              <a:t>The World Wide Web operates on a client-server model, where clients (typically web browsers) communicate with servers to request and receive web pages and other resources. Here's a step-by-step overview of how the web works:</a:t>
            </a:r>
          </a:p>
          <a:p>
            <a:r>
              <a:rPr kumimoji="1" lang="en-GB" sz="1200" b="1" i="0" kern="1200" dirty="0" smtClean="0">
                <a:solidFill>
                  <a:schemeClr val="tx1"/>
                </a:solidFill>
                <a:effectLst/>
                <a:latin typeface="Arial" pitchFamily="34" charset="0"/>
                <a:ea typeface="+mn-ea"/>
                <a:cs typeface="+mn-cs"/>
              </a:rPr>
              <a:t>User Input and URL:</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A user inputs a Uniform Resource Locator (URL) into a web browser. The URL specifies the protocol (e.g., HTTP or HTTPS), the domain name (e.g., </a:t>
            </a:r>
            <a:r>
              <a:rPr kumimoji="1" lang="en-GB" sz="1200" b="0" i="0" u="none" strike="noStrike" kern="1200" dirty="0" smtClean="0">
                <a:solidFill>
                  <a:schemeClr val="tx1"/>
                </a:solidFill>
                <a:effectLst/>
                <a:latin typeface="Arial" pitchFamily="34" charset="0"/>
                <a:ea typeface="+mn-ea"/>
                <a:cs typeface="+mn-cs"/>
                <a:hlinkClick r:id="rId3"/>
              </a:rPr>
              <a:t>www.example.com</a:t>
            </a:r>
            <a:r>
              <a:rPr kumimoji="1" lang="en-GB" sz="1200" b="0" i="0" kern="1200" dirty="0" smtClean="0">
                <a:solidFill>
                  <a:schemeClr val="tx1"/>
                </a:solidFill>
                <a:effectLst/>
                <a:latin typeface="Arial" pitchFamily="34" charset="0"/>
                <a:ea typeface="+mn-ea"/>
                <a:cs typeface="+mn-cs"/>
              </a:rPr>
              <a:t>), and the path to the resource (e.g., /page).</a:t>
            </a:r>
          </a:p>
          <a:p>
            <a:r>
              <a:rPr kumimoji="1" lang="en-GB" sz="1200" b="1" i="0" kern="1200" dirty="0" smtClean="0">
                <a:solidFill>
                  <a:schemeClr val="tx1"/>
                </a:solidFill>
                <a:effectLst/>
                <a:latin typeface="Arial" pitchFamily="34" charset="0"/>
                <a:ea typeface="+mn-ea"/>
                <a:cs typeface="+mn-cs"/>
              </a:rPr>
              <a:t>Domain Name System (DNS) Resolution:</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browser sends a Domain Name System (DNS) request to translate the human-readable domain name into an IP address. DNS servers respond with the IP address associated with the requested domain.</a:t>
            </a:r>
          </a:p>
          <a:p>
            <a:r>
              <a:rPr kumimoji="1" lang="en-GB" sz="1200" b="1" i="0" kern="1200" dirty="0" smtClean="0">
                <a:solidFill>
                  <a:schemeClr val="tx1"/>
                </a:solidFill>
                <a:effectLst/>
                <a:latin typeface="Arial" pitchFamily="34" charset="0"/>
                <a:ea typeface="+mn-ea"/>
                <a:cs typeface="+mn-cs"/>
              </a:rPr>
              <a:t>Initiating a Connection:</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browser establishes a connection with the web server using the IP address obtained from the DNS. If the website uses HTTPS, a secure connection is established using TLS/SSL.</a:t>
            </a:r>
          </a:p>
          <a:p>
            <a:r>
              <a:rPr kumimoji="1" lang="en-GB" sz="1200" b="1" i="0" kern="1200" dirty="0" smtClean="0">
                <a:solidFill>
                  <a:schemeClr val="tx1"/>
                </a:solidFill>
                <a:effectLst/>
                <a:latin typeface="Arial" pitchFamily="34" charset="0"/>
                <a:ea typeface="+mn-ea"/>
                <a:cs typeface="+mn-cs"/>
              </a:rPr>
              <a:t>HTTP Request:</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browser sends an HTTP request to the web server, specifying the resource it wants (e.g., a web page, image, or stylesheet). The request includes information like the method (GET, POST), headers, and sometimes data.</a:t>
            </a:r>
          </a:p>
          <a:p>
            <a:r>
              <a:rPr kumimoji="1" lang="en-GB" sz="1200" b="1" i="0" kern="1200" dirty="0" smtClean="0">
                <a:solidFill>
                  <a:schemeClr val="tx1"/>
                </a:solidFill>
                <a:effectLst/>
                <a:latin typeface="Arial" pitchFamily="34" charset="0"/>
                <a:ea typeface="+mn-ea"/>
                <a:cs typeface="+mn-cs"/>
              </a:rPr>
              <a:t>Web Server Processing:</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web server receives the HTTP request and processes it. It retrieves the requested resource from its file system or generates it dynamically using server-side technologies like PHP, Python, or Node.js.</a:t>
            </a:r>
          </a:p>
          <a:p>
            <a:r>
              <a:rPr kumimoji="1" lang="en-GB" sz="1200" b="1" i="0" kern="1200" dirty="0" smtClean="0">
                <a:solidFill>
                  <a:schemeClr val="tx1"/>
                </a:solidFill>
                <a:effectLst/>
                <a:latin typeface="Arial" pitchFamily="34" charset="0"/>
                <a:ea typeface="+mn-ea"/>
                <a:cs typeface="+mn-cs"/>
              </a:rPr>
              <a:t>Server Response:</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server sends back an HTTP response to the browser. The response includes a status code (indicating success or failure), headers (providing metadata), and the actual content (e.g., HTML, images, or other files).</a:t>
            </a:r>
          </a:p>
          <a:p>
            <a:r>
              <a:rPr kumimoji="1" lang="en-GB" sz="1200" b="1" i="0" kern="1200" dirty="0" smtClean="0">
                <a:solidFill>
                  <a:schemeClr val="tx1"/>
                </a:solidFill>
                <a:effectLst/>
                <a:latin typeface="Arial" pitchFamily="34" charset="0"/>
                <a:ea typeface="+mn-ea"/>
                <a:cs typeface="+mn-cs"/>
              </a:rPr>
              <a:t>Rendering the Web Page:</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browser receives the response and interprets the content. If the resource is an HTML document, the browser parses the HTML, renders the structure using CSS, and executes any JavaScript. This process creates the visual representation of the web page.</a:t>
            </a:r>
          </a:p>
          <a:p>
            <a:r>
              <a:rPr kumimoji="1" lang="en-GB" sz="1200" b="1" i="0" kern="1200" dirty="0" smtClean="0">
                <a:solidFill>
                  <a:schemeClr val="tx1"/>
                </a:solidFill>
                <a:effectLst/>
                <a:latin typeface="Arial" pitchFamily="34" charset="0"/>
                <a:ea typeface="+mn-ea"/>
                <a:cs typeface="+mn-cs"/>
              </a:rPr>
              <a:t>Downloading Additional Resources:</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web page may contain references to additional resources, such as images, stylesheets, or scripts. The browser sends additional requests for these resources, and the server responds accordingly.</a:t>
            </a:r>
          </a:p>
          <a:p>
            <a:r>
              <a:rPr kumimoji="1" lang="en-GB" sz="1200" b="1" i="0" kern="1200" dirty="0" smtClean="0">
                <a:solidFill>
                  <a:schemeClr val="tx1"/>
                </a:solidFill>
                <a:effectLst/>
                <a:latin typeface="Arial" pitchFamily="34" charset="0"/>
                <a:ea typeface="+mn-ea"/>
                <a:cs typeface="+mn-cs"/>
              </a:rPr>
              <a:t>Rendering Complete:</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The browser combines all the downloaded resources to render the complete web page. The user can interact with the page, click on links, submit forms, and trigger additional requests.</a:t>
            </a:r>
          </a:p>
          <a:p>
            <a:r>
              <a:rPr kumimoji="1" lang="en-GB" sz="1200" b="1" i="0" kern="1200" dirty="0" smtClean="0">
                <a:solidFill>
                  <a:schemeClr val="tx1"/>
                </a:solidFill>
                <a:effectLst/>
                <a:latin typeface="Arial" pitchFamily="34" charset="0"/>
                <a:ea typeface="+mn-ea"/>
                <a:cs typeface="+mn-cs"/>
              </a:rPr>
              <a:t>Continued Interaction:</a:t>
            </a:r>
            <a:endParaRPr kumimoji="1" lang="en-GB" sz="1200" b="0" i="0" kern="1200" dirty="0" smtClean="0">
              <a:solidFill>
                <a:schemeClr val="tx1"/>
              </a:solidFill>
              <a:effectLst/>
              <a:latin typeface="Arial" pitchFamily="34" charset="0"/>
              <a:ea typeface="+mn-ea"/>
              <a:cs typeface="+mn-cs"/>
            </a:endParaRPr>
          </a:p>
          <a:p>
            <a:pPr lvl="1"/>
            <a:r>
              <a:rPr kumimoji="1" lang="en-GB" sz="1200" b="0" i="0" kern="1200" dirty="0" smtClean="0">
                <a:solidFill>
                  <a:schemeClr val="tx1"/>
                </a:solidFill>
                <a:effectLst/>
                <a:latin typeface="Arial" pitchFamily="34" charset="0"/>
                <a:ea typeface="+mn-ea"/>
                <a:cs typeface="+mn-cs"/>
              </a:rPr>
              <a:t>As the user interacts with the web page, the browser may send additional requests to the server for dynamic content or updates. This allows for a dynamic and interactive user experience.</a:t>
            </a:r>
          </a:p>
          <a:p>
            <a:r>
              <a:rPr kumimoji="1" lang="en-GB" sz="1200" b="0" i="0" kern="1200" dirty="0" smtClean="0">
                <a:solidFill>
                  <a:schemeClr val="tx1"/>
                </a:solidFill>
                <a:effectLst/>
                <a:latin typeface="Arial" pitchFamily="34" charset="0"/>
                <a:ea typeface="+mn-ea"/>
                <a:cs typeface="+mn-cs"/>
              </a:rPr>
              <a:t>This process repeats each time a user requests a new web page or interacts with elements on a page. The underlying technologies and standards, such as HTML, CSS, JavaScript, HTTP, and DNS, work together to make the World Wide Web functional and accessible.</a:t>
            </a:r>
          </a:p>
          <a:p>
            <a:pPr eaLnBrk="1" hangingPunct="1"/>
            <a:endParaRPr lang="bg-BG"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defRPr/>
            </a:pPr>
            <a:fld id="{6DC22E86-81AE-44AC-A478-5C1214B313CE}" type="slidenum">
              <a:rPr lang="en-US" sz="1300" smtClean="0">
                <a:latin typeface="Verdana" pitchFamily="34" charset="0"/>
              </a:rPr>
              <a:pPr eaLnBrk="1" hangingPunct="1">
                <a:defRPr/>
              </a:pPr>
              <a:t>10</a:t>
            </a:fld>
            <a:endParaRPr lang="en-US" sz="1300" smtClean="0">
              <a:latin typeface="Verdan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defRPr/>
            </a:pPr>
            <a:fld id="{9675E214-CB58-4FA0-A9BB-94441B903C5D}" type="slidenum">
              <a:rPr lang="en-US" sz="1300" smtClean="0">
                <a:latin typeface="Verdana" pitchFamily="34" charset="0"/>
              </a:rPr>
              <a:pPr eaLnBrk="1" hangingPunct="1">
                <a:defRPr/>
              </a:pPr>
              <a:t>11</a:t>
            </a:fld>
            <a:endParaRPr lang="en-US" sz="1300" smtClean="0">
              <a:latin typeface="Verdan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r>
              <a:rPr lang="en-US" smtClean="0"/>
              <a:t>Copyright 2002 Terry Felke</a:t>
            </a:r>
            <a:endParaRPr lang="en-US"/>
          </a:p>
        </p:txBody>
      </p:sp>
      <p:sp>
        <p:nvSpPr>
          <p:cNvPr id="10" name="Slide Number Placeholder 9"/>
          <p:cNvSpPr>
            <a:spLocks noGrp="1"/>
          </p:cNvSpPr>
          <p:nvPr>
            <p:ph type="sldNum" sz="quarter" idx="12"/>
          </p:nvPr>
        </p:nvSpPr>
        <p:spPr/>
        <p:txBody>
          <a:bodyPr/>
          <a:lstStyle/>
          <a:p>
            <a:pPr>
              <a:defRPr/>
            </a:pPr>
            <a:fld id="{E1F1EF1F-4439-4384-B1AC-EE633B70D048}" type="slidenum">
              <a:rPr lang="en-US"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2002 Terry Felke</a:t>
            </a:r>
            <a:endParaRPr lang="en-US"/>
          </a:p>
        </p:txBody>
      </p:sp>
      <p:sp>
        <p:nvSpPr>
          <p:cNvPr id="6" name="Slide Number Placeholder 5"/>
          <p:cNvSpPr>
            <a:spLocks noGrp="1"/>
          </p:cNvSpPr>
          <p:nvPr>
            <p:ph type="sldNum" sz="quarter" idx="12"/>
          </p:nvPr>
        </p:nvSpPr>
        <p:spPr/>
        <p:txBody>
          <a:bodyPr/>
          <a:lstStyle/>
          <a:p>
            <a:pPr>
              <a:defRPr/>
            </a:pPr>
            <a:fld id="{89F9103F-F24D-4FEB-9F16-FB2AD8ECF77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2002 Terry Felke</a:t>
            </a:r>
            <a:endParaRPr lang="en-US"/>
          </a:p>
        </p:txBody>
      </p:sp>
      <p:sp>
        <p:nvSpPr>
          <p:cNvPr id="6" name="Slide Number Placeholder 5"/>
          <p:cNvSpPr>
            <a:spLocks noGrp="1"/>
          </p:cNvSpPr>
          <p:nvPr>
            <p:ph type="sldNum" sz="quarter" idx="12"/>
          </p:nvPr>
        </p:nvSpPr>
        <p:spPr/>
        <p:txBody>
          <a:bodyPr/>
          <a:lstStyle/>
          <a:p>
            <a:pPr>
              <a:defRPr/>
            </a:pPr>
            <a:fld id="{A952AA6F-302F-4ACC-9055-75774AA3552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2002 Terry Felke</a:t>
            </a:r>
            <a:endParaRPr lang="en-US"/>
          </a:p>
        </p:txBody>
      </p:sp>
      <p:sp>
        <p:nvSpPr>
          <p:cNvPr id="6" name="Slide Number Placeholder 5"/>
          <p:cNvSpPr>
            <a:spLocks noGrp="1"/>
          </p:cNvSpPr>
          <p:nvPr>
            <p:ph type="sldNum" sz="quarter" idx="12"/>
          </p:nvPr>
        </p:nvSpPr>
        <p:spPr/>
        <p:txBody>
          <a:bodyPr/>
          <a:lstStyle/>
          <a:p>
            <a:pPr>
              <a:defRPr/>
            </a:pPr>
            <a:fld id="{361AC69B-43B8-4DE5-90CD-B36F08482EF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2002 Terry Felke</a:t>
            </a:r>
            <a:endParaRPr lang="en-US"/>
          </a:p>
        </p:txBody>
      </p:sp>
      <p:sp>
        <p:nvSpPr>
          <p:cNvPr id="6" name="Slide Number Placeholder 5"/>
          <p:cNvSpPr>
            <a:spLocks noGrp="1"/>
          </p:cNvSpPr>
          <p:nvPr>
            <p:ph type="sldNum" sz="quarter" idx="12"/>
          </p:nvPr>
        </p:nvSpPr>
        <p:spPr/>
        <p:txBody>
          <a:bodyPr/>
          <a:lstStyle/>
          <a:p>
            <a:pPr>
              <a:defRPr/>
            </a:pPr>
            <a:fld id="{657BD057-8A81-4AFF-B7A8-2B4E4278F0AF}"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2002 Terry Felke</a:t>
            </a:r>
            <a:endParaRPr lang="en-US"/>
          </a:p>
        </p:txBody>
      </p:sp>
      <p:sp>
        <p:nvSpPr>
          <p:cNvPr id="7" name="Slide Number Placeholder 6"/>
          <p:cNvSpPr>
            <a:spLocks noGrp="1"/>
          </p:cNvSpPr>
          <p:nvPr>
            <p:ph type="sldNum" sz="quarter" idx="12"/>
          </p:nvPr>
        </p:nvSpPr>
        <p:spPr/>
        <p:txBody>
          <a:bodyPr/>
          <a:lstStyle/>
          <a:p>
            <a:pPr>
              <a:defRPr/>
            </a:pPr>
            <a:fld id="{73F4807F-6105-4600-9CCE-72371E5FDB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2002 Terry Felke</a:t>
            </a:r>
            <a:endParaRPr lang="en-US"/>
          </a:p>
        </p:txBody>
      </p:sp>
      <p:sp>
        <p:nvSpPr>
          <p:cNvPr id="9" name="Slide Number Placeholder 8"/>
          <p:cNvSpPr>
            <a:spLocks noGrp="1"/>
          </p:cNvSpPr>
          <p:nvPr>
            <p:ph type="sldNum" sz="quarter" idx="12"/>
          </p:nvPr>
        </p:nvSpPr>
        <p:spPr/>
        <p:txBody>
          <a:bodyPr/>
          <a:lstStyle/>
          <a:p>
            <a:pPr>
              <a:defRPr/>
            </a:pPr>
            <a:fld id="{FC25F772-1E1E-4B3E-A7E9-491ED28BF73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2002 Terry Felke</a:t>
            </a:r>
            <a:endParaRPr lang="en-US"/>
          </a:p>
        </p:txBody>
      </p:sp>
      <p:sp>
        <p:nvSpPr>
          <p:cNvPr id="5" name="Slide Number Placeholder 4"/>
          <p:cNvSpPr>
            <a:spLocks noGrp="1"/>
          </p:cNvSpPr>
          <p:nvPr>
            <p:ph type="sldNum" sz="quarter" idx="12"/>
          </p:nvPr>
        </p:nvSpPr>
        <p:spPr/>
        <p:txBody>
          <a:bodyPr/>
          <a:lstStyle/>
          <a:p>
            <a:pPr>
              <a:defRPr/>
            </a:pPr>
            <a:fld id="{836128D4-B06F-4AC6-B71A-5E2A518D4DE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2002 Terry Felke</a:t>
            </a:r>
            <a:endParaRPr lang="en-US"/>
          </a:p>
        </p:txBody>
      </p:sp>
      <p:sp>
        <p:nvSpPr>
          <p:cNvPr id="4" name="Slide Number Placeholder 3"/>
          <p:cNvSpPr>
            <a:spLocks noGrp="1"/>
          </p:cNvSpPr>
          <p:nvPr>
            <p:ph type="sldNum" sz="quarter" idx="12"/>
          </p:nvPr>
        </p:nvSpPr>
        <p:spPr/>
        <p:txBody>
          <a:bodyPr/>
          <a:lstStyle/>
          <a:p>
            <a:pPr>
              <a:defRPr/>
            </a:pPr>
            <a:fld id="{2AE00330-87ED-42A4-9A03-F3F6DFD00F6E}"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2002 Terry Felke</a:t>
            </a:r>
            <a:endParaRPr lang="en-US"/>
          </a:p>
        </p:txBody>
      </p:sp>
      <p:sp>
        <p:nvSpPr>
          <p:cNvPr id="7" name="Slide Number Placeholder 6"/>
          <p:cNvSpPr>
            <a:spLocks noGrp="1"/>
          </p:cNvSpPr>
          <p:nvPr>
            <p:ph type="sldNum" sz="quarter" idx="12"/>
          </p:nvPr>
        </p:nvSpPr>
        <p:spPr/>
        <p:txBody>
          <a:bodyPr/>
          <a:lstStyle/>
          <a:p>
            <a:pPr>
              <a:defRPr/>
            </a:pPr>
            <a:fld id="{091D07D4-BDAE-4BD7-B55E-507884B4EC1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2002 Terry Felke</a:t>
            </a:r>
            <a:endParaRPr lang="en-US"/>
          </a:p>
        </p:txBody>
      </p:sp>
      <p:sp>
        <p:nvSpPr>
          <p:cNvPr id="7" name="Slide Number Placeholder 6"/>
          <p:cNvSpPr>
            <a:spLocks noGrp="1"/>
          </p:cNvSpPr>
          <p:nvPr>
            <p:ph type="sldNum" sz="quarter" idx="12"/>
          </p:nvPr>
        </p:nvSpPr>
        <p:spPr/>
        <p:txBody>
          <a:bodyPr/>
          <a:lstStyle/>
          <a:p>
            <a:pPr>
              <a:defRPr/>
            </a:pPr>
            <a:fld id="{674DE305-A1D0-4B54-83F1-6104306A3FF0}"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r>
              <a:rPr lang="en-US" smtClean="0"/>
              <a:t>Copyright 2002 Terry Felke</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6333F35D-51BD-4497-A272-84ACCD9BE82A}"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public.web.cern.ch/public/" TargetMode="External"/><Relationship Id="rId4" Type="http://schemas.openxmlformats.org/officeDocument/2006/relationships/hyperlink" Target="http://en.wikipedia.org/wiki/History_of_the_Interne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475656" y="3124200"/>
            <a:ext cx="6912768" cy="1431925"/>
          </a:xfrm>
        </p:spPr>
        <p:txBody>
          <a:bodyPr>
            <a:normAutofit fontScale="90000"/>
          </a:bodyPr>
          <a:lstStyle/>
          <a:p>
            <a:r>
              <a:rPr lang="en-US" dirty="0" smtClean="0">
                <a:effectLst>
                  <a:outerShdw blurRad="50800" dist="38100" algn="l" rotWithShape="0">
                    <a:prstClr val="black">
                      <a:alpha val="40000"/>
                    </a:prstClr>
                  </a:outerShdw>
                </a:effectLst>
              </a:rPr>
              <a:t>CSC406: Net-centric Computing</a:t>
            </a:r>
            <a:br>
              <a:rPr lang="en-US" dirty="0" smtClean="0">
                <a:effectLst>
                  <a:outerShdw blurRad="50800" dist="38100" algn="l" rotWithShape="0">
                    <a:prstClr val="black">
                      <a:alpha val="40000"/>
                    </a:prstClr>
                  </a:outerShdw>
                </a:effectLst>
              </a:rPr>
            </a:br>
            <a:r>
              <a:rPr lang="en-US" dirty="0">
                <a:effectLst>
                  <a:outerShdw blurRad="50800" dist="38100" algn="l" rotWithShape="0">
                    <a:prstClr val="black">
                      <a:alpha val="40000"/>
                    </a:prstClr>
                  </a:outerShdw>
                </a:effectLst>
              </a:rPr>
              <a:t/>
            </a:r>
            <a:br>
              <a:rPr lang="en-US" dirty="0">
                <a:effectLst>
                  <a:outerShdw blurRad="50800" dist="38100" algn="l" rotWithShape="0">
                    <a:prstClr val="black">
                      <a:alpha val="40000"/>
                    </a:prstClr>
                  </a:outerShdw>
                </a:effectLst>
              </a:rPr>
            </a:br>
            <a:r>
              <a:rPr lang="en-US" dirty="0" smtClean="0">
                <a:effectLst>
                  <a:outerShdw blurRad="50800" dist="38100" algn="l" rotWithShape="0">
                    <a:prstClr val="black">
                      <a:alpha val="40000"/>
                    </a:prstClr>
                  </a:outerShdw>
                </a:effectLst>
              </a:rPr>
              <a:t> </a:t>
            </a:r>
            <a:r>
              <a:rPr lang="en-US" sz="3100" dirty="0" smtClean="0">
                <a:effectLst>
                  <a:outerShdw blurRad="50800" dist="38100" algn="l" rotWithShape="0">
                    <a:prstClr val="black">
                      <a:alpha val="40000"/>
                    </a:prstClr>
                  </a:outerShdw>
                </a:effectLst>
              </a:rPr>
              <a:t>Introduction to Web Development</a:t>
            </a:r>
          </a:p>
        </p:txBody>
      </p:sp>
      <p:sp>
        <p:nvSpPr>
          <p:cNvPr id="3074" name="Rectangle 6"/>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D900CB30-7C09-489F-82A5-B7E01001C17F}" type="slidenum">
              <a:rPr lang="en-US" sz="1400" smtClean="0"/>
              <a:pPr>
                <a:defRPr/>
              </a:pPr>
              <a:t>1</a:t>
            </a:fld>
            <a:endParaRPr lang="en-US" sz="1400" dirty="0" smtClean="0"/>
          </a:p>
        </p:txBody>
      </p:sp>
      <p:sp>
        <p:nvSpPr>
          <p:cNvPr id="5" name="Rectangle 2"/>
          <p:cNvSpPr txBox="1">
            <a:spLocks noChangeArrowheads="1"/>
          </p:cNvSpPr>
          <p:nvPr/>
        </p:nvSpPr>
        <p:spPr>
          <a:xfrm>
            <a:off x="1143000" y="6324600"/>
            <a:ext cx="2209800" cy="445329"/>
          </a:xfrm>
          <a:prstGeom prst="rect">
            <a:avLst/>
          </a:prstGeom>
        </p:spPr>
        <p:txBody>
          <a:bodyPr anchor="b">
            <a:normAutofit fontScale="62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dirty="0" smtClean="0">
                <a:effectLst>
                  <a:outerShdw blurRad="50800" dist="38100" algn="l" rotWithShape="0">
                    <a:prstClr val="black">
                      <a:alpha val="40000"/>
                    </a:prstClr>
                  </a:outerShdw>
                </a:effectLst>
              </a:rPr>
              <a:t>F. </a:t>
            </a:r>
            <a:r>
              <a:rPr lang="en-US" dirty="0">
                <a:effectLst>
                  <a:outerShdw blurRad="50800" dist="38100" algn="l" rotWithShape="0">
                    <a:prstClr val="black">
                      <a:alpha val="40000"/>
                    </a:prstClr>
                  </a:outerShdw>
                </a:effectLst>
              </a:rPr>
              <a:t>U</a:t>
            </a:r>
            <a:r>
              <a:rPr lang="en-US" dirty="0" smtClean="0">
                <a:effectLst>
                  <a:outerShdw blurRad="50800" dist="38100" algn="l" rotWithShape="0">
                    <a:prstClr val="black">
                      <a:alpha val="40000"/>
                    </a:prstClr>
                  </a:outerShdw>
                </a:effectLst>
              </a:rPr>
              <a:t>. </a:t>
            </a:r>
            <a:r>
              <a:rPr lang="en-US" dirty="0" err="1" smtClean="0">
                <a:effectLst>
                  <a:outerShdw blurRad="50800" dist="38100" algn="l" rotWithShape="0">
                    <a:prstClr val="black">
                      <a:alpha val="40000"/>
                    </a:prstClr>
                  </a:outerShdw>
                </a:effectLst>
              </a:rPr>
              <a:t>Ambursa</a:t>
            </a:r>
            <a:endParaRPr lang="en-US" dirty="0" smtClean="0">
              <a:effectLst>
                <a:outerShdw blurRad="50800" dist="38100" algn="l"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fontScale="90000"/>
          </a:bodyPr>
          <a:lstStyle/>
          <a:p>
            <a:pPr algn="r"/>
            <a:r>
              <a:rPr lang="en-US" dirty="0" smtClean="0"/>
              <a:t>Web </a:t>
            </a:r>
            <a:br>
              <a:rPr lang="en-US" dirty="0" smtClean="0"/>
            </a:br>
            <a:r>
              <a:rPr lang="en-US" dirty="0" smtClean="0"/>
              <a:t>Client</a:t>
            </a:r>
          </a:p>
        </p:txBody>
      </p:sp>
      <p:sp>
        <p:nvSpPr>
          <p:cNvPr id="18436" name="Rectangle 3"/>
          <p:cNvSpPr>
            <a:spLocks noGrp="1" noChangeArrowheads="1"/>
          </p:cNvSpPr>
          <p:nvPr>
            <p:ph idx="1"/>
          </p:nvPr>
        </p:nvSpPr>
        <p:spPr>
          <a:xfrm>
            <a:off x="1143000" y="1828800"/>
            <a:ext cx="7467600" cy="4648200"/>
          </a:xfrm>
        </p:spPr>
        <p:txBody>
          <a:bodyPr>
            <a:normAutofit/>
          </a:bodyPr>
          <a:lstStyle/>
          <a:p>
            <a:r>
              <a:rPr lang="en-US" sz="2800" dirty="0" smtClean="0">
                <a:cs typeface="Arial" pitchFamily="34" charset="0"/>
              </a:rPr>
              <a:t>Connected to the Internet when needed</a:t>
            </a:r>
          </a:p>
          <a:p>
            <a:r>
              <a:rPr lang="en-US" sz="2800" dirty="0" smtClean="0">
                <a:cs typeface="Arial" pitchFamily="34" charset="0"/>
              </a:rPr>
              <a:t>Usually runs web browser (client) software such as Google Chrome, Opera or Firefox</a:t>
            </a:r>
          </a:p>
          <a:p>
            <a:r>
              <a:rPr lang="en-US" sz="2800" dirty="0" smtClean="0">
                <a:cs typeface="Arial" pitchFamily="34" charset="0"/>
              </a:rPr>
              <a:t>Uses HTTP (Hypertext Transfer Protocol)</a:t>
            </a:r>
          </a:p>
          <a:p>
            <a:r>
              <a:rPr lang="en-US" sz="2800" dirty="0" smtClean="0">
                <a:cs typeface="Arial" pitchFamily="34" charset="0"/>
              </a:rPr>
              <a:t>Requests web pages from server</a:t>
            </a:r>
          </a:p>
          <a:p>
            <a:r>
              <a:rPr lang="en-US" sz="2800" dirty="0" smtClean="0">
                <a:cs typeface="Arial" pitchFamily="34" charset="0"/>
              </a:rPr>
              <a:t>Receives web pages and files from server</a:t>
            </a:r>
            <a:r>
              <a:rPr lang="en-US" sz="2800" dirty="0" smtClean="0"/>
              <a:t> </a:t>
            </a:r>
          </a:p>
        </p:txBody>
      </p:sp>
      <p:sp>
        <p:nvSpPr>
          <p:cNvPr id="1433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31E16D1B-B8E3-4617-93DF-C9D2111A6AD3}" type="slidenum">
              <a:rPr lang="en-US" sz="1400" smtClean="0"/>
              <a:pPr>
                <a:defRPr/>
              </a:pPr>
              <a:t>10</a:t>
            </a:fld>
            <a:endParaRPr lang="en-US" sz="1400" smtClean="0"/>
          </a:p>
        </p:txBody>
      </p:sp>
      <p:sp>
        <p:nvSpPr>
          <p:cNvPr id="18437" name="laptop"/>
          <p:cNvSpPr>
            <a:spLocks noEditPoints="1" noChangeArrowheads="1"/>
          </p:cNvSpPr>
          <p:nvPr/>
        </p:nvSpPr>
        <p:spPr bwMode="auto">
          <a:xfrm>
            <a:off x="3581400" y="381000"/>
            <a:ext cx="1809750" cy="13620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fontScale="90000"/>
          </a:bodyPr>
          <a:lstStyle/>
          <a:p>
            <a:pPr algn="r"/>
            <a:r>
              <a:rPr lang="en-US" dirty="0" smtClean="0"/>
              <a:t>Web</a:t>
            </a:r>
            <a:br>
              <a:rPr lang="en-US" dirty="0" smtClean="0"/>
            </a:br>
            <a:r>
              <a:rPr lang="en-US" dirty="0" smtClean="0"/>
              <a:t>Server</a:t>
            </a:r>
          </a:p>
        </p:txBody>
      </p:sp>
      <p:sp>
        <p:nvSpPr>
          <p:cNvPr id="19460" name="Rectangle 3"/>
          <p:cNvSpPr>
            <a:spLocks noGrp="1" noChangeArrowheads="1"/>
          </p:cNvSpPr>
          <p:nvPr>
            <p:ph idx="1"/>
          </p:nvPr>
        </p:nvSpPr>
        <p:spPr/>
        <p:txBody>
          <a:bodyPr/>
          <a:lstStyle/>
          <a:p>
            <a:r>
              <a:rPr lang="en-US" sz="2800" dirty="0" smtClean="0"/>
              <a:t>Continually connected to the Internet</a:t>
            </a:r>
          </a:p>
          <a:p>
            <a:r>
              <a:rPr lang="en-US" sz="2800" dirty="0" smtClean="0"/>
              <a:t>Runs web server software (such as Apache or Internet Information Server)</a:t>
            </a:r>
          </a:p>
          <a:p>
            <a:r>
              <a:rPr lang="en-US" sz="2800" dirty="0" smtClean="0"/>
              <a:t>Uses HTTP (Hypertext Transfer Protocol)</a:t>
            </a:r>
          </a:p>
          <a:p>
            <a:r>
              <a:rPr lang="en-US" sz="2800" dirty="0" smtClean="0"/>
              <a:t>Receives request for the web page</a:t>
            </a:r>
          </a:p>
          <a:p>
            <a:r>
              <a:rPr lang="en-US" sz="2800" dirty="0" smtClean="0"/>
              <a:t>Responds to request and transmits status code, web page, and associated files</a:t>
            </a:r>
          </a:p>
        </p:txBody>
      </p:sp>
      <p:sp>
        <p:nvSpPr>
          <p:cNvPr id="1536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A8FBDE48-B9BF-4F1F-A496-04475CAC3317}" type="slidenum">
              <a:rPr lang="en-US" sz="1400" smtClean="0"/>
              <a:pPr>
                <a:defRPr/>
              </a:pPr>
              <a:t>11</a:t>
            </a:fld>
            <a:endParaRPr lang="en-US" sz="1400" smtClean="0"/>
          </a:p>
        </p:txBody>
      </p:sp>
      <p:sp>
        <p:nvSpPr>
          <p:cNvPr id="19461" name="tower"/>
          <p:cNvSpPr>
            <a:spLocks noEditPoints="1" noChangeArrowheads="1"/>
          </p:cNvSpPr>
          <p:nvPr/>
        </p:nvSpPr>
        <p:spPr bwMode="auto">
          <a:xfrm>
            <a:off x="6858000" y="4800600"/>
            <a:ext cx="904875" cy="180975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algn="r"/>
            <a:r>
              <a:rPr lang="en-US" smtClean="0"/>
              <a:t>HTTP</a:t>
            </a:r>
            <a:br>
              <a:rPr lang="en-US" smtClean="0"/>
            </a:br>
            <a:r>
              <a:rPr lang="en-US" smtClean="0"/>
              <a:t>Hypertext Transfer Protocol</a:t>
            </a:r>
          </a:p>
        </p:txBody>
      </p:sp>
      <p:sp>
        <p:nvSpPr>
          <p:cNvPr id="20484" name="Rectangle 3"/>
          <p:cNvSpPr>
            <a:spLocks noGrp="1" noChangeArrowheads="1"/>
          </p:cNvSpPr>
          <p:nvPr>
            <p:ph idx="1"/>
          </p:nvPr>
        </p:nvSpPr>
        <p:spPr/>
        <p:txBody>
          <a:bodyPr>
            <a:normAutofit lnSpcReduction="10000"/>
          </a:bodyPr>
          <a:lstStyle/>
          <a:p>
            <a:r>
              <a:rPr lang="en-US" sz="2800" smtClean="0">
                <a:cs typeface="Arial" pitchFamily="34" charset="0"/>
              </a:rPr>
              <a:t>A set of rules for exchanging files such as text, graphic images, sound, video, and other multimedia files on the Web.</a:t>
            </a:r>
            <a:br>
              <a:rPr lang="en-US" sz="2800" smtClean="0">
                <a:cs typeface="Arial" pitchFamily="34" charset="0"/>
              </a:rPr>
            </a:br>
            <a:r>
              <a:rPr lang="en-US" sz="2800" smtClean="0">
                <a:cs typeface="Arial" pitchFamily="34" charset="0"/>
              </a:rPr>
              <a:t> </a:t>
            </a:r>
          </a:p>
          <a:p>
            <a:endParaRPr lang="en-US" sz="2800" smtClean="0">
              <a:cs typeface="Arial" pitchFamily="34" charset="0"/>
            </a:endParaRPr>
          </a:p>
          <a:p>
            <a:endParaRPr lang="en-US" sz="2800" smtClean="0">
              <a:cs typeface="Arial" pitchFamily="34" charset="0"/>
            </a:endParaRPr>
          </a:p>
          <a:p>
            <a:endParaRPr lang="en-US" sz="2400" smtClean="0">
              <a:cs typeface="Arial" pitchFamily="34" charset="0"/>
            </a:endParaRPr>
          </a:p>
          <a:p>
            <a:r>
              <a:rPr lang="en-US" sz="2400" smtClean="0">
                <a:cs typeface="Arial" pitchFamily="34" charset="0"/>
              </a:rPr>
              <a:t>Web browsers send HTTP requests for web pages and their associated files.</a:t>
            </a:r>
            <a:br>
              <a:rPr lang="en-US" sz="2400" smtClean="0">
                <a:cs typeface="Arial" pitchFamily="34" charset="0"/>
              </a:rPr>
            </a:br>
            <a:endParaRPr lang="en-US" sz="2400" smtClean="0">
              <a:cs typeface="Arial" pitchFamily="34" charset="0"/>
            </a:endParaRPr>
          </a:p>
          <a:p>
            <a:r>
              <a:rPr lang="en-US" sz="2400" smtClean="0">
                <a:cs typeface="Arial" pitchFamily="34" charset="0"/>
              </a:rPr>
              <a:t>Web servers send HTTP responses back to the web browsers.</a:t>
            </a:r>
          </a:p>
        </p:txBody>
      </p:sp>
      <p:sp>
        <p:nvSpPr>
          <p:cNvPr id="1638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F4B89A48-F6A9-4BB9-B917-BD033C2AF591}" type="slidenum">
              <a:rPr lang="en-US" sz="1400" smtClean="0"/>
              <a:pPr>
                <a:defRPr/>
              </a:pPr>
              <a:t>12</a:t>
            </a:fld>
            <a:endParaRPr lang="en-US" sz="1400" smtClean="0"/>
          </a:p>
        </p:txBody>
      </p:sp>
      <p:sp>
        <p:nvSpPr>
          <p:cNvPr id="20485" name="laptop"/>
          <p:cNvSpPr>
            <a:spLocks noEditPoints="1" noChangeArrowheads="1"/>
          </p:cNvSpPr>
          <p:nvPr/>
        </p:nvSpPr>
        <p:spPr bwMode="auto">
          <a:xfrm>
            <a:off x="2590800" y="3048000"/>
            <a:ext cx="1809750" cy="13620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0486" name="tower"/>
          <p:cNvSpPr>
            <a:spLocks noEditPoints="1" noChangeArrowheads="1"/>
          </p:cNvSpPr>
          <p:nvPr/>
        </p:nvSpPr>
        <p:spPr bwMode="auto">
          <a:xfrm>
            <a:off x="6172200" y="2590800"/>
            <a:ext cx="904875" cy="180975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20487" name="Right Arrow 6"/>
          <p:cNvSpPr>
            <a:spLocks noChangeArrowheads="1"/>
          </p:cNvSpPr>
          <p:nvPr/>
        </p:nvSpPr>
        <p:spPr bwMode="auto">
          <a:xfrm>
            <a:off x="4572000" y="3200400"/>
            <a:ext cx="1295400" cy="304800"/>
          </a:xfrm>
          <a:prstGeom prst="rightArrow">
            <a:avLst>
              <a:gd name="adj1" fmla="val 50000"/>
              <a:gd name="adj2" fmla="val 49997"/>
            </a:avLst>
          </a:prstGeom>
          <a:solidFill>
            <a:schemeClr val="accent1"/>
          </a:solidFill>
          <a:ln w="9525" algn="ctr">
            <a:solidFill>
              <a:schemeClr val="tx1"/>
            </a:solidFill>
            <a:miter lim="800000"/>
            <a:headEnd/>
            <a:tailEnd/>
          </a:ln>
        </p:spPr>
        <p:txBody>
          <a:bodyPr wrap="none"/>
          <a:lstStyle/>
          <a:p>
            <a:pPr eaLnBrk="0" hangingPunct="0"/>
            <a:endParaRPr lang="en-US"/>
          </a:p>
        </p:txBody>
      </p:sp>
      <p:sp>
        <p:nvSpPr>
          <p:cNvPr id="20488" name="Right Arrow 7"/>
          <p:cNvSpPr>
            <a:spLocks noChangeArrowheads="1"/>
          </p:cNvSpPr>
          <p:nvPr/>
        </p:nvSpPr>
        <p:spPr bwMode="auto">
          <a:xfrm rot="10800000">
            <a:off x="4572000" y="3733800"/>
            <a:ext cx="1295400" cy="304800"/>
          </a:xfrm>
          <a:prstGeom prst="rightArrow">
            <a:avLst>
              <a:gd name="adj1" fmla="val 50000"/>
              <a:gd name="adj2" fmla="val 49997"/>
            </a:avLst>
          </a:prstGeom>
          <a:solidFill>
            <a:schemeClr val="accent1"/>
          </a:solidFill>
          <a:ln w="9525" algn="ctr">
            <a:solidFill>
              <a:schemeClr val="tx1"/>
            </a:solidFill>
            <a:miter lim="800000"/>
            <a:headEnd/>
            <a:tailEnd/>
          </a:ln>
        </p:spPr>
        <p:txBody>
          <a:bodyPr wrap="none"/>
          <a:lstStyle/>
          <a:p>
            <a:pPr eaLnBrk="0" hangingPunct="0"/>
            <a:endParaRPr lang="en-US"/>
          </a:p>
        </p:txBody>
      </p:sp>
      <p:sp>
        <p:nvSpPr>
          <p:cNvPr id="20489" name="TextBox 8"/>
          <p:cNvSpPr txBox="1">
            <a:spLocks noChangeArrowheads="1"/>
          </p:cNvSpPr>
          <p:nvPr/>
        </p:nvSpPr>
        <p:spPr bwMode="auto">
          <a:xfrm>
            <a:off x="4495800" y="2895600"/>
            <a:ext cx="1404938" cy="307975"/>
          </a:xfrm>
          <a:prstGeom prst="rect">
            <a:avLst/>
          </a:prstGeom>
          <a:noFill/>
          <a:ln w="9525">
            <a:noFill/>
            <a:miter lim="800000"/>
            <a:headEnd/>
            <a:tailEnd/>
          </a:ln>
        </p:spPr>
        <p:txBody>
          <a:bodyPr wrap="none">
            <a:spAutoFit/>
          </a:bodyPr>
          <a:lstStyle/>
          <a:p>
            <a:pPr eaLnBrk="0" hangingPunct="0"/>
            <a:r>
              <a:rPr lang="en-US" sz="1400" b="1">
                <a:latin typeface="Arial" pitchFamily="34" charset="0"/>
              </a:rPr>
              <a:t>HTTP Request</a:t>
            </a:r>
          </a:p>
        </p:txBody>
      </p:sp>
      <p:sp>
        <p:nvSpPr>
          <p:cNvPr id="20490" name="TextBox 17"/>
          <p:cNvSpPr txBox="1">
            <a:spLocks noChangeArrowheads="1"/>
          </p:cNvSpPr>
          <p:nvPr/>
        </p:nvSpPr>
        <p:spPr bwMode="auto">
          <a:xfrm>
            <a:off x="4419600" y="4038600"/>
            <a:ext cx="1554163" cy="307975"/>
          </a:xfrm>
          <a:prstGeom prst="rect">
            <a:avLst/>
          </a:prstGeom>
          <a:noFill/>
          <a:ln w="9525">
            <a:noFill/>
            <a:miter lim="800000"/>
            <a:headEnd/>
            <a:tailEnd/>
          </a:ln>
        </p:spPr>
        <p:txBody>
          <a:bodyPr wrap="none">
            <a:spAutoFit/>
          </a:bodyPr>
          <a:lstStyle/>
          <a:p>
            <a:pPr eaLnBrk="0" hangingPunct="0"/>
            <a:r>
              <a:rPr lang="en-US" sz="1400" b="1">
                <a:latin typeface="Arial" pitchFamily="34" charset="0"/>
              </a:rPr>
              <a:t>HTTP Response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fontScale="90000"/>
          </a:bodyPr>
          <a:lstStyle/>
          <a:p>
            <a:pPr algn="r"/>
            <a:r>
              <a:rPr lang="en-US" smtClean="0"/>
              <a:t>URL</a:t>
            </a:r>
            <a:br>
              <a:rPr lang="en-US" smtClean="0"/>
            </a:br>
            <a:r>
              <a:rPr lang="en-US" smtClean="0"/>
              <a:t>Uniform Resource Locator</a:t>
            </a:r>
          </a:p>
        </p:txBody>
      </p:sp>
      <p:sp>
        <p:nvSpPr>
          <p:cNvPr id="21508" name="Rectangle 3"/>
          <p:cNvSpPr>
            <a:spLocks noGrp="1" noChangeArrowheads="1"/>
          </p:cNvSpPr>
          <p:nvPr>
            <p:ph idx="1"/>
          </p:nvPr>
        </p:nvSpPr>
        <p:spPr>
          <a:xfrm>
            <a:off x="1219200" y="2057400"/>
            <a:ext cx="7620000" cy="3733800"/>
          </a:xfrm>
        </p:spPr>
        <p:txBody>
          <a:bodyPr/>
          <a:lstStyle/>
          <a:p>
            <a:r>
              <a:rPr lang="en-US" sz="2800" b="1" dirty="0" smtClean="0">
                <a:cs typeface="Arial" pitchFamily="34" charset="0"/>
              </a:rPr>
              <a:t>URL</a:t>
            </a:r>
            <a:r>
              <a:rPr lang="en-US" sz="2800" dirty="0" smtClean="0">
                <a:cs typeface="Arial" pitchFamily="34" charset="0"/>
              </a:rPr>
              <a:t> </a:t>
            </a:r>
          </a:p>
          <a:p>
            <a:pPr>
              <a:buFont typeface="Wingdings" pitchFamily="2" charset="2"/>
              <a:buNone/>
            </a:pPr>
            <a:r>
              <a:rPr lang="en-US" sz="2000" dirty="0" smtClean="0">
                <a:cs typeface="Arial" pitchFamily="34" charset="0"/>
              </a:rPr>
              <a:t>     Represents the address of a resource on the Internet</a:t>
            </a:r>
            <a:r>
              <a:rPr lang="en-US" sz="1400" dirty="0" smtClean="0">
                <a:cs typeface="Arial" pitchFamily="34" charset="0"/>
              </a:rPr>
              <a:t>.</a:t>
            </a:r>
            <a:r>
              <a:rPr lang="en-US" sz="2000" dirty="0" smtClean="0">
                <a:cs typeface="Arial" pitchFamily="34" charset="0"/>
              </a:rPr>
              <a:t> 	</a:t>
            </a:r>
          </a:p>
          <a:p>
            <a:endParaRPr lang="en-US" sz="2000" dirty="0" smtClean="0">
              <a:cs typeface="Arial" pitchFamily="34" charset="0"/>
            </a:endParaRPr>
          </a:p>
          <a:p>
            <a:pPr lvl="1"/>
            <a:endParaRPr lang="en-US" sz="1800" dirty="0" smtClean="0">
              <a:cs typeface="Arial" pitchFamily="34" charset="0"/>
            </a:endParaRPr>
          </a:p>
        </p:txBody>
      </p:sp>
      <p:sp>
        <p:nvSpPr>
          <p:cNvPr id="1741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F12B26D6-52D8-4AA6-A558-6DC4EAB87CB5}" type="slidenum">
              <a:rPr lang="en-US" sz="1400" smtClean="0"/>
              <a:pPr>
                <a:defRPr/>
              </a:pPr>
              <a:t>13</a:t>
            </a:fld>
            <a:endParaRPr lang="en-US" sz="1400" smtClean="0"/>
          </a:p>
        </p:txBody>
      </p:sp>
      <p:sp>
        <p:nvSpPr>
          <p:cNvPr id="21509" name="Rectangle 5"/>
          <p:cNvSpPr>
            <a:spLocks noChangeArrowheads="1"/>
          </p:cNvSpPr>
          <p:nvPr/>
        </p:nvSpPr>
        <p:spPr bwMode="auto">
          <a:xfrm>
            <a:off x="2362200" y="2738438"/>
            <a:ext cx="9144000" cy="0"/>
          </a:xfrm>
          <a:prstGeom prst="rect">
            <a:avLst/>
          </a:prstGeom>
          <a:noFill/>
          <a:ln w="9525">
            <a:noFill/>
            <a:miter lim="800000"/>
            <a:headEnd/>
            <a:tailEnd/>
          </a:ln>
        </p:spPr>
        <p:txBody>
          <a:bodyPr>
            <a:spAutoFit/>
          </a:bodyPr>
          <a:lstStyle/>
          <a:p>
            <a:pPr eaLnBrk="0" hangingPunct="0"/>
            <a:endParaRPr lang="en-US"/>
          </a:p>
        </p:txBody>
      </p:sp>
      <p:sp>
        <p:nvSpPr>
          <p:cNvPr id="21511" name="Rectangle 7"/>
          <p:cNvSpPr>
            <a:spLocks noChangeArrowheads="1"/>
          </p:cNvSpPr>
          <p:nvPr/>
        </p:nvSpPr>
        <p:spPr bwMode="auto">
          <a:xfrm>
            <a:off x="2362200" y="2738438"/>
            <a:ext cx="9144000" cy="0"/>
          </a:xfrm>
          <a:prstGeom prst="rect">
            <a:avLst/>
          </a:prstGeom>
          <a:noFill/>
          <a:ln w="9525">
            <a:noFill/>
            <a:miter lim="800000"/>
            <a:headEnd/>
            <a:tailEnd/>
          </a:ln>
        </p:spPr>
        <p:txBody>
          <a:bodyPr>
            <a:spAutoFit/>
          </a:bodyPr>
          <a:lstStyle/>
          <a:p>
            <a:pPr eaLnBrk="0" hangingPunct="0"/>
            <a:endParaRPr lang="en-US"/>
          </a:p>
        </p:txBody>
      </p:sp>
      <p:pic>
        <p:nvPicPr>
          <p:cNvPr id="21512" name="Picture 9"/>
          <p:cNvPicPr>
            <a:picLocks noChangeAspect="1" noChangeArrowheads="1"/>
          </p:cNvPicPr>
          <p:nvPr/>
        </p:nvPicPr>
        <p:blipFill>
          <a:blip r:embed="rId3"/>
          <a:srcRect/>
          <a:stretch>
            <a:fillRect/>
          </a:stretch>
        </p:blipFill>
        <p:spPr bwMode="auto">
          <a:xfrm>
            <a:off x="1295400" y="3810000"/>
            <a:ext cx="7270750" cy="16510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What is a Web Page?</a:t>
            </a:r>
          </a:p>
        </p:txBody>
      </p:sp>
      <p:sp>
        <p:nvSpPr>
          <p:cNvPr id="876547" name="Rectangle 3"/>
          <p:cNvSpPr>
            <a:spLocks noGrp="1" noChangeArrowheads="1"/>
          </p:cNvSpPr>
          <p:nvPr>
            <p:ph idx="1"/>
          </p:nvPr>
        </p:nvSpPr>
        <p:spPr/>
        <p:txBody>
          <a:bodyPr>
            <a:normAutofit lnSpcReduction="10000"/>
          </a:bodyPr>
          <a:lstStyle/>
          <a:p>
            <a:pPr>
              <a:defRPr/>
            </a:pPr>
            <a:r>
              <a:rPr lang="en-US" dirty="0" smtClean="0">
                <a:effectLst>
                  <a:outerShdw blurRad="38100" dist="38100" dir="2700000" algn="tl">
                    <a:srgbClr val="000000">
                      <a:alpha val="43137"/>
                    </a:srgbClr>
                  </a:outerShdw>
                </a:effectLst>
              </a:rPr>
              <a:t>Web page </a:t>
            </a:r>
            <a:r>
              <a:rPr lang="en-US" dirty="0" smtClean="0"/>
              <a:t>is a document written in HTML</a:t>
            </a:r>
          </a:p>
          <a:p>
            <a:pPr>
              <a:defRPr/>
            </a:pPr>
            <a:r>
              <a:rPr lang="en-US" dirty="0" smtClean="0">
                <a:effectLst>
                  <a:outerShdw blurRad="38100" dist="38100" dir="2700000" algn="tl">
                    <a:srgbClr val="000000">
                      <a:alpha val="43137"/>
                    </a:srgbClr>
                  </a:outerShdw>
                </a:effectLst>
                <a:latin typeface="Consolas" pitchFamily="49" charset="0"/>
                <a:cs typeface="Consolas" pitchFamily="49" charset="0"/>
              </a:rPr>
              <a:t>HTML</a:t>
            </a:r>
            <a:r>
              <a:rPr lang="en-US" dirty="0" smtClean="0">
                <a:solidFill>
                  <a:schemeClr val="accent5">
                    <a:lumMod val="20000"/>
                    <a:lumOff val="80000"/>
                  </a:schemeClr>
                </a:solidFill>
              </a:rPr>
              <a:t> </a:t>
            </a:r>
            <a:r>
              <a:rPr lang="en-US" dirty="0" smtClean="0"/>
              <a:t>– </a:t>
            </a:r>
            <a:r>
              <a:rPr lang="en-US" u="sng" dirty="0" smtClean="0">
                <a:effectLst>
                  <a:outerShdw blurRad="38100" dist="38100" dir="2700000" algn="tl">
                    <a:srgbClr val="000000">
                      <a:alpha val="43137"/>
                    </a:srgbClr>
                  </a:outerShdw>
                </a:effectLst>
                <a:latin typeface="Consolas" pitchFamily="49" charset="0"/>
                <a:cs typeface="Consolas" pitchFamily="49" charset="0"/>
              </a:rPr>
              <a:t>H</a:t>
            </a:r>
            <a:r>
              <a:rPr lang="en-US" dirty="0" smtClean="0"/>
              <a:t>yper </a:t>
            </a:r>
            <a:r>
              <a:rPr lang="en-US" u="sng" dirty="0" smtClean="0">
                <a:effectLst>
                  <a:outerShdw blurRad="38100" dist="38100" dir="2700000" algn="tl">
                    <a:srgbClr val="000000">
                      <a:alpha val="43137"/>
                    </a:srgbClr>
                  </a:outerShdw>
                </a:effectLst>
                <a:latin typeface="Consolas" pitchFamily="49" charset="0"/>
                <a:cs typeface="Consolas" pitchFamily="49" charset="0"/>
              </a:rPr>
              <a:t>T</a:t>
            </a:r>
            <a:r>
              <a:rPr lang="en-US" dirty="0" smtClean="0"/>
              <a:t>ext </a:t>
            </a:r>
            <a:r>
              <a:rPr lang="en-US" u="sng" dirty="0" smtClean="0">
                <a:effectLst>
                  <a:outerShdw blurRad="38100" dist="38100" dir="2700000" algn="tl">
                    <a:srgbClr val="000000">
                      <a:alpha val="43137"/>
                    </a:srgbClr>
                  </a:outerShdw>
                </a:effectLst>
                <a:latin typeface="Consolas" pitchFamily="49" charset="0"/>
                <a:cs typeface="Consolas" pitchFamily="49" charset="0"/>
              </a:rPr>
              <a:t>M</a:t>
            </a:r>
            <a:r>
              <a:rPr lang="en-US" dirty="0" smtClean="0"/>
              <a:t>arkup </a:t>
            </a:r>
            <a:r>
              <a:rPr lang="en-US" u="sng" dirty="0" smtClean="0">
                <a:effectLst>
                  <a:outerShdw blurRad="38100" dist="38100" dir="2700000" algn="tl">
                    <a:srgbClr val="000000">
                      <a:alpha val="43137"/>
                    </a:srgbClr>
                  </a:outerShdw>
                </a:effectLst>
                <a:latin typeface="Consolas" pitchFamily="49" charset="0"/>
                <a:cs typeface="Consolas" pitchFamily="49" charset="0"/>
              </a:rPr>
              <a:t>L</a:t>
            </a:r>
            <a:r>
              <a:rPr lang="en-US" dirty="0" smtClean="0"/>
              <a:t>anguage</a:t>
            </a:r>
          </a:p>
          <a:p>
            <a:pPr lvl="1">
              <a:defRPr/>
            </a:pPr>
            <a:r>
              <a:rPr lang="en-US" dirty="0" smtClean="0"/>
              <a:t>A notation for describing</a:t>
            </a:r>
          </a:p>
          <a:p>
            <a:pPr lvl="2">
              <a:defRPr/>
            </a:pPr>
            <a:r>
              <a:rPr lang="en-US" dirty="0" smtClean="0">
                <a:effectLst>
                  <a:outerShdw blurRad="38100" dist="38100" dir="2700000" algn="tl">
                    <a:srgbClr val="000000">
                      <a:alpha val="43137"/>
                    </a:srgbClr>
                  </a:outerShdw>
                </a:effectLst>
              </a:rPr>
              <a:t>document structure </a:t>
            </a:r>
            <a:r>
              <a:rPr lang="en-US" dirty="0" smtClean="0"/>
              <a:t>(semantic markup)</a:t>
            </a:r>
          </a:p>
          <a:p>
            <a:pPr lvl="2">
              <a:defRPr/>
            </a:pPr>
            <a:r>
              <a:rPr lang="en-US" dirty="0" smtClean="0">
                <a:effectLst>
                  <a:outerShdw blurRad="38100" dist="38100" dir="2700000" algn="tl">
                    <a:srgbClr val="000000">
                      <a:alpha val="43137"/>
                    </a:srgbClr>
                  </a:outerShdw>
                </a:effectLst>
              </a:rPr>
              <a:t>formatting </a:t>
            </a:r>
            <a:r>
              <a:rPr lang="en-US" dirty="0" smtClean="0"/>
              <a:t>(presentation markup)</a:t>
            </a:r>
          </a:p>
          <a:p>
            <a:pPr lvl="1">
              <a:defRPr/>
            </a:pPr>
            <a:r>
              <a:rPr lang="en-US" dirty="0" smtClean="0"/>
              <a:t>Looks like:</a:t>
            </a:r>
          </a:p>
          <a:p>
            <a:pPr lvl="2">
              <a:defRPr/>
            </a:pPr>
            <a:r>
              <a:rPr lang="en-US" dirty="0" smtClean="0"/>
              <a:t>A Microsoft Word document</a:t>
            </a:r>
          </a:p>
          <a:p>
            <a:pPr>
              <a:defRPr/>
            </a:pPr>
            <a:r>
              <a:rPr lang="en-US" dirty="0" smtClean="0"/>
              <a:t>The markup tags provide information about the page content structure</a:t>
            </a:r>
          </a:p>
        </p:txBody>
      </p:sp>
      <p:sp>
        <p:nvSpPr>
          <p:cNvPr id="4" name="Slide Number Placeholder 3"/>
          <p:cNvSpPr>
            <a:spLocks noGrp="1"/>
          </p:cNvSpPr>
          <p:nvPr>
            <p:ph type="sldNum" sz="quarter" idx="12"/>
          </p:nvPr>
        </p:nvSpPr>
        <p:spPr>
          <a:xfrm>
            <a:off x="457200" y="6245225"/>
            <a:ext cx="2133600" cy="476250"/>
          </a:xfrm>
        </p:spPr>
        <p:txBody>
          <a:bodyPr/>
          <a:lstStyle/>
          <a:p>
            <a:pPr algn="l">
              <a:defRPr/>
            </a:pPr>
            <a:fld id="{85382F45-9270-4B63-81B2-83ACBDAF757E}" type="slidenum">
              <a:rPr lang="en-US" smtClean="0"/>
              <a:pPr algn="l">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Creating HTML Pages</a:t>
            </a:r>
          </a:p>
        </p:txBody>
      </p:sp>
      <p:sp>
        <p:nvSpPr>
          <p:cNvPr id="878595" name="Rectangle 3"/>
          <p:cNvSpPr>
            <a:spLocks noGrp="1" noChangeArrowheads="1"/>
          </p:cNvSpPr>
          <p:nvPr>
            <p:ph idx="1"/>
          </p:nvPr>
        </p:nvSpPr>
        <p:spPr>
          <a:xfrm>
            <a:off x="990600" y="1600200"/>
            <a:ext cx="7772400" cy="4876800"/>
          </a:xfrm>
        </p:spPr>
        <p:txBody>
          <a:bodyPr/>
          <a:lstStyle/>
          <a:p>
            <a:pPr>
              <a:lnSpc>
                <a:spcPct val="95000"/>
              </a:lnSpc>
              <a:defRPr/>
            </a:pPr>
            <a:r>
              <a:rPr lang="en-US" sz="2800" dirty="0" smtClean="0"/>
              <a:t>An HTML file must have an </a:t>
            </a:r>
            <a:r>
              <a:rPr lang="en-US" sz="2800" u="sng" dirty="0" smtClean="0">
                <a:effectLst>
                  <a:outerShdw blurRad="38100" dist="38100" dir="2700000" algn="tl">
                    <a:srgbClr val="000000">
                      <a:alpha val="43137"/>
                    </a:srgbClr>
                  </a:outerShdw>
                </a:effectLst>
                <a:latin typeface="Consolas" pitchFamily="49" charset="0"/>
              </a:rPr>
              <a:t>.</a:t>
            </a:r>
            <a:r>
              <a:rPr lang="en-US" sz="2800" u="sng" noProof="1" smtClean="0">
                <a:effectLst>
                  <a:outerShdw blurRad="38100" dist="38100" dir="2700000" algn="tl">
                    <a:srgbClr val="000000">
                      <a:alpha val="43137"/>
                    </a:srgbClr>
                  </a:outerShdw>
                </a:effectLst>
                <a:latin typeface="Consolas" pitchFamily="49" charset="0"/>
              </a:rPr>
              <a:t>htm</a:t>
            </a:r>
            <a:r>
              <a:rPr lang="en-US" sz="2800" u="sng" dirty="0" smtClean="0">
                <a:effectLst>
                  <a:outerShdw blurRad="38100" dist="38100" dir="2700000" algn="tl">
                    <a:srgbClr val="000000">
                      <a:alpha val="43137"/>
                    </a:srgbClr>
                  </a:outerShdw>
                </a:effectLst>
              </a:rPr>
              <a:t> </a:t>
            </a:r>
            <a:r>
              <a:rPr lang="en-US" sz="2800" dirty="0" smtClean="0"/>
              <a:t>or </a:t>
            </a:r>
            <a:r>
              <a:rPr lang="en-US" sz="2800" u="sng" dirty="0" smtClean="0">
                <a:effectLst>
                  <a:outerShdw blurRad="38100" dist="38100" dir="2700000" algn="tl">
                    <a:srgbClr val="000000">
                      <a:alpha val="43137"/>
                    </a:srgbClr>
                  </a:outerShdw>
                </a:effectLst>
                <a:latin typeface="Consolas" pitchFamily="49" charset="0"/>
              </a:rPr>
              <a:t>.html</a:t>
            </a:r>
            <a:r>
              <a:rPr lang="en-US" sz="2800" u="sng" dirty="0" smtClean="0">
                <a:effectLst>
                  <a:outerShdw blurRad="38100" dist="38100" dir="2700000" algn="tl">
                    <a:srgbClr val="000000">
                      <a:alpha val="43137"/>
                    </a:srgbClr>
                  </a:outerShdw>
                </a:effectLst>
              </a:rPr>
              <a:t> </a:t>
            </a:r>
            <a:r>
              <a:rPr lang="en-US" sz="2800" dirty="0" smtClean="0"/>
              <a:t>file extension</a:t>
            </a:r>
          </a:p>
          <a:p>
            <a:pPr>
              <a:lnSpc>
                <a:spcPct val="95000"/>
              </a:lnSpc>
              <a:defRPr/>
            </a:pPr>
            <a:r>
              <a:rPr lang="en-US" sz="2800" dirty="0" smtClean="0"/>
              <a:t>HTML files can be created with text editors:</a:t>
            </a:r>
          </a:p>
          <a:p>
            <a:pPr lvl="1">
              <a:lnSpc>
                <a:spcPct val="95000"/>
              </a:lnSpc>
              <a:defRPr/>
            </a:pPr>
            <a:r>
              <a:rPr lang="en-US" sz="2400" noProof="1" smtClean="0"/>
              <a:t>NotePad, NotePad ++, PSPad</a:t>
            </a:r>
          </a:p>
          <a:p>
            <a:pPr>
              <a:lnSpc>
                <a:spcPct val="95000"/>
              </a:lnSpc>
              <a:defRPr/>
            </a:pPr>
            <a:r>
              <a:rPr lang="en-US" sz="2800" dirty="0" smtClean="0"/>
              <a:t>Or more advanced HTML editors:</a:t>
            </a:r>
          </a:p>
          <a:p>
            <a:pPr lvl="1">
              <a:lnSpc>
                <a:spcPct val="95000"/>
              </a:lnSpc>
              <a:defRPr/>
            </a:pPr>
            <a:r>
              <a:rPr lang="en-US" sz="2400" dirty="0" smtClean="0"/>
              <a:t>Macromedia Dreamweaver</a:t>
            </a:r>
          </a:p>
          <a:p>
            <a:pPr lvl="1">
              <a:lnSpc>
                <a:spcPct val="95000"/>
              </a:lnSpc>
              <a:defRPr/>
            </a:pPr>
            <a:r>
              <a:rPr lang="en-US" sz="2400" dirty="0" smtClean="0"/>
              <a:t>Netscape Composer</a:t>
            </a:r>
          </a:p>
          <a:p>
            <a:pPr lvl="1">
              <a:lnSpc>
                <a:spcPct val="95000"/>
              </a:lnSpc>
              <a:defRPr/>
            </a:pPr>
            <a:r>
              <a:rPr lang="en-US" sz="2400" dirty="0" smtClean="0"/>
              <a:t>Microsoft Visual Studio</a:t>
            </a:r>
          </a:p>
        </p:txBody>
      </p:sp>
      <p:sp>
        <p:nvSpPr>
          <p:cNvPr id="4" name="Slide Number Placeholder 3"/>
          <p:cNvSpPr>
            <a:spLocks noGrp="1"/>
          </p:cNvSpPr>
          <p:nvPr>
            <p:ph type="sldNum" sz="quarter" idx="12"/>
          </p:nvPr>
        </p:nvSpPr>
        <p:spPr>
          <a:xfrm>
            <a:off x="457200" y="6245225"/>
            <a:ext cx="2133600" cy="476250"/>
          </a:xfrm>
        </p:spPr>
        <p:txBody>
          <a:bodyPr/>
          <a:lstStyle/>
          <a:p>
            <a:pPr algn="l">
              <a:defRPr/>
            </a:pPr>
            <a:fld id="{A75FE751-316D-4DF8-9C8A-19991B28858C}" type="slidenum">
              <a:rPr lang="en-US" smtClean="0"/>
              <a:pPr algn="l">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HTML using notepad</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Step 1: Go to my computer</a:t>
            </a:r>
          </a:p>
          <a:p>
            <a:r>
              <a:rPr lang="en-US" sz="2800" dirty="0" smtClean="0"/>
              <a:t>Step 2: double click c: / drive</a:t>
            </a:r>
          </a:p>
          <a:p>
            <a:r>
              <a:rPr lang="en-US" sz="2800" dirty="0" smtClean="0"/>
              <a:t>Step 3: create a new folder and name it web programming</a:t>
            </a:r>
          </a:p>
          <a:p>
            <a:r>
              <a:rPr lang="en-US" sz="2800" dirty="0" smtClean="0"/>
              <a:t>Step 4: Open notepad in accessories</a:t>
            </a:r>
          </a:p>
          <a:p>
            <a:r>
              <a:rPr lang="en-US" sz="2800" dirty="0" smtClean="0"/>
              <a:t>Step 5: Type your html code into your notepad</a:t>
            </a:r>
          </a:p>
          <a:p>
            <a:r>
              <a:rPr lang="en-US" sz="2800" dirty="0" smtClean="0"/>
              <a:t>Step 6:  In the notepad go to file, click save as.</a:t>
            </a:r>
          </a:p>
          <a:p>
            <a:r>
              <a:rPr lang="en-US" sz="2800" dirty="0" smtClean="0"/>
              <a:t>Step 7: In the save as dialog box, move to the location of web programming folder you initially created.</a:t>
            </a:r>
          </a:p>
          <a:p>
            <a:r>
              <a:rPr lang="en-US" sz="2800" dirty="0" smtClean="0"/>
              <a:t>Step 8: type the name of your document in the file name box with the extension .html.  Click save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html in the browser</a:t>
            </a:r>
            <a:endParaRPr lang="en-US" dirty="0"/>
          </a:p>
        </p:txBody>
      </p:sp>
      <p:sp>
        <p:nvSpPr>
          <p:cNvPr id="3" name="Content Placeholder 2"/>
          <p:cNvSpPr>
            <a:spLocks noGrp="1"/>
          </p:cNvSpPr>
          <p:nvPr>
            <p:ph idx="1"/>
          </p:nvPr>
        </p:nvSpPr>
        <p:spPr/>
        <p:txBody>
          <a:bodyPr/>
          <a:lstStyle/>
          <a:p>
            <a:r>
              <a:rPr lang="en-US" dirty="0" smtClean="0"/>
              <a:t>Step 1: go to my computer</a:t>
            </a:r>
          </a:p>
          <a:p>
            <a:r>
              <a:rPr lang="en-US" dirty="0" smtClean="0"/>
              <a:t>Step 2: double click c:/ drive</a:t>
            </a:r>
          </a:p>
          <a:p>
            <a:r>
              <a:rPr lang="en-US" dirty="0" smtClean="0"/>
              <a:t>Step 3: go to web programming folder</a:t>
            </a:r>
          </a:p>
          <a:p>
            <a:r>
              <a:rPr lang="en-US" dirty="0" smtClean="0"/>
              <a:t>Step 4: find the document and double click it.</a:t>
            </a:r>
          </a:p>
          <a:p>
            <a:pPr lvl="1"/>
            <a:r>
              <a:rPr lang="en-US" dirty="0" smtClean="0"/>
              <a:t>the html document will open with your default browser.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67600" cy="1676400"/>
          </a:xfrm>
        </p:spPr>
        <p:txBody>
          <a:bodyPr>
            <a:noAutofit/>
          </a:bodyPr>
          <a:lstStyle/>
          <a:p>
            <a:r>
              <a:rPr lang="en-GB" dirty="0" smtClean="0"/>
              <a:t>Creating a simple web page</a:t>
            </a:r>
            <a:endParaRPr lang="en-US" dirty="0"/>
          </a:p>
        </p:txBody>
      </p:sp>
      <p:sp>
        <p:nvSpPr>
          <p:cNvPr id="3" name="Content Placeholder 2"/>
          <p:cNvSpPr>
            <a:spLocks noGrp="1"/>
          </p:cNvSpPr>
          <p:nvPr>
            <p:ph idx="1"/>
          </p:nvPr>
        </p:nvSpPr>
        <p:spPr>
          <a:xfrm>
            <a:off x="1295400" y="1905000"/>
            <a:ext cx="7498080" cy="4419600"/>
          </a:xfrm>
        </p:spPr>
        <p:txBody>
          <a:bodyPr>
            <a:normAutofit fontScale="77500" lnSpcReduction="20000"/>
          </a:bodyPr>
          <a:lstStyle/>
          <a:p>
            <a:r>
              <a:rPr lang="en-GB" dirty="0" smtClean="0"/>
              <a:t>To start - Create a Folder:</a:t>
            </a:r>
            <a:endParaRPr lang="en-US" dirty="0" smtClean="0"/>
          </a:p>
          <a:p>
            <a:pPr lvl="1"/>
            <a:r>
              <a:rPr lang="en-GB" dirty="0" smtClean="0"/>
              <a:t>You’ll find it helpful to create folders to organize your files as you develop the web pages in this</a:t>
            </a:r>
            <a:r>
              <a:rPr lang="en-US" dirty="0" smtClean="0"/>
              <a:t> </a:t>
            </a:r>
            <a:r>
              <a:rPr lang="en-GB" dirty="0" smtClean="0"/>
              <a:t>course and create your own websites.</a:t>
            </a:r>
            <a:endParaRPr lang="en-US" dirty="0" smtClean="0"/>
          </a:p>
          <a:p>
            <a:r>
              <a:rPr lang="en-GB" dirty="0" smtClean="0"/>
              <a:t>To create a new folder with Windows:</a:t>
            </a:r>
            <a:endParaRPr lang="en-US" dirty="0" smtClean="0"/>
          </a:p>
          <a:p>
            <a:pPr lvl="1"/>
            <a:r>
              <a:rPr lang="en-GB" dirty="0" smtClean="0"/>
              <a:t>Launch Windows Explorer (either press the Windows key or select Start &gt; All Programs &gt; Accessories &gt; Windows Explorer), and navigate to the location where you would like to create the new folder, such as My Documents or your C: drive.</a:t>
            </a:r>
            <a:endParaRPr lang="en-US" dirty="0" smtClean="0"/>
          </a:p>
          <a:p>
            <a:pPr lvl="1"/>
            <a:r>
              <a:rPr lang="en-GB" dirty="0" smtClean="0"/>
              <a:t>Right Click &gt; New &gt; Folder.</a:t>
            </a:r>
            <a:endParaRPr lang="en-US" dirty="0" smtClean="0"/>
          </a:p>
          <a:p>
            <a:pPr lvl="1"/>
            <a:r>
              <a:rPr lang="en-GB" dirty="0" smtClean="0"/>
              <a:t>To rename the New Folder, right-click on it, select Rename from the context menu, type in the new name, </a:t>
            </a:r>
            <a:r>
              <a:rPr lang="en-GB" dirty="0" err="1" smtClean="0"/>
              <a:t>e.g</a:t>
            </a:r>
            <a:r>
              <a:rPr lang="en-GB" dirty="0" smtClean="0"/>
              <a:t>  </a:t>
            </a:r>
            <a:r>
              <a:rPr lang="en-GB" i="1" dirty="0" err="1" smtClean="0"/>
              <a:t>mynameWebpages</a:t>
            </a:r>
            <a:r>
              <a:rPr lang="en-GB" dirty="0" smtClean="0"/>
              <a:t>  and press the Enter key.</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361AC69B-43B8-4DE5-90CD-B36F08482EF2}"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4"/>
            <a:ext cx="7498080" cy="1143000"/>
          </a:xfrm>
        </p:spPr>
        <p:txBody>
          <a:bodyPr/>
          <a:lstStyle/>
          <a:p>
            <a:r>
              <a:rPr lang="en-GB" dirty="0" smtClean="0"/>
              <a:t>Creating a simple web page</a:t>
            </a:r>
            <a:endParaRPr lang="en-US" dirty="0"/>
          </a:p>
        </p:txBody>
      </p:sp>
      <p:sp>
        <p:nvSpPr>
          <p:cNvPr id="3" name="Content Placeholder 2"/>
          <p:cNvSpPr>
            <a:spLocks noGrp="1"/>
          </p:cNvSpPr>
          <p:nvPr>
            <p:ph idx="1"/>
          </p:nvPr>
        </p:nvSpPr>
        <p:spPr>
          <a:xfrm>
            <a:off x="1142976" y="928670"/>
            <a:ext cx="7786742" cy="5715040"/>
          </a:xfrm>
        </p:spPr>
        <p:txBody>
          <a:bodyPr>
            <a:normAutofit fontScale="77500" lnSpcReduction="20000"/>
          </a:bodyPr>
          <a:lstStyle/>
          <a:p>
            <a:r>
              <a:rPr lang="en-GB" dirty="0" smtClean="0"/>
              <a:t>Launch Notepad or another text</a:t>
            </a:r>
            <a:r>
              <a:rPr lang="en-US" dirty="0" smtClean="0"/>
              <a:t> </a:t>
            </a:r>
            <a:r>
              <a:rPr lang="en-GB" dirty="0" smtClean="0"/>
              <a:t>editor and type in the following code.  </a:t>
            </a:r>
            <a:endParaRPr lang="en-US" dirty="0" smtClean="0"/>
          </a:p>
          <a:p>
            <a:r>
              <a:rPr lang="en-GB" dirty="0" smtClean="0"/>
              <a:t> </a:t>
            </a:r>
            <a:endParaRPr lang="en-US" dirty="0" smtClean="0"/>
          </a:p>
          <a:p>
            <a:pPr lvl="1"/>
            <a:r>
              <a:rPr lang="en-GB" dirty="0" smtClean="0"/>
              <a:t> &lt;!DOCTYPE html&gt;</a:t>
            </a:r>
            <a:endParaRPr lang="en-US" dirty="0" smtClean="0"/>
          </a:p>
          <a:p>
            <a:pPr lvl="1"/>
            <a:r>
              <a:rPr lang="en-GB" dirty="0" smtClean="0"/>
              <a:t>&lt;head&gt;</a:t>
            </a:r>
            <a:endParaRPr lang="en-US" dirty="0" smtClean="0"/>
          </a:p>
          <a:p>
            <a:pPr lvl="1"/>
            <a:r>
              <a:rPr lang="en-GB" dirty="0" smtClean="0"/>
              <a:t>&lt;title&gt;</a:t>
            </a:r>
            <a:r>
              <a:rPr lang="en-GB" b="1" dirty="0" smtClean="0"/>
              <a:t>My First Web Page</a:t>
            </a:r>
            <a:r>
              <a:rPr lang="en-GB" dirty="0" smtClean="0"/>
              <a:t>&lt;/title&gt;</a:t>
            </a:r>
            <a:endParaRPr lang="en-US" dirty="0" smtClean="0"/>
          </a:p>
          <a:p>
            <a:pPr lvl="1"/>
            <a:r>
              <a:rPr lang="en-GB" dirty="0" smtClean="0"/>
              <a:t>&lt;/head&gt;</a:t>
            </a:r>
            <a:endParaRPr lang="en-US" dirty="0" smtClean="0"/>
          </a:p>
          <a:p>
            <a:pPr lvl="1"/>
            <a:r>
              <a:rPr lang="en-GB" dirty="0" smtClean="0"/>
              <a:t>&lt;body&gt;</a:t>
            </a:r>
            <a:endParaRPr lang="en-US" dirty="0" smtClean="0"/>
          </a:p>
          <a:p>
            <a:pPr lvl="2"/>
            <a:r>
              <a:rPr lang="en-GB" b="1" dirty="0" smtClean="0"/>
              <a:t>&lt;h1&gt;Welcome!&lt;/h1&gt;</a:t>
            </a:r>
          </a:p>
          <a:p>
            <a:pPr lvl="2"/>
            <a:r>
              <a:rPr lang="en-GB" b="1" dirty="0" smtClean="0"/>
              <a:t>&lt;p&gt;Hi, I am __________, </a:t>
            </a:r>
            <a:r>
              <a:rPr lang="en-GB" b="1" dirty="0"/>
              <a:t>with Registration </a:t>
            </a:r>
            <a:r>
              <a:rPr lang="en-GB" b="1"/>
              <a:t>number </a:t>
            </a:r>
            <a:r>
              <a:rPr lang="en-GB" b="1" smtClean="0"/>
              <a:t>_________. </a:t>
            </a:r>
            <a:r>
              <a:rPr lang="en-GB" b="1" dirty="0" smtClean="0"/>
              <a:t>&lt;/p&gt;</a:t>
            </a:r>
            <a:br>
              <a:rPr lang="en-GB" b="1" dirty="0" smtClean="0"/>
            </a:br>
            <a:r>
              <a:rPr lang="en-GB" b="1" dirty="0" smtClean="0"/>
              <a:t>&lt;p&gt;I think I’ll enjoy web programming.&lt;/p&gt;</a:t>
            </a:r>
            <a:endParaRPr lang="en-US" dirty="0" smtClean="0"/>
          </a:p>
          <a:p>
            <a:pPr lvl="1"/>
            <a:r>
              <a:rPr lang="en-GB" dirty="0" smtClean="0"/>
              <a:t>&lt;/body&gt;</a:t>
            </a:r>
            <a:endParaRPr lang="en-US" dirty="0" smtClean="0"/>
          </a:p>
          <a:p>
            <a:pPr lvl="1"/>
            <a:r>
              <a:rPr lang="en-GB" dirty="0" smtClean="0"/>
              <a:t>&lt;/html&gt;</a:t>
            </a:r>
          </a:p>
          <a:p>
            <a:endParaRPr lang="en-GB" dirty="0" smtClean="0"/>
          </a:p>
          <a:p>
            <a:r>
              <a:rPr lang="en-GB" dirty="0" smtClean="0"/>
              <a:t>Save your Document as “myFirstWebPage.html”</a:t>
            </a:r>
          </a:p>
          <a:p>
            <a:pPr lvl="1"/>
            <a:r>
              <a:rPr lang="en-GB" dirty="0" smtClean="0"/>
              <a:t>NOTE: the quotations marks are also part of the file name</a:t>
            </a:r>
            <a:endParaRPr lang="en-US" dirty="0"/>
          </a:p>
        </p:txBody>
      </p:sp>
      <p:sp>
        <p:nvSpPr>
          <p:cNvPr id="4" name="Slide Number Placeholder 3"/>
          <p:cNvSpPr>
            <a:spLocks noGrp="1"/>
          </p:cNvSpPr>
          <p:nvPr>
            <p:ph type="sldNum" sz="quarter" idx="12"/>
          </p:nvPr>
        </p:nvSpPr>
        <p:spPr/>
        <p:txBody>
          <a:bodyPr/>
          <a:lstStyle/>
          <a:p>
            <a:pPr>
              <a:defRPr/>
            </a:pPr>
            <a:fld id="{361AC69B-43B8-4DE5-90CD-B36F08482EF2}"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dirty="0" smtClean="0"/>
              <a:t>Course Outline</a:t>
            </a:r>
          </a:p>
        </p:txBody>
      </p:sp>
      <p:sp>
        <p:nvSpPr>
          <p:cNvPr id="6147" name="Content Placeholder 2"/>
          <p:cNvSpPr>
            <a:spLocks noGrp="1"/>
          </p:cNvSpPr>
          <p:nvPr>
            <p:ph idx="1"/>
          </p:nvPr>
        </p:nvSpPr>
        <p:spPr>
          <a:xfrm>
            <a:off x="1214414" y="2071678"/>
            <a:ext cx="7498080" cy="4176722"/>
          </a:xfrm>
        </p:spPr>
        <p:txBody>
          <a:bodyPr numCol="1">
            <a:normAutofit/>
          </a:bodyPr>
          <a:lstStyle/>
          <a:p>
            <a:r>
              <a:rPr lang="en-GB" dirty="0" smtClean="0"/>
              <a:t>Introduction to </a:t>
            </a:r>
            <a:r>
              <a:rPr lang="en-GB" b="1" i="1" dirty="0" smtClean="0"/>
              <a:t>WWW</a:t>
            </a:r>
          </a:p>
          <a:p>
            <a:endParaRPr lang="en-GB" dirty="0" smtClean="0"/>
          </a:p>
          <a:p>
            <a:r>
              <a:rPr lang="en-GB" dirty="0" smtClean="0">
                <a:solidFill>
                  <a:schemeClr val="tx2">
                    <a:lumMod val="40000"/>
                    <a:lumOff val="60000"/>
                  </a:schemeClr>
                </a:solidFill>
              </a:rPr>
              <a:t>Structuring and Formatting with </a:t>
            </a:r>
            <a:r>
              <a:rPr lang="en-GB" b="1" i="1" dirty="0" smtClean="0">
                <a:solidFill>
                  <a:schemeClr val="tx2">
                    <a:lumMod val="40000"/>
                    <a:lumOff val="60000"/>
                  </a:schemeClr>
                </a:solidFill>
              </a:rPr>
              <a:t>HTML</a:t>
            </a:r>
          </a:p>
          <a:p>
            <a:endParaRPr lang="en-GB" dirty="0" smtClean="0">
              <a:solidFill>
                <a:schemeClr val="tx2">
                  <a:lumMod val="40000"/>
                  <a:lumOff val="60000"/>
                </a:schemeClr>
              </a:solidFill>
            </a:endParaRPr>
          </a:p>
          <a:p>
            <a:r>
              <a:rPr lang="en-GB" dirty="0" smtClean="0">
                <a:solidFill>
                  <a:schemeClr val="tx2">
                    <a:lumMod val="40000"/>
                    <a:lumOff val="60000"/>
                  </a:schemeClr>
                </a:solidFill>
              </a:rPr>
              <a:t>Styling with </a:t>
            </a:r>
            <a:r>
              <a:rPr lang="en-GB" b="1" i="1" dirty="0" smtClean="0">
                <a:solidFill>
                  <a:schemeClr val="tx2">
                    <a:lumMod val="40000"/>
                    <a:lumOff val="60000"/>
                  </a:schemeClr>
                </a:solidFill>
              </a:rPr>
              <a:t>CSS</a:t>
            </a:r>
          </a:p>
        </p:txBody>
      </p:sp>
      <p:sp>
        <p:nvSpPr>
          <p:cNvPr id="6148"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C50DADBB-A7BB-42C2-9E07-40B373252FF5}" type="slidenum">
              <a:rPr lang="en-US" sz="1400" smtClean="0"/>
              <a:pPr>
                <a:defRPr/>
              </a:pPr>
              <a:t>2</a:t>
            </a:fld>
            <a:endParaRPr lang="en-US"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33401" y="152400"/>
            <a:ext cx="8001000" cy="1066800"/>
          </a:xfrm>
        </p:spPr>
        <p:txBody>
          <a:bodyPr>
            <a:normAutofit fontScale="90000"/>
          </a:bodyPr>
          <a:lstStyle/>
          <a:p>
            <a:pPr algn="r"/>
            <a:r>
              <a:rPr lang="en-US" sz="3600" dirty="0" smtClean="0"/>
              <a:t>Learning </a:t>
            </a:r>
            <a:br>
              <a:rPr lang="en-US" sz="3600" dirty="0" smtClean="0"/>
            </a:br>
            <a:r>
              <a:rPr lang="en-US" sz="3600" dirty="0" smtClean="0"/>
              <a:t>Outcomes</a:t>
            </a:r>
          </a:p>
        </p:txBody>
      </p:sp>
      <p:sp>
        <p:nvSpPr>
          <p:cNvPr id="7172" name="Rectangle 3"/>
          <p:cNvSpPr>
            <a:spLocks noGrp="1" noChangeArrowheads="1"/>
          </p:cNvSpPr>
          <p:nvPr>
            <p:ph idx="1"/>
          </p:nvPr>
        </p:nvSpPr>
        <p:spPr>
          <a:xfrm>
            <a:off x="1143000" y="1524000"/>
            <a:ext cx="7848600" cy="4419600"/>
          </a:xfrm>
        </p:spPr>
        <p:txBody>
          <a:bodyPr/>
          <a:lstStyle/>
          <a:p>
            <a:pPr>
              <a:lnSpc>
                <a:spcPct val="90000"/>
              </a:lnSpc>
            </a:pPr>
            <a:r>
              <a:rPr lang="en-US" sz="2800" dirty="0" smtClean="0">
                <a:cs typeface="Times New Roman" pitchFamily="18" charset="0"/>
              </a:rPr>
              <a:t>In this lecture, you will learn about:</a:t>
            </a:r>
          </a:p>
          <a:p>
            <a:pPr lvl="1">
              <a:lnSpc>
                <a:spcPct val="90000"/>
              </a:lnSpc>
            </a:pPr>
            <a:r>
              <a:rPr lang="en-GB" sz="2400" dirty="0" smtClean="0"/>
              <a:t>Overview of the Internet</a:t>
            </a:r>
            <a:endParaRPr lang="en-US" sz="2400" dirty="0" smtClean="0"/>
          </a:p>
          <a:p>
            <a:pPr lvl="1"/>
            <a:r>
              <a:rPr lang="en-GB" sz="2400" dirty="0" smtClean="0"/>
              <a:t>Introduction to the World Wide Web</a:t>
            </a:r>
            <a:endParaRPr lang="en-GB" dirty="0" smtClean="0"/>
          </a:p>
          <a:p>
            <a:pPr lvl="1">
              <a:lnSpc>
                <a:spcPct val="90000"/>
              </a:lnSpc>
            </a:pPr>
            <a:r>
              <a:rPr lang="en-US" sz="2400" dirty="0" smtClean="0"/>
              <a:t>Writing a basic HTML web page</a:t>
            </a:r>
          </a:p>
          <a:p>
            <a:pPr lvl="1">
              <a:lnSpc>
                <a:spcPct val="90000"/>
              </a:lnSpc>
              <a:buFont typeface="Wingdings" pitchFamily="2" charset="2"/>
              <a:buNone/>
            </a:pPr>
            <a:endParaRPr lang="en-US" sz="2400" dirty="0" smtClean="0"/>
          </a:p>
        </p:txBody>
      </p:sp>
      <p:sp>
        <p:nvSpPr>
          <p:cNvPr id="717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6E2EFB47-5999-42B7-8B76-5FB25ED761EB}" type="slidenum">
              <a:rPr lang="en-US" sz="1400" smtClean="0"/>
              <a:pPr>
                <a:defRPr/>
              </a:pPr>
              <a:t>3</a:t>
            </a:fld>
            <a:endParaRPr lang="en-US" sz="1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295651"/>
            <a:ext cx="7715250" cy="3143250"/>
          </a:xfrm>
          <a:prstGeom prst="rect">
            <a:avLst/>
          </a:prstGeom>
        </p:spPr>
      </p:pic>
      <p:sp>
        <p:nvSpPr>
          <p:cNvPr id="2" name="Title 1"/>
          <p:cNvSpPr>
            <a:spLocks noGrp="1"/>
          </p:cNvSpPr>
          <p:nvPr>
            <p:ph type="title"/>
          </p:nvPr>
        </p:nvSpPr>
        <p:spPr>
          <a:xfrm>
            <a:off x="1219200" y="274638"/>
            <a:ext cx="7714488" cy="1143000"/>
          </a:xfrm>
        </p:spPr>
        <p:txBody>
          <a:bodyPr/>
          <a:lstStyle/>
          <a:p>
            <a:r>
              <a:rPr lang="en-US" dirty="0" smtClean="0"/>
              <a:t>The Internet vs. The Web</a:t>
            </a:r>
            <a:endParaRPr lang="en-US" dirty="0"/>
          </a:p>
        </p:txBody>
      </p:sp>
      <p:sp>
        <p:nvSpPr>
          <p:cNvPr id="3" name="Content Placeholder 2"/>
          <p:cNvSpPr>
            <a:spLocks noGrp="1"/>
          </p:cNvSpPr>
          <p:nvPr>
            <p:ph idx="1"/>
          </p:nvPr>
        </p:nvSpPr>
        <p:spPr>
          <a:xfrm>
            <a:off x="1123290" y="1447800"/>
            <a:ext cx="7790688" cy="1600200"/>
          </a:xfrm>
        </p:spPr>
        <p:txBody>
          <a:bodyPr>
            <a:normAutofit/>
          </a:bodyPr>
          <a:lstStyle/>
          <a:p>
            <a:pPr algn="just"/>
            <a:r>
              <a:rPr lang="en-US" dirty="0"/>
              <a:t>The </a:t>
            </a:r>
            <a:r>
              <a:rPr lang="en-US" u="sng" dirty="0"/>
              <a:t>Internet</a:t>
            </a:r>
            <a:r>
              <a:rPr lang="en-US" dirty="0"/>
              <a:t> is a worldwide network of computers all attached in a global networking scheme.</a:t>
            </a:r>
          </a:p>
          <a:p>
            <a:pPr algn="just"/>
            <a:endParaRPr lang="en-US" dirty="0"/>
          </a:p>
        </p:txBody>
      </p:sp>
      <p:sp>
        <p:nvSpPr>
          <p:cNvPr id="4" name="Slide Number Placeholder 3"/>
          <p:cNvSpPr>
            <a:spLocks noGrp="1"/>
          </p:cNvSpPr>
          <p:nvPr>
            <p:ph type="sldNum" sz="quarter" idx="12"/>
          </p:nvPr>
        </p:nvSpPr>
        <p:spPr/>
        <p:txBody>
          <a:bodyPr/>
          <a:lstStyle/>
          <a:p>
            <a:pPr>
              <a:defRPr/>
            </a:pPr>
            <a:fld id="{361AC69B-43B8-4DE5-90CD-B36F08482EF2}" type="slidenum">
              <a:rPr lang="en-US" smtClean="0"/>
              <a:pPr>
                <a:defRPr/>
              </a:pPr>
              <a:t>4</a:t>
            </a:fld>
            <a:endParaRPr lang="en-US"/>
          </a:p>
        </p:txBody>
      </p:sp>
    </p:spTree>
    <p:extLst>
      <p:ext uri="{BB962C8B-B14F-4D97-AF65-F5344CB8AC3E}">
        <p14:creationId xmlns:p14="http://schemas.microsoft.com/office/powerpoint/2010/main" val="2186938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txBody>
          <a:bodyPr/>
          <a:lstStyle/>
          <a:p>
            <a:r>
              <a:rPr lang="en-US" dirty="0" smtClean="0"/>
              <a:t>The Internet vs. The Web</a:t>
            </a:r>
            <a:endParaRPr lang="en-US" dirty="0"/>
          </a:p>
        </p:txBody>
      </p:sp>
      <p:sp>
        <p:nvSpPr>
          <p:cNvPr id="3" name="Content Placeholder 2"/>
          <p:cNvSpPr>
            <a:spLocks noGrp="1"/>
          </p:cNvSpPr>
          <p:nvPr>
            <p:ph idx="1"/>
          </p:nvPr>
        </p:nvSpPr>
        <p:spPr>
          <a:xfrm>
            <a:off x="1143000" y="1447800"/>
            <a:ext cx="7790688" cy="5181600"/>
          </a:xfrm>
        </p:spPr>
        <p:txBody>
          <a:bodyPr>
            <a:normAutofit/>
          </a:bodyPr>
          <a:lstStyle/>
          <a:p>
            <a:pPr algn="just"/>
            <a:r>
              <a:rPr lang="en-US" dirty="0" smtClean="0"/>
              <a:t>The </a:t>
            </a:r>
            <a:r>
              <a:rPr lang="en-US" u="sng" dirty="0"/>
              <a:t>World Wide Web</a:t>
            </a:r>
            <a:r>
              <a:rPr lang="en-US" dirty="0"/>
              <a:t> is a </a:t>
            </a:r>
            <a:r>
              <a:rPr lang="en-US" dirty="0" smtClean="0"/>
              <a:t>collection of electronic documents (containing text, graphics</a:t>
            </a:r>
            <a:r>
              <a:rPr lang="en-US" dirty="0"/>
              <a:t>, and even multimedia </a:t>
            </a:r>
            <a:r>
              <a:rPr lang="en-US" dirty="0" smtClean="0"/>
              <a:t>contents) that are linked to one another via </a:t>
            </a:r>
            <a:r>
              <a:rPr lang="en-US" i="1" dirty="0" smtClean="0"/>
              <a:t>hyperlinks</a:t>
            </a:r>
            <a:r>
              <a:rPr lang="en-US" dirty="0" smtClean="0"/>
              <a:t>.</a:t>
            </a:r>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361AC69B-43B8-4DE5-90CD-B36F08482EF2}" type="slidenum">
              <a:rPr lang="en-US" smtClean="0"/>
              <a:pPr>
                <a:defRPr/>
              </a:pPr>
              <a:t>5</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418" y="3525482"/>
            <a:ext cx="3556000" cy="3289300"/>
          </a:xfrm>
          <a:prstGeom prst="rect">
            <a:avLst/>
          </a:prstGeom>
        </p:spPr>
      </p:pic>
    </p:spTree>
    <p:extLst>
      <p:ext uri="{BB962C8B-B14F-4D97-AF65-F5344CB8AC3E}">
        <p14:creationId xmlns:p14="http://schemas.microsoft.com/office/powerpoint/2010/main" val="382164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143000" y="274638"/>
            <a:ext cx="7790688" cy="1143000"/>
          </a:xfrm>
        </p:spPr>
        <p:txBody>
          <a:bodyPr>
            <a:normAutofit fontScale="90000"/>
          </a:bodyPr>
          <a:lstStyle/>
          <a:p>
            <a:r>
              <a:rPr lang="en-GB" b="1" dirty="0" smtClean="0"/>
              <a:t/>
            </a:r>
            <a:br>
              <a:rPr lang="en-GB" b="1" dirty="0" smtClean="0"/>
            </a:br>
            <a:r>
              <a:rPr lang="en-GB" b="1" dirty="0" smtClean="0"/>
              <a:t>History of the Web</a:t>
            </a:r>
            <a:br>
              <a:rPr lang="en-GB" b="1" dirty="0" smtClean="0"/>
            </a:br>
            <a:endParaRPr lang="en-GB" dirty="0" smtClean="0"/>
          </a:p>
        </p:txBody>
      </p:sp>
      <p:sp>
        <p:nvSpPr>
          <p:cNvPr id="8195" name="Content Placeholder 2"/>
          <p:cNvSpPr>
            <a:spLocks noGrp="1"/>
          </p:cNvSpPr>
          <p:nvPr>
            <p:ph idx="1"/>
          </p:nvPr>
        </p:nvSpPr>
        <p:spPr>
          <a:xfrm>
            <a:off x="1066800" y="1905000"/>
            <a:ext cx="7498080" cy="4800600"/>
          </a:xfrm>
        </p:spPr>
        <p:txBody>
          <a:bodyPr>
            <a:normAutofit fontScale="92500" lnSpcReduction="10000"/>
          </a:bodyPr>
          <a:lstStyle/>
          <a:p>
            <a:r>
              <a:rPr lang="en-GB" dirty="0" smtClean="0">
                <a:hlinkClick r:id="rId3"/>
              </a:rPr>
              <a:t>Tim Berners-Lee</a:t>
            </a:r>
            <a:r>
              <a:rPr lang="en-GB" dirty="0" smtClean="0"/>
              <a:t> invented the World Wide Web in 1989, about 20 years after the first connection was established over what is today known as the </a:t>
            </a:r>
            <a:r>
              <a:rPr lang="en-GB" dirty="0" smtClean="0">
                <a:hlinkClick r:id="rId4"/>
              </a:rPr>
              <a:t>Internet</a:t>
            </a:r>
            <a:endParaRPr lang="en-GB" dirty="0" smtClean="0"/>
          </a:p>
          <a:p>
            <a:endParaRPr lang="en-GB" dirty="0" smtClean="0"/>
          </a:p>
          <a:p>
            <a:r>
              <a:rPr lang="en-GB" dirty="0" smtClean="0"/>
              <a:t>At </a:t>
            </a:r>
            <a:r>
              <a:rPr lang="en-GB" dirty="0"/>
              <a:t>that time, Tim was a software engineer at </a:t>
            </a:r>
            <a:r>
              <a:rPr lang="en-GB" dirty="0">
                <a:hlinkClick r:id="rId5"/>
              </a:rPr>
              <a:t>CERN</a:t>
            </a:r>
            <a:r>
              <a:rPr lang="en-GB" dirty="0"/>
              <a:t>, the large particle physics laboratory near Geneva, Switzerland. He is currently a professor at the Department of Computer Science University of </a:t>
            </a:r>
            <a:r>
              <a:rPr lang="en-GB" dirty="0" smtClean="0"/>
              <a:t>Oxford AND MIT. </a:t>
            </a:r>
            <a:endParaRPr lang="en-GB" dirty="0"/>
          </a:p>
        </p:txBody>
      </p:sp>
      <p:sp>
        <p:nvSpPr>
          <p:cNvPr id="8196"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10A01115-9FA4-46FF-8308-1A00A96E2732}" type="slidenum">
              <a:rPr lang="en-US" sz="1400" smtClean="0"/>
              <a:pPr>
                <a:defRPr/>
              </a:pPr>
              <a:t>6</a:t>
            </a:fld>
            <a:endParaRPr lang="en-US" sz="1400" smtClean="0"/>
          </a:p>
        </p:txBody>
      </p:sp>
      <p:pic>
        <p:nvPicPr>
          <p:cNvPr id="8197" name="Picture 5"/>
          <p:cNvPicPr>
            <a:picLocks noChangeAspect="1" noChangeArrowheads="1"/>
          </p:cNvPicPr>
          <p:nvPr/>
        </p:nvPicPr>
        <p:blipFill>
          <a:blip r:embed="rId6"/>
          <a:srcRect/>
          <a:stretch>
            <a:fillRect/>
          </a:stretch>
        </p:blipFill>
        <p:spPr bwMode="auto">
          <a:xfrm>
            <a:off x="6162349" y="228600"/>
            <a:ext cx="2714951"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857224" y="500042"/>
            <a:ext cx="8096255" cy="566737"/>
          </a:xfrm>
        </p:spPr>
        <p:txBody>
          <a:bodyPr>
            <a:noAutofit/>
          </a:bodyPr>
          <a:lstStyle/>
          <a:p>
            <a:pPr algn="r"/>
            <a:r>
              <a:rPr lang="en-US" sz="4000" dirty="0" smtClean="0"/>
              <a:t>Growth of Internet </a:t>
            </a:r>
            <a:r>
              <a:rPr lang="en-US" sz="2400" dirty="0" smtClean="0"/>
              <a:t>(www.internetlivestats.com)</a:t>
            </a:r>
            <a:endParaRPr lang="en-US" sz="4000" dirty="0" smtClean="0"/>
          </a:p>
        </p:txBody>
      </p:sp>
      <p:sp>
        <p:nvSpPr>
          <p:cNvPr id="7170" name="Slide Number Placeholder 5"/>
          <p:cNvSpPr>
            <a:spLocks noGrp="1"/>
          </p:cNvSpPr>
          <p:nvPr>
            <p:ph type="sldNum" sz="quarter" idx="12"/>
          </p:nvPr>
        </p:nvSpPr>
        <p:spPr>
          <a:xfrm>
            <a:off x="8229600" y="5867400"/>
            <a:ext cx="457200" cy="400050"/>
          </a:xfrm>
          <a:prstGeom prst="rect">
            <a:avLst/>
          </a:prstGeom>
          <a:noFill/>
        </p:spPr>
        <p:txBody>
          <a:bodyPr/>
          <a:lstStyle/>
          <a:p>
            <a:fld id="{6C3A8FA8-BFE0-4C74-8D3A-A98E40B62AA8}" type="slidenum">
              <a:rPr lang="en-US" sz="1800" smtClean="0"/>
              <a:pPr/>
              <a:t>7</a:t>
            </a:fld>
            <a:endParaRPr lang="en-US" dirty="0" smtClean="0"/>
          </a:p>
        </p:txBody>
      </p:sp>
      <p:pic>
        <p:nvPicPr>
          <p:cNvPr id="8" name="Picture 7" descr="users.png"/>
          <p:cNvPicPr>
            <a:picLocks noChangeAspect="1"/>
          </p:cNvPicPr>
          <p:nvPr/>
        </p:nvPicPr>
        <p:blipFill>
          <a:blip r:embed="rId3"/>
          <a:stretch>
            <a:fillRect/>
          </a:stretch>
        </p:blipFill>
        <p:spPr>
          <a:xfrm>
            <a:off x="1428728" y="1285859"/>
            <a:ext cx="7715272" cy="5426229"/>
          </a:xfrm>
          <a:prstGeom prst="rect">
            <a:avLst/>
          </a:prstGeom>
        </p:spPr>
      </p:pic>
    </p:spTree>
    <p:extLst>
      <p:ext uri="{BB962C8B-B14F-4D97-AF65-F5344CB8AC3E}">
        <p14:creationId xmlns:p14="http://schemas.microsoft.com/office/powerpoint/2010/main" val="1130129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066800" y="274638"/>
            <a:ext cx="7866888" cy="1143000"/>
          </a:xfrm>
        </p:spPr>
        <p:txBody>
          <a:bodyPr>
            <a:normAutofit fontScale="90000"/>
          </a:bodyPr>
          <a:lstStyle/>
          <a:p>
            <a:r>
              <a:rPr lang="en-GB" dirty="0" smtClean="0"/>
              <a:t>Fundamental technologies of  WWW</a:t>
            </a:r>
          </a:p>
        </p:txBody>
      </p:sp>
      <p:sp>
        <p:nvSpPr>
          <p:cNvPr id="3" name="Content Placeholder 2"/>
          <p:cNvSpPr>
            <a:spLocks noGrp="1"/>
          </p:cNvSpPr>
          <p:nvPr>
            <p:ph idx="1"/>
          </p:nvPr>
        </p:nvSpPr>
        <p:spPr>
          <a:xfrm>
            <a:off x="1066800" y="1143000"/>
            <a:ext cx="7866888" cy="5105400"/>
          </a:xfrm>
        </p:spPr>
        <p:txBody>
          <a:bodyPr>
            <a:normAutofit fontScale="85000" lnSpcReduction="20000"/>
          </a:bodyPr>
          <a:lstStyle/>
          <a:p>
            <a:r>
              <a:rPr lang="en-GB" sz="2400" dirty="0"/>
              <a:t>WEB BROWSER:  </a:t>
            </a:r>
            <a:r>
              <a:rPr lang="en-US" sz="2400" dirty="0"/>
              <a:t>A web browser is a piece of software that lets you navigate to </a:t>
            </a:r>
            <a:r>
              <a:rPr lang="en-GB" sz="2400" dirty="0"/>
              <a:t>and display web pages.</a:t>
            </a:r>
          </a:p>
          <a:p>
            <a:endParaRPr lang="en-US" sz="2400" dirty="0" smtClean="0"/>
          </a:p>
          <a:p>
            <a:r>
              <a:rPr lang="en-US" sz="2400" dirty="0" smtClean="0"/>
              <a:t>WEB CLIENT:</a:t>
            </a:r>
            <a:r>
              <a:rPr lang="en-US" sz="2400" dirty="0" smtClean="0">
                <a:cs typeface="Arial" pitchFamily="34" charset="0"/>
              </a:rPr>
              <a:t> </a:t>
            </a:r>
            <a:r>
              <a:rPr lang="en-US" sz="2400" dirty="0">
                <a:cs typeface="Arial" pitchFamily="34" charset="0"/>
              </a:rPr>
              <a:t>Requests </a:t>
            </a:r>
            <a:r>
              <a:rPr lang="en-US" sz="2400" dirty="0" smtClean="0">
                <a:cs typeface="Arial" pitchFamily="34" charset="0"/>
              </a:rPr>
              <a:t>and receives WEB PAGES </a:t>
            </a:r>
            <a:r>
              <a:rPr lang="en-US" sz="2400" dirty="0">
                <a:cs typeface="Arial" pitchFamily="34" charset="0"/>
              </a:rPr>
              <a:t>from </a:t>
            </a:r>
            <a:r>
              <a:rPr lang="en-US" sz="2400" dirty="0" smtClean="0">
                <a:cs typeface="Arial" pitchFamily="34" charset="0"/>
              </a:rPr>
              <a:t>server.</a:t>
            </a:r>
          </a:p>
          <a:p>
            <a:endParaRPr lang="en-US" sz="2400" dirty="0" smtClean="0">
              <a:cs typeface="Arial" pitchFamily="34" charset="0"/>
            </a:endParaRPr>
          </a:p>
          <a:p>
            <a:r>
              <a:rPr lang="en-US" sz="2400" dirty="0" smtClean="0"/>
              <a:t>WEB SERVER: Receives and responds to request </a:t>
            </a:r>
            <a:r>
              <a:rPr lang="en-US" sz="2400" dirty="0"/>
              <a:t>for </a:t>
            </a:r>
            <a:r>
              <a:rPr lang="en-US" sz="2400" dirty="0" smtClean="0"/>
              <a:t>WEB PAGES by clients</a:t>
            </a:r>
          </a:p>
          <a:p>
            <a:endParaRPr lang="en-US" sz="2400" dirty="0" smtClean="0"/>
          </a:p>
          <a:p>
            <a:pPr>
              <a:defRPr/>
            </a:pPr>
            <a:r>
              <a:rPr lang="en-GB" sz="2400" dirty="0" smtClean="0"/>
              <a:t>HTML</a:t>
            </a:r>
            <a:r>
              <a:rPr lang="en-GB" sz="2400" dirty="0"/>
              <a:t>: </a:t>
            </a:r>
            <a:r>
              <a:rPr lang="en-GB" sz="2400" dirty="0" err="1"/>
              <a:t>HyperText</a:t>
            </a:r>
            <a:r>
              <a:rPr lang="en-GB" sz="2400" dirty="0"/>
              <a:t> </a:t>
            </a:r>
            <a:r>
              <a:rPr lang="en-GB" sz="2400" i="1" dirty="0" err="1"/>
              <a:t>Markup</a:t>
            </a:r>
            <a:r>
              <a:rPr lang="en-GB" sz="2400" i="1" dirty="0"/>
              <a:t> Language</a:t>
            </a:r>
            <a:r>
              <a:rPr lang="en-GB" sz="2400" dirty="0"/>
              <a:t>. The publishing format for the Web, including the ability to format documents and link to other documents and resources</a:t>
            </a:r>
            <a:r>
              <a:rPr lang="en-GB" sz="2400" dirty="0" smtClean="0"/>
              <a:t>.</a:t>
            </a:r>
          </a:p>
          <a:p>
            <a:pPr marL="0" indent="0">
              <a:buFont typeface="Wingdings" pitchFamily="2" charset="2"/>
              <a:buNone/>
              <a:defRPr/>
            </a:pPr>
            <a:endParaRPr lang="en-GB" sz="2400" dirty="0"/>
          </a:p>
          <a:p>
            <a:pPr>
              <a:defRPr/>
            </a:pPr>
            <a:r>
              <a:rPr lang="en-GB" sz="2400" dirty="0" smtClean="0"/>
              <a:t>HTTP (Hypertext </a:t>
            </a:r>
            <a:r>
              <a:rPr lang="en-GB" sz="2400" dirty="0"/>
              <a:t>Transfer </a:t>
            </a:r>
            <a:r>
              <a:rPr lang="en-GB" sz="2400" dirty="0" smtClean="0"/>
              <a:t>Protocol):  allows </a:t>
            </a:r>
            <a:r>
              <a:rPr lang="en-GB" sz="2400" dirty="0"/>
              <a:t>for the retrieval of linked resources from across the </a:t>
            </a:r>
            <a:r>
              <a:rPr lang="en-GB" sz="2400" dirty="0" smtClean="0"/>
              <a:t>Web</a:t>
            </a:r>
          </a:p>
          <a:p>
            <a:pPr>
              <a:defRPr/>
            </a:pPr>
            <a:endParaRPr lang="en-GB" sz="2400" dirty="0"/>
          </a:p>
          <a:p>
            <a:pPr>
              <a:defRPr/>
            </a:pPr>
            <a:r>
              <a:rPr lang="en-GB" sz="2400" dirty="0" smtClean="0"/>
              <a:t>URL (Uniform </a:t>
            </a:r>
            <a:r>
              <a:rPr lang="en-GB" sz="2400" dirty="0"/>
              <a:t>Resource </a:t>
            </a:r>
            <a:r>
              <a:rPr lang="en-GB" sz="2400" dirty="0" smtClean="0"/>
              <a:t>Locator): </a:t>
            </a:r>
            <a:r>
              <a:rPr lang="en-GB" sz="2400" dirty="0"/>
              <a:t>A kind of “address” that is unique to each resource on the </a:t>
            </a:r>
            <a:r>
              <a:rPr lang="en-GB" sz="2400" dirty="0" smtClean="0"/>
              <a:t>Web.</a:t>
            </a:r>
          </a:p>
          <a:p>
            <a:pPr marL="0" indent="0">
              <a:buFont typeface="Wingdings" pitchFamily="2" charset="2"/>
              <a:buNone/>
              <a:defRPr/>
            </a:pPr>
            <a:endParaRPr lang="en-GB" sz="2400" dirty="0" smtClean="0"/>
          </a:p>
          <a:p>
            <a:pPr>
              <a:defRPr/>
            </a:pPr>
            <a:endParaRPr lang="en-GB" sz="2400" dirty="0"/>
          </a:p>
        </p:txBody>
      </p:sp>
      <p:sp>
        <p:nvSpPr>
          <p:cNvPr id="4" name="Slide Number Placeholder 3"/>
          <p:cNvSpPr>
            <a:spLocks noGrp="1"/>
          </p:cNvSpPr>
          <p:nvPr>
            <p:ph type="sldNum" sz="quarter" idx="12"/>
          </p:nvPr>
        </p:nvSpPr>
        <p:spPr/>
        <p:txBody>
          <a:bodyPr/>
          <a:lstStyle/>
          <a:p>
            <a:pPr>
              <a:defRPr/>
            </a:pPr>
            <a:fld id="{1FC4F481-30EE-400E-A3D6-08CDC21B6E82}" type="slidenum">
              <a:rPr lang="en-US" smtClean="0">
                <a:solidFill>
                  <a:schemeClr val="tx1"/>
                </a:solidFill>
              </a:rPr>
              <a:pPr>
                <a:defRPr/>
              </a:pPr>
              <a:t>8</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How the Web Works?</a:t>
            </a:r>
          </a:p>
        </p:txBody>
      </p:sp>
      <p:sp>
        <p:nvSpPr>
          <p:cNvPr id="17411" name="Rectangle 3"/>
          <p:cNvSpPr>
            <a:spLocks noGrp="1" noChangeArrowheads="1"/>
          </p:cNvSpPr>
          <p:nvPr>
            <p:ph idx="1"/>
          </p:nvPr>
        </p:nvSpPr>
        <p:spPr>
          <a:xfrm>
            <a:off x="1219200" y="1600200"/>
            <a:ext cx="7658100" cy="990600"/>
          </a:xfrm>
        </p:spPr>
        <p:txBody>
          <a:bodyPr>
            <a:normAutofit fontScale="85000" lnSpcReduction="10000"/>
          </a:bodyPr>
          <a:lstStyle/>
          <a:p>
            <a:r>
              <a:rPr lang="en-US" dirty="0" smtClean="0"/>
              <a:t>WWW use classical client / server architecture</a:t>
            </a:r>
          </a:p>
          <a:p>
            <a:pPr lvl="1"/>
            <a:r>
              <a:rPr lang="en-US" dirty="0" smtClean="0"/>
              <a:t>HTTP is text-based request-response protocol</a:t>
            </a:r>
          </a:p>
        </p:txBody>
      </p:sp>
      <p:sp>
        <p:nvSpPr>
          <p:cNvPr id="17" name="Slide Number Placeholder 3"/>
          <p:cNvSpPr>
            <a:spLocks noGrp="1"/>
          </p:cNvSpPr>
          <p:nvPr>
            <p:ph type="sldNum" sz="quarter" idx="12"/>
          </p:nvPr>
        </p:nvSpPr>
        <p:spPr>
          <a:xfrm>
            <a:off x="457200" y="6245225"/>
            <a:ext cx="685800" cy="476250"/>
          </a:xfrm>
        </p:spPr>
        <p:style>
          <a:lnRef idx="2">
            <a:schemeClr val="dk1"/>
          </a:lnRef>
          <a:fillRef idx="1">
            <a:schemeClr val="lt1"/>
          </a:fillRef>
          <a:effectRef idx="0">
            <a:schemeClr val="dk1"/>
          </a:effectRef>
          <a:fontRef idx="minor">
            <a:schemeClr val="dk1"/>
          </a:fontRef>
        </p:style>
        <p:txBody>
          <a:bodyPr/>
          <a:lstStyle/>
          <a:p>
            <a:pPr algn="l">
              <a:defRPr/>
            </a:pPr>
            <a:fld id="{375FBE50-F5E9-411C-8CE3-B730D1D1FDB0}" type="slidenum">
              <a:rPr lang="en-US" smtClean="0">
                <a:solidFill>
                  <a:schemeClr val="tx1"/>
                </a:solidFill>
                <a:effectLst>
                  <a:outerShdw blurRad="38100" dist="38100" dir="2700000" algn="tl">
                    <a:srgbClr val="000000">
                      <a:alpha val="43137"/>
                    </a:srgbClr>
                  </a:outerShdw>
                </a:effectLst>
              </a:rPr>
              <a:pPr algn="l">
                <a:defRPr/>
              </a:pPr>
              <a:t>9</a:t>
            </a:fld>
            <a:endParaRPr lang="en-US" dirty="0">
              <a:solidFill>
                <a:schemeClr val="tx1"/>
              </a:solidFill>
              <a:effectLst>
                <a:outerShdw blurRad="38100" dist="38100" dir="2700000" algn="tl">
                  <a:srgbClr val="000000">
                    <a:alpha val="43137"/>
                  </a:srgbClr>
                </a:outerShdw>
              </a:effectLst>
            </a:endParaRPr>
          </a:p>
        </p:txBody>
      </p:sp>
      <p:grpSp>
        <p:nvGrpSpPr>
          <p:cNvPr id="2" name="Group 28"/>
          <p:cNvGrpSpPr>
            <a:grpSpLocks/>
          </p:cNvGrpSpPr>
          <p:nvPr/>
        </p:nvGrpSpPr>
        <p:grpSpPr bwMode="auto">
          <a:xfrm>
            <a:off x="2971800" y="3174562"/>
            <a:ext cx="3352800" cy="676629"/>
            <a:chOff x="1776" y="1680"/>
            <a:chExt cx="1728" cy="352"/>
          </a:xfrm>
          <a:solidFill>
            <a:schemeClr val="accent5">
              <a:lumMod val="60000"/>
              <a:lumOff val="40000"/>
              <a:alpha val="30000"/>
            </a:schemeClr>
          </a:solidFill>
        </p:grpSpPr>
        <p:sp>
          <p:nvSpPr>
            <p:cNvPr id="874525"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cs typeface="Arial" charset="0"/>
              </a:endParaRPr>
            </a:p>
          </p:txBody>
        </p:sp>
        <p:sp>
          <p:nvSpPr>
            <p:cNvPr id="874526"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p>
              <a:pPr algn="ctr">
                <a:spcBef>
                  <a:spcPct val="50000"/>
                </a:spcBef>
                <a:defRPr/>
              </a:pPr>
              <a:r>
                <a:rPr lang="en-US" sz="2000" b="1" dirty="0">
                  <a:effectLst>
                    <a:outerShdw blurRad="38100" dist="38100" dir="2700000" algn="tl">
                      <a:srgbClr val="000000">
                        <a:alpha val="43137"/>
                      </a:srgbClr>
                    </a:outerShdw>
                  </a:effectLst>
                  <a:cs typeface="Arial" charset="0"/>
                </a:rPr>
                <a:t>Page request</a:t>
              </a:r>
            </a:p>
          </p:txBody>
        </p:sp>
      </p:grpSp>
      <p:sp>
        <p:nvSpPr>
          <p:cNvPr id="874527" name="Text Box 31"/>
          <p:cNvSpPr txBox="1">
            <a:spLocks noChangeArrowheads="1"/>
          </p:cNvSpPr>
          <p:nvPr/>
        </p:nvSpPr>
        <p:spPr bwMode="auto">
          <a:xfrm>
            <a:off x="304800" y="5280025"/>
            <a:ext cx="2851150" cy="892175"/>
          </a:xfrm>
          <a:prstGeom prst="rect">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a:spcBef>
                <a:spcPct val="50000"/>
              </a:spcBef>
              <a:defRPr/>
            </a:pPr>
            <a:r>
              <a:rPr lang="en-US" sz="2600" b="1" dirty="0">
                <a:solidFill>
                  <a:srgbClr val="EBFFD2"/>
                </a:solidFill>
                <a:effectLst>
                  <a:outerShdw blurRad="38100" dist="38100" dir="2700000" algn="tl">
                    <a:srgbClr val="000000">
                      <a:alpha val="43137"/>
                    </a:srgbClr>
                  </a:outerShdw>
                </a:effectLst>
                <a:cs typeface="Arial" charset="0"/>
              </a:rPr>
              <a:t>Client running a Web Browser</a:t>
            </a:r>
          </a:p>
        </p:txBody>
      </p:sp>
      <p:sp>
        <p:nvSpPr>
          <p:cNvPr id="874528" name="Text Box 32"/>
          <p:cNvSpPr txBox="1">
            <a:spLocks noChangeArrowheads="1"/>
          </p:cNvSpPr>
          <p:nvPr/>
        </p:nvSpPr>
        <p:spPr bwMode="auto">
          <a:xfrm>
            <a:off x="4572000" y="5181600"/>
            <a:ext cx="4114800" cy="1292225"/>
          </a:xfrm>
          <a:prstGeom prst="rect">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spcBef>
                <a:spcPct val="50000"/>
              </a:spcBef>
              <a:defRPr/>
            </a:pPr>
            <a:r>
              <a:rPr lang="en-US" sz="2600" b="1" dirty="0">
                <a:solidFill>
                  <a:srgbClr val="EBFFD2"/>
                </a:solidFill>
                <a:effectLst>
                  <a:outerShdw blurRad="38100" dist="38100" dir="2700000" algn="tl">
                    <a:srgbClr val="000000">
                      <a:alpha val="43137"/>
                    </a:srgbClr>
                  </a:outerShdw>
                </a:effectLst>
                <a:cs typeface="Arial" charset="0"/>
              </a:rPr>
              <a:t>Server running Web Server Software   (IIS, Apache, etc.)</a:t>
            </a:r>
          </a:p>
        </p:txBody>
      </p:sp>
      <p:grpSp>
        <p:nvGrpSpPr>
          <p:cNvPr id="17416" name="Group 3"/>
          <p:cNvGrpSpPr>
            <a:grpSpLocks/>
          </p:cNvGrpSpPr>
          <p:nvPr/>
        </p:nvGrpSpPr>
        <p:grpSpPr bwMode="auto">
          <a:xfrm>
            <a:off x="2971800" y="4211638"/>
            <a:ext cx="3352800" cy="698500"/>
            <a:chOff x="3200400" y="3962400"/>
            <a:chExt cx="2895600" cy="485775"/>
          </a:xfrm>
        </p:grpSpPr>
        <p:sp>
          <p:nvSpPr>
            <p:cNvPr id="874530"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cs typeface="Arial" charset="0"/>
              </a:endParaRPr>
            </a:p>
          </p:txBody>
        </p:sp>
        <p:sp>
          <p:nvSpPr>
            <p:cNvPr id="874531" name="Text Box 35"/>
            <p:cNvSpPr txBox="1">
              <a:spLocks noChangeArrowheads="1"/>
            </p:cNvSpPr>
            <p:nvPr/>
          </p:nvSpPr>
          <p:spPr bwMode="auto">
            <a:xfrm>
              <a:off x="3810506" y="4071699"/>
              <a:ext cx="1949594" cy="278217"/>
            </a:xfrm>
            <a:prstGeom prst="rect">
              <a:avLst/>
            </a:prstGeom>
            <a:noFill/>
            <a:ln w="12700" cap="sq">
              <a:noFill/>
              <a:miter lim="800000"/>
              <a:headEnd type="none" w="sm" len="sm"/>
              <a:tailEnd type="none" w="sm" len="sm"/>
            </a:ln>
            <a:effectLst/>
          </p:spPr>
          <p:txBody>
            <a:bodyPr>
              <a:spAutoFit/>
            </a:bodyPr>
            <a:lstStyle/>
            <a:p>
              <a:pPr algn="ctr">
                <a:spcBef>
                  <a:spcPct val="50000"/>
                </a:spcBef>
                <a:defRPr/>
              </a:pPr>
              <a:r>
                <a:rPr lang="en-US" sz="2000" b="1" dirty="0">
                  <a:effectLst>
                    <a:outerShdw blurRad="38100" dist="38100" dir="2700000" algn="tl">
                      <a:srgbClr val="000000">
                        <a:alpha val="43137"/>
                      </a:srgbClr>
                    </a:outerShdw>
                  </a:effectLst>
                  <a:cs typeface="Arial" charset="0"/>
                </a:rPr>
                <a:t>Server response</a:t>
              </a:r>
            </a:p>
          </p:txBody>
        </p:sp>
      </p:grpSp>
      <p:sp>
        <p:nvSpPr>
          <p:cNvPr id="874533" name="Text Box 37"/>
          <p:cNvSpPr txBox="1">
            <a:spLocks noChangeArrowheads="1"/>
          </p:cNvSpPr>
          <p:nvPr/>
        </p:nvSpPr>
        <p:spPr bwMode="auto">
          <a:xfrm>
            <a:off x="3875088" y="2819400"/>
            <a:ext cx="1293812" cy="461963"/>
          </a:xfrm>
          <a:prstGeom prst="rect">
            <a:avLst/>
          </a:prstGeom>
          <a:noFill/>
          <a:ln w="12700" cap="sq">
            <a:noFill/>
            <a:miter lim="800000"/>
            <a:headEnd type="none" w="sm" len="sm"/>
            <a:tailEnd type="none" w="sm" len="sm"/>
          </a:ln>
          <a:effectLst/>
        </p:spPr>
        <p:txBody>
          <a:bodyPr>
            <a:spAutoFit/>
          </a:bodyPr>
          <a:lstStyle/>
          <a:p>
            <a:pPr algn="ctr">
              <a:spcBef>
                <a:spcPct val="50000"/>
              </a:spcBef>
              <a:defRPr/>
            </a:pPr>
            <a:r>
              <a:rPr lang="en-US" b="1" dirty="0">
                <a:solidFill>
                  <a:srgbClr val="EBFFD2"/>
                </a:solidFill>
                <a:effectLst>
                  <a:outerShdw blurRad="38100" dist="38100" dir="2700000" algn="tl">
                    <a:srgbClr val="000000">
                      <a:alpha val="43137"/>
                    </a:srgbClr>
                  </a:outerShdw>
                </a:effectLst>
                <a:cs typeface="Arial" charset="0"/>
              </a:rPr>
              <a:t>HTTP</a:t>
            </a:r>
          </a:p>
        </p:txBody>
      </p:sp>
      <p:sp>
        <p:nvSpPr>
          <p:cNvPr id="874534" name="Text Box 38"/>
          <p:cNvSpPr txBox="1">
            <a:spLocks noChangeArrowheads="1"/>
          </p:cNvSpPr>
          <p:nvPr/>
        </p:nvSpPr>
        <p:spPr bwMode="auto">
          <a:xfrm>
            <a:off x="4310063" y="3971925"/>
            <a:ext cx="947737" cy="400050"/>
          </a:xfrm>
          <a:prstGeom prst="rect">
            <a:avLst/>
          </a:prstGeom>
          <a:noFill/>
          <a:ln w="12700" cap="sq">
            <a:noFill/>
            <a:miter lim="800000"/>
            <a:headEnd type="none" w="sm" len="sm"/>
            <a:tailEnd type="none" w="sm" len="sm"/>
          </a:ln>
          <a:effectLst/>
        </p:spPr>
        <p:txBody>
          <a:bodyPr>
            <a:spAutoFit/>
          </a:bodyPr>
          <a:lstStyle/>
          <a:p>
            <a:pPr algn="ctr">
              <a:spcBef>
                <a:spcPct val="50000"/>
              </a:spcBef>
              <a:defRPr/>
            </a:pPr>
            <a:r>
              <a:rPr lang="en-US" sz="2000" b="1" dirty="0">
                <a:solidFill>
                  <a:srgbClr val="EBFFD2"/>
                </a:solidFill>
                <a:effectLst>
                  <a:outerShdw blurRad="38100" dist="38100" dir="2700000" algn="tl">
                    <a:srgbClr val="000000">
                      <a:alpha val="43137"/>
                    </a:srgbClr>
                  </a:outerShdw>
                </a:effectLst>
                <a:cs typeface="Arial" charset="0"/>
              </a:rPr>
              <a:t>HTTP</a:t>
            </a:r>
          </a:p>
        </p:txBody>
      </p:sp>
      <p:grpSp>
        <p:nvGrpSpPr>
          <p:cNvPr id="17419" name="Group 2"/>
          <p:cNvGrpSpPr>
            <a:grpSpLocks/>
          </p:cNvGrpSpPr>
          <p:nvPr/>
        </p:nvGrpSpPr>
        <p:grpSpPr bwMode="auto">
          <a:xfrm>
            <a:off x="581025" y="2638425"/>
            <a:ext cx="2438400" cy="2438400"/>
            <a:chOff x="228600" y="224864"/>
            <a:chExt cx="2438400" cy="2438400"/>
          </a:xfrm>
        </p:grpSpPr>
        <p:pic>
          <p:nvPicPr>
            <p:cNvPr id="17421" name="Picture 2" descr="http://askyourpc.com/media/blogs/a/images_2/Computer-256x256.png"/>
            <p:cNvPicPr>
              <a:picLocks noChangeAspect="1" noChangeArrowheads="1"/>
            </p:cNvPicPr>
            <p:nvPr/>
          </p:nvPicPr>
          <p:blipFill>
            <a:blip r:embed="rId3"/>
            <a:srcRect/>
            <a:stretch>
              <a:fillRect/>
            </a:stretch>
          </p:blipFill>
          <p:spPr bwMode="auto">
            <a:xfrm flipH="1">
              <a:off x="228600" y="224864"/>
              <a:ext cx="2438400" cy="2438400"/>
            </a:xfrm>
            <a:prstGeom prst="rect">
              <a:avLst/>
            </a:prstGeom>
            <a:noFill/>
            <a:ln w="9525">
              <a:noFill/>
              <a:miter lim="800000"/>
              <a:headEnd/>
              <a:tailEnd/>
            </a:ln>
          </p:spPr>
        </p:pic>
        <p:pic>
          <p:nvPicPr>
            <p:cNvPr id="20" name="Picture 36" descr="website-windo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17420" name="Picture 4" descr="http://www.iconarchive.com/icons/visualpharm/hardware/256/server-icon.png"/>
          <p:cNvPicPr>
            <a:picLocks noChangeAspect="1" noChangeArrowheads="1"/>
          </p:cNvPicPr>
          <p:nvPr/>
        </p:nvPicPr>
        <p:blipFill>
          <a:blip r:embed="rId5"/>
          <a:srcRect/>
          <a:stretch>
            <a:fillRect/>
          </a:stretch>
        </p:blipFill>
        <p:spPr bwMode="auto">
          <a:xfrm>
            <a:off x="6400800" y="3019425"/>
            <a:ext cx="2011363" cy="201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9948</TotalTime>
  <Words>2812</Words>
  <Application>Microsoft Office PowerPoint</Application>
  <PresentationFormat>On-screen Show (4:3)</PresentationFormat>
  <Paragraphs>249</Paragraphs>
  <Slides>19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Consolas</vt:lpstr>
      <vt:lpstr>Gill Sans MT</vt:lpstr>
      <vt:lpstr>Söhne</vt:lpstr>
      <vt:lpstr>Times New Roman</vt:lpstr>
      <vt:lpstr>Verdana</vt:lpstr>
      <vt:lpstr>Wingdings</vt:lpstr>
      <vt:lpstr>Wingdings 2</vt:lpstr>
      <vt:lpstr>Solstice</vt:lpstr>
      <vt:lpstr>CSC406: Net-centric Computing   Introduction to Web Development</vt:lpstr>
      <vt:lpstr>Course Outline</vt:lpstr>
      <vt:lpstr>Learning  Outcomes</vt:lpstr>
      <vt:lpstr>The Internet vs. The Web</vt:lpstr>
      <vt:lpstr>The Internet vs. The Web</vt:lpstr>
      <vt:lpstr> History of the Web </vt:lpstr>
      <vt:lpstr>Growth of Internet (www.internetlivestats.com)</vt:lpstr>
      <vt:lpstr>Fundamental technologies of  WWW</vt:lpstr>
      <vt:lpstr>How the Web Works?</vt:lpstr>
      <vt:lpstr>Web  Client</vt:lpstr>
      <vt:lpstr>Web Server</vt:lpstr>
      <vt:lpstr>HTTP Hypertext Transfer Protocol</vt:lpstr>
      <vt:lpstr>URL Uniform Resource Locator</vt:lpstr>
      <vt:lpstr>What is a Web Page?</vt:lpstr>
      <vt:lpstr>Creating HTML Pages</vt:lpstr>
      <vt:lpstr>Creating HTML using notepad</vt:lpstr>
      <vt:lpstr>Running html in the browser</vt:lpstr>
      <vt:lpstr>Creating a simple web page</vt:lpstr>
      <vt:lpstr>Creating a simple web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CSC1226 Foundation of Web Programming</dc:title>
  <dc:creator>A.A.Datti</dc:creator>
  <cp:lastModifiedBy>User</cp:lastModifiedBy>
  <cp:revision>124</cp:revision>
  <cp:lastPrinted>1601-01-01T00:00:00Z</cp:lastPrinted>
  <dcterms:created xsi:type="dcterms:W3CDTF">2002-01-17T02:49:49Z</dcterms:created>
  <dcterms:modified xsi:type="dcterms:W3CDTF">2023-11-24T16:28:14Z</dcterms:modified>
</cp:coreProperties>
</file>