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3"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4"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6"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7"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8"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9"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1"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2"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3"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4"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5"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46"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1"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66"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67"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70"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1"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4"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5"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7" name="PlaceHolder 2"/>
          <p:cNvSpPr>
            <a:spLocks noGrp="1"/>
          </p:cNvSpPr>
          <p:nvPr>
            <p:ph type="body"/>
          </p:nvPr>
        </p:nvSpPr>
        <p:spPr>
          <a:xfrm>
            <a:off x="1097280" y="184572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78" name="PlaceHolder 3"/>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1"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2"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3" name="PlaceHolder 5"/>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5" name="PlaceHolder 2"/>
          <p:cNvSpPr>
            <a:spLocks noGrp="1"/>
          </p:cNvSpPr>
          <p:nvPr>
            <p:ph type="body"/>
          </p:nvPr>
        </p:nvSpPr>
        <p:spPr>
          <a:xfrm>
            <a:off x="109728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6" name="PlaceHolder 3"/>
          <p:cNvSpPr>
            <a:spLocks noGrp="1"/>
          </p:cNvSpPr>
          <p:nvPr>
            <p:ph type="body"/>
          </p:nvPr>
        </p:nvSpPr>
        <p:spPr>
          <a:xfrm>
            <a:off x="449820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7" name="PlaceHolder 4"/>
          <p:cNvSpPr>
            <a:spLocks noGrp="1"/>
          </p:cNvSpPr>
          <p:nvPr>
            <p:ph type="body"/>
          </p:nvPr>
        </p:nvSpPr>
        <p:spPr>
          <a:xfrm>
            <a:off x="7899120" y="184572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8" name="PlaceHolder 5"/>
          <p:cNvSpPr>
            <a:spLocks noGrp="1"/>
          </p:cNvSpPr>
          <p:nvPr>
            <p:ph type="body"/>
          </p:nvPr>
        </p:nvSpPr>
        <p:spPr>
          <a:xfrm>
            <a:off x="109728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89" name="PlaceHolder 6"/>
          <p:cNvSpPr>
            <a:spLocks noGrp="1"/>
          </p:cNvSpPr>
          <p:nvPr>
            <p:ph type="body"/>
          </p:nvPr>
        </p:nvSpPr>
        <p:spPr>
          <a:xfrm>
            <a:off x="449820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90" name="PlaceHolder 7"/>
          <p:cNvSpPr>
            <a:spLocks noGrp="1"/>
          </p:cNvSpPr>
          <p:nvPr>
            <p:ph type="body"/>
          </p:nvPr>
        </p:nvSpPr>
        <p:spPr>
          <a:xfrm>
            <a:off x="7899120" y="3947040"/>
            <a:ext cx="323856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4" name="PlaceHolder 2"/>
          <p:cNvSpPr>
            <a:spLocks noGrp="1"/>
          </p:cNvSpPr>
          <p:nvPr>
            <p:ph type="body"/>
          </p:nvPr>
        </p:nvSpPr>
        <p:spPr>
          <a:xfrm>
            <a:off x="1097280" y="1845720"/>
            <a:ext cx="100580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17"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2" name="PlaceHolder 3"/>
          <p:cNvSpPr>
            <a:spLocks noGrp="1"/>
          </p:cNvSpPr>
          <p:nvPr>
            <p:ph type="body"/>
          </p:nvPr>
        </p:nvSpPr>
        <p:spPr>
          <a:xfrm>
            <a:off x="625140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3" name="PlaceHolder 4"/>
          <p:cNvSpPr>
            <a:spLocks noGrp="1"/>
          </p:cNvSpPr>
          <p:nvPr>
            <p:ph type="body"/>
          </p:nvPr>
        </p:nvSpPr>
        <p:spPr>
          <a:xfrm>
            <a:off x="109728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1097280" y="1845720"/>
            <a:ext cx="4908240" cy="4023000"/>
          </a:xfrm>
          <a:prstGeom prst="rect">
            <a:avLst/>
          </a:prstGeom>
        </p:spPr>
        <p:txBody>
          <a:bodyPr lIns="0" rIns="0" tIns="0" bIns="0">
            <a:normAutofit/>
          </a:bodyPr>
          <a:p>
            <a:endParaRPr b="0" lang="en-US" sz="2000" spc="-1" strike="noStrike">
              <a:solidFill>
                <a:srgbClr val="404040"/>
              </a:solidFill>
              <a:latin typeface="Calibri"/>
            </a:endParaRPr>
          </a:p>
        </p:txBody>
      </p:sp>
      <p:sp>
        <p:nvSpPr>
          <p:cNvPr id="26"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27" name="PlaceHolder 4"/>
          <p:cNvSpPr>
            <a:spLocks noGrp="1"/>
          </p:cNvSpPr>
          <p:nvPr>
            <p:ph type="body"/>
          </p:nvPr>
        </p:nvSpPr>
        <p:spPr>
          <a:xfrm>
            <a:off x="6251400" y="394704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109728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0" name="PlaceHolder 3"/>
          <p:cNvSpPr>
            <a:spLocks noGrp="1"/>
          </p:cNvSpPr>
          <p:nvPr>
            <p:ph type="body"/>
          </p:nvPr>
        </p:nvSpPr>
        <p:spPr>
          <a:xfrm>
            <a:off x="6251400" y="1845720"/>
            <a:ext cx="4908240" cy="1918800"/>
          </a:xfrm>
          <a:prstGeom prst="rect">
            <a:avLst/>
          </a:prstGeom>
        </p:spPr>
        <p:txBody>
          <a:bodyPr lIns="0" rIns="0" tIns="0" bIns="0">
            <a:normAutofit/>
          </a:bodyPr>
          <a:p>
            <a:endParaRPr b="0" lang="en-US" sz="2000" spc="-1" strike="noStrike">
              <a:solidFill>
                <a:srgbClr val="404040"/>
              </a:solidFill>
              <a:latin typeface="Calibri"/>
            </a:endParaRPr>
          </a:p>
        </p:txBody>
      </p:sp>
      <p:sp>
        <p:nvSpPr>
          <p:cNvPr id="31" name="PlaceHolder 4"/>
          <p:cNvSpPr>
            <a:spLocks noGrp="1"/>
          </p:cNvSpPr>
          <p:nvPr>
            <p:ph type="body"/>
          </p:nvPr>
        </p:nvSpPr>
        <p:spPr>
          <a:xfrm>
            <a:off x="1097280" y="3947040"/>
            <a:ext cx="10058040" cy="191880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p>
            <a:pPr>
              <a:lnSpc>
                <a:spcPct val="85000"/>
              </a:lnSpc>
            </a:pPr>
            <a:r>
              <a:rPr b="0" lang="en-US" sz="8000" spc="-52"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noAutofit/>
          </a:bodyPr>
          <a:p>
            <a:pPr>
              <a:lnSpc>
                <a:spcPct val="100000"/>
              </a:lnSpc>
            </a:pPr>
            <a:fld id="{5F3F4EB7-BF43-44E1-9CCD-7CE7A6FCF4C8}" type="datetime">
              <a:rPr b="0" lang="en-US" sz="900" spc="-1" strike="noStrike">
                <a:solidFill>
                  <a:srgbClr val="ffffff"/>
                </a:solidFill>
                <a:latin typeface="Calibri"/>
              </a:rPr>
              <a:t>1/19/21</a:t>
            </a:fld>
            <a:endParaRPr b="0" lang="en-US" sz="900" spc="-1" strike="noStrike">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noAutofit/>
          </a:bodyPr>
          <a:p>
            <a:endParaRPr b="0" lang="en-US" sz="2400" spc="-1" strike="noStrike">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07201C90-0A3A-4265-B5D6-532F59CABB86}" type="slidenum">
              <a:rPr b="0" lang="en-US" sz="1050" spc="-1" strike="noStrike">
                <a:solidFill>
                  <a:srgbClr val="ffffff"/>
                </a:solidFill>
                <a:latin typeface="Calibri"/>
              </a:rPr>
              <a:t>&lt;number&gt;</a:t>
            </a:fld>
            <a:endParaRPr b="0" lang="en-US" sz="1050" spc="-1" strike="noStrike">
              <a:latin typeface="Times New Roman"/>
            </a:endParaRPr>
          </a:p>
        </p:txBody>
      </p:sp>
      <p:sp>
        <p:nvSpPr>
          <p:cNvPr id="9" name="Line 10"/>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noAutofit/>
          </a:bodyPr>
          <a:p>
            <a:pPr>
              <a:lnSpc>
                <a:spcPct val="85000"/>
              </a:lnSpc>
            </a:pPr>
            <a:r>
              <a:rPr b="0" lang="en-US" sz="4800" spc="-52"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noAutofit/>
          </a:bodyPr>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6"/>
          <p:cNvSpPr>
            <a:spLocks noGrp="1"/>
          </p:cNvSpPr>
          <p:nvPr>
            <p:ph type="dt"/>
          </p:nvPr>
        </p:nvSpPr>
        <p:spPr>
          <a:xfrm>
            <a:off x="1097280" y="6459840"/>
            <a:ext cx="2471760" cy="364680"/>
          </a:xfrm>
          <a:prstGeom prst="rect">
            <a:avLst/>
          </a:prstGeom>
        </p:spPr>
        <p:txBody>
          <a:bodyPr anchor="ctr">
            <a:noAutofit/>
          </a:bodyPr>
          <a:p>
            <a:pPr>
              <a:lnSpc>
                <a:spcPct val="100000"/>
              </a:lnSpc>
            </a:pPr>
            <a:fld id="{B26C2CD2-32E1-4CF9-A7D2-D875CDF0D5CC}" type="datetime">
              <a:rPr b="0" lang="en-US" sz="900" spc="-1" strike="noStrike">
                <a:solidFill>
                  <a:srgbClr val="ffffff"/>
                </a:solidFill>
                <a:latin typeface="Calibri"/>
              </a:rPr>
              <a:t>1/19/21</a:t>
            </a:fld>
            <a:endParaRPr b="0" lang="en-US" sz="900" spc="-1" strike="noStrike">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noAutofit/>
          </a:bodyPr>
          <a:p>
            <a:endParaRPr b="0" lang="en-US" sz="2400" spc="-1" strike="noStrike">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noAutofit/>
          </a:bodyPr>
          <a:p>
            <a:pPr algn="r">
              <a:lnSpc>
                <a:spcPct val="100000"/>
              </a:lnSpc>
            </a:pPr>
            <a:fld id="{140B0068-7491-4868-B8B3-95EEBC80DB0A}" type="slidenum">
              <a:rPr b="0" lang="en-US" sz="1050" spc="-1" strike="noStrike">
                <a:solidFill>
                  <a:srgbClr val="ffffff"/>
                </a:solidFill>
                <a:latin typeface="Calibri"/>
              </a:rPr>
              <a:t>&lt;number&gt;</a:t>
            </a:fld>
            <a:endParaRPr b="0" lang="en-US"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1097280" y="758880"/>
            <a:ext cx="10058040" cy="3565800"/>
          </a:xfrm>
          <a:prstGeom prst="rect">
            <a:avLst/>
          </a:prstGeom>
          <a:noFill/>
          <a:ln>
            <a:noFill/>
          </a:ln>
        </p:spPr>
        <p:txBody>
          <a:bodyPr anchor="b">
            <a:noAutofit/>
          </a:bodyPr>
          <a:p>
            <a:pPr>
              <a:lnSpc>
                <a:spcPct val="85000"/>
              </a:lnSpc>
            </a:pPr>
            <a:r>
              <a:rPr b="0" lang="en-US" sz="8000" spc="-52" strike="noStrike">
                <a:solidFill>
                  <a:srgbClr val="262626"/>
                </a:solidFill>
                <a:latin typeface="Calibri Light"/>
              </a:rPr>
              <a:t>Classifying Art Styles With Machine Learning</a:t>
            </a:r>
            <a:endParaRPr b="0" lang="en-US" sz="8000" spc="-1" strike="noStrike">
              <a:solidFill>
                <a:srgbClr val="000000"/>
              </a:solidFill>
              <a:latin typeface="Calibri"/>
            </a:endParaRPr>
          </a:p>
        </p:txBody>
      </p:sp>
      <p:sp>
        <p:nvSpPr>
          <p:cNvPr id="92" name="TextShape 2"/>
          <p:cNvSpPr txBox="1"/>
          <p:nvPr/>
        </p:nvSpPr>
        <p:spPr>
          <a:xfrm>
            <a:off x="1100160" y="4455720"/>
            <a:ext cx="10058040" cy="1142640"/>
          </a:xfrm>
          <a:prstGeom prst="rect">
            <a:avLst/>
          </a:prstGeom>
          <a:noFill/>
          <a:ln>
            <a:noFill/>
          </a:ln>
        </p:spPr>
        <p:txBody>
          <a:bodyPr>
            <a:noAutofit/>
          </a:bodyPr>
          <a:p>
            <a:pPr>
              <a:lnSpc>
                <a:spcPct val="90000"/>
              </a:lnSpc>
              <a:spcBef>
                <a:spcPts val="1199"/>
              </a:spcBef>
              <a:spcAft>
                <a:spcPts val="201"/>
              </a:spcAft>
            </a:pPr>
            <a:r>
              <a:rPr b="0" lang="en-US" sz="2400" spc="199" strike="noStrike" cap="all">
                <a:solidFill>
                  <a:srgbClr val="637052"/>
                </a:solidFill>
                <a:latin typeface="Calibri Light"/>
              </a:rPr>
              <a:t>Presented by Matthew Klawitter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Results and Comparison</a:t>
            </a:r>
            <a:endParaRPr b="0" lang="en-US" sz="4800" spc="-1" strike="noStrike">
              <a:solidFill>
                <a:srgbClr val="000000"/>
              </a:solidFill>
              <a:latin typeface="Calibri"/>
            </a:endParaRPr>
          </a:p>
        </p:txBody>
      </p:sp>
      <p:sp>
        <p:nvSpPr>
          <p:cNvPr id="119" name="TextShape 2"/>
          <p:cNvSpPr txBox="1"/>
          <p:nvPr/>
        </p:nvSpPr>
        <p:spPr>
          <a:xfrm>
            <a:off x="1097280" y="1845720"/>
            <a:ext cx="10058040" cy="4023000"/>
          </a:xfrm>
          <a:prstGeom prst="rect">
            <a:avLst/>
          </a:prstGeom>
          <a:noFill/>
          <a:ln>
            <a:noFill/>
          </a:ln>
        </p:spPr>
        <p:txBody>
          <a:bodyPr lIns="0" rIns="0">
            <a:normAutofit/>
          </a:bodyPr>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Success Rates, Confusion Matrix, and Error Rate</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Arial"/>
              <a:buChar char="•"/>
            </a:pPr>
            <a:r>
              <a:rPr b="0" lang="en-US" sz="1800" spc="-1" strike="noStrike">
                <a:solidFill>
                  <a:srgbClr val="404040"/>
                </a:solidFill>
                <a:latin typeface="Calibri"/>
              </a:rPr>
              <a:t>Accuracy = ~67%</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Arial"/>
              <a:buChar char="•"/>
            </a:pPr>
            <a:r>
              <a:rPr b="0" lang="en-US" sz="1800" spc="-1" strike="noStrike">
                <a:solidFill>
                  <a:srgbClr val="404040"/>
                </a:solidFill>
                <a:latin typeface="Calibri"/>
              </a:rPr>
              <a:t>Misclassification Rate = ~32%</a:t>
            </a:r>
            <a:endParaRPr b="0" lang="en-US" sz="18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Feature subsets were not</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   </a:t>
            </a:r>
            <a:r>
              <a:rPr b="0" lang="en-US" sz="2000" spc="-1" strike="noStrike">
                <a:solidFill>
                  <a:srgbClr val="404040"/>
                </a:solidFill>
                <a:latin typeface="Calibri"/>
              </a:rPr>
              <a:t>explored.</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Which features were very </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   </a:t>
            </a:r>
            <a:r>
              <a:rPr b="0" lang="en-US" sz="2000" spc="-1" strike="noStrike">
                <a:solidFill>
                  <a:srgbClr val="404040"/>
                </a:solidFill>
                <a:latin typeface="Calibri"/>
              </a:rPr>
              <a:t>helpful/effective? The</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   </a:t>
            </a:r>
            <a:r>
              <a:rPr b="0" lang="en-US" sz="2000" spc="-1" strike="noStrike">
                <a:solidFill>
                  <a:srgbClr val="404040"/>
                </a:solidFill>
                <a:latin typeface="Calibri"/>
              </a:rPr>
              <a:t>distinctiveness of each</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    </a:t>
            </a:r>
            <a:r>
              <a:rPr b="0" lang="en-US" sz="2000" spc="-1" strike="noStrike">
                <a:solidFill>
                  <a:srgbClr val="404040"/>
                </a:solidFill>
                <a:latin typeface="Calibri"/>
              </a:rPr>
              <a:t>image, and unique image</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    </a:t>
            </a:r>
            <a:r>
              <a:rPr b="0" lang="en-US" sz="2000" spc="-1" strike="noStrike">
                <a:solidFill>
                  <a:srgbClr val="404040"/>
                </a:solidFill>
                <a:latin typeface="Calibri"/>
              </a:rPr>
              <a:t>types</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graphicFrame>
        <p:nvGraphicFramePr>
          <p:cNvPr id="120" name="Table 3"/>
          <p:cNvGraphicFramePr/>
          <p:nvPr/>
        </p:nvGraphicFramePr>
        <p:xfrm>
          <a:off x="4263120" y="3078720"/>
          <a:ext cx="7928640" cy="3231360"/>
        </p:xfrm>
        <a:graphic>
          <a:graphicData uri="http://schemas.openxmlformats.org/drawingml/2006/table">
            <a:tbl>
              <a:tblPr/>
              <a:tblGrid>
                <a:gridCol w="1321200"/>
                <a:gridCol w="1321200"/>
                <a:gridCol w="1321200"/>
                <a:gridCol w="1321200"/>
                <a:gridCol w="1321200"/>
                <a:gridCol w="1322640"/>
              </a:tblGrid>
              <a:tr h="695880">
                <a:tc>
                  <a:txBody>
                    <a:bodyPr>
                      <a:noAutofit/>
                    </a:bodyPr>
                    <a:p>
                      <a:pPr>
                        <a:lnSpc>
                          <a:spcPct val="100000"/>
                        </a:lnSpc>
                      </a:pPr>
                      <a:r>
                        <a:rPr b="1" lang="en-US" sz="1800" spc="-1" strike="noStrike">
                          <a:solidFill>
                            <a:srgbClr val="ffffff"/>
                          </a:solidFill>
                          <a:latin typeface="Calibri"/>
                        </a:rPr>
                        <a:t>Confusion</a:t>
                      </a:r>
                      <a:endParaRPr b="0" lang="en-US" sz="1800" spc="-1" strike="noStrike">
                        <a:latin typeface="Arial"/>
                      </a:endParaRPr>
                    </a:p>
                    <a:p>
                      <a:pPr>
                        <a:lnSpc>
                          <a:spcPct val="100000"/>
                        </a:lnSpc>
                      </a:pPr>
                      <a:r>
                        <a:rPr b="1" lang="en-US" sz="1800" spc="-1" strike="noStrike">
                          <a:solidFill>
                            <a:srgbClr val="ffffff"/>
                          </a:solidFill>
                          <a:latin typeface="Calibri"/>
                        </a:rPr>
                        <a:t>Matrix</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noAutofit/>
                    </a:bodyPr>
                    <a:p>
                      <a:pPr>
                        <a:lnSpc>
                          <a:spcPct val="100000"/>
                        </a:lnSpc>
                      </a:pPr>
                      <a:r>
                        <a:rPr b="1" lang="en-US" sz="1800" spc="-1" strike="noStrike">
                          <a:solidFill>
                            <a:srgbClr val="ffffff"/>
                          </a:solidFill>
                          <a:latin typeface="Calibri"/>
                        </a:rPr>
                        <a:t>P_Drawing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noAutofit/>
                    </a:bodyPr>
                    <a:p>
                      <a:pPr>
                        <a:lnSpc>
                          <a:spcPct val="100000"/>
                        </a:lnSpc>
                      </a:pPr>
                      <a:r>
                        <a:rPr b="1" lang="en-US" sz="1800" spc="-1" strike="noStrike">
                          <a:solidFill>
                            <a:srgbClr val="ffffff"/>
                          </a:solidFill>
                          <a:latin typeface="Calibri"/>
                        </a:rPr>
                        <a:t>P_Engraving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noAutofit/>
                    </a:bodyPr>
                    <a:p>
                      <a:pPr>
                        <a:lnSpc>
                          <a:spcPct val="100000"/>
                        </a:lnSpc>
                      </a:pPr>
                      <a:r>
                        <a:rPr b="1" lang="en-US" sz="1800" spc="-1" strike="noStrike">
                          <a:solidFill>
                            <a:srgbClr val="ffffff"/>
                          </a:solidFill>
                          <a:latin typeface="Calibri"/>
                        </a:rPr>
                        <a:t>P_Icon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noAutofit/>
                    </a:bodyPr>
                    <a:p>
                      <a:pPr>
                        <a:lnSpc>
                          <a:spcPct val="100000"/>
                        </a:lnSpc>
                      </a:pPr>
                      <a:r>
                        <a:rPr b="1" lang="en-US" sz="1800" spc="-1" strike="noStrike">
                          <a:solidFill>
                            <a:srgbClr val="ffffff"/>
                          </a:solidFill>
                          <a:latin typeface="Calibri"/>
                        </a:rPr>
                        <a:t>P_Painting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c>
                  <a:txBody>
                    <a:bodyPr>
                      <a:noAutofit/>
                    </a:bodyPr>
                    <a:p>
                      <a:pPr>
                        <a:lnSpc>
                          <a:spcPct val="100000"/>
                        </a:lnSpc>
                      </a:pPr>
                      <a:r>
                        <a:rPr b="1" lang="en-US" sz="1800" spc="-1" strike="noStrike">
                          <a:solidFill>
                            <a:srgbClr val="ffffff"/>
                          </a:solidFill>
                          <a:latin typeface="Calibri"/>
                        </a:rPr>
                        <a:t>P_Sculpture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48312"/>
                    </a:solidFill>
                  </a:tcPr>
                </a:tc>
              </a:tr>
              <a:tr h="487080">
                <a:tc>
                  <a:txBody>
                    <a:bodyPr>
                      <a:noAutofit/>
                    </a:bodyPr>
                    <a:p>
                      <a:pPr>
                        <a:lnSpc>
                          <a:spcPct val="100000"/>
                        </a:lnSpc>
                      </a:pPr>
                      <a:r>
                        <a:rPr b="0" lang="en-US" sz="1800" spc="-1" strike="noStrike">
                          <a:solidFill>
                            <a:srgbClr val="000000"/>
                          </a:solidFill>
                          <a:latin typeface="Calibri"/>
                        </a:rPr>
                        <a:t>T_Drawing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139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43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31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r h="606960">
                <a:tc>
                  <a:txBody>
                    <a:bodyPr>
                      <a:noAutofit/>
                    </a:bodyPr>
                    <a:p>
                      <a:pPr>
                        <a:lnSpc>
                          <a:spcPct val="100000"/>
                        </a:lnSpc>
                      </a:pPr>
                      <a:r>
                        <a:rPr b="0" lang="en-US" sz="1800" spc="-1" strike="noStrike">
                          <a:solidFill>
                            <a:srgbClr val="000000"/>
                          </a:solidFill>
                          <a:latin typeface="Calibri"/>
                        </a:rPr>
                        <a:t>T_Engraving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oAutofit/>
                    </a:bodyPr>
                    <a:p>
                      <a:pPr>
                        <a:lnSpc>
                          <a:spcPct val="100000"/>
                        </a:lnSpc>
                      </a:pPr>
                      <a:r>
                        <a:rPr b="0" lang="en-US" sz="1800" spc="-1" strike="noStrike">
                          <a:solidFill>
                            <a:srgbClr val="000000"/>
                          </a:solidFill>
                          <a:latin typeface="Calibri"/>
                        </a:rPr>
                        <a:t>34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oAutofit/>
                    </a:bodyPr>
                    <a:p>
                      <a:pPr>
                        <a:lnSpc>
                          <a:spcPct val="100000"/>
                        </a:lnSpc>
                      </a:pPr>
                      <a:r>
                        <a:rPr b="0" lang="en-US" sz="1800" spc="-1" strike="noStrike">
                          <a:solidFill>
                            <a:srgbClr val="000000"/>
                          </a:solidFill>
                          <a:latin typeface="Calibri"/>
                        </a:rPr>
                        <a:t>73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oAutofit/>
                    </a:bodyPr>
                    <a:p>
                      <a:pPr>
                        <a:lnSpc>
                          <a:spcPct val="100000"/>
                        </a:lnSpc>
                      </a:pPr>
                      <a:r>
                        <a:rPr b="0" lang="en-US" sz="1800" spc="-1" strike="noStrike">
                          <a:solidFill>
                            <a:srgbClr val="000000"/>
                          </a:solidFill>
                          <a:latin typeface="Calibri"/>
                        </a:rPr>
                        <a:t>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oAutofit/>
                    </a:bodyPr>
                    <a:p>
                      <a:pP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oAutofit/>
                    </a:bodyPr>
                    <a:p>
                      <a:pP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r>
              <a:tr h="346680">
                <a:tc>
                  <a:txBody>
                    <a:bodyPr>
                      <a:noAutofit/>
                    </a:bodyPr>
                    <a:p>
                      <a:pPr>
                        <a:lnSpc>
                          <a:spcPct val="100000"/>
                        </a:lnSpc>
                      </a:pPr>
                      <a:r>
                        <a:rPr b="0" lang="en-US" sz="1800" spc="-1" strike="noStrike">
                          <a:solidFill>
                            <a:srgbClr val="000000"/>
                          </a:solidFill>
                          <a:latin typeface="Calibri"/>
                        </a:rPr>
                        <a:t>T_Icon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22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14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374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20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r h="487080">
                <a:tc>
                  <a:txBody>
                    <a:bodyPr>
                      <a:noAutofit/>
                    </a:bodyPr>
                    <a:p>
                      <a:pPr>
                        <a:lnSpc>
                          <a:spcPct val="100000"/>
                        </a:lnSpc>
                      </a:pPr>
                      <a:r>
                        <a:rPr b="0" lang="en-US" sz="1800" spc="-1" strike="noStrike">
                          <a:solidFill>
                            <a:srgbClr val="000000"/>
                          </a:solidFill>
                          <a:latin typeface="Calibri"/>
                        </a:rPr>
                        <a:t>T_Painting</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oAutofit/>
                    </a:bodyPr>
                    <a:p>
                      <a:pPr>
                        <a:lnSpc>
                          <a:spcPct val="100000"/>
                        </a:lnSpc>
                      </a:pPr>
                      <a:r>
                        <a:rPr b="0" lang="en-US" sz="1800" spc="-1" strike="noStrike">
                          <a:solidFill>
                            <a:srgbClr val="000000"/>
                          </a:solidFill>
                          <a:latin typeface="Calibri"/>
                        </a:rPr>
                        <a:t>85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oAutofit/>
                    </a:bodyPr>
                    <a:p>
                      <a:pPr>
                        <a:lnSpc>
                          <a:spcPct val="100000"/>
                        </a:lnSpc>
                      </a:pPr>
                      <a:r>
                        <a:rPr b="0" lang="en-US" sz="1800" spc="-1" strike="noStrike">
                          <a:solidFill>
                            <a:srgbClr val="000000"/>
                          </a:solidFill>
                          <a:latin typeface="Calibri"/>
                        </a:rPr>
                        <a:t>25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oAutofit/>
                    </a:bodyPr>
                    <a:p>
                      <a:pPr>
                        <a:lnSpc>
                          <a:spcPct val="100000"/>
                        </a:lnSpc>
                      </a:pPr>
                      <a:r>
                        <a:rPr b="0" lang="en-US" sz="1800" spc="-1" strike="noStrike">
                          <a:solidFill>
                            <a:srgbClr val="000000"/>
                          </a:solidFill>
                          <a:latin typeface="Calibri"/>
                        </a:rPr>
                        <a:t>69</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oAutofit/>
                    </a:bodyPr>
                    <a:p>
                      <a:pPr>
                        <a:lnSpc>
                          <a:spcPct val="100000"/>
                        </a:lnSpc>
                      </a:pPr>
                      <a:r>
                        <a:rPr b="0" lang="en-US" sz="1800" spc="-1" strike="noStrike">
                          <a:solidFill>
                            <a:srgbClr val="000000"/>
                          </a:solidFill>
                          <a:latin typeface="Calibri"/>
                        </a:rPr>
                        <a:t>165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c>
                  <a:txBody>
                    <a:bodyPr>
                      <a:noAutofit/>
                    </a:bodyPr>
                    <a:p>
                      <a:pPr>
                        <a:lnSpc>
                          <a:spcPct val="100000"/>
                        </a:lnSpc>
                      </a:pPr>
                      <a:r>
                        <a:rPr b="0" lang="en-US" sz="1800" spc="-1" strike="noStrike">
                          <a:solidFill>
                            <a:srgbClr val="000000"/>
                          </a:solidFill>
                          <a:latin typeface="Calibri"/>
                        </a:rPr>
                        <a:t>61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9ece7"/>
                    </a:solidFill>
                  </a:tcPr>
                </a:tc>
              </a:tr>
              <a:tr h="607680">
                <a:tc>
                  <a:txBody>
                    <a:bodyPr>
                      <a:noAutofit/>
                    </a:bodyPr>
                    <a:p>
                      <a:pPr>
                        <a:lnSpc>
                          <a:spcPct val="100000"/>
                        </a:lnSpc>
                      </a:pPr>
                      <a:r>
                        <a:rPr b="0" lang="en-US" sz="1800" spc="-1" strike="noStrike">
                          <a:solidFill>
                            <a:srgbClr val="000000"/>
                          </a:solidFill>
                          <a:latin typeface="Calibri"/>
                        </a:rPr>
                        <a:t>T_Sculpture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48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23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5</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c>
                  <a:txBody>
                    <a:bodyPr>
                      <a:noAutofit/>
                    </a:bodyPr>
                    <a:p>
                      <a:pPr>
                        <a:lnSpc>
                          <a:spcPct val="100000"/>
                        </a:lnSpc>
                      </a:pPr>
                      <a:r>
                        <a:rPr b="0" lang="en-US" sz="1800" spc="-1" strike="noStrike">
                          <a:solidFill>
                            <a:srgbClr val="000000"/>
                          </a:solidFill>
                          <a:latin typeface="Calibri"/>
                        </a:rPr>
                        <a:t>271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4d8cc"/>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What I Learned about the Field</a:t>
            </a:r>
            <a:endParaRPr b="0" lang="en-US" sz="4800" spc="-1" strike="noStrike">
              <a:solidFill>
                <a:srgbClr val="000000"/>
              </a:solidFill>
              <a:latin typeface="Calibri"/>
            </a:endParaRPr>
          </a:p>
        </p:txBody>
      </p:sp>
      <p:sp>
        <p:nvSpPr>
          <p:cNvPr id="122" name="TextShape 2"/>
          <p:cNvSpPr txBox="1"/>
          <p:nvPr/>
        </p:nvSpPr>
        <p:spPr>
          <a:xfrm>
            <a:off x="1097280" y="1845720"/>
            <a:ext cx="10058040" cy="4023000"/>
          </a:xfrm>
          <a:prstGeom prst="rect">
            <a:avLst/>
          </a:prstGeom>
          <a:noFill/>
          <a:ln>
            <a:noFill/>
          </a:ln>
        </p:spPr>
        <p:txBody>
          <a:bodyPr lIns="0" rIns="0">
            <a:noAutofit/>
          </a:bodyPr>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Demonstration</a:t>
            </a:r>
            <a:endParaRPr b="0" lang="en-US" sz="4800" spc="-1" strike="noStrike">
              <a:solidFill>
                <a:srgbClr val="000000"/>
              </a:solidFill>
              <a:latin typeface="Calibri"/>
            </a:endParaRPr>
          </a:p>
        </p:txBody>
      </p:sp>
      <p:sp>
        <p:nvSpPr>
          <p:cNvPr id="124" name="TextShape 2"/>
          <p:cNvSpPr txBox="1"/>
          <p:nvPr/>
        </p:nvSpPr>
        <p:spPr>
          <a:xfrm>
            <a:off x="1097280" y="1845720"/>
            <a:ext cx="10058040" cy="4023000"/>
          </a:xfrm>
          <a:prstGeom prst="rect">
            <a:avLst/>
          </a:prstGeom>
          <a:noFill/>
          <a:ln>
            <a:noFill/>
          </a:ln>
        </p:spPr>
        <p:txBody>
          <a:bodyPr lIns="0" rIns="0">
            <a:noAutofit/>
          </a:bodyPr>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Environment/Preparation</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Specific Programming Steps (Going through each file, line by line)</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Challenges to reproduce this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Showcasing the application in work</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Future Steps…</a:t>
            </a:r>
            <a:endParaRPr b="0" lang="en-US" sz="4800" spc="-1" strike="noStrike">
              <a:solidFill>
                <a:srgbClr val="000000"/>
              </a:solidFill>
              <a:latin typeface="Calibri"/>
            </a:endParaRPr>
          </a:p>
        </p:txBody>
      </p:sp>
      <p:sp>
        <p:nvSpPr>
          <p:cNvPr id="126" name="TextShape 2"/>
          <p:cNvSpPr txBox="1"/>
          <p:nvPr/>
        </p:nvSpPr>
        <p:spPr>
          <a:xfrm>
            <a:off x="1097280" y="1845720"/>
            <a:ext cx="10058040" cy="4023000"/>
          </a:xfrm>
          <a:prstGeom prst="rect">
            <a:avLst/>
          </a:prstGeom>
          <a:noFill/>
          <a:ln>
            <a:noFill/>
          </a:ln>
        </p:spPr>
        <p:txBody>
          <a:bodyPr lIns="0" rIns="0">
            <a:noAutofit/>
          </a:bodyPr>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Explore Keras and the Tensor Flow framework in more details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Adjust the model to obtain a higher accuracy</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Obtain more data, and perhaps replace the paintings data…</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Expand into classifying other art styles such as water colors, printmaking, photography, and architecture</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Perhaps attempting to add more features and porting it as a mobile application?</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Overall usability and appeal is somewhat low currently due to accuracy and the current implementation. Through further development and porting to a mobile platform this is expected to increase.</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Questions?</a:t>
            </a:r>
            <a:endParaRPr b="0" lang="en-US" sz="4800" spc="-1" strike="noStrike">
              <a:solidFill>
                <a:srgbClr val="000000"/>
              </a:solidFill>
              <a:latin typeface="Calibri"/>
            </a:endParaRPr>
          </a:p>
        </p:txBody>
      </p:sp>
      <p:sp>
        <p:nvSpPr>
          <p:cNvPr id="128" name="TextShape 2"/>
          <p:cNvSpPr txBox="1"/>
          <p:nvPr/>
        </p:nvSpPr>
        <p:spPr>
          <a:xfrm>
            <a:off x="1097280" y="1845720"/>
            <a:ext cx="10058040" cy="4023000"/>
          </a:xfrm>
          <a:prstGeom prst="rect">
            <a:avLst/>
          </a:prstGeom>
          <a:noFill/>
          <a:ln>
            <a:noFill/>
          </a:ln>
        </p:spPr>
        <p:txBody>
          <a:bodyPr lIns="0" rIns="0">
            <a:noAutofit/>
          </a:bodyPr>
          <a:p>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The Question: Can artistic styles be classified?</a:t>
            </a:r>
            <a:endParaRPr b="0" lang="en-US" sz="4800" spc="-1" strike="noStrike">
              <a:solidFill>
                <a:srgbClr val="000000"/>
              </a:solidFill>
              <a:latin typeface="Calibri"/>
            </a:endParaRPr>
          </a:p>
        </p:txBody>
      </p:sp>
      <p:sp>
        <p:nvSpPr>
          <p:cNvPr id="94" name="TextShape 2"/>
          <p:cNvSpPr txBox="1"/>
          <p:nvPr/>
        </p:nvSpPr>
        <p:spPr>
          <a:xfrm>
            <a:off x="1097280" y="1845720"/>
            <a:ext cx="10058040" cy="4023000"/>
          </a:xfrm>
          <a:prstGeom prst="rect">
            <a:avLst/>
          </a:prstGeom>
          <a:noFill/>
          <a:ln>
            <a:noFill/>
          </a:ln>
        </p:spPr>
        <p:txBody>
          <a:bodyPr lIns="0" rIns="0">
            <a:noAutofit/>
          </a:bodyPr>
          <a:p>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Examples</a:t>
            </a:r>
            <a:endParaRPr b="0" lang="en-US" sz="4800" spc="-1" strike="noStrike">
              <a:solidFill>
                <a:srgbClr val="000000"/>
              </a:solidFill>
              <a:latin typeface="Calibri"/>
            </a:endParaRPr>
          </a:p>
        </p:txBody>
      </p:sp>
      <p:pic>
        <p:nvPicPr>
          <p:cNvPr id="96" name="Content Placeholder 4" descr=""/>
          <p:cNvPicPr/>
          <p:nvPr/>
        </p:nvPicPr>
        <p:blipFill>
          <a:blip r:embed="rId1"/>
          <a:stretch/>
        </p:blipFill>
        <p:spPr>
          <a:xfrm>
            <a:off x="1097280" y="3429000"/>
            <a:ext cx="1929240" cy="2701080"/>
          </a:xfrm>
          <a:prstGeom prst="rect">
            <a:avLst/>
          </a:prstGeom>
          <a:ln>
            <a:noFill/>
          </a:ln>
        </p:spPr>
      </p:pic>
      <p:pic>
        <p:nvPicPr>
          <p:cNvPr id="97" name="Picture 6" descr=""/>
          <p:cNvPicPr/>
          <p:nvPr/>
        </p:nvPicPr>
        <p:blipFill>
          <a:blip r:embed="rId2"/>
          <a:stretch/>
        </p:blipFill>
        <p:spPr>
          <a:xfrm>
            <a:off x="3124800" y="3429000"/>
            <a:ext cx="2024280" cy="2702520"/>
          </a:xfrm>
          <a:prstGeom prst="rect">
            <a:avLst/>
          </a:prstGeom>
          <a:ln>
            <a:noFill/>
          </a:ln>
        </p:spPr>
      </p:pic>
      <p:pic>
        <p:nvPicPr>
          <p:cNvPr id="98" name="Picture 8" descr=""/>
          <p:cNvPicPr/>
          <p:nvPr/>
        </p:nvPicPr>
        <p:blipFill>
          <a:blip r:embed="rId3"/>
          <a:stretch/>
        </p:blipFill>
        <p:spPr>
          <a:xfrm>
            <a:off x="5247360" y="3429000"/>
            <a:ext cx="2142720" cy="2766600"/>
          </a:xfrm>
          <a:prstGeom prst="rect">
            <a:avLst/>
          </a:prstGeom>
          <a:ln>
            <a:noFill/>
          </a:ln>
        </p:spPr>
      </p:pic>
      <p:pic>
        <p:nvPicPr>
          <p:cNvPr id="99" name="Picture 10" descr=""/>
          <p:cNvPicPr/>
          <p:nvPr/>
        </p:nvPicPr>
        <p:blipFill>
          <a:blip r:embed="rId4"/>
          <a:stretch/>
        </p:blipFill>
        <p:spPr>
          <a:xfrm>
            <a:off x="7488360" y="3429000"/>
            <a:ext cx="2222280" cy="2766600"/>
          </a:xfrm>
          <a:prstGeom prst="rect">
            <a:avLst/>
          </a:prstGeom>
          <a:ln>
            <a:noFill/>
          </a:ln>
        </p:spPr>
      </p:pic>
      <p:pic>
        <p:nvPicPr>
          <p:cNvPr id="100" name="Picture 12" descr=""/>
          <p:cNvPicPr/>
          <p:nvPr/>
        </p:nvPicPr>
        <p:blipFill>
          <a:blip r:embed="rId5"/>
          <a:stretch/>
        </p:blipFill>
        <p:spPr>
          <a:xfrm>
            <a:off x="9808920" y="3429000"/>
            <a:ext cx="2144520" cy="2766600"/>
          </a:xfrm>
          <a:prstGeom prst="rect">
            <a:avLst/>
          </a:prstGeom>
          <a:ln>
            <a:noFill/>
          </a:ln>
        </p:spPr>
      </p:pic>
      <p:sp>
        <p:nvSpPr>
          <p:cNvPr id="101" name="CustomShape 2"/>
          <p:cNvSpPr/>
          <p:nvPr/>
        </p:nvSpPr>
        <p:spPr>
          <a:xfrm>
            <a:off x="1544760" y="3059640"/>
            <a:ext cx="103752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Drawings</a:t>
            </a:r>
            <a:endParaRPr b="0" lang="en-US" sz="1800" spc="-1" strike="noStrike">
              <a:latin typeface="Arial"/>
            </a:endParaRPr>
          </a:p>
        </p:txBody>
      </p:sp>
      <p:sp>
        <p:nvSpPr>
          <p:cNvPr id="102" name="CustomShape 3"/>
          <p:cNvSpPr/>
          <p:nvPr/>
        </p:nvSpPr>
        <p:spPr>
          <a:xfrm>
            <a:off x="3594240" y="3059640"/>
            <a:ext cx="10846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Engraving</a:t>
            </a:r>
            <a:endParaRPr b="0" lang="en-US" sz="1800" spc="-1" strike="noStrike">
              <a:latin typeface="Arial"/>
            </a:endParaRPr>
          </a:p>
        </p:txBody>
      </p:sp>
      <p:sp>
        <p:nvSpPr>
          <p:cNvPr id="103" name="CustomShape 4"/>
          <p:cNvSpPr/>
          <p:nvPr/>
        </p:nvSpPr>
        <p:spPr>
          <a:xfrm>
            <a:off x="5648760" y="3059640"/>
            <a:ext cx="13269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Iconography</a:t>
            </a:r>
            <a:endParaRPr b="0" lang="en-US" sz="1800" spc="-1" strike="noStrike">
              <a:latin typeface="Arial"/>
            </a:endParaRPr>
          </a:p>
        </p:txBody>
      </p:sp>
      <p:sp>
        <p:nvSpPr>
          <p:cNvPr id="104" name="CustomShape 5"/>
          <p:cNvSpPr/>
          <p:nvPr/>
        </p:nvSpPr>
        <p:spPr>
          <a:xfrm>
            <a:off x="8089920" y="3059640"/>
            <a:ext cx="101916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Paintings</a:t>
            </a:r>
            <a:endParaRPr b="0" lang="en-US" sz="1800" spc="-1" strike="noStrike">
              <a:latin typeface="Arial"/>
            </a:endParaRPr>
          </a:p>
        </p:txBody>
      </p:sp>
      <p:sp>
        <p:nvSpPr>
          <p:cNvPr id="105" name="CustomShape 6"/>
          <p:cNvSpPr/>
          <p:nvPr/>
        </p:nvSpPr>
        <p:spPr>
          <a:xfrm>
            <a:off x="10306080" y="3059640"/>
            <a:ext cx="115020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Calibri"/>
              </a:rPr>
              <a:t>Sculptures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Similar Research</a:t>
            </a:r>
            <a:endParaRPr b="0" lang="en-US" sz="4800" spc="-1" strike="noStrike">
              <a:solidFill>
                <a:srgbClr val="000000"/>
              </a:solidFill>
              <a:latin typeface="Calibri"/>
            </a:endParaRPr>
          </a:p>
        </p:txBody>
      </p:sp>
      <p:sp>
        <p:nvSpPr>
          <p:cNvPr id="107" name="TextShape 2"/>
          <p:cNvSpPr txBox="1"/>
          <p:nvPr/>
        </p:nvSpPr>
        <p:spPr>
          <a:xfrm>
            <a:off x="1097280" y="1845720"/>
            <a:ext cx="10058040" cy="4023000"/>
          </a:xfrm>
          <a:prstGeom prst="rect">
            <a:avLst/>
          </a:prstGeom>
          <a:noFill/>
          <a:ln>
            <a:noFill/>
          </a:ln>
        </p:spPr>
        <p:txBody>
          <a:bodyPr lIns="0" rIns="0">
            <a:noAutofit/>
          </a:bodyPr>
          <a:p>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Why is this problem difficult with automation?</a:t>
            </a:r>
            <a:endParaRPr b="0" lang="en-US" sz="4800" spc="-1" strike="noStrike">
              <a:solidFill>
                <a:srgbClr val="000000"/>
              </a:solidFill>
              <a:latin typeface="Calibri"/>
            </a:endParaRPr>
          </a:p>
        </p:txBody>
      </p:sp>
      <p:sp>
        <p:nvSpPr>
          <p:cNvPr id="109" name="TextShape 2"/>
          <p:cNvSpPr txBox="1"/>
          <p:nvPr/>
        </p:nvSpPr>
        <p:spPr>
          <a:xfrm>
            <a:off x="1097280" y="1845720"/>
            <a:ext cx="10058040" cy="4023000"/>
          </a:xfrm>
          <a:prstGeom prst="rect">
            <a:avLst/>
          </a:prstGeom>
          <a:noFill/>
          <a:ln>
            <a:noFill/>
          </a:ln>
        </p:spPr>
        <p:txBody>
          <a:bodyPr lIns="0" rIns="0">
            <a:noAutofit/>
          </a:bodyPr>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What makes this problem so difficult is that rules cannot be simply wrote to detect different styles of art.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It is incredibly easy for a human to identify whether a piece of art is a drawing or painting, but generally the rules and patterns that we can see, cannot easily be converted to a series of steps.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A much more convenient way to attempt this problem is through the application of machine learning by allowing algorithms to attempt to organize and classify data in a way it can naturally understand.</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The Data Set Utilized</a:t>
            </a:r>
            <a:endParaRPr b="0" lang="en-US" sz="4800" spc="-1" strike="noStrike">
              <a:solidFill>
                <a:srgbClr val="000000"/>
              </a:solidFill>
              <a:latin typeface="Calibri"/>
            </a:endParaRPr>
          </a:p>
        </p:txBody>
      </p:sp>
      <p:sp>
        <p:nvSpPr>
          <p:cNvPr id="111" name="TextShape 2"/>
          <p:cNvSpPr txBox="1"/>
          <p:nvPr/>
        </p:nvSpPr>
        <p:spPr>
          <a:xfrm>
            <a:off x="1097280" y="1845720"/>
            <a:ext cx="10058040" cy="4023000"/>
          </a:xfrm>
          <a:prstGeom prst="rect">
            <a:avLst/>
          </a:prstGeom>
          <a:noFill/>
          <a:ln>
            <a:noFill/>
          </a:ln>
        </p:spPr>
        <p:txBody>
          <a:bodyPr lIns="0" rIns="0">
            <a:noAutofit/>
          </a:bodyPr>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Source: https://www.kaggle.com/thedownhill/art-images-drawings-painting-sculpture-engraving/home</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Effectively is a data set containing five different categories of self labeled images: Drawings, Engravings, Iconography, Paintings, and Sculptures. Many of these images originated from wikiart and online museums that allow access to their archive such as The Metropolitan Museum of Art.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The data is generally self-contained wherein the main features of these different styles of art are more or less represented within the data set.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The main factors outside of the data set that affects the problem at hand are figuring out how</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Data Set Cont.</a:t>
            </a:r>
            <a:endParaRPr b="0" lang="en-US" sz="4800" spc="-1" strike="noStrike">
              <a:solidFill>
                <a:srgbClr val="000000"/>
              </a:solidFill>
              <a:latin typeface="Calibri"/>
            </a:endParaRPr>
          </a:p>
        </p:txBody>
      </p:sp>
      <p:sp>
        <p:nvSpPr>
          <p:cNvPr id="113" name="TextShape 2"/>
          <p:cNvSpPr txBox="1"/>
          <p:nvPr/>
        </p:nvSpPr>
        <p:spPr>
          <a:xfrm>
            <a:off x="1097280" y="1845720"/>
            <a:ext cx="10058040" cy="4023000"/>
          </a:xfrm>
          <a:prstGeom prst="rect">
            <a:avLst/>
          </a:prstGeom>
          <a:noFill/>
          <a:ln>
            <a:noFill/>
          </a:ln>
        </p:spPr>
        <p:txBody>
          <a:bodyPr lIns="0" rIns="0">
            <a:normAutofit/>
          </a:bodyPr>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A small amount of preprocessing was performed on the data set before utilized with the algorithm. Most notable, each image was resized down to 64x64 dimensions and put into a numpy array, where it was then normalized by converting it into a float and dividing by 255.</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The data set was self-labeled, with images stored in a folder denoting the classification they belonged to.</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Testing was generally performed on a subset of data that was included with the data set. Generally data was split between 80% for training, and 20% for testing.</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Originally, as outline in the project proposal, the goal was to obtain an accuracy of at least 50%, preferably greater, by utilizing this data set. While this established goal was not very significant, I was ultimately able to surpass this goal at 67% accuracy.</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A few problems include a few corrupted image files, and duplicate data which was later removed.</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Possible Application Features</a:t>
            </a:r>
            <a:endParaRPr b="0" lang="en-US" sz="4800" spc="-1" strike="noStrike">
              <a:solidFill>
                <a:srgbClr val="000000"/>
              </a:solidFill>
              <a:latin typeface="Calibri"/>
            </a:endParaRPr>
          </a:p>
        </p:txBody>
      </p:sp>
      <p:sp>
        <p:nvSpPr>
          <p:cNvPr id="115" name="TextShape 2"/>
          <p:cNvSpPr txBox="1"/>
          <p:nvPr/>
        </p:nvSpPr>
        <p:spPr>
          <a:xfrm>
            <a:off x="1097280" y="1845720"/>
            <a:ext cx="10058040" cy="4023000"/>
          </a:xfrm>
          <a:prstGeom prst="rect">
            <a:avLst/>
          </a:prstGeom>
          <a:noFill/>
          <a:ln>
            <a:noFill/>
          </a:ln>
        </p:spPr>
        <p:txBody>
          <a:bodyPr lIns="0" rIns="0">
            <a:noAutofit/>
          </a:bodyPr>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Possible application features include the ability to take pictures and identify the art style contained within a specific image. Additionally, it may be possible to utilize this to transfer art style from one image and redraw it on another (much like deep dreaming). Through the inclusion of another dataset, it may be possible to train the model to not only identify the style, but perhaps the author and name as well.</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Which features were implemented?</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Arial"/>
              <a:buChar char="•"/>
            </a:pPr>
            <a:r>
              <a:rPr b="0" lang="en-US" sz="1800" spc="-1" strike="noStrike">
                <a:solidFill>
                  <a:srgbClr val="404040"/>
                </a:solidFill>
                <a:latin typeface="Calibri"/>
              </a:rPr>
              <a:t>The ability to generate a model based on images and labels provided to the algorithm</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Arial"/>
              <a:buChar char="•"/>
            </a:pPr>
            <a:r>
              <a:rPr b="0" lang="en-US" sz="1800" spc="-1" strike="noStrike">
                <a:solidFill>
                  <a:srgbClr val="404040"/>
                </a:solidFill>
                <a:latin typeface="Calibri"/>
              </a:rPr>
              <a:t>The ability to process and image to determine its art style</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1097280" y="286560"/>
            <a:ext cx="10058040" cy="1450440"/>
          </a:xfrm>
          <a:prstGeom prst="rect">
            <a:avLst/>
          </a:prstGeom>
          <a:noFill/>
          <a:ln>
            <a:noFill/>
          </a:ln>
        </p:spPr>
        <p:txBody>
          <a:bodyPr anchor="b">
            <a:noAutofit/>
          </a:bodyPr>
          <a:p>
            <a:pPr>
              <a:lnSpc>
                <a:spcPct val="85000"/>
              </a:lnSpc>
            </a:pPr>
            <a:r>
              <a:rPr b="0" lang="en-US" sz="4800" spc="-52" strike="noStrike">
                <a:solidFill>
                  <a:srgbClr val="404040"/>
                </a:solidFill>
                <a:latin typeface="Calibri Light"/>
              </a:rPr>
              <a:t>Methodology to Solving the Problem</a:t>
            </a:r>
            <a:endParaRPr b="0" lang="en-US" sz="4800" spc="-1" strike="noStrike">
              <a:solidFill>
                <a:srgbClr val="000000"/>
              </a:solidFill>
              <a:latin typeface="Calibri"/>
            </a:endParaRPr>
          </a:p>
        </p:txBody>
      </p:sp>
      <p:sp>
        <p:nvSpPr>
          <p:cNvPr id="117" name="TextShape 2"/>
          <p:cNvSpPr txBox="1"/>
          <p:nvPr/>
        </p:nvSpPr>
        <p:spPr>
          <a:xfrm>
            <a:off x="1097280" y="1845720"/>
            <a:ext cx="10058040" cy="4023000"/>
          </a:xfrm>
          <a:prstGeom prst="rect">
            <a:avLst/>
          </a:prstGeom>
          <a:noFill/>
          <a:ln>
            <a:noFill/>
          </a:ln>
        </p:spPr>
        <p:txBody>
          <a:bodyPr lIns="0" rIns="0">
            <a:noAutofit/>
          </a:bodyPr>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How did I go about solving it?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My flowchart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Arial"/>
              <a:buChar char="•"/>
            </a:pPr>
            <a:r>
              <a:rPr b="0" lang="en-US" sz="2000" spc="-1" strike="noStrike">
                <a:solidFill>
                  <a:srgbClr val="404040"/>
                </a:solidFill>
                <a:latin typeface="Calibri"/>
              </a:rPr>
              <a:t> </a:t>
            </a:r>
            <a:r>
              <a:rPr b="0" lang="en-US" sz="2000" spc="-1" strike="noStrike">
                <a:solidFill>
                  <a:srgbClr val="404040"/>
                </a:solidFill>
                <a:latin typeface="Calibri"/>
              </a:rPr>
              <a:t>Which algorithm did I utilize?</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Arial"/>
              <a:buChar char="•"/>
            </a:pPr>
            <a:r>
              <a:rPr b="0" lang="en-US" sz="1800" spc="-1" strike="noStrike">
                <a:solidFill>
                  <a:srgbClr val="404040"/>
                </a:solidFill>
                <a:latin typeface="Calibri"/>
              </a:rPr>
              <a:t>Keras, utilizing a tensor flow backend</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136</TotalTime>
  <Application>LibreOffice/6.3.4.2$Windows_X86_64 LibreOffice_project/60da17e045e08f1793c57c00ba83cdfce946d0aa</Application>
  <Words>826</Words>
  <Paragraphs>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2018-08-05T23:46:14Z</dcterms:created>
  <dc:creator>Matthew Klawitter</dc:creator>
  <dc:description/>
  <dc:language>en-US</dc:language>
  <cp:lastModifiedBy/>
  <dcterms:modified xsi:type="dcterms:W3CDTF">2021-01-19T23:43:51Z</dcterms:modified>
  <cp:revision>18</cp:revision>
  <dc:subject/>
  <dc:title>Classifying Art Styles With Machine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