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3716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84" d="100"/>
          <a:sy n="84" d="100"/>
        </p:scale>
        <p:origin x="1498" y="-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244726"/>
            <a:ext cx="11658600" cy="47752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7204076"/>
            <a:ext cx="10287000" cy="3311524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2DBE-ED53-4F32-A009-03A86D5F7F5D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C738-AE31-4EF5-966F-8613B67C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0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2DBE-ED53-4F32-A009-03A86D5F7F5D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C738-AE31-4EF5-966F-8613B67C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99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730250"/>
            <a:ext cx="2957513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730250"/>
            <a:ext cx="8701088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2DBE-ED53-4F32-A009-03A86D5F7F5D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C738-AE31-4EF5-966F-8613B67C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5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2DBE-ED53-4F32-A009-03A86D5F7F5D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C738-AE31-4EF5-966F-8613B67C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3419479"/>
            <a:ext cx="11830050" cy="570547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9178929"/>
            <a:ext cx="11830050" cy="300037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2DBE-ED53-4F32-A009-03A86D5F7F5D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C738-AE31-4EF5-966F-8613B67C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27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2DBE-ED53-4F32-A009-03A86D5F7F5D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C738-AE31-4EF5-966F-8613B67C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84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0253"/>
            <a:ext cx="1183005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3362326"/>
            <a:ext cx="5802510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5010150"/>
            <a:ext cx="5802510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3362326"/>
            <a:ext cx="5831087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5010150"/>
            <a:ext cx="5831087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2DBE-ED53-4F32-A009-03A86D5F7F5D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C738-AE31-4EF5-966F-8613B67C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7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2DBE-ED53-4F32-A009-03A86D5F7F5D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C738-AE31-4EF5-966F-8613B67C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17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2DBE-ED53-4F32-A009-03A86D5F7F5D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C738-AE31-4EF5-966F-8613B67C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974853"/>
            <a:ext cx="6943725" cy="974725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2DBE-ED53-4F32-A009-03A86D5F7F5D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C738-AE31-4EF5-966F-8613B67C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50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974853"/>
            <a:ext cx="6943725" cy="974725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2DBE-ED53-4F32-A009-03A86D5F7F5D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C738-AE31-4EF5-966F-8613B67C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37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730253"/>
            <a:ext cx="118300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651250"/>
            <a:ext cx="118300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32DBE-ED53-4F32-A009-03A86D5F7F5D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2712703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CC738-AE31-4EF5-966F-8613B67C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2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5B751522-23C9-4C6E-BEAA-49A043A2DE8B}"/>
              </a:ext>
            </a:extLst>
          </p:cNvPr>
          <p:cNvSpPr/>
          <p:nvPr/>
        </p:nvSpPr>
        <p:spPr>
          <a:xfrm>
            <a:off x="353705" y="4321908"/>
            <a:ext cx="7774295" cy="9051846"/>
          </a:xfrm>
          <a:prstGeom prst="rect">
            <a:avLst/>
          </a:prstGeom>
          <a:noFill/>
          <a:ln>
            <a:solidFill>
              <a:srgbClr val="3899C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4CF9B9C-9C83-41F7-A5D1-7A046FB5913D}"/>
              </a:ext>
            </a:extLst>
          </p:cNvPr>
          <p:cNvGrpSpPr/>
          <p:nvPr/>
        </p:nvGrpSpPr>
        <p:grpSpPr>
          <a:xfrm>
            <a:off x="497270" y="12906411"/>
            <a:ext cx="1417506" cy="369332"/>
            <a:chOff x="8353360" y="5035438"/>
            <a:chExt cx="1417506" cy="369332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F9548FE7-D7FB-4BC4-BF53-2D31B4A75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3360" y="5040758"/>
              <a:ext cx="364012" cy="364012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8DD8FFC-F607-4B9F-9183-4C2AFFB4A4A9}"/>
                </a:ext>
              </a:extLst>
            </p:cNvPr>
            <p:cNvSpPr txBox="1"/>
            <p:nvPr/>
          </p:nvSpPr>
          <p:spPr>
            <a:xfrm>
              <a:off x="8717372" y="5035438"/>
              <a:ext cx="1053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Resource Group</a:t>
              </a:r>
              <a:b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</a:br>
              <a:r>
                <a:rPr kumimoji="0" lang="en-US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appgw-aseilbssl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9C440CEE-C970-4053-9933-8F833129A361}"/>
              </a:ext>
            </a:extLst>
          </p:cNvPr>
          <p:cNvSpPr/>
          <p:nvPr/>
        </p:nvSpPr>
        <p:spPr>
          <a:xfrm>
            <a:off x="645950" y="5481944"/>
            <a:ext cx="7185065" cy="7257190"/>
          </a:xfrm>
          <a:prstGeom prst="rect">
            <a:avLst/>
          </a:prstGeom>
          <a:noFill/>
          <a:ln>
            <a:solidFill>
              <a:srgbClr val="3899C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5D1FB7B-555E-4C47-BFAF-41ABABDE4E8E}"/>
              </a:ext>
            </a:extLst>
          </p:cNvPr>
          <p:cNvGrpSpPr/>
          <p:nvPr/>
        </p:nvGrpSpPr>
        <p:grpSpPr>
          <a:xfrm>
            <a:off x="6233573" y="12273854"/>
            <a:ext cx="1445540" cy="400413"/>
            <a:chOff x="8717372" y="5500127"/>
            <a:chExt cx="1445540" cy="400413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CFEE2F42-F6CA-4BBD-A425-B2B7BB823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2499" y="5500127"/>
              <a:ext cx="400413" cy="400413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5474882-86FF-43A7-A877-7F925A7CA45B}"/>
                </a:ext>
              </a:extLst>
            </p:cNvPr>
            <p:cNvSpPr txBox="1"/>
            <p:nvPr/>
          </p:nvSpPr>
          <p:spPr>
            <a:xfrm>
              <a:off x="8717372" y="5515667"/>
              <a:ext cx="1053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r"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Virtual Network</a:t>
              </a:r>
              <a:b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</a:br>
              <a:r>
                <a:rPr kumimoji="0" lang="en-US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appgw-vnet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546C13A0-B804-4F54-BC34-E332CC7A1FCD}"/>
              </a:ext>
            </a:extLst>
          </p:cNvPr>
          <p:cNvSpPr/>
          <p:nvPr/>
        </p:nvSpPr>
        <p:spPr>
          <a:xfrm>
            <a:off x="884057" y="5741345"/>
            <a:ext cx="4619528" cy="1730358"/>
          </a:xfrm>
          <a:prstGeom prst="rect">
            <a:avLst/>
          </a:prstGeom>
          <a:noFill/>
          <a:ln>
            <a:solidFill>
              <a:srgbClr val="3899C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F87143F-96E1-4FF5-9BA9-84882B8AE365}"/>
              </a:ext>
            </a:extLst>
          </p:cNvPr>
          <p:cNvGrpSpPr/>
          <p:nvPr/>
        </p:nvGrpSpPr>
        <p:grpSpPr>
          <a:xfrm>
            <a:off x="968538" y="7014689"/>
            <a:ext cx="1793454" cy="369332"/>
            <a:chOff x="7879731" y="4093818"/>
            <a:chExt cx="1793454" cy="369332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9B42410-D6CE-4F05-8B38-2101C3904D2F}"/>
                </a:ext>
              </a:extLst>
            </p:cNvPr>
            <p:cNvSpPr txBox="1"/>
            <p:nvPr/>
          </p:nvSpPr>
          <p:spPr>
            <a:xfrm>
              <a:off x="8087495" y="4093818"/>
              <a:ext cx="1585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Subnet</a:t>
              </a:r>
              <a:b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</a:br>
              <a:r>
                <a:rPr lang="en-US" sz="9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appgw</a:t>
              </a:r>
              <a:r>
                <a:rPr lang="en-US" sz="9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-subnet (10.0.1.0/24)</a:t>
              </a: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221372D0-CB56-4BB0-A849-9E6CA0543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9731" y="4165656"/>
              <a:ext cx="222175" cy="222175"/>
            </a:xfrm>
            <a:prstGeom prst="rect">
              <a:avLst/>
            </a:prstGeom>
          </p:spPr>
        </p:pic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FDC8BB9B-FA91-43CB-938D-B22AEA4AA3EE}"/>
              </a:ext>
            </a:extLst>
          </p:cNvPr>
          <p:cNvSpPr/>
          <p:nvPr/>
        </p:nvSpPr>
        <p:spPr>
          <a:xfrm>
            <a:off x="884057" y="7712081"/>
            <a:ext cx="4619528" cy="2507225"/>
          </a:xfrm>
          <a:prstGeom prst="rect">
            <a:avLst/>
          </a:prstGeom>
          <a:noFill/>
          <a:ln>
            <a:solidFill>
              <a:srgbClr val="3899C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BF6C780-89D2-4D7C-92B2-4176B657870D}"/>
              </a:ext>
            </a:extLst>
          </p:cNvPr>
          <p:cNvGrpSpPr/>
          <p:nvPr/>
        </p:nvGrpSpPr>
        <p:grpSpPr>
          <a:xfrm>
            <a:off x="968538" y="9781466"/>
            <a:ext cx="1618728" cy="369332"/>
            <a:chOff x="7879731" y="4881639"/>
            <a:chExt cx="1618728" cy="369332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707FCEB-A7B0-417A-9255-6390530D3663}"/>
                </a:ext>
              </a:extLst>
            </p:cNvPr>
            <p:cNvSpPr txBox="1"/>
            <p:nvPr/>
          </p:nvSpPr>
          <p:spPr>
            <a:xfrm>
              <a:off x="8087495" y="4881639"/>
              <a:ext cx="1410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Subnet</a:t>
              </a:r>
              <a:b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</a:br>
              <a:r>
                <a:rPr lang="en-US" sz="9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ase</a:t>
              </a:r>
              <a:r>
                <a:rPr lang="en-US" sz="9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-subnet (10.0.3.0/24)</a:t>
              </a:r>
            </a:p>
          </p:txBody>
        </p: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400A1E25-7BCC-4932-8E78-49F2175D0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9731" y="4953477"/>
              <a:ext cx="222175" cy="222175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C136E5D-BA4D-47F7-8CEF-CE97A1B0FF82}"/>
              </a:ext>
            </a:extLst>
          </p:cNvPr>
          <p:cNvGrpSpPr/>
          <p:nvPr/>
        </p:nvGrpSpPr>
        <p:grpSpPr>
          <a:xfrm>
            <a:off x="1330453" y="8925634"/>
            <a:ext cx="1969033" cy="646331"/>
            <a:chOff x="9042351" y="3160518"/>
            <a:chExt cx="1969033" cy="646331"/>
          </a:xfrm>
        </p:grpSpPr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C7B4ED89-0D53-42C7-AE0C-2D046F0FA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2351" y="3247316"/>
              <a:ext cx="440454" cy="440454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A3FB299-A5E3-4B84-B58C-2547630A3BA7}"/>
                </a:ext>
              </a:extLst>
            </p:cNvPr>
            <p:cNvSpPr txBox="1"/>
            <p:nvPr/>
          </p:nvSpPr>
          <p:spPr>
            <a:xfrm>
              <a:off x="9452944" y="3160518"/>
              <a:ext cx="15584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App Service Environment</a:t>
              </a:r>
              <a:b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</a:b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Internal Load Balancer</a:t>
              </a:r>
              <a:b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</a:br>
              <a:r>
                <a:rPr kumimoji="0" lang="en-US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appgw-ase</a:t>
              </a:r>
              <a:b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</a:b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internal.yourdomain.com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615DD77-7375-4F68-9D7A-1B5865806D24}"/>
              </a:ext>
            </a:extLst>
          </p:cNvPr>
          <p:cNvGrpSpPr/>
          <p:nvPr/>
        </p:nvGrpSpPr>
        <p:grpSpPr>
          <a:xfrm>
            <a:off x="1324692" y="8282108"/>
            <a:ext cx="1542686" cy="476250"/>
            <a:chOff x="10249601" y="2397812"/>
            <a:chExt cx="1542686" cy="476250"/>
          </a:xfrm>
        </p:grpSpPr>
        <p:pic>
          <p:nvPicPr>
            <p:cNvPr id="82" name="Picture 81" descr="A picture containing thing&#10;&#10;Description generated with high confidence">
              <a:extLst>
                <a:ext uri="{FF2B5EF4-FFF2-40B4-BE49-F238E27FC236}">
                  <a16:creationId xmlns:a16="http://schemas.microsoft.com/office/drawing/2014/main" id="{B2500135-4479-4546-AB0C-61580B230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49601" y="2397812"/>
              <a:ext cx="476250" cy="476250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1B8D1C6-2A67-492A-B974-4D35E0483358}"/>
                </a:ext>
              </a:extLst>
            </p:cNvPr>
            <p:cNvSpPr txBox="1"/>
            <p:nvPr/>
          </p:nvSpPr>
          <p:spPr>
            <a:xfrm>
              <a:off x="10695512" y="2451271"/>
              <a:ext cx="1096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App Service Plan</a:t>
              </a:r>
              <a:b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</a:br>
              <a:r>
                <a:rPr kumimoji="0" lang="en-US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appgw</a:t>
              </a: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-</a:t>
              </a:r>
              <a:r>
                <a:rPr kumimoji="0" lang="en-US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ase</a:t>
              </a: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-plan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6F5C01F-6A6D-407F-9C2C-A1B9FD0D8524}"/>
              </a:ext>
            </a:extLst>
          </p:cNvPr>
          <p:cNvGrpSpPr/>
          <p:nvPr/>
        </p:nvGrpSpPr>
        <p:grpSpPr>
          <a:xfrm>
            <a:off x="3299913" y="8266317"/>
            <a:ext cx="1990860" cy="507831"/>
            <a:chOff x="9963482" y="4274782"/>
            <a:chExt cx="1990860" cy="507831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B0A935CB-8C3F-4D49-89A0-051667AA0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3482" y="4308470"/>
              <a:ext cx="440454" cy="440454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BDF31D9-5C7B-4981-92AD-0DCCF2FD994F}"/>
                </a:ext>
              </a:extLst>
            </p:cNvPr>
            <p:cNvSpPr txBox="1"/>
            <p:nvPr/>
          </p:nvSpPr>
          <p:spPr>
            <a:xfrm>
              <a:off x="10389490" y="4274782"/>
              <a:ext cx="1564852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Web App</a:t>
              </a:r>
            </a:p>
            <a:p>
              <a:pPr lvl="0">
                <a:defRPr/>
              </a:pPr>
              <a:r>
                <a:rPr lang="en-US" sz="9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app1.</a:t>
              </a: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internal.domain.com</a:t>
              </a:r>
              <a:b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</a:b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app1.domain.com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00A80A8-2CD1-44DF-AB79-086C7C86EB7D}"/>
              </a:ext>
            </a:extLst>
          </p:cNvPr>
          <p:cNvGrpSpPr/>
          <p:nvPr/>
        </p:nvGrpSpPr>
        <p:grpSpPr>
          <a:xfrm>
            <a:off x="3254829" y="6821756"/>
            <a:ext cx="1802810" cy="532949"/>
            <a:chOff x="7609198" y="2777840"/>
            <a:chExt cx="1802810" cy="532949"/>
          </a:xfrm>
        </p:grpSpPr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4C615432-68C6-4959-8B80-B6856B1BD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9198" y="2777840"/>
              <a:ext cx="532949" cy="532949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2E8BDA2-6D6F-473B-9637-005A1903990D}"/>
                </a:ext>
              </a:extLst>
            </p:cNvPr>
            <p:cNvSpPr txBox="1"/>
            <p:nvPr/>
          </p:nvSpPr>
          <p:spPr>
            <a:xfrm>
              <a:off x="8100430" y="2843865"/>
              <a:ext cx="1311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Application Gateway</a:t>
              </a:r>
              <a:b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</a:br>
              <a:r>
                <a:rPr kumimoji="0" lang="en-US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appgw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59FA866-6108-454B-A564-BDB974481361}"/>
              </a:ext>
            </a:extLst>
          </p:cNvPr>
          <p:cNvGrpSpPr/>
          <p:nvPr/>
        </p:nvGrpSpPr>
        <p:grpSpPr>
          <a:xfrm>
            <a:off x="3299486" y="5981739"/>
            <a:ext cx="2241618" cy="507831"/>
            <a:chOff x="7641672" y="2240927"/>
            <a:chExt cx="2241618" cy="507831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09F5E251-1F8F-4908-B808-94DAF01ED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1672" y="2256718"/>
              <a:ext cx="476250" cy="476250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501BC05-B4FA-447B-AEE9-F2C3944E74DA}"/>
                </a:ext>
              </a:extLst>
            </p:cNvPr>
            <p:cNvSpPr txBox="1"/>
            <p:nvPr/>
          </p:nvSpPr>
          <p:spPr>
            <a:xfrm>
              <a:off x="8100430" y="2240927"/>
              <a:ext cx="1782860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Public IP</a:t>
              </a:r>
              <a:b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</a:br>
              <a:r>
                <a:rPr kumimoji="0" lang="en-US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appgw-publicip</a:t>
              </a: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 (</a:t>
              </a:r>
              <a:r>
                <a:rPr lang="en-US" sz="9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52.123.45.121)</a:t>
              </a:r>
              <a:br>
                <a:rPr lang="en-US" sz="9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9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46034b.cloudapp.net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D8A5C2F-BCFD-4116-93C7-9FA119528A32}"/>
              </a:ext>
            </a:extLst>
          </p:cNvPr>
          <p:cNvGrpSpPr/>
          <p:nvPr/>
        </p:nvGrpSpPr>
        <p:grpSpPr>
          <a:xfrm>
            <a:off x="3303683" y="4517808"/>
            <a:ext cx="4474841" cy="1014036"/>
            <a:chOff x="7644015" y="7712081"/>
            <a:chExt cx="4474841" cy="1014036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46B435F-5247-4166-9A5C-390D636B6792}"/>
                </a:ext>
              </a:extLst>
            </p:cNvPr>
            <p:cNvCxnSpPr/>
            <p:nvPr/>
          </p:nvCxnSpPr>
          <p:spPr>
            <a:xfrm flipV="1">
              <a:off x="7882140" y="7827497"/>
              <a:ext cx="0" cy="414121"/>
            </a:xfrm>
            <a:prstGeom prst="line">
              <a:avLst/>
            </a:prstGeom>
            <a:ln w="381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BDC49C9-1696-436B-A659-C93DF69324CE}"/>
                </a:ext>
              </a:extLst>
            </p:cNvPr>
            <p:cNvSpPr txBox="1"/>
            <p:nvPr/>
          </p:nvSpPr>
          <p:spPr>
            <a:xfrm>
              <a:off x="7903290" y="7712081"/>
              <a:ext cx="4215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Create </a:t>
              </a:r>
              <a:r>
                <a:rPr kumimoji="0" lang="en-US" sz="9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CNAME record</a:t>
              </a: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 </a:t>
              </a: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app1 </a:t>
              </a:r>
              <a:r>
                <a:rPr kumimoji="0" lang="en-US" sz="9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on</a:t>
              </a: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 domain.com </a:t>
              </a: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to </a:t>
              </a: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46034b.cloudapp.net </a:t>
              </a:r>
              <a:b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</a:br>
              <a:r>
                <a:rPr kumimoji="0" lang="en-US" sz="9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or</a:t>
              </a: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 </a:t>
              </a:r>
              <a:r>
                <a:rPr kumimoji="0" lang="en-US" sz="90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A record </a:t>
              </a: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app1 </a:t>
              </a:r>
              <a:r>
                <a:rPr kumimoji="0" lang="en-US" sz="9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on </a:t>
              </a: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domain.com </a:t>
              </a:r>
              <a:r>
                <a:rPr kumimoji="0" lang="en-US" sz="9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to </a:t>
              </a:r>
              <a:r>
                <a:rPr lang="en-US" sz="9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52.123.45.121</a:t>
              </a:r>
              <a:endPara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CA1F5766-AE7C-4F42-B0CB-B3BD11A8D35A}"/>
                </a:ext>
              </a:extLst>
            </p:cNvPr>
            <p:cNvGrpSpPr/>
            <p:nvPr/>
          </p:nvGrpSpPr>
          <p:grpSpPr>
            <a:xfrm>
              <a:off x="7644015" y="8241618"/>
              <a:ext cx="1790491" cy="484499"/>
              <a:chOff x="7637547" y="1658726"/>
              <a:chExt cx="1790491" cy="484499"/>
            </a:xfrm>
          </p:grpSpPr>
          <p:pic>
            <p:nvPicPr>
              <p:cNvPr id="96" name="Picture 95">
                <a:extLst>
                  <a:ext uri="{FF2B5EF4-FFF2-40B4-BE49-F238E27FC236}">
                    <a16:creationId xmlns:a16="http://schemas.microsoft.com/office/drawing/2014/main" id="{8566667B-2595-4017-B066-FD0FCFAE8B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37547" y="1658726"/>
                <a:ext cx="484499" cy="484499"/>
              </a:xfrm>
              <a:prstGeom prst="rect">
                <a:avLst/>
              </a:prstGeom>
            </p:spPr>
          </p:pic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F9C298F-EB88-4C96-8471-28EAE1BB6A3A}"/>
                  </a:ext>
                </a:extLst>
              </p:cNvPr>
              <p:cNvSpPr txBox="1"/>
              <p:nvPr/>
            </p:nvSpPr>
            <p:spPr>
              <a:xfrm>
                <a:off x="8100430" y="1716309"/>
                <a:ext cx="1327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:r>
                  <a:rPr kumimoji="0" 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Azure DNS</a:t>
                </a:r>
                <a:b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</a:b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app1.yourdomain.com</a:t>
                </a:r>
              </a:p>
            </p:txBody>
          </p: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4FA3B5A-C86B-47CC-9E60-3D0EF3E09BA5}"/>
              </a:ext>
            </a:extLst>
          </p:cNvPr>
          <p:cNvGrpSpPr/>
          <p:nvPr/>
        </p:nvGrpSpPr>
        <p:grpSpPr>
          <a:xfrm>
            <a:off x="3277098" y="9114201"/>
            <a:ext cx="1392007" cy="476250"/>
            <a:chOff x="9771862" y="4969093"/>
            <a:chExt cx="1392007" cy="476250"/>
          </a:xfrm>
        </p:grpSpPr>
        <p:pic>
          <p:nvPicPr>
            <p:cNvPr id="99" name="Picture 98" descr="A picture containing thing&#10;&#10;Description generated with high confidence">
              <a:extLst>
                <a:ext uri="{FF2B5EF4-FFF2-40B4-BE49-F238E27FC236}">
                  <a16:creationId xmlns:a16="http://schemas.microsoft.com/office/drawing/2014/main" id="{4B3F1824-7D4A-479A-A97D-B5459F61D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1862" y="4969093"/>
              <a:ext cx="476250" cy="476250"/>
            </a:xfrm>
            <a:prstGeom prst="rect">
              <a:avLst/>
            </a:prstGeom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FF7D361-E301-40A6-8363-82DB52C7F2D1}"/>
                </a:ext>
              </a:extLst>
            </p:cNvPr>
            <p:cNvSpPr txBox="1"/>
            <p:nvPr/>
          </p:nvSpPr>
          <p:spPr>
            <a:xfrm>
              <a:off x="10184170" y="5091802"/>
              <a:ext cx="9796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ILB Certificate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8709FEE-C5C2-4153-9E58-DCC0CC89DCEA}"/>
              </a:ext>
            </a:extLst>
          </p:cNvPr>
          <p:cNvGrpSpPr/>
          <p:nvPr/>
        </p:nvGrpSpPr>
        <p:grpSpPr>
          <a:xfrm>
            <a:off x="5906363" y="8434605"/>
            <a:ext cx="1449492" cy="476250"/>
            <a:chOff x="4534410" y="264154"/>
            <a:chExt cx="1449492" cy="476250"/>
          </a:xfrm>
        </p:grpSpPr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A8E15A36-0050-4FF8-9E34-D13EE85B00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4410" y="264154"/>
              <a:ext cx="476250" cy="476250"/>
            </a:xfrm>
            <a:prstGeom prst="rect">
              <a:avLst/>
            </a:prstGeom>
          </p:spPr>
        </p:pic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4557F10-AA48-4006-867A-9C26B32A485A}"/>
                </a:ext>
              </a:extLst>
            </p:cNvPr>
            <p:cNvSpPr txBox="1"/>
            <p:nvPr/>
          </p:nvSpPr>
          <p:spPr>
            <a:xfrm>
              <a:off x="4983554" y="317613"/>
              <a:ext cx="1000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SSL Certificate</a:t>
              </a:r>
            </a:p>
            <a:p>
              <a:pPr lvl="0">
                <a:defRPr/>
              </a:pPr>
              <a:r>
                <a:rPr lang="en-US" sz="9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Multiple SANs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F425E973-4AB4-45DB-A35D-CA1DAEC64C78}"/>
              </a:ext>
            </a:extLst>
          </p:cNvPr>
          <p:cNvGrpSpPr/>
          <p:nvPr/>
        </p:nvGrpSpPr>
        <p:grpSpPr>
          <a:xfrm>
            <a:off x="884057" y="10443767"/>
            <a:ext cx="5126617" cy="1615461"/>
            <a:chOff x="897401" y="3620937"/>
            <a:chExt cx="5126617" cy="1615461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F18AFA6-AF09-4940-BF1C-1B76832BC8C7}"/>
                </a:ext>
              </a:extLst>
            </p:cNvPr>
            <p:cNvSpPr/>
            <p:nvPr/>
          </p:nvSpPr>
          <p:spPr>
            <a:xfrm>
              <a:off x="897401" y="3620937"/>
              <a:ext cx="4619528" cy="1615461"/>
            </a:xfrm>
            <a:prstGeom prst="rect">
              <a:avLst/>
            </a:prstGeom>
            <a:noFill/>
            <a:ln>
              <a:solidFill>
                <a:srgbClr val="3899C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04CB0DEB-E091-4777-A333-1C1A21E5E76C}"/>
                </a:ext>
              </a:extLst>
            </p:cNvPr>
            <p:cNvGrpSpPr/>
            <p:nvPr/>
          </p:nvGrpSpPr>
          <p:grpSpPr>
            <a:xfrm>
              <a:off x="996465" y="4783201"/>
              <a:ext cx="1631552" cy="369332"/>
              <a:chOff x="7879731" y="4494039"/>
              <a:chExt cx="1631552" cy="369332"/>
            </a:xfrm>
          </p:grpSpPr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7E8C2AC-8E28-4AD6-AA29-0A0FEDB72B40}"/>
                  </a:ext>
                </a:extLst>
              </p:cNvPr>
              <p:cNvSpPr txBox="1"/>
              <p:nvPr/>
            </p:nvSpPr>
            <p:spPr>
              <a:xfrm>
                <a:off x="8087495" y="4494039"/>
                <a:ext cx="14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kumimoji="0" 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Subnet</a:t>
                </a:r>
                <a:b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</a:br>
                <a:r>
                  <a:rPr lang="en-US" sz="9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dns</a:t>
                </a:r>
                <a:r>
                  <a:rPr lang="en-US" sz="9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-subnet (10.0.2.0/24)</a:t>
                </a:r>
              </a:p>
            </p:txBody>
          </p:sp>
          <p:pic>
            <p:nvPicPr>
              <p:cNvPr id="116" name="Picture 115">
                <a:extLst>
                  <a:ext uri="{FF2B5EF4-FFF2-40B4-BE49-F238E27FC236}">
                    <a16:creationId xmlns:a16="http://schemas.microsoft.com/office/drawing/2014/main" id="{B6A9B231-9C57-4D18-83F1-7ABA79437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79731" y="4565877"/>
                <a:ext cx="222175" cy="222175"/>
              </a:xfrm>
              <a:prstGeom prst="rect">
                <a:avLst/>
              </a:prstGeom>
            </p:spPr>
          </p:pic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B39136D5-EFF8-4D43-9245-2232686188E2}"/>
                </a:ext>
              </a:extLst>
            </p:cNvPr>
            <p:cNvGrpSpPr/>
            <p:nvPr/>
          </p:nvGrpSpPr>
          <p:grpSpPr>
            <a:xfrm>
              <a:off x="965904" y="3768115"/>
              <a:ext cx="3775155" cy="861774"/>
              <a:chOff x="6062749" y="3297599"/>
              <a:chExt cx="3775155" cy="861774"/>
            </a:xfrm>
          </p:grpSpPr>
          <p:pic>
            <p:nvPicPr>
              <p:cNvPr id="112" name="Picture 111">
                <a:extLst>
                  <a:ext uri="{FF2B5EF4-FFF2-40B4-BE49-F238E27FC236}">
                    <a16:creationId xmlns:a16="http://schemas.microsoft.com/office/drawing/2014/main" id="{E70C192D-CD95-48FC-B0D0-667418E827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17107" y="3387414"/>
                <a:ext cx="484499" cy="484499"/>
              </a:xfrm>
              <a:prstGeom prst="rect">
                <a:avLst/>
              </a:prstGeom>
            </p:spPr>
          </p:pic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A18319EB-7143-48CC-B87B-A6B4FDC23E4B}"/>
                  </a:ext>
                </a:extLst>
              </p:cNvPr>
              <p:cNvSpPr txBox="1"/>
              <p:nvPr/>
            </p:nvSpPr>
            <p:spPr>
              <a:xfrm>
                <a:off x="8547166" y="3359911"/>
                <a:ext cx="1290738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:r>
                  <a:rPr kumimoji="0" 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Virtual Machine</a:t>
                </a:r>
                <a:b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</a:br>
                <a:r>
                  <a:rPr kumimoji="0" lang="en-US" sz="9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appgw</a:t>
                </a: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-bind</a:t>
                </a:r>
                <a:br>
                  <a:rPr lang="en-US" sz="9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9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Ubuntu running BIND</a:t>
                </a: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D3468EA0-659A-4353-82AC-A9D3ABCCFC88}"/>
                  </a:ext>
                </a:extLst>
              </p:cNvPr>
              <p:cNvSpPr txBox="1"/>
              <p:nvPr/>
            </p:nvSpPr>
            <p:spPr>
              <a:xfrm>
                <a:off x="6062749" y="3297599"/>
                <a:ext cx="1877437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r">
                  <a:defRPr/>
                </a:pPr>
                <a:r>
                  <a:rPr lang="en-US" sz="1000" b="1" dirty="0">
                    <a:solidFill>
                      <a:prstClr val="black"/>
                    </a:solidFill>
                    <a:latin typeface="Consolas" panose="020B0609020204030204" pitchFamily="49" charset="0"/>
                    <a:cs typeface="Segoe UI" panose="020B0502040204020203" pitchFamily="34" charset="0"/>
                  </a:rPr>
                  <a:t>zone internal.domain.com</a:t>
                </a:r>
                <a:br>
                  <a:rPr lang="en-US" sz="10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1000" dirty="0">
                    <a:solidFill>
                      <a:prstClr val="black"/>
                    </a:solidFill>
                    <a:latin typeface="Consolas" panose="020B0609020204030204" pitchFamily="49" charset="0"/>
                    <a:cs typeface="Segoe UI" panose="020B0502040204020203" pitchFamily="34" charset="0"/>
                  </a:rPr>
                  <a:t>*       IN  A  10.0.3.9</a:t>
                </a:r>
              </a:p>
              <a:p>
                <a:pPr lvl="0" algn="r">
                  <a:defRPr/>
                </a:pPr>
                <a:r>
                  <a:rPr lang="en-US" sz="1000" dirty="0">
                    <a:solidFill>
                      <a:prstClr val="black"/>
                    </a:solidFill>
                    <a:latin typeface="Consolas" panose="020B0609020204030204" pitchFamily="49" charset="0"/>
                    <a:cs typeface="Segoe UI" panose="020B0502040204020203" pitchFamily="34" charset="0"/>
                  </a:rPr>
                  <a:t>*.</a:t>
                </a:r>
                <a:r>
                  <a:rPr lang="en-US" sz="1000" dirty="0" err="1">
                    <a:solidFill>
                      <a:prstClr val="black"/>
                    </a:solidFill>
                    <a:latin typeface="Consolas" panose="020B0609020204030204" pitchFamily="49" charset="0"/>
                    <a:cs typeface="Segoe UI" panose="020B0502040204020203" pitchFamily="34" charset="0"/>
                  </a:rPr>
                  <a:t>scm</a:t>
                </a:r>
                <a:r>
                  <a:rPr lang="en-US" sz="1000" dirty="0">
                    <a:solidFill>
                      <a:prstClr val="black"/>
                    </a:solidFill>
                    <a:latin typeface="Consolas" panose="020B0609020204030204" pitchFamily="49" charset="0"/>
                    <a:cs typeface="Segoe UI" panose="020B0502040204020203" pitchFamily="34" charset="0"/>
                  </a:rPr>
                  <a:t>   IN  A  10.0.3.9</a:t>
                </a:r>
                <a:br>
                  <a:rPr lang="en-US" sz="1000" dirty="0">
                    <a:solidFill>
                      <a:prstClr val="black"/>
                    </a:solidFill>
                    <a:latin typeface="Consolas" panose="020B0609020204030204" pitchFamily="49" charset="0"/>
                    <a:cs typeface="Segoe UI" panose="020B0502040204020203" pitchFamily="34" charset="0"/>
                  </a:rPr>
                </a:br>
                <a:r>
                  <a:rPr lang="en-US" sz="1000" dirty="0">
                    <a:solidFill>
                      <a:prstClr val="black"/>
                    </a:solidFill>
                    <a:latin typeface="Consolas" panose="020B0609020204030204" pitchFamily="49" charset="0"/>
                    <a:cs typeface="Segoe UI" panose="020B0502040204020203" pitchFamily="34" charset="0"/>
                  </a:rPr>
                  <a:t>ftp     IN  A  10.0.3.9</a:t>
                </a:r>
              </a:p>
              <a:p>
                <a:pPr lvl="0" algn="r">
                  <a:defRPr/>
                </a:pPr>
                <a:r>
                  <a:rPr lang="en-US" sz="1000" dirty="0">
                    <a:solidFill>
                      <a:prstClr val="black"/>
                    </a:solidFill>
                    <a:latin typeface="Consolas" panose="020B0609020204030204" pitchFamily="49" charset="0"/>
                    <a:cs typeface="Segoe UI" panose="020B0502040204020203" pitchFamily="34" charset="0"/>
                  </a:rPr>
                  <a:t>publish IN  A  10.0.3.9</a:t>
                </a: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5BF3267-0012-4DFA-8647-773A44868F26}"/>
                </a:ext>
              </a:extLst>
            </p:cNvPr>
            <p:cNvGrpSpPr/>
            <p:nvPr/>
          </p:nvGrpSpPr>
          <p:grpSpPr>
            <a:xfrm>
              <a:off x="2927086" y="4544295"/>
              <a:ext cx="1629361" cy="476250"/>
              <a:chOff x="8019113" y="2248822"/>
              <a:chExt cx="1629361" cy="476250"/>
            </a:xfrm>
          </p:grpSpPr>
          <p:pic>
            <p:nvPicPr>
              <p:cNvPr id="110" name="Picture 109">
                <a:extLst>
                  <a:ext uri="{FF2B5EF4-FFF2-40B4-BE49-F238E27FC236}">
                    <a16:creationId xmlns:a16="http://schemas.microsoft.com/office/drawing/2014/main" id="{83BB27A0-539C-42E8-A442-4C32E7E0FA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19113" y="2248822"/>
                <a:ext cx="476250" cy="476250"/>
              </a:xfrm>
              <a:prstGeom prst="rect">
                <a:avLst/>
              </a:prstGeom>
            </p:spPr>
          </p:pic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5AD95FE5-D23D-48CF-ACBB-E02059799FF6}"/>
                  </a:ext>
                </a:extLst>
              </p:cNvPr>
              <p:cNvSpPr txBox="1"/>
              <p:nvPr/>
            </p:nvSpPr>
            <p:spPr>
              <a:xfrm>
                <a:off x="8532463" y="2302281"/>
                <a:ext cx="1116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:r>
                  <a:rPr kumimoji="0" 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Private IP (static)</a:t>
                </a:r>
                <a:b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</a:b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10.0.2.50</a:t>
                </a:r>
              </a:p>
            </p:txBody>
          </p:sp>
        </p:grp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C9AAFC6-5D42-478C-B914-B09C64B6FD17}"/>
                </a:ext>
              </a:extLst>
            </p:cNvPr>
            <p:cNvCxnSpPr>
              <a:cxnSpLocks/>
            </p:cNvCxnSpPr>
            <p:nvPr/>
          </p:nvCxnSpPr>
          <p:spPr>
            <a:xfrm>
              <a:off x="3160628" y="4385915"/>
              <a:ext cx="0" cy="138288"/>
            </a:xfrm>
            <a:prstGeom prst="line">
              <a:avLst/>
            </a:prstGeom>
            <a:ln w="38100">
              <a:solidFill>
                <a:srgbClr val="00B05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26DD54FB-8CF7-4EE3-923A-54F24DBB0FA0}"/>
                </a:ext>
              </a:extLst>
            </p:cNvPr>
            <p:cNvCxnSpPr>
              <a:cxnSpLocks/>
            </p:cNvCxnSpPr>
            <p:nvPr/>
          </p:nvCxnSpPr>
          <p:spPr>
            <a:xfrm>
              <a:off x="4657702" y="4781232"/>
              <a:ext cx="1366316" cy="1758"/>
            </a:xfrm>
            <a:prstGeom prst="line">
              <a:avLst/>
            </a:prstGeom>
            <a:ln w="38100">
              <a:solidFill>
                <a:srgbClr val="00B05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1096DF6-CC01-4A24-84C5-1F0D5C5FE4AD}"/>
              </a:ext>
            </a:extLst>
          </p:cNvPr>
          <p:cNvGrpSpPr/>
          <p:nvPr/>
        </p:nvGrpSpPr>
        <p:grpSpPr>
          <a:xfrm>
            <a:off x="6110516" y="11423733"/>
            <a:ext cx="1547316" cy="366956"/>
            <a:chOff x="2422062" y="5482869"/>
            <a:chExt cx="1547316" cy="366956"/>
          </a:xfrm>
        </p:grpSpPr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69ADA0F4-F728-4AAF-B8FB-7D0762420F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422062" y="5482869"/>
              <a:ext cx="405581" cy="366956"/>
            </a:xfrm>
            <a:prstGeom prst="rect">
              <a:avLst/>
            </a:prstGeom>
          </p:spPr>
        </p:pic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A4891B48-4DE5-45F1-8341-892EBE517483}"/>
                </a:ext>
              </a:extLst>
            </p:cNvPr>
            <p:cNvSpPr/>
            <p:nvPr/>
          </p:nvSpPr>
          <p:spPr>
            <a:xfrm>
              <a:off x="2752834" y="5564458"/>
              <a:ext cx="1216544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sz="900" b="1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VNet</a:t>
              </a:r>
              <a:r>
                <a:rPr lang="en-US" sz="900" b="1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DNS </a:t>
              </a:r>
              <a:r>
                <a:rPr lang="en-US" sz="9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10.0.2.50</a:t>
              </a:r>
            </a:p>
          </p:txBody>
        </p:sp>
      </p:grp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140A25C-E65A-4B90-92D1-F40AD10D682C}"/>
              </a:ext>
            </a:extLst>
          </p:cNvPr>
          <p:cNvCxnSpPr>
            <a:cxnSpLocks/>
          </p:cNvCxnSpPr>
          <p:nvPr/>
        </p:nvCxnSpPr>
        <p:spPr>
          <a:xfrm flipH="1">
            <a:off x="6355506" y="11843375"/>
            <a:ext cx="1" cy="387139"/>
          </a:xfrm>
          <a:prstGeom prst="line">
            <a:avLst/>
          </a:prstGeom>
          <a:ln w="38100">
            <a:solidFill>
              <a:srgbClr val="00B05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E71DDCE-FA69-46FA-AF2C-7F1AA693F6C2}"/>
              </a:ext>
            </a:extLst>
          </p:cNvPr>
          <p:cNvCxnSpPr>
            <a:cxnSpLocks/>
            <a:stCxn id="89" idx="3"/>
          </p:cNvCxnSpPr>
          <p:nvPr/>
        </p:nvCxnSpPr>
        <p:spPr>
          <a:xfrm>
            <a:off x="5057639" y="7072447"/>
            <a:ext cx="1111757" cy="1277284"/>
          </a:xfrm>
          <a:prstGeom prst="bentConnector2">
            <a:avLst/>
          </a:prstGeom>
          <a:ln w="38100">
            <a:solidFill>
              <a:srgbClr val="FF8C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27">
            <a:extLst>
              <a:ext uri="{FF2B5EF4-FFF2-40B4-BE49-F238E27FC236}">
                <a16:creationId xmlns:a16="http://schemas.microsoft.com/office/drawing/2014/main" id="{FFF396AC-3FE2-42FE-8F70-E52B2AA0E4D1}"/>
              </a:ext>
            </a:extLst>
          </p:cNvPr>
          <p:cNvCxnSpPr>
            <a:cxnSpLocks/>
            <a:stCxn id="100" idx="3"/>
            <a:endCxn id="102" idx="2"/>
          </p:cNvCxnSpPr>
          <p:nvPr/>
        </p:nvCxnSpPr>
        <p:spPr>
          <a:xfrm flipV="1">
            <a:off x="4669105" y="8910855"/>
            <a:ext cx="1475383" cy="441471"/>
          </a:xfrm>
          <a:prstGeom prst="bentConnector2">
            <a:avLst/>
          </a:prstGeom>
          <a:ln w="38100">
            <a:solidFill>
              <a:srgbClr val="FF8C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000B26B-7993-45E1-8079-B8E130BB2E01}"/>
              </a:ext>
            </a:extLst>
          </p:cNvPr>
          <p:cNvCxnSpPr>
            <a:cxnSpLocks/>
          </p:cNvCxnSpPr>
          <p:nvPr/>
        </p:nvCxnSpPr>
        <p:spPr>
          <a:xfrm>
            <a:off x="3519677" y="8800271"/>
            <a:ext cx="0" cy="227791"/>
          </a:xfrm>
          <a:prstGeom prst="line">
            <a:avLst/>
          </a:prstGeom>
          <a:ln w="38100">
            <a:solidFill>
              <a:srgbClr val="FF8C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59160BCC-2C1D-4244-90CF-3A3E861DE923}"/>
              </a:ext>
            </a:extLst>
          </p:cNvPr>
          <p:cNvCxnSpPr>
            <a:cxnSpLocks/>
          </p:cNvCxnSpPr>
          <p:nvPr/>
        </p:nvCxnSpPr>
        <p:spPr>
          <a:xfrm>
            <a:off x="3513488" y="7407466"/>
            <a:ext cx="0" cy="775241"/>
          </a:xfrm>
          <a:prstGeom prst="line">
            <a:avLst/>
          </a:prstGeom>
          <a:ln w="38100">
            <a:solidFill>
              <a:srgbClr val="FF8C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1" name="Picture 150">
            <a:extLst>
              <a:ext uri="{FF2B5EF4-FFF2-40B4-BE49-F238E27FC236}">
                <a16:creationId xmlns:a16="http://schemas.microsoft.com/office/drawing/2014/main" id="{C7E5B8C0-987F-45D0-94BA-DF719B5CA725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169" y="7655665"/>
            <a:ext cx="248625" cy="248625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C4CF3E7B-48E9-459A-A813-7684988C4BAB}"/>
              </a:ext>
            </a:extLst>
          </p:cNvPr>
          <p:cNvSpPr txBox="1"/>
          <p:nvPr/>
        </p:nvSpPr>
        <p:spPr>
          <a:xfrm>
            <a:off x="3846817" y="7680873"/>
            <a:ext cx="10214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sz="9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End-to-end SSL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000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66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Sabbour</dc:creator>
  <cp:lastModifiedBy>Ahmed Sabbour</cp:lastModifiedBy>
  <cp:revision>11</cp:revision>
  <dcterms:created xsi:type="dcterms:W3CDTF">2017-05-07T16:45:09Z</dcterms:created>
  <dcterms:modified xsi:type="dcterms:W3CDTF">2017-05-07T17:11:55Z</dcterms:modified>
</cp:coreProperties>
</file>