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200"/>
    <a:srgbClr val="C8E987"/>
    <a:srgbClr val="7DBA00"/>
    <a:srgbClr val="91C624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78" y="-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2DBE-ED53-4F32-A009-03A86D5F7F5D}" type="datetimeFigureOut">
              <a:rPr lang="en-US" smtClean="0"/>
              <a:t>16/5/2017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32D5660C-5656-4A3E-B25D-76F0DBED3C3A}"/>
              </a:ext>
            </a:extLst>
          </p:cNvPr>
          <p:cNvSpPr/>
          <p:nvPr/>
        </p:nvSpPr>
        <p:spPr>
          <a:xfrm>
            <a:off x="82296" y="4069080"/>
            <a:ext cx="8302752" cy="955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751522-23C9-4C6E-BEAA-49A043A2DE8B}"/>
              </a:ext>
            </a:extLst>
          </p:cNvPr>
          <p:cNvSpPr/>
          <p:nvPr/>
        </p:nvSpPr>
        <p:spPr>
          <a:xfrm>
            <a:off x="353705" y="4321908"/>
            <a:ext cx="7774295" cy="9051846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F9B9C-9C83-41F7-A5D1-7A046FB5913D}"/>
              </a:ext>
            </a:extLst>
          </p:cNvPr>
          <p:cNvGrpSpPr/>
          <p:nvPr/>
        </p:nvGrpSpPr>
        <p:grpSpPr>
          <a:xfrm>
            <a:off x="497270" y="12906411"/>
            <a:ext cx="1417506" cy="369332"/>
            <a:chOff x="8353360" y="5035438"/>
            <a:chExt cx="1417506" cy="36933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9548FE7-D7FB-4BC4-BF53-2D31B4A7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360" y="5040758"/>
              <a:ext cx="364012" cy="36401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D8FFC-F607-4B9F-9183-4C2AFFB4A4A9}"/>
                </a:ext>
              </a:extLst>
            </p:cNvPr>
            <p:cNvSpPr txBox="1"/>
            <p:nvPr/>
          </p:nvSpPr>
          <p:spPr>
            <a:xfrm>
              <a:off x="8717372" y="5035438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Group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appgw-aseilbssl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440CEE-C970-4053-9933-8F833129A361}"/>
              </a:ext>
            </a:extLst>
          </p:cNvPr>
          <p:cNvSpPr/>
          <p:nvPr/>
        </p:nvSpPr>
        <p:spPr>
          <a:xfrm>
            <a:off x="645950" y="5481944"/>
            <a:ext cx="7185065" cy="7257190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D1FB7B-555E-4C47-BFAF-41ABABDE4E8E}"/>
              </a:ext>
            </a:extLst>
          </p:cNvPr>
          <p:cNvGrpSpPr/>
          <p:nvPr/>
        </p:nvGrpSpPr>
        <p:grpSpPr>
          <a:xfrm>
            <a:off x="6233573" y="12273854"/>
            <a:ext cx="1445540" cy="400413"/>
            <a:chOff x="8717372" y="5500127"/>
            <a:chExt cx="1445540" cy="40041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EE2F42-F6CA-4BBD-A425-B2B7BB82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499" y="5500127"/>
              <a:ext cx="400413" cy="40041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74882-86FF-43A7-A877-7F925A7CA45B}"/>
                </a:ext>
              </a:extLst>
            </p:cNvPr>
            <p:cNvSpPr txBox="1"/>
            <p:nvPr/>
          </p:nvSpPr>
          <p:spPr>
            <a:xfrm>
              <a:off x="8717372" y="551566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Virtual Network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appgw-vnet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13A0-B804-4F54-BC34-E332CC7A1FCD}"/>
              </a:ext>
            </a:extLst>
          </p:cNvPr>
          <p:cNvSpPr/>
          <p:nvPr/>
        </p:nvSpPr>
        <p:spPr>
          <a:xfrm>
            <a:off x="884057" y="5741345"/>
            <a:ext cx="4619528" cy="1730358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7143F-96E1-4FF5-9BA9-84882B8AE365}"/>
              </a:ext>
            </a:extLst>
          </p:cNvPr>
          <p:cNvGrpSpPr/>
          <p:nvPr/>
        </p:nvGrpSpPr>
        <p:grpSpPr>
          <a:xfrm>
            <a:off x="968538" y="7014689"/>
            <a:ext cx="1793454" cy="369332"/>
            <a:chOff x="7879731" y="4093818"/>
            <a:chExt cx="1793454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42410-D6CE-4F05-8B38-2101C3904D2F}"/>
                </a:ext>
              </a:extLst>
            </p:cNvPr>
            <p:cNvSpPr txBox="1"/>
            <p:nvPr/>
          </p:nvSpPr>
          <p:spPr>
            <a:xfrm>
              <a:off x="8087495" y="409381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(10.0.1.0/24)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21372D0-CB56-4BB0-A849-9E6CA054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165656"/>
              <a:ext cx="222175" cy="2221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DC8BB9B-FA91-43CB-938D-B22AEA4AA3EE}"/>
              </a:ext>
            </a:extLst>
          </p:cNvPr>
          <p:cNvSpPr/>
          <p:nvPr/>
        </p:nvSpPr>
        <p:spPr>
          <a:xfrm>
            <a:off x="884057" y="7712081"/>
            <a:ext cx="4619528" cy="2507225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6C780-89D2-4D7C-92B2-4176B657870D}"/>
              </a:ext>
            </a:extLst>
          </p:cNvPr>
          <p:cNvGrpSpPr/>
          <p:nvPr/>
        </p:nvGrpSpPr>
        <p:grpSpPr>
          <a:xfrm>
            <a:off x="968538" y="9781466"/>
            <a:ext cx="1618728" cy="369332"/>
            <a:chOff x="7879731" y="4881639"/>
            <a:chExt cx="161872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07FCEB-A7B0-417A-9255-6390530D3663}"/>
                </a:ext>
              </a:extLst>
            </p:cNvPr>
            <p:cNvSpPr txBox="1"/>
            <p:nvPr/>
          </p:nvSpPr>
          <p:spPr>
            <a:xfrm>
              <a:off x="8087495" y="488163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ase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(10.0.3.0/24)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00A1E25-7BCC-4932-8E78-49F2175D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953477"/>
              <a:ext cx="222175" cy="2221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136E5D-BA4D-47F7-8CEF-CE97A1B0FF82}"/>
              </a:ext>
            </a:extLst>
          </p:cNvPr>
          <p:cNvGrpSpPr/>
          <p:nvPr/>
        </p:nvGrpSpPr>
        <p:grpSpPr>
          <a:xfrm>
            <a:off x="1330453" y="8925634"/>
            <a:ext cx="1969033" cy="646331"/>
            <a:chOff x="9042351" y="3160518"/>
            <a:chExt cx="1969033" cy="64633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B4ED89-0D53-42C7-AE0C-2D046F0F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351" y="3247316"/>
              <a:ext cx="440454" cy="44045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3FB299-A5E3-4B84-B58C-2547630A3BA7}"/>
                </a:ext>
              </a:extLst>
            </p:cNvPr>
            <p:cNvSpPr txBox="1"/>
            <p:nvPr/>
          </p:nvSpPr>
          <p:spPr>
            <a:xfrm>
              <a:off x="9452944" y="3160518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Environment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 Load Balancer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15DD77-7375-4F68-9D7A-1B5865806D24}"/>
              </a:ext>
            </a:extLst>
          </p:cNvPr>
          <p:cNvGrpSpPr/>
          <p:nvPr/>
        </p:nvGrpSpPr>
        <p:grpSpPr>
          <a:xfrm>
            <a:off x="1324692" y="8282108"/>
            <a:ext cx="1542686" cy="476250"/>
            <a:chOff x="10249601" y="2397812"/>
            <a:chExt cx="1542686" cy="476250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B2500135-4479-4546-AB0C-61580B23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601" y="2397812"/>
              <a:ext cx="476250" cy="47625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B8D1C6-2A67-492A-B974-4D35E0483358}"/>
                </a:ext>
              </a:extLst>
            </p:cNvPr>
            <p:cNvSpPr txBox="1"/>
            <p:nvPr/>
          </p:nvSpPr>
          <p:spPr>
            <a:xfrm>
              <a:off x="10695512" y="245127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Plan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ase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-plan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F5C01F-6A6D-407F-9C2C-A1B9FD0D8524}"/>
              </a:ext>
            </a:extLst>
          </p:cNvPr>
          <p:cNvGrpSpPr/>
          <p:nvPr/>
        </p:nvGrpSpPr>
        <p:grpSpPr>
          <a:xfrm>
            <a:off x="3299913" y="8266317"/>
            <a:ext cx="1990860" cy="507831"/>
            <a:chOff x="9963482" y="4274782"/>
            <a:chExt cx="1990860" cy="50783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A935CB-8C3F-4D49-89A0-051667AA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482" y="4308470"/>
              <a:ext cx="440454" cy="4404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F31D9-5C7B-4981-92AD-0DCCF2FD994F}"/>
                </a:ext>
              </a:extLst>
            </p:cNvPr>
            <p:cNvSpPr txBox="1"/>
            <p:nvPr/>
          </p:nvSpPr>
          <p:spPr>
            <a:xfrm>
              <a:off x="10389490" y="4274782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app1.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app1.domain.com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80A8-2CD1-44DF-AB79-086C7C86EB7D}"/>
              </a:ext>
            </a:extLst>
          </p:cNvPr>
          <p:cNvGrpSpPr/>
          <p:nvPr/>
        </p:nvGrpSpPr>
        <p:grpSpPr>
          <a:xfrm>
            <a:off x="3254829" y="6821756"/>
            <a:ext cx="1802810" cy="532949"/>
            <a:chOff x="7609198" y="2777840"/>
            <a:chExt cx="1802810" cy="53294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C615432-68C6-4959-8B80-B6856B1B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198" y="2777840"/>
              <a:ext cx="532949" cy="53294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E8BDA2-6D6F-473B-9637-005A1903990D}"/>
                </a:ext>
              </a:extLst>
            </p:cNvPr>
            <p:cNvSpPr txBox="1"/>
            <p:nvPr/>
          </p:nvSpPr>
          <p:spPr>
            <a:xfrm>
              <a:off x="8100430" y="284386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Application Gateway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FA866-6108-454B-A564-BDB974481361}"/>
              </a:ext>
            </a:extLst>
          </p:cNvPr>
          <p:cNvGrpSpPr/>
          <p:nvPr/>
        </p:nvGrpSpPr>
        <p:grpSpPr>
          <a:xfrm>
            <a:off x="3299486" y="5981739"/>
            <a:ext cx="2241618" cy="507831"/>
            <a:chOff x="7641672" y="2240927"/>
            <a:chExt cx="2241618" cy="50783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F5E251-1F8F-4908-B808-94DAF01E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672" y="2256718"/>
              <a:ext cx="476250" cy="4762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01BC05-B4FA-447B-AEE9-F2C3944E74DA}"/>
                </a:ext>
              </a:extLst>
            </p:cNvPr>
            <p:cNvSpPr txBox="1"/>
            <p:nvPr/>
          </p:nvSpPr>
          <p:spPr>
            <a:xfrm>
              <a:off x="8100430" y="2240927"/>
              <a:ext cx="17828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Public IP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appgw-publicip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(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52.123.45.121)</a:t>
              </a:r>
              <a:b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46034b.cloudapp.net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8A5C2F-BCFD-4116-93C7-9FA119528A32}"/>
              </a:ext>
            </a:extLst>
          </p:cNvPr>
          <p:cNvGrpSpPr/>
          <p:nvPr/>
        </p:nvGrpSpPr>
        <p:grpSpPr>
          <a:xfrm>
            <a:off x="3303683" y="4517808"/>
            <a:ext cx="4474841" cy="1014036"/>
            <a:chOff x="7644015" y="7712081"/>
            <a:chExt cx="4474841" cy="101403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B435F-5247-4166-9A5C-390D636B6792}"/>
                </a:ext>
              </a:extLst>
            </p:cNvPr>
            <p:cNvCxnSpPr/>
            <p:nvPr/>
          </p:nvCxnSpPr>
          <p:spPr>
            <a:xfrm flipV="1">
              <a:off x="7882140" y="7827497"/>
              <a:ext cx="0" cy="414121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DC49C9-1696-436B-A659-C93DF69324CE}"/>
                </a:ext>
              </a:extLst>
            </p:cNvPr>
            <p:cNvSpPr txBox="1"/>
            <p:nvPr/>
          </p:nvSpPr>
          <p:spPr>
            <a:xfrm>
              <a:off x="7903290" y="7712081"/>
              <a:ext cx="42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Create </a:t>
              </a: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CNAME record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domain.com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46034b.cloudapp.net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or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 record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domain.com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1F5766-AE7C-4F42-B0CB-B3BD11A8D35A}"/>
                </a:ext>
              </a:extLst>
            </p:cNvPr>
            <p:cNvGrpSpPr/>
            <p:nvPr/>
          </p:nvGrpSpPr>
          <p:grpSpPr>
            <a:xfrm>
              <a:off x="7644015" y="8241618"/>
              <a:ext cx="1790491" cy="484499"/>
              <a:chOff x="7637547" y="1658726"/>
              <a:chExt cx="1790491" cy="48449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566667B-2595-4017-B066-FD0FCFAE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7547" y="1658726"/>
                <a:ext cx="484499" cy="48449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C298F-EB88-4C96-8471-28EAE1BB6A3A}"/>
                  </a:ext>
                </a:extLst>
              </p:cNvPr>
              <p:cNvSpPr txBox="1"/>
              <p:nvPr/>
            </p:nvSpPr>
            <p:spPr>
              <a:xfrm>
                <a:off x="8100430" y="1716309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DNS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app1.yourdomain.com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FA3B5A-C86B-47CC-9E60-3D0EF3E09BA5}"/>
              </a:ext>
            </a:extLst>
          </p:cNvPr>
          <p:cNvGrpSpPr/>
          <p:nvPr/>
        </p:nvGrpSpPr>
        <p:grpSpPr>
          <a:xfrm>
            <a:off x="3277098" y="9114201"/>
            <a:ext cx="1392007" cy="476250"/>
            <a:chOff x="9771862" y="4969093"/>
            <a:chExt cx="1392007" cy="476250"/>
          </a:xfrm>
        </p:grpSpPr>
        <p:pic>
          <p:nvPicPr>
            <p:cNvPr id="99" name="Picture 98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4B3F1824-7D4A-479A-A97D-B5459F6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862" y="4969093"/>
              <a:ext cx="476250" cy="47625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F7D361-E301-40A6-8363-82DB52C7F2D1}"/>
                </a:ext>
              </a:extLst>
            </p:cNvPr>
            <p:cNvSpPr txBox="1"/>
            <p:nvPr/>
          </p:nvSpPr>
          <p:spPr>
            <a:xfrm>
              <a:off x="10184170" y="5091802"/>
              <a:ext cx="979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ILB Certificate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709FEE-C5C2-4153-9E58-DCC0CC89DCEA}"/>
              </a:ext>
            </a:extLst>
          </p:cNvPr>
          <p:cNvGrpSpPr/>
          <p:nvPr/>
        </p:nvGrpSpPr>
        <p:grpSpPr>
          <a:xfrm>
            <a:off x="5906363" y="8422413"/>
            <a:ext cx="1969668" cy="499735"/>
            <a:chOff x="4534410" y="264154"/>
            <a:chExt cx="1969668" cy="499735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8E15A36-0050-4FF8-9E34-D13EE85B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410" y="264154"/>
              <a:ext cx="476250" cy="47625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557F10-AA48-4006-867A-9C26B32A485A}"/>
                </a:ext>
              </a:extLst>
            </p:cNvPr>
            <p:cNvSpPr txBox="1"/>
            <p:nvPr/>
          </p:nvSpPr>
          <p:spPr>
            <a:xfrm>
              <a:off x="4983553" y="317613"/>
              <a:ext cx="15205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Subject=*.internal.domain.com</a:t>
              </a:r>
              <a:b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SAN=*.scm.internal.domain.com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25E973-4AB4-45DB-A35D-CA1DAEC64C78}"/>
              </a:ext>
            </a:extLst>
          </p:cNvPr>
          <p:cNvGrpSpPr/>
          <p:nvPr/>
        </p:nvGrpSpPr>
        <p:grpSpPr>
          <a:xfrm>
            <a:off x="884057" y="10443767"/>
            <a:ext cx="5126617" cy="1615461"/>
            <a:chOff x="897401" y="3620937"/>
            <a:chExt cx="5126617" cy="16154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18AFA6-AF09-4940-BF1C-1B76832BC8C7}"/>
                </a:ext>
              </a:extLst>
            </p:cNvPr>
            <p:cNvSpPr/>
            <p:nvPr/>
          </p:nvSpPr>
          <p:spPr>
            <a:xfrm>
              <a:off x="897401" y="3620937"/>
              <a:ext cx="4619528" cy="1615461"/>
            </a:xfrm>
            <a:prstGeom prst="rect">
              <a:avLst/>
            </a:prstGeom>
            <a:noFill/>
            <a:ln>
              <a:solidFill>
                <a:srgbClr val="3899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CB0DEB-E091-4777-A333-1C1A21E5E76C}"/>
                </a:ext>
              </a:extLst>
            </p:cNvPr>
            <p:cNvGrpSpPr/>
            <p:nvPr/>
          </p:nvGrpSpPr>
          <p:grpSpPr>
            <a:xfrm>
              <a:off x="996465" y="4783201"/>
              <a:ext cx="1631552" cy="369332"/>
              <a:chOff x="7879731" y="4494039"/>
              <a:chExt cx="1631552" cy="36933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7E8C2AC-8E28-4AD6-AA29-0A0FEDB72B40}"/>
                  </a:ext>
                </a:extLst>
              </p:cNvPr>
              <p:cNvSpPr txBox="1"/>
              <p:nvPr/>
            </p:nvSpPr>
            <p:spPr>
              <a:xfrm>
                <a:off x="8087495" y="44940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Subnet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dns</a:t>
                </a: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-subnet (10.0.2.0/24)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6A9B231-9C57-4D18-83F1-7ABA7943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731" y="4565877"/>
                <a:ext cx="222175" cy="222175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39136D5-EFF8-4D43-9245-2232686188E2}"/>
                </a:ext>
              </a:extLst>
            </p:cNvPr>
            <p:cNvGrpSpPr/>
            <p:nvPr/>
          </p:nvGrpSpPr>
          <p:grpSpPr>
            <a:xfrm>
              <a:off x="965904" y="3768115"/>
              <a:ext cx="3775155" cy="861774"/>
              <a:chOff x="6062749" y="3297599"/>
              <a:chExt cx="3775155" cy="86177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E70C192D-CD95-48FC-B0D0-667418E82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7" y="3387414"/>
                <a:ext cx="484499" cy="48449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8319EB-7143-48CC-B87B-A6B4FDC23E4B}"/>
                  </a:ext>
                </a:extLst>
              </p:cNvPr>
              <p:cNvSpPr txBox="1"/>
              <p:nvPr/>
            </p:nvSpPr>
            <p:spPr>
              <a:xfrm>
                <a:off x="8547166" y="3359911"/>
                <a:ext cx="12907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Virtual Machine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appgw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-bind</a:t>
                </a:r>
                <a:b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Ubuntu running BIND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468EA0-659A-4353-82AC-A9D3ABCCFC88}"/>
                  </a:ext>
                </a:extLst>
              </p:cNvPr>
              <p:cNvSpPr txBox="1"/>
              <p:nvPr/>
            </p:nvSpPr>
            <p:spPr>
              <a:xfrm>
                <a:off x="6062749" y="3297599"/>
                <a:ext cx="18774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zone internal.domain.com</a:t>
                </a:r>
                <a:br>
                  <a:rPr lang="en-US" sz="1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  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*.</a:t>
                </a:r>
                <a:r>
                  <a:rPr lang="en-US" sz="1000" dirty="0" err="1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scm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   IN  A  10.0.3.9</a:t>
                </a:r>
                <a:b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ftp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publish IN  A  10.0.3.9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BF3267-0012-4DFA-8647-773A44868F26}"/>
                </a:ext>
              </a:extLst>
            </p:cNvPr>
            <p:cNvGrpSpPr/>
            <p:nvPr/>
          </p:nvGrpSpPr>
          <p:grpSpPr>
            <a:xfrm>
              <a:off x="2927086" y="4544295"/>
              <a:ext cx="1629361" cy="476250"/>
              <a:chOff x="8019113" y="2248822"/>
              <a:chExt cx="1629361" cy="476250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83BB27A0-539C-42E8-A442-4C32E7E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9113" y="224882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D95FE5-D23D-48CF-ACBB-E02059799FF6}"/>
                  </a:ext>
                </a:extLst>
              </p:cNvPr>
              <p:cNvSpPr txBox="1"/>
              <p:nvPr/>
            </p:nvSpPr>
            <p:spPr>
              <a:xfrm>
                <a:off x="8532463" y="2302281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Private IP (static)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10.0.2.50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AAFC6-5D42-478C-B914-B09C64B6FD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0628" y="4385915"/>
              <a:ext cx="0" cy="13828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D54FB-8CF7-4EE3-923A-54F24DBB0F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02" y="4781232"/>
              <a:ext cx="1366316" cy="175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096DF6-CC01-4A24-84C5-1F0D5C5FE4AD}"/>
              </a:ext>
            </a:extLst>
          </p:cNvPr>
          <p:cNvGrpSpPr/>
          <p:nvPr/>
        </p:nvGrpSpPr>
        <p:grpSpPr>
          <a:xfrm>
            <a:off x="6110516" y="11423733"/>
            <a:ext cx="1547316" cy="366956"/>
            <a:chOff x="2422062" y="5482869"/>
            <a:chExt cx="1547316" cy="36695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ADA0F4-F728-4AAF-B8FB-7D076242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2062" y="5482869"/>
              <a:ext cx="405581" cy="366956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4891B48-4DE5-45F1-8341-892EBE517483}"/>
                </a:ext>
              </a:extLst>
            </p:cNvPr>
            <p:cNvSpPr/>
            <p:nvPr/>
          </p:nvSpPr>
          <p:spPr>
            <a:xfrm>
              <a:off x="2752834" y="5564458"/>
              <a:ext cx="12165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900" b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VNet</a:t>
              </a:r>
              <a:r>
                <a:rPr lang="en-US" sz="9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DNS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10.0.2.50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40A25C-E65A-4B90-92D1-F40AD10D682C}"/>
              </a:ext>
            </a:extLst>
          </p:cNvPr>
          <p:cNvCxnSpPr>
            <a:cxnSpLocks/>
          </p:cNvCxnSpPr>
          <p:nvPr/>
        </p:nvCxnSpPr>
        <p:spPr>
          <a:xfrm flipH="1">
            <a:off x="6355506" y="11843375"/>
            <a:ext cx="1" cy="387139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71DDCE-FA69-46FA-AF2C-7F1AA693F6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057639" y="7072447"/>
            <a:ext cx="1111757" cy="1277284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27">
            <a:extLst>
              <a:ext uri="{FF2B5EF4-FFF2-40B4-BE49-F238E27FC236}">
                <a16:creationId xmlns:a16="http://schemas.microsoft.com/office/drawing/2014/main" id="{FFF396AC-3FE2-42FE-8F70-E52B2AA0E4D1}"/>
              </a:ext>
            </a:extLst>
          </p:cNvPr>
          <p:cNvCxnSpPr>
            <a:cxnSpLocks/>
          </p:cNvCxnSpPr>
          <p:nvPr/>
        </p:nvCxnSpPr>
        <p:spPr>
          <a:xfrm flipV="1">
            <a:off x="4669105" y="8923047"/>
            <a:ext cx="1475383" cy="441471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00B26B-7993-45E1-8079-B8E130BB2E01}"/>
              </a:ext>
            </a:extLst>
          </p:cNvPr>
          <p:cNvCxnSpPr>
            <a:cxnSpLocks/>
          </p:cNvCxnSpPr>
          <p:nvPr/>
        </p:nvCxnSpPr>
        <p:spPr>
          <a:xfrm>
            <a:off x="3519677" y="8800271"/>
            <a:ext cx="0" cy="227791"/>
          </a:xfrm>
          <a:prstGeom prst="line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60BCC-2C1D-4244-90CF-3A3E861DE923}"/>
              </a:ext>
            </a:extLst>
          </p:cNvPr>
          <p:cNvCxnSpPr>
            <a:cxnSpLocks/>
          </p:cNvCxnSpPr>
          <p:nvPr/>
        </p:nvCxnSpPr>
        <p:spPr>
          <a:xfrm>
            <a:off x="3513488" y="7407466"/>
            <a:ext cx="0" cy="775241"/>
          </a:xfrm>
          <a:prstGeom prst="line">
            <a:avLst/>
          </a:prstGeom>
          <a:ln w="38100">
            <a:solidFill>
              <a:srgbClr val="FF8C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5B8C0-987F-45D0-94BA-DF719B5CA72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9" y="7655665"/>
            <a:ext cx="248625" cy="2486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4CF3E7B-48E9-459A-A813-7684988C4BAB}"/>
              </a:ext>
            </a:extLst>
          </p:cNvPr>
          <p:cNvSpPr txBox="1"/>
          <p:nvPr/>
        </p:nvSpPr>
        <p:spPr>
          <a:xfrm>
            <a:off x="3846817" y="768087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SSL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EBE2A5-90F0-44E4-AA1E-75AD069DB9DA}"/>
              </a:ext>
            </a:extLst>
          </p:cNvPr>
          <p:cNvCxnSpPr>
            <a:cxnSpLocks/>
          </p:cNvCxnSpPr>
          <p:nvPr/>
        </p:nvCxnSpPr>
        <p:spPr>
          <a:xfrm>
            <a:off x="3519253" y="6566566"/>
            <a:ext cx="0" cy="138288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44D3E88-1520-445F-AE6C-ECBDC1BEAF36}"/>
              </a:ext>
            </a:extLst>
          </p:cNvPr>
          <p:cNvCxnSpPr>
            <a:cxnSpLocks/>
          </p:cNvCxnSpPr>
          <p:nvPr/>
        </p:nvCxnSpPr>
        <p:spPr>
          <a:xfrm flipH="1">
            <a:off x="2867378" y="8533783"/>
            <a:ext cx="234378" cy="0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7A27D80-3AB1-413D-8DA8-9567AE8FA769}"/>
              </a:ext>
            </a:extLst>
          </p:cNvPr>
          <p:cNvCxnSpPr>
            <a:cxnSpLocks/>
          </p:cNvCxnSpPr>
          <p:nvPr/>
        </p:nvCxnSpPr>
        <p:spPr>
          <a:xfrm>
            <a:off x="2265789" y="8778150"/>
            <a:ext cx="0" cy="138288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>
            <a:extLst>
              <a:ext uri="{FF2B5EF4-FFF2-40B4-BE49-F238E27FC236}">
                <a16:creationId xmlns:a16="http://schemas.microsoft.com/office/drawing/2014/main" id="{95D56661-CA16-4C4A-93BA-63F720A8B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25" y="9690469"/>
            <a:ext cx="476250" cy="476250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F79762F3-A15F-427B-B5C5-070222518B7B}"/>
              </a:ext>
            </a:extLst>
          </p:cNvPr>
          <p:cNvSpPr txBox="1"/>
          <p:nvPr/>
        </p:nvSpPr>
        <p:spPr>
          <a:xfrm>
            <a:off x="3144375" y="97439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Private IP)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10.0.3.9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306B03D-092F-41E3-AEB1-A2ACFD571CFB}"/>
              </a:ext>
            </a:extLst>
          </p:cNvPr>
          <p:cNvCxnSpPr>
            <a:cxnSpLocks/>
          </p:cNvCxnSpPr>
          <p:nvPr/>
        </p:nvCxnSpPr>
        <p:spPr>
          <a:xfrm>
            <a:off x="2441462" y="9603173"/>
            <a:ext cx="91089" cy="88797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15408AA8-8935-49F5-B07F-4AA3C58F8B14}"/>
              </a:ext>
            </a:extLst>
          </p:cNvPr>
          <p:cNvCxnSpPr>
            <a:cxnSpLocks/>
          </p:cNvCxnSpPr>
          <p:nvPr/>
        </p:nvCxnSpPr>
        <p:spPr>
          <a:xfrm flipH="1">
            <a:off x="2587266" y="10226990"/>
            <a:ext cx="280931" cy="342315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27">
            <a:extLst>
              <a:ext uri="{FF2B5EF4-FFF2-40B4-BE49-F238E27FC236}">
                <a16:creationId xmlns:a16="http://schemas.microsoft.com/office/drawing/2014/main" id="{BED8FA5A-FEDD-46C1-8247-8FB1A4EAA593}"/>
              </a:ext>
            </a:extLst>
          </p:cNvPr>
          <p:cNvCxnSpPr>
            <a:cxnSpLocks/>
          </p:cNvCxnSpPr>
          <p:nvPr/>
        </p:nvCxnSpPr>
        <p:spPr>
          <a:xfrm rot="10800000">
            <a:off x="2428775" y="6187445"/>
            <a:ext cx="667559" cy="900787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7C5333-8DF8-44F4-8E05-6F0D5E2B69D8}"/>
              </a:ext>
            </a:extLst>
          </p:cNvPr>
          <p:cNvGrpSpPr/>
          <p:nvPr/>
        </p:nvGrpSpPr>
        <p:grpSpPr>
          <a:xfrm>
            <a:off x="714435" y="5906369"/>
            <a:ext cx="1969668" cy="499735"/>
            <a:chOff x="4439652" y="264154"/>
            <a:chExt cx="1969668" cy="499735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89ECDA9-2CDF-4646-9C04-21226FC9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652" y="264154"/>
              <a:ext cx="476250" cy="47625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11FD414-0D63-463F-A69A-DFF3136BC36D}"/>
                </a:ext>
              </a:extLst>
            </p:cNvPr>
            <p:cNvSpPr txBox="1"/>
            <p:nvPr/>
          </p:nvSpPr>
          <p:spPr>
            <a:xfrm>
              <a:off x="4888795" y="317613"/>
              <a:ext cx="15205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Subject=app1.domain.com</a:t>
              </a:r>
              <a:b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SAN=app1.scm.domain.com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D9F8168-7D64-41F5-951F-472E628E6367}"/>
              </a:ext>
            </a:extLst>
          </p:cNvPr>
          <p:cNvSpPr/>
          <p:nvPr/>
        </p:nvSpPr>
        <p:spPr>
          <a:xfrm>
            <a:off x="6223304" y="4970130"/>
            <a:ext cx="4070724" cy="1985159"/>
          </a:xfrm>
          <a:prstGeom prst="rect">
            <a:avLst/>
          </a:prstGeom>
          <a:solidFill>
            <a:srgbClr val="C8E987"/>
          </a:solidFill>
          <a:ln w="57150">
            <a:solidFill>
              <a:srgbClr val="7DBA00"/>
            </a:solidFill>
          </a:ln>
        </p:spPr>
        <p:txBody>
          <a:bodyPr wrap="square" lIns="91440" tIns="91440" bIns="91440" numCol="1" anchor="ctr" anchorCtr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Multi-site listener: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app1.domain.com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with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SSL certificate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(Subject=app1.domain.com)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Backend Pool: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App Service Environment’s ILB IP</a:t>
            </a:r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Http Setting: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For HTTPS, using ASE ILB’s public certificate component for backend authentication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Subject=*.internal.domain.com and SAN=*.scm.internal.domain.com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9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Probes: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Custom probe to the Web App’s </a:t>
            </a:r>
            <a:r>
              <a:rPr lang="en-US" sz="900" u="sng" dirty="0">
                <a:latin typeface="Calibri" panose="020F0502020204030204" pitchFamily="34" charset="0"/>
                <a:ea typeface="Calibri" panose="020F0502020204030204" pitchFamily="34" charset="0"/>
              </a:rPr>
              <a:t>internal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 ASE hostname </a:t>
            </a:r>
            <a:b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app1.internal.domain.com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 and using the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</a:rPr>
              <a:t>Http Setting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</a:rPr>
              <a:t>defined above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9AE7E-9242-40F0-8117-879862B15FF2}"/>
              </a:ext>
            </a:extLst>
          </p:cNvPr>
          <p:cNvCxnSpPr/>
          <p:nvPr/>
        </p:nvCxnSpPr>
        <p:spPr>
          <a:xfrm flipV="1">
            <a:off x="4508347" y="6566566"/>
            <a:ext cx="1602169" cy="255190"/>
          </a:xfrm>
          <a:prstGeom prst="bentConnector3">
            <a:avLst>
              <a:gd name="adj1" fmla="val 1298"/>
            </a:avLst>
          </a:prstGeom>
          <a:ln w="38100">
            <a:solidFill>
              <a:srgbClr val="7DBA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</TotalTime>
  <Words>86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30</cp:revision>
  <dcterms:created xsi:type="dcterms:W3CDTF">2017-05-07T16:45:09Z</dcterms:created>
  <dcterms:modified xsi:type="dcterms:W3CDTF">2017-05-17T03:51:44Z</dcterms:modified>
</cp:coreProperties>
</file>