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410" r:id="rId5"/>
    <p:sldId id="409" r:id="rId6"/>
    <p:sldId id="383" r:id="rId7"/>
    <p:sldId id="411" r:id="rId8"/>
    <p:sldId id="412" r:id="rId9"/>
    <p:sldId id="413" r:id="rId10"/>
    <p:sldId id="389" r:id="rId11"/>
    <p:sldId id="414" r:id="rId12"/>
    <p:sldId id="415" r:id="rId13"/>
    <p:sldId id="416" r:id="rId14"/>
    <p:sldId id="417" r:id="rId15"/>
    <p:sldId id="418" r:id="rId16"/>
    <p:sldId id="419" r:id="rId17"/>
    <p:sldId id="420" r:id="rId18"/>
    <p:sldId id="421" r:id="rId19"/>
    <p:sldId id="422" r:id="rId20"/>
    <p:sldId id="40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6327" autoAdjust="0"/>
  </p:normalViewPr>
  <p:slideViewPr>
    <p:cSldViewPr snapToGrid="0">
      <p:cViewPr varScale="1">
        <p:scale>
          <a:sx n="81" d="100"/>
          <a:sy n="81" d="100"/>
        </p:scale>
        <p:origin x="64" y="18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6/22/2025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AA1B4-347E-68BB-30E1-6E51F15C16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BF8DF-43A2-9D90-1070-0E8070F861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5E22E-82C7-9372-335B-DA9EBAD9F9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C1B2FF-6EC6-C2D6-93F2-5C24BAEECE80}"/>
              </a:ext>
            </a:extLst>
          </p:cNvPr>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3986158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BCD87-761F-9870-4809-5C3FA948A6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5E6B9C-0CD4-0224-8843-9ABACC34AD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80611-64B8-4948-9FD4-A1FB330760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BFBBC1-899F-D74F-AD14-012B9B444C7D}"/>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997163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E1600-54F3-E126-F558-E53C60D1C2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99B369-4FC1-086E-0FCF-0E3F5A7F0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F4EBDA-8750-6994-4AFA-D8EDCAC79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4B67C8-AAFF-D71E-7CB6-3B0109CF540F}"/>
              </a:ext>
            </a:extLst>
          </p:cNvPr>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3225593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EF7A8-C158-AB38-E167-F74A2E6DCB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22B75-AFA9-06D0-84C4-AA6DEAE55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0D3573-9672-8735-2AE9-0BE3CF4689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1485ED-36B0-EDB5-4615-547BD436C927}"/>
              </a:ext>
            </a:extLst>
          </p:cNvPr>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988136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6A6FD-50B6-F0CE-EAAD-2490D09B28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1C3FB1-C684-93F7-26DA-2673ED9A1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3CEFC2-D4AD-DA5C-2233-B3325BFADA0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446799-6BE9-E833-B9E8-85618F1F218B}"/>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985838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CBB27-CDEF-4E65-7430-91EB24DF4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9F5255-90DE-9511-4169-5D7E1FF07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71A178-350B-A6A4-1668-81CA3E1AEB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F93EAA-BE4F-0D6F-E139-C48AB5EA1C0F}"/>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642685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F88CB-EB62-B7D6-2B48-7FEF44057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0B513D-7956-C856-A38E-D292444DD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66356C-EF47-DE43-114E-A72BF7C28E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79E5CD-C328-E3D4-C4DC-69B7DF267F5C}"/>
              </a:ext>
            </a:extLst>
          </p:cNvPr>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9280184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63459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2730433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4C8F7-A27E-2E40-D609-F3086F7DD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F31749-34CF-A5BD-934F-CF45F052A4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27065C-0023-BA96-FE8F-4E6E53C0B8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B220AD-6113-941F-9CF5-39658C661CBC}"/>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07370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9808C-8E69-A3AF-FE74-BCEC060E8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FF59B1-5F20-F0FE-96E2-C00FACE4A6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5E2FF-4652-4D27-229B-D5EEB9CF54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0B8CCF-B2D6-0833-38B1-EB41ECBCEF20}"/>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49656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E23AC-F91C-87A0-E81C-8D540296FD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4B9A53-4C86-E43D-9959-05524DE859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8C4959-F808-0163-A900-6ABA87A287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3959FE-F13F-56F9-AAA4-844ADF0741DF}"/>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98923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22756A-86D3-4EAE-DD45-05E96F12EC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4A598-7E40-4160-EA02-149F7D7130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052791-B08D-C239-4F12-2104B43BB1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B348E2-A6C3-F76A-48A5-B615E835F41E}"/>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4230537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70DF6-1E68-72C8-B44E-4DC2649354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8D7204-BC00-5E4A-51C3-F125F9DF52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966C6E-59F9-DC40-0AE9-ABD84BB9B5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9E9CC1-E2BD-BB4E-E730-584909ED7529}"/>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727014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crum.org/resources/blog/role-professional-tester-agile-world" TargetMode="External"/><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The</a:t>
            </a:r>
            <a:br>
              <a:rPr lang="en-US" dirty="0"/>
            </a:br>
            <a:r>
              <a:rPr lang="en-US" dirty="0"/>
              <a:t>Scrum-Agile</a:t>
            </a:r>
            <a:br>
              <a:rPr lang="en-US" dirty="0"/>
            </a:br>
            <a:r>
              <a:rPr lang="en-US" dirty="0"/>
              <a:t>Approach</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92CC5-2B31-CF27-FAC5-CBAD70C3DE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C0043-1A22-96AB-8CB1-E4BB5A2FA861}"/>
              </a:ext>
            </a:extLst>
          </p:cNvPr>
          <p:cNvSpPr>
            <a:spLocks noGrp="1"/>
          </p:cNvSpPr>
          <p:nvPr>
            <p:ph type="title"/>
          </p:nvPr>
        </p:nvSpPr>
        <p:spPr>
          <a:xfrm>
            <a:off x="594360" y="189572"/>
            <a:ext cx="6787747" cy="1593507"/>
          </a:xfrm>
        </p:spPr>
        <p:txBody>
          <a:bodyPr/>
          <a:lstStyle/>
          <a:p>
            <a:r>
              <a:rPr lang="en-US" dirty="0"/>
              <a:t>Coding</a:t>
            </a:r>
            <a:br>
              <a:rPr lang="en-US" dirty="0"/>
            </a:br>
            <a:r>
              <a:rPr lang="en-US" dirty="0"/>
              <a:t>   and</a:t>
            </a:r>
            <a:br>
              <a:rPr lang="en-US" dirty="0"/>
            </a:br>
            <a:r>
              <a:rPr lang="en-US" dirty="0"/>
              <a:t>Testing</a:t>
            </a:r>
          </a:p>
        </p:txBody>
      </p:sp>
      <p:sp>
        <p:nvSpPr>
          <p:cNvPr id="3" name="Text Placeholder 2">
            <a:extLst>
              <a:ext uri="{FF2B5EF4-FFF2-40B4-BE49-F238E27FC236}">
                <a16:creationId xmlns:a16="http://schemas.microsoft.com/office/drawing/2014/main" id="{A0897BED-482C-8BC3-F155-AEC36D3755E7}"/>
              </a:ext>
            </a:extLst>
          </p:cNvPr>
          <p:cNvSpPr>
            <a:spLocks noGrp="1"/>
          </p:cNvSpPr>
          <p:nvPr>
            <p:ph sz="quarter" idx="13"/>
          </p:nvPr>
        </p:nvSpPr>
        <p:spPr>
          <a:xfrm>
            <a:off x="593725" y="2281238"/>
            <a:ext cx="7249620" cy="3946141"/>
          </a:xfrm>
        </p:spPr>
        <p:txBody>
          <a:bodyPr tIns="457200">
            <a:normAutofit/>
          </a:bodyPr>
          <a:lstStyle/>
          <a:p>
            <a:r>
              <a:rPr lang="en-US" sz="1800" b="0" dirty="0"/>
              <a:t>The tester will create test cases based on the user stories that the product owner has created</a:t>
            </a:r>
          </a:p>
          <a:p>
            <a:r>
              <a:rPr lang="en-US" sz="1800" b="0" dirty="0"/>
              <a:t>The development team will work to pass the test cases and therefore complete the user stories</a:t>
            </a:r>
          </a:p>
          <a:p>
            <a:endParaRPr lang="en-US" sz="1800" b="0" dirty="0"/>
          </a:p>
        </p:txBody>
      </p:sp>
    </p:spTree>
    <p:extLst>
      <p:ext uri="{BB962C8B-B14F-4D97-AF65-F5344CB8AC3E}">
        <p14:creationId xmlns:p14="http://schemas.microsoft.com/office/powerpoint/2010/main" val="3887340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4731B-3838-08BF-E087-4D14C6B4D0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F2301-EA8D-416B-426C-7F54D46C565F}"/>
              </a:ext>
            </a:extLst>
          </p:cNvPr>
          <p:cNvSpPr>
            <a:spLocks noGrp="1"/>
          </p:cNvSpPr>
          <p:nvPr>
            <p:ph type="title"/>
          </p:nvPr>
        </p:nvSpPr>
        <p:spPr>
          <a:xfrm>
            <a:off x="594360" y="189572"/>
            <a:ext cx="6787747" cy="1593507"/>
          </a:xfrm>
        </p:spPr>
        <p:txBody>
          <a:bodyPr/>
          <a:lstStyle/>
          <a:p>
            <a:r>
              <a:rPr lang="en-US" dirty="0"/>
              <a:t>Deployment</a:t>
            </a:r>
            <a:br>
              <a:rPr lang="en-US" dirty="0"/>
            </a:br>
            <a:r>
              <a:rPr lang="en-US" dirty="0"/>
              <a:t>       and</a:t>
            </a:r>
            <a:br>
              <a:rPr lang="en-US" dirty="0"/>
            </a:br>
            <a:r>
              <a:rPr lang="en-US" dirty="0"/>
              <a:t>Feedback</a:t>
            </a:r>
          </a:p>
        </p:txBody>
      </p:sp>
      <p:sp>
        <p:nvSpPr>
          <p:cNvPr id="3" name="Text Placeholder 2">
            <a:extLst>
              <a:ext uri="{FF2B5EF4-FFF2-40B4-BE49-F238E27FC236}">
                <a16:creationId xmlns:a16="http://schemas.microsoft.com/office/drawing/2014/main" id="{DE25823E-E418-B845-AD7A-120E22DC89E0}"/>
              </a:ext>
            </a:extLst>
          </p:cNvPr>
          <p:cNvSpPr>
            <a:spLocks noGrp="1"/>
          </p:cNvSpPr>
          <p:nvPr>
            <p:ph sz="quarter" idx="13"/>
          </p:nvPr>
        </p:nvSpPr>
        <p:spPr>
          <a:xfrm>
            <a:off x="593725" y="2281238"/>
            <a:ext cx="7249620" cy="3946141"/>
          </a:xfrm>
        </p:spPr>
        <p:txBody>
          <a:bodyPr tIns="457200">
            <a:normAutofit/>
          </a:bodyPr>
          <a:lstStyle/>
          <a:p>
            <a:r>
              <a:rPr lang="en-US" sz="1800" b="0" dirty="0"/>
              <a:t>Once the code has passed the test cases it will get deployed to the customer</a:t>
            </a:r>
          </a:p>
          <a:p>
            <a:r>
              <a:rPr lang="en-US" sz="1800" b="0" dirty="0"/>
              <a:t>This deployment will take place as a software update on the main branch of code</a:t>
            </a:r>
          </a:p>
          <a:p>
            <a:r>
              <a:rPr lang="en-US" sz="1800" b="0" dirty="0"/>
              <a:t>The product owner is then tasked again with getting feedback from the users on what is good and what is bad with this new deployment</a:t>
            </a:r>
          </a:p>
          <a:p>
            <a:r>
              <a:rPr lang="en-US" sz="1800" b="0" dirty="0"/>
              <a:t>The process then repeats itself as the product owner takes back this information and any new information to the team</a:t>
            </a:r>
          </a:p>
        </p:txBody>
      </p:sp>
    </p:spTree>
    <p:extLst>
      <p:ext uri="{BB962C8B-B14F-4D97-AF65-F5344CB8AC3E}">
        <p14:creationId xmlns:p14="http://schemas.microsoft.com/office/powerpoint/2010/main" val="1193972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DF6E-7898-4A28-8129-A02E8EBD54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5B347-563D-0651-1D50-BF052309FDB9}"/>
              </a:ext>
            </a:extLst>
          </p:cNvPr>
          <p:cNvSpPr>
            <a:spLocks noGrp="1"/>
          </p:cNvSpPr>
          <p:nvPr>
            <p:ph type="ctrTitle"/>
          </p:nvPr>
        </p:nvSpPr>
        <p:spPr>
          <a:xfrm>
            <a:off x="6299835" y="430529"/>
            <a:ext cx="5486400" cy="3291840"/>
          </a:xfrm>
        </p:spPr>
        <p:txBody>
          <a:bodyPr/>
          <a:lstStyle/>
          <a:p>
            <a:r>
              <a:rPr lang="en-US" dirty="0"/>
              <a:t>What If</a:t>
            </a:r>
            <a:br>
              <a:rPr lang="en-US" dirty="0"/>
            </a:br>
            <a:r>
              <a:rPr lang="en-US" dirty="0"/>
              <a:t>We used</a:t>
            </a:r>
            <a:br>
              <a:rPr lang="en-US" dirty="0"/>
            </a:br>
            <a:r>
              <a:rPr lang="en-US" dirty="0"/>
              <a:t>Waterfall</a:t>
            </a:r>
            <a:br>
              <a:rPr lang="en-US" dirty="0"/>
            </a:br>
            <a:r>
              <a:rPr lang="en-US" dirty="0"/>
              <a:t>Instead?</a:t>
            </a:r>
          </a:p>
        </p:txBody>
      </p:sp>
      <p:pic>
        <p:nvPicPr>
          <p:cNvPr id="3074" name="Picture 2" descr="Mastering the Waterfall Methodology: An ...">
            <a:extLst>
              <a:ext uri="{FF2B5EF4-FFF2-40B4-BE49-F238E27FC236}">
                <a16:creationId xmlns:a16="http://schemas.microsoft.com/office/drawing/2014/main" id="{313F94FF-AEDE-7F25-2A2B-A7648CA5E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930" y="1850480"/>
            <a:ext cx="5690235" cy="3157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524E3D5-3A8A-23A2-60A8-13C7E74303D1}"/>
              </a:ext>
            </a:extLst>
          </p:cNvPr>
          <p:cNvSpPr txBox="1"/>
          <p:nvPr/>
        </p:nvSpPr>
        <p:spPr>
          <a:xfrm>
            <a:off x="5032827" y="5007520"/>
            <a:ext cx="859338" cy="369332"/>
          </a:xfrm>
          <a:prstGeom prst="rect">
            <a:avLst/>
          </a:prstGeom>
          <a:noFill/>
        </p:spPr>
        <p:txBody>
          <a:bodyPr wrap="none" rtlCol="0">
            <a:spAutoFit/>
          </a:bodyPr>
          <a:lstStyle/>
          <a:p>
            <a:r>
              <a:rPr lang="en-US" dirty="0">
                <a:solidFill>
                  <a:schemeClr val="bg1"/>
                </a:solidFill>
              </a:rPr>
              <a:t>Motion</a:t>
            </a:r>
          </a:p>
        </p:txBody>
      </p:sp>
    </p:spTree>
    <p:extLst>
      <p:ext uri="{BB962C8B-B14F-4D97-AF65-F5344CB8AC3E}">
        <p14:creationId xmlns:p14="http://schemas.microsoft.com/office/powerpoint/2010/main" val="1798165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128E1-8DA7-8BCC-F266-D3D7907558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E874BF-B7E7-6BAE-BBEB-A873A5C00C96}"/>
              </a:ext>
            </a:extLst>
          </p:cNvPr>
          <p:cNvSpPr>
            <a:spLocks noGrp="1"/>
          </p:cNvSpPr>
          <p:nvPr>
            <p:ph type="title"/>
          </p:nvPr>
        </p:nvSpPr>
        <p:spPr>
          <a:xfrm>
            <a:off x="594360" y="189572"/>
            <a:ext cx="6787747" cy="1593507"/>
          </a:xfrm>
        </p:spPr>
        <p:txBody>
          <a:bodyPr/>
          <a:lstStyle/>
          <a:p>
            <a:r>
              <a:rPr lang="en-US" dirty="0"/>
              <a:t>What is Waterfall</a:t>
            </a:r>
          </a:p>
        </p:txBody>
      </p:sp>
      <p:sp>
        <p:nvSpPr>
          <p:cNvPr id="3" name="Text Placeholder 2">
            <a:extLst>
              <a:ext uri="{FF2B5EF4-FFF2-40B4-BE49-F238E27FC236}">
                <a16:creationId xmlns:a16="http://schemas.microsoft.com/office/drawing/2014/main" id="{5B5EB455-6E7A-1761-D77C-E5A7A121E390}"/>
              </a:ext>
            </a:extLst>
          </p:cNvPr>
          <p:cNvSpPr>
            <a:spLocks noGrp="1"/>
          </p:cNvSpPr>
          <p:nvPr>
            <p:ph sz="quarter" idx="13"/>
          </p:nvPr>
        </p:nvSpPr>
        <p:spPr>
          <a:xfrm>
            <a:off x="593725" y="2281238"/>
            <a:ext cx="7249620" cy="3946141"/>
          </a:xfrm>
        </p:spPr>
        <p:txBody>
          <a:bodyPr tIns="457200">
            <a:normAutofit/>
          </a:bodyPr>
          <a:lstStyle/>
          <a:p>
            <a:r>
              <a:rPr lang="en-US" sz="1800" b="0" dirty="0"/>
              <a:t>“Like a waterfall, each process phase cascades downward sequentially through five stages (requirements, design, implementation, verification, and maintenance)” (Atlassian).</a:t>
            </a:r>
          </a:p>
          <a:p>
            <a:r>
              <a:rPr lang="en-US" sz="1800" b="0" dirty="0"/>
              <a:t>stages happen sequentially with no iteration</a:t>
            </a:r>
          </a:p>
          <a:p>
            <a:r>
              <a:rPr lang="en-US" sz="1800" b="0" dirty="0"/>
              <a:t>The next stage is not started until the end of the previous stage is reached</a:t>
            </a:r>
          </a:p>
          <a:p>
            <a:r>
              <a:rPr lang="en-US" sz="1800" b="0" dirty="0"/>
              <a:t>There is no moving back to a previous stage if the team has already moved on to the next</a:t>
            </a:r>
          </a:p>
          <a:p>
            <a:r>
              <a:rPr lang="en-US" sz="1800" b="0" dirty="0"/>
              <a:t>This can leave customers feeling unheard as the team continues to work on new designs instead of listening for feedback</a:t>
            </a:r>
          </a:p>
        </p:txBody>
      </p:sp>
    </p:spTree>
    <p:extLst>
      <p:ext uri="{BB962C8B-B14F-4D97-AF65-F5344CB8AC3E}">
        <p14:creationId xmlns:p14="http://schemas.microsoft.com/office/powerpoint/2010/main" val="340706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19D4-2DDD-22D0-7FAC-F898A1FB5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CE35A-30D2-D7E6-D34F-D9EB3B9D09E8}"/>
              </a:ext>
            </a:extLst>
          </p:cNvPr>
          <p:cNvSpPr>
            <a:spLocks noGrp="1"/>
          </p:cNvSpPr>
          <p:nvPr>
            <p:ph type="title"/>
          </p:nvPr>
        </p:nvSpPr>
        <p:spPr>
          <a:xfrm>
            <a:off x="594360" y="189572"/>
            <a:ext cx="6787747" cy="1593507"/>
          </a:xfrm>
        </p:spPr>
        <p:txBody>
          <a:bodyPr/>
          <a:lstStyle/>
          <a:p>
            <a:r>
              <a:rPr lang="en-US" dirty="0"/>
              <a:t>What if we used waterfall?</a:t>
            </a:r>
          </a:p>
        </p:txBody>
      </p:sp>
      <p:sp>
        <p:nvSpPr>
          <p:cNvPr id="3" name="Text Placeholder 2">
            <a:extLst>
              <a:ext uri="{FF2B5EF4-FFF2-40B4-BE49-F238E27FC236}">
                <a16:creationId xmlns:a16="http://schemas.microsoft.com/office/drawing/2014/main" id="{4EB7B0C8-60A2-6004-2D36-48D3A600D7E2}"/>
              </a:ext>
            </a:extLst>
          </p:cNvPr>
          <p:cNvSpPr>
            <a:spLocks noGrp="1"/>
          </p:cNvSpPr>
          <p:nvPr>
            <p:ph sz="quarter" idx="13"/>
          </p:nvPr>
        </p:nvSpPr>
        <p:spPr>
          <a:xfrm>
            <a:off x="593725" y="2281238"/>
            <a:ext cx="7249620" cy="3946141"/>
          </a:xfrm>
        </p:spPr>
        <p:txBody>
          <a:bodyPr tIns="457200">
            <a:normAutofit/>
          </a:bodyPr>
          <a:lstStyle/>
          <a:p>
            <a:r>
              <a:rPr lang="en-US" sz="1800" b="0" dirty="0"/>
              <a:t>Some foreseeable problems could occur if we used the waterfall method</a:t>
            </a:r>
          </a:p>
          <a:p>
            <a:pPr lvl="1"/>
            <a:r>
              <a:rPr lang="en-US" sz="1800" dirty="0"/>
              <a:t>Thinking back to when the team was tasked with creating a top 5 wellness vacations, they were in the middle of a different task. In a waterfall scenario, this new wellness vacations task would not be started until the team was complete the previous task</a:t>
            </a:r>
          </a:p>
          <a:p>
            <a:pPr lvl="1"/>
            <a:r>
              <a:rPr lang="en-US" sz="1800" b="0" dirty="0"/>
              <a:t>There would not have been constant feedback from the customers on what they want in product. That would only occur in the requirement gathering phase and not be revisited until the rest of the development is complete.</a:t>
            </a:r>
          </a:p>
          <a:p>
            <a:r>
              <a:rPr lang="en-US" sz="2200" b="0" dirty="0"/>
              <a:t>The number of meetings and therefore communal knowledge on the project would be much less without events such as daily scrum</a:t>
            </a:r>
          </a:p>
          <a:p>
            <a:pPr marL="402336" lvl="1" indent="0">
              <a:buNone/>
            </a:pPr>
            <a:endParaRPr lang="en-US" sz="1800" b="0" dirty="0"/>
          </a:p>
        </p:txBody>
      </p:sp>
    </p:spTree>
    <p:extLst>
      <p:ext uri="{BB962C8B-B14F-4D97-AF65-F5344CB8AC3E}">
        <p14:creationId xmlns:p14="http://schemas.microsoft.com/office/powerpoint/2010/main" val="44845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6ABAB-0661-3219-0483-AE6C5A5F0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8DC018-7C8D-9FF3-D747-1F7C74CC4A42}"/>
              </a:ext>
            </a:extLst>
          </p:cNvPr>
          <p:cNvSpPr>
            <a:spLocks noGrp="1"/>
          </p:cNvSpPr>
          <p:nvPr>
            <p:ph type="ctrTitle"/>
          </p:nvPr>
        </p:nvSpPr>
        <p:spPr>
          <a:xfrm>
            <a:off x="6299835" y="430529"/>
            <a:ext cx="5486400" cy="3291840"/>
          </a:xfrm>
        </p:spPr>
        <p:txBody>
          <a:bodyPr/>
          <a:lstStyle/>
          <a:p>
            <a:r>
              <a:rPr lang="en-US" dirty="0"/>
              <a:t>Waterfall</a:t>
            </a:r>
            <a:br>
              <a:rPr lang="en-US" dirty="0"/>
            </a:br>
            <a:r>
              <a:rPr lang="en-US" dirty="0"/>
              <a:t>Vs.</a:t>
            </a:r>
            <a:br>
              <a:rPr lang="en-US" dirty="0"/>
            </a:br>
            <a:r>
              <a:rPr lang="en-US" dirty="0"/>
              <a:t>Agile</a:t>
            </a:r>
          </a:p>
        </p:txBody>
      </p:sp>
      <p:pic>
        <p:nvPicPr>
          <p:cNvPr id="7170" name="Picture 2" descr="What Is Business Strategy &amp; Why Is It Important?">
            <a:extLst>
              <a:ext uri="{FF2B5EF4-FFF2-40B4-BE49-F238E27FC236}">
                <a16:creationId xmlns:a16="http://schemas.microsoft.com/office/drawing/2014/main" id="{D9F19497-CE50-417E-F97F-D84CE0CCEB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687" r="37687"/>
          <a:stretch>
            <a:fillRect/>
          </a:stretch>
        </p:blipFill>
        <p:spPr bwMode="auto">
          <a:xfrm>
            <a:off x="-3501390" y="1029652"/>
            <a:ext cx="9597390" cy="4798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001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35A8C-2D22-1C57-3B6B-8B5762C8D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72A3C2-B427-86C2-2C36-3C88D2A5B0C4}"/>
              </a:ext>
            </a:extLst>
          </p:cNvPr>
          <p:cNvSpPr>
            <a:spLocks noGrp="1"/>
          </p:cNvSpPr>
          <p:nvPr>
            <p:ph type="title"/>
          </p:nvPr>
        </p:nvSpPr>
        <p:spPr>
          <a:xfrm>
            <a:off x="594360" y="189572"/>
            <a:ext cx="6787747" cy="1593507"/>
          </a:xfrm>
        </p:spPr>
        <p:txBody>
          <a:bodyPr/>
          <a:lstStyle/>
          <a:p>
            <a:r>
              <a:rPr lang="en-US" dirty="0"/>
              <a:t>Final Verdict</a:t>
            </a:r>
          </a:p>
        </p:txBody>
      </p:sp>
      <p:sp>
        <p:nvSpPr>
          <p:cNvPr id="4" name="Text Placeholder 2">
            <a:extLst>
              <a:ext uri="{FF2B5EF4-FFF2-40B4-BE49-F238E27FC236}">
                <a16:creationId xmlns:a16="http://schemas.microsoft.com/office/drawing/2014/main" id="{8C68E742-1D92-C4F3-4CE8-5A51BB7271B9}"/>
              </a:ext>
            </a:extLst>
          </p:cNvPr>
          <p:cNvSpPr>
            <a:spLocks noGrp="1"/>
          </p:cNvSpPr>
          <p:nvPr>
            <p:ph sz="quarter" idx="13"/>
          </p:nvPr>
        </p:nvSpPr>
        <p:spPr>
          <a:xfrm>
            <a:off x="593725" y="2281238"/>
            <a:ext cx="7249620" cy="3946141"/>
          </a:xfrm>
        </p:spPr>
        <p:txBody>
          <a:bodyPr tIns="457200">
            <a:normAutofit/>
          </a:bodyPr>
          <a:lstStyle/>
          <a:p>
            <a:r>
              <a:rPr lang="en-US" sz="1800" b="0" dirty="0"/>
              <a:t>Agile was the right move here due to the constantly evolving requirements that SNHU Travel provided</a:t>
            </a:r>
          </a:p>
          <a:p>
            <a:r>
              <a:rPr lang="en-US" sz="1800" b="0" dirty="0"/>
              <a:t>The constant user-stories was perfect for the scrum-agile methodology to accommodate due to its iterative software development life cycle</a:t>
            </a:r>
          </a:p>
          <a:p>
            <a:r>
              <a:rPr lang="en-US" sz="1800" b="0" dirty="0"/>
              <a:t>The constant meeting with customers to get feedback on what they want to see changed is helpful in creating a product that end users love</a:t>
            </a:r>
          </a:p>
          <a:p>
            <a:r>
              <a:rPr lang="en-US" sz="1800" b="0" dirty="0"/>
              <a:t>The communication lines that meetings such as the daily scrum give the teams is valuable in expanding the knowledge on the product and getting the most out of every interaction.</a:t>
            </a:r>
          </a:p>
        </p:txBody>
      </p:sp>
    </p:spTree>
    <p:extLst>
      <p:ext uri="{BB962C8B-B14F-4D97-AF65-F5344CB8AC3E}">
        <p14:creationId xmlns:p14="http://schemas.microsoft.com/office/powerpoint/2010/main" val="323641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9DC4-8B30-98A0-5BAB-C78BA4A4AD55}"/>
              </a:ext>
            </a:extLst>
          </p:cNvPr>
          <p:cNvSpPr>
            <a:spLocks noGrp="1"/>
          </p:cNvSpPr>
          <p:nvPr>
            <p:ph type="title"/>
          </p:nvPr>
        </p:nvSpPr>
        <p:spPr>
          <a:xfrm>
            <a:off x="594360" y="198408"/>
            <a:ext cx="10972800" cy="1574317"/>
          </a:xfrm>
        </p:spPr>
        <p:txBody>
          <a:bodyPr/>
          <a:lstStyle/>
          <a:p>
            <a:r>
              <a:rPr lang="en-US" dirty="0"/>
              <a:t>References</a:t>
            </a:r>
          </a:p>
        </p:txBody>
      </p:sp>
      <p:sp>
        <p:nvSpPr>
          <p:cNvPr id="3" name="Content Placeholder 2">
            <a:extLst>
              <a:ext uri="{FF2B5EF4-FFF2-40B4-BE49-F238E27FC236}">
                <a16:creationId xmlns:a16="http://schemas.microsoft.com/office/drawing/2014/main" id="{4096FB3A-B62C-3DAB-4FD1-B4EBDD650AEF}"/>
              </a:ext>
            </a:extLst>
          </p:cNvPr>
          <p:cNvSpPr>
            <a:spLocks noGrp="1"/>
          </p:cNvSpPr>
          <p:nvPr>
            <p:ph sz="quarter" idx="13"/>
          </p:nvPr>
        </p:nvSpPr>
        <p:spPr>
          <a:xfrm>
            <a:off x="595523" y="2676525"/>
            <a:ext cx="10866008" cy="3597470"/>
          </a:xfrm>
        </p:spPr>
        <p:txBody>
          <a:bodyPr>
            <a:noAutofit/>
          </a:bodyPr>
          <a:lstStyle/>
          <a:p>
            <a:r>
              <a:rPr lang="en-US" i="1" dirty="0"/>
              <a:t>Product owner</a:t>
            </a:r>
            <a:r>
              <a:rPr lang="en-US" dirty="0"/>
              <a:t>. Project Manager Institute. (2025). https://www.pmi.org/disciplined-agile/product-owner </a:t>
            </a:r>
          </a:p>
          <a:p>
            <a:r>
              <a:rPr lang="en-US" i="1" dirty="0"/>
              <a:t>The Role of a Professional Tester in an Agile World</a:t>
            </a:r>
            <a:r>
              <a:rPr lang="en-US" dirty="0"/>
              <a:t>. (n.d.). Scrum.org. </a:t>
            </a:r>
            <a:r>
              <a:rPr lang="en-US" dirty="0">
                <a:hlinkClick r:id="rId3"/>
              </a:rPr>
              <a:t>https://www.scrum.org/resources/blog/role-professional-tester-agile-world</a:t>
            </a:r>
            <a:endParaRPr lang="en-US" dirty="0"/>
          </a:p>
          <a:p>
            <a:r>
              <a:rPr lang="en-US" dirty="0" err="1"/>
              <a:t>GeeksforGeeks</a:t>
            </a:r>
            <a:r>
              <a:rPr lang="en-US" dirty="0"/>
              <a:t>. (2021, October 15). </a:t>
            </a:r>
            <a:r>
              <a:rPr lang="en-US" i="1" dirty="0"/>
              <a:t>Agile SDLC (Software Development Life Cycle)</a:t>
            </a:r>
            <a:r>
              <a:rPr lang="en-US" dirty="0"/>
              <a:t>. </a:t>
            </a:r>
            <a:r>
              <a:rPr lang="en-US" dirty="0" err="1"/>
              <a:t>GeeksforGeeks</a:t>
            </a:r>
            <a:r>
              <a:rPr lang="en-US" dirty="0"/>
              <a:t>. https://www.geeksforgeeks.org/software-engineering/agile-sdlc-software-development-life-cycle/</a:t>
            </a:r>
          </a:p>
          <a:p>
            <a:r>
              <a:rPr lang="en-US" dirty="0"/>
              <a:t>‌Atlassian. (2025). </a:t>
            </a:r>
            <a:r>
              <a:rPr lang="en-US" i="1" dirty="0"/>
              <a:t>Waterfall Methodology for Project Management</a:t>
            </a:r>
            <a:r>
              <a:rPr lang="en-US" dirty="0"/>
              <a:t>. Atlassian. https://www.atlassian.com/agile/project-management/waterfall-methodology</a:t>
            </a:r>
          </a:p>
        </p:txBody>
      </p:sp>
    </p:spTree>
    <p:extLst>
      <p:ext uri="{BB962C8B-B14F-4D97-AF65-F5344CB8AC3E}">
        <p14:creationId xmlns:p14="http://schemas.microsoft.com/office/powerpoint/2010/main" val="1850768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37279A-330D-886F-340D-494A5005E5FC}"/>
              </a:ext>
            </a:extLst>
          </p:cNvPr>
          <p:cNvSpPr>
            <a:spLocks noGrp="1"/>
          </p:cNvSpPr>
          <p:nvPr>
            <p:ph type="ctrTitle"/>
          </p:nvPr>
        </p:nvSpPr>
        <p:spPr>
          <a:xfrm>
            <a:off x="6299835" y="430529"/>
            <a:ext cx="5486400" cy="3291840"/>
          </a:xfrm>
        </p:spPr>
        <p:txBody>
          <a:bodyPr anchor="b">
            <a:normAutofit/>
          </a:bodyPr>
          <a:lstStyle/>
          <a:p>
            <a:r>
              <a:rPr lang="en-US" dirty="0"/>
              <a:t>The </a:t>
            </a:r>
            <a:br>
              <a:rPr lang="en-US" dirty="0"/>
            </a:br>
            <a:r>
              <a:rPr lang="en-US" dirty="0"/>
              <a:t>Scrum </a:t>
            </a:r>
            <a:br>
              <a:rPr lang="en-US" dirty="0"/>
            </a:br>
            <a:r>
              <a:rPr lang="en-US" dirty="0"/>
              <a:t>Roles</a:t>
            </a:r>
          </a:p>
        </p:txBody>
      </p:sp>
      <p:pic>
        <p:nvPicPr>
          <p:cNvPr id="6" name="Picture Placeholder 5" descr="A computer screen with many sticky notes&#10;&#10;AI-generated content may be incorrect.">
            <a:extLst>
              <a:ext uri="{FF2B5EF4-FFF2-40B4-BE49-F238E27FC236}">
                <a16:creationId xmlns:a16="http://schemas.microsoft.com/office/drawing/2014/main" id="{228D1783-E04E-5680-DEF8-96CBC6136F5C}"/>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14348" r="9057" b="1"/>
          <a:stretch>
            <a:fillRect/>
          </a:stretch>
        </p:blipFill>
        <p:spPr>
          <a:xfrm>
            <a:off x="20" y="-11113"/>
            <a:ext cx="5791180" cy="6880226"/>
          </a:xfrm>
          <a:noFill/>
        </p:spPr>
      </p:pic>
    </p:spTree>
    <p:extLst>
      <p:ext uri="{BB962C8B-B14F-4D97-AF65-F5344CB8AC3E}">
        <p14:creationId xmlns:p14="http://schemas.microsoft.com/office/powerpoint/2010/main" val="2249372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Product Owner</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7249620" cy="3709987"/>
          </a:xfrm>
        </p:spPr>
        <p:txBody>
          <a:bodyPr tIns="457200">
            <a:normAutofit/>
          </a:bodyPr>
          <a:lstStyle/>
          <a:p>
            <a:r>
              <a:rPr lang="en-US" sz="1800" b="0" dirty="0"/>
              <a:t>“The product owner is the person who connects two key functions and associated groups of people: the ones who identify what value is needed (the business) and the ones who determine how and implement it (development team)” (Project Manager Institute).</a:t>
            </a:r>
          </a:p>
          <a:p>
            <a:r>
              <a:rPr lang="en-US" sz="1800" b="0" dirty="0"/>
              <a:t>Connects with the users to get user stories</a:t>
            </a:r>
          </a:p>
          <a:p>
            <a:r>
              <a:rPr lang="en-US" sz="1800" b="0" dirty="0"/>
              <a:t>Relays the user stories back to the team so they can create solutions</a:t>
            </a:r>
          </a:p>
          <a:p>
            <a:r>
              <a:rPr lang="en-US" sz="1800" b="0" dirty="0"/>
              <a:t>Manage the team backlog as needed</a:t>
            </a:r>
          </a:p>
          <a:p>
            <a:r>
              <a:rPr lang="en-US" sz="1800" b="0" dirty="0"/>
              <a:t>Occasionally assist with software release factors such as marketing, support, timing, pricing, </a:t>
            </a:r>
            <a:r>
              <a:rPr lang="en-US" sz="1800" b="0" dirty="0" err="1"/>
              <a:t>etc</a:t>
            </a:r>
            <a:r>
              <a:rPr lang="en-US" sz="1800" b="0" dirty="0"/>
              <a:t>…</a:t>
            </a:r>
          </a:p>
        </p:txBody>
      </p:sp>
    </p:spTree>
    <p:extLst>
      <p:ext uri="{BB962C8B-B14F-4D97-AF65-F5344CB8AC3E}">
        <p14:creationId xmlns:p14="http://schemas.microsoft.com/office/powerpoint/2010/main" val="334668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E76E6-E15D-9B76-AAD5-254C32D84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D3E2BF-1027-2D9F-6F67-2DA2D693A79D}"/>
              </a:ext>
            </a:extLst>
          </p:cNvPr>
          <p:cNvSpPr>
            <a:spLocks noGrp="1"/>
          </p:cNvSpPr>
          <p:nvPr>
            <p:ph type="title"/>
          </p:nvPr>
        </p:nvSpPr>
        <p:spPr>
          <a:xfrm>
            <a:off x="594360" y="189572"/>
            <a:ext cx="6787747" cy="1593507"/>
          </a:xfrm>
        </p:spPr>
        <p:txBody>
          <a:bodyPr/>
          <a:lstStyle/>
          <a:p>
            <a:r>
              <a:rPr lang="en-US" dirty="0"/>
              <a:t>Scrum Master</a:t>
            </a:r>
          </a:p>
        </p:txBody>
      </p:sp>
      <p:sp>
        <p:nvSpPr>
          <p:cNvPr id="3" name="Text Placeholder 2">
            <a:extLst>
              <a:ext uri="{FF2B5EF4-FFF2-40B4-BE49-F238E27FC236}">
                <a16:creationId xmlns:a16="http://schemas.microsoft.com/office/drawing/2014/main" id="{EFF1EAFF-E54B-4929-C609-8CBD2686C7BB}"/>
              </a:ext>
            </a:extLst>
          </p:cNvPr>
          <p:cNvSpPr>
            <a:spLocks noGrp="1"/>
          </p:cNvSpPr>
          <p:nvPr>
            <p:ph sz="quarter" idx="13"/>
          </p:nvPr>
        </p:nvSpPr>
        <p:spPr>
          <a:xfrm>
            <a:off x="593725" y="2281238"/>
            <a:ext cx="7249620" cy="3709987"/>
          </a:xfrm>
        </p:spPr>
        <p:txBody>
          <a:bodyPr tIns="457200">
            <a:normAutofit/>
          </a:bodyPr>
          <a:lstStyle/>
          <a:p>
            <a:r>
              <a:rPr lang="en-US" sz="1800" b="0" dirty="0"/>
              <a:t>Acts as a sort of coach for team members when it comes to scrum-agile methodology</a:t>
            </a:r>
          </a:p>
          <a:p>
            <a:r>
              <a:rPr lang="en-US" sz="1800" b="0" dirty="0"/>
              <a:t>Host certain scrum events such as daily scrum, sprint review, retrospective or sprint planning</a:t>
            </a:r>
          </a:p>
          <a:p>
            <a:r>
              <a:rPr lang="en-US" sz="1800" b="0" dirty="0"/>
              <a:t>Functions as a servant leader for the team to assist them where needed, always looking out for the team</a:t>
            </a:r>
          </a:p>
          <a:p>
            <a:r>
              <a:rPr lang="en-US" sz="1800" b="0" dirty="0"/>
              <a:t>Helps to refine the product/sprint backlog and assist the team in prioritizing what needs to be done</a:t>
            </a:r>
          </a:p>
        </p:txBody>
      </p:sp>
    </p:spTree>
    <p:extLst>
      <p:ext uri="{BB962C8B-B14F-4D97-AF65-F5344CB8AC3E}">
        <p14:creationId xmlns:p14="http://schemas.microsoft.com/office/powerpoint/2010/main" val="3414170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E5FB9-C856-EB3D-0C5C-ABB05D4DA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29562-A00E-5768-F15E-B2A033356052}"/>
              </a:ext>
            </a:extLst>
          </p:cNvPr>
          <p:cNvSpPr>
            <a:spLocks noGrp="1"/>
          </p:cNvSpPr>
          <p:nvPr>
            <p:ph type="title"/>
          </p:nvPr>
        </p:nvSpPr>
        <p:spPr>
          <a:xfrm>
            <a:off x="594360" y="189572"/>
            <a:ext cx="6787747" cy="1593507"/>
          </a:xfrm>
        </p:spPr>
        <p:txBody>
          <a:bodyPr/>
          <a:lstStyle/>
          <a:p>
            <a:r>
              <a:rPr lang="en-US" dirty="0"/>
              <a:t>Tester</a:t>
            </a:r>
          </a:p>
        </p:txBody>
      </p:sp>
      <p:sp>
        <p:nvSpPr>
          <p:cNvPr id="3" name="Text Placeholder 2">
            <a:extLst>
              <a:ext uri="{FF2B5EF4-FFF2-40B4-BE49-F238E27FC236}">
                <a16:creationId xmlns:a16="http://schemas.microsoft.com/office/drawing/2014/main" id="{C9697FCF-F574-11A6-B200-511728C6143B}"/>
              </a:ext>
            </a:extLst>
          </p:cNvPr>
          <p:cNvSpPr>
            <a:spLocks noGrp="1"/>
          </p:cNvSpPr>
          <p:nvPr>
            <p:ph sz="quarter" idx="13"/>
          </p:nvPr>
        </p:nvSpPr>
        <p:spPr>
          <a:xfrm>
            <a:off x="593725" y="2281238"/>
            <a:ext cx="7249620" cy="3946141"/>
          </a:xfrm>
        </p:spPr>
        <p:txBody>
          <a:bodyPr tIns="457200">
            <a:normAutofit/>
          </a:bodyPr>
          <a:lstStyle/>
          <a:p>
            <a:r>
              <a:rPr lang="en-US" sz="1800" b="0" dirty="0"/>
              <a:t>“To be effective the tester needs to coach the team through every stage of the lifecycle, from requirement to completed product, by helping the team be clear around the tasks of each phase” (Scrum.org).</a:t>
            </a:r>
          </a:p>
          <a:p>
            <a:r>
              <a:rPr lang="en-US" sz="1800" b="0" dirty="0"/>
              <a:t>Work with the product owner to determine exactly what the deliverable should be</a:t>
            </a:r>
          </a:p>
          <a:p>
            <a:r>
              <a:rPr lang="en-US" sz="1800" b="0" dirty="0"/>
              <a:t>Design test cases based on the feedback from the customers provided by the product owner</a:t>
            </a:r>
          </a:p>
          <a:p>
            <a:r>
              <a:rPr lang="en-US" sz="1800" b="0" dirty="0"/>
              <a:t>Work with the development team to determine when code meets the test case requirements</a:t>
            </a:r>
          </a:p>
          <a:p>
            <a:r>
              <a:rPr lang="en-US" sz="1800" b="0" dirty="0"/>
              <a:t>Give the final sign off on when a sprint is complete</a:t>
            </a:r>
          </a:p>
        </p:txBody>
      </p:sp>
    </p:spTree>
    <p:extLst>
      <p:ext uri="{BB962C8B-B14F-4D97-AF65-F5344CB8AC3E}">
        <p14:creationId xmlns:p14="http://schemas.microsoft.com/office/powerpoint/2010/main" val="82885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96F95-5860-7208-2B5E-44458F2E48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9D423-1C79-C533-7F1D-AC5494AB5B6C}"/>
              </a:ext>
            </a:extLst>
          </p:cNvPr>
          <p:cNvSpPr>
            <a:spLocks noGrp="1"/>
          </p:cNvSpPr>
          <p:nvPr>
            <p:ph type="title"/>
          </p:nvPr>
        </p:nvSpPr>
        <p:spPr>
          <a:xfrm>
            <a:off x="594360" y="189572"/>
            <a:ext cx="6787747" cy="1593507"/>
          </a:xfrm>
        </p:spPr>
        <p:txBody>
          <a:bodyPr/>
          <a:lstStyle/>
          <a:p>
            <a:r>
              <a:rPr lang="en-US" dirty="0"/>
              <a:t>The Development Team</a:t>
            </a:r>
          </a:p>
        </p:txBody>
      </p:sp>
      <p:sp>
        <p:nvSpPr>
          <p:cNvPr id="3" name="Text Placeholder 2">
            <a:extLst>
              <a:ext uri="{FF2B5EF4-FFF2-40B4-BE49-F238E27FC236}">
                <a16:creationId xmlns:a16="http://schemas.microsoft.com/office/drawing/2014/main" id="{04289358-29FA-1B43-8D60-F0D6170CE371}"/>
              </a:ext>
            </a:extLst>
          </p:cNvPr>
          <p:cNvSpPr>
            <a:spLocks noGrp="1"/>
          </p:cNvSpPr>
          <p:nvPr>
            <p:ph sz="quarter" idx="13"/>
          </p:nvPr>
        </p:nvSpPr>
        <p:spPr>
          <a:xfrm>
            <a:off x="593725" y="2281238"/>
            <a:ext cx="7249620" cy="3946141"/>
          </a:xfrm>
        </p:spPr>
        <p:txBody>
          <a:bodyPr tIns="457200">
            <a:normAutofit/>
          </a:bodyPr>
          <a:lstStyle/>
          <a:p>
            <a:r>
              <a:rPr lang="en-US" sz="1800" b="0" dirty="0"/>
              <a:t>Create the code that is going to be used on the final deliverable</a:t>
            </a:r>
          </a:p>
          <a:p>
            <a:r>
              <a:rPr lang="en-US" sz="1800" b="0" dirty="0"/>
              <a:t>Work with the tester to determine when code passes or fails</a:t>
            </a:r>
          </a:p>
          <a:p>
            <a:r>
              <a:rPr lang="en-US" sz="1800" b="0" dirty="0"/>
              <a:t>Attend meetings such as the daily scrum to perform progress checks and get assistance when needed</a:t>
            </a:r>
          </a:p>
        </p:txBody>
      </p:sp>
    </p:spTree>
    <p:extLst>
      <p:ext uri="{BB962C8B-B14F-4D97-AF65-F5344CB8AC3E}">
        <p14:creationId xmlns:p14="http://schemas.microsoft.com/office/powerpoint/2010/main" val="219420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6299835" y="430529"/>
            <a:ext cx="5486400" cy="3291840"/>
          </a:xfrm>
        </p:spPr>
        <p:txBody>
          <a:bodyPr/>
          <a:lstStyle/>
          <a:p>
            <a:r>
              <a:rPr lang="en-US"/>
              <a:t>The</a:t>
            </a:r>
            <a:br>
              <a:rPr lang="en-US"/>
            </a:br>
            <a:r>
              <a:rPr lang="en-US"/>
              <a:t>Agile</a:t>
            </a:r>
            <a:br>
              <a:rPr lang="en-US"/>
            </a:br>
            <a:r>
              <a:rPr lang="en-US"/>
              <a:t>Phases</a:t>
            </a:r>
            <a:endParaRPr lang="en-US" dirty="0"/>
          </a:p>
        </p:txBody>
      </p:sp>
      <p:pic>
        <p:nvPicPr>
          <p:cNvPr id="10" name="Picture Placeholder 9" descr="A diagram of software development&#10;&#10;AI-generated content may be incorrect.">
            <a:extLst>
              <a:ext uri="{FF2B5EF4-FFF2-40B4-BE49-F238E27FC236}">
                <a16:creationId xmlns:a16="http://schemas.microsoft.com/office/drawing/2014/main" id="{D34D36DC-D0EF-E8DB-8A05-BE5DA99B6CE5}"/>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6590" t="-1364" r="9220" b="1364"/>
          <a:stretch>
            <a:fillRect/>
          </a:stretch>
        </p:blipFill>
        <p:spPr>
          <a:xfrm>
            <a:off x="257176" y="1038610"/>
            <a:ext cx="5634990" cy="4780780"/>
          </a:xfrm>
        </p:spPr>
      </p:pic>
      <p:sp>
        <p:nvSpPr>
          <p:cNvPr id="11" name="TextBox 10">
            <a:extLst>
              <a:ext uri="{FF2B5EF4-FFF2-40B4-BE49-F238E27FC236}">
                <a16:creationId xmlns:a16="http://schemas.microsoft.com/office/drawing/2014/main" id="{609DFBE4-9573-5350-B780-CF6ED8F45ADD}"/>
              </a:ext>
            </a:extLst>
          </p:cNvPr>
          <p:cNvSpPr txBox="1"/>
          <p:nvPr/>
        </p:nvSpPr>
        <p:spPr>
          <a:xfrm>
            <a:off x="3939539" y="5819390"/>
            <a:ext cx="2360296" cy="369332"/>
          </a:xfrm>
          <a:prstGeom prst="rect">
            <a:avLst/>
          </a:prstGeom>
          <a:noFill/>
        </p:spPr>
        <p:txBody>
          <a:bodyPr wrap="square" rtlCol="0">
            <a:spAutoFit/>
          </a:bodyPr>
          <a:lstStyle/>
          <a:p>
            <a:r>
              <a:rPr lang="en-US" dirty="0">
                <a:solidFill>
                  <a:schemeClr val="bg1"/>
                </a:solidFill>
              </a:rPr>
              <a:t>Geeks For Geeks</a:t>
            </a:r>
          </a:p>
        </p:txBody>
      </p:sp>
    </p:spTree>
    <p:extLst>
      <p:ext uri="{BB962C8B-B14F-4D97-AF65-F5344CB8AC3E}">
        <p14:creationId xmlns:p14="http://schemas.microsoft.com/office/powerpoint/2010/main" val="1440871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F414C-42DB-EDC8-A0B1-83B5EF184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51355-001B-2172-0B1F-E1A7A9D8AE01}"/>
              </a:ext>
            </a:extLst>
          </p:cNvPr>
          <p:cNvSpPr>
            <a:spLocks noGrp="1"/>
          </p:cNvSpPr>
          <p:nvPr>
            <p:ph type="title"/>
          </p:nvPr>
        </p:nvSpPr>
        <p:spPr>
          <a:xfrm>
            <a:off x="594360" y="189572"/>
            <a:ext cx="6787747" cy="1593507"/>
          </a:xfrm>
        </p:spPr>
        <p:txBody>
          <a:bodyPr/>
          <a:lstStyle/>
          <a:p>
            <a:r>
              <a:rPr lang="en-US" dirty="0"/>
              <a:t>An Iterative Process</a:t>
            </a:r>
          </a:p>
        </p:txBody>
      </p:sp>
      <p:sp>
        <p:nvSpPr>
          <p:cNvPr id="3" name="Text Placeholder 2">
            <a:extLst>
              <a:ext uri="{FF2B5EF4-FFF2-40B4-BE49-F238E27FC236}">
                <a16:creationId xmlns:a16="http://schemas.microsoft.com/office/drawing/2014/main" id="{4E32E4E9-DACF-9F61-3DD5-BDEA1EA72912}"/>
              </a:ext>
            </a:extLst>
          </p:cNvPr>
          <p:cNvSpPr>
            <a:spLocks noGrp="1"/>
          </p:cNvSpPr>
          <p:nvPr>
            <p:ph sz="quarter" idx="13"/>
          </p:nvPr>
        </p:nvSpPr>
        <p:spPr>
          <a:xfrm>
            <a:off x="593725" y="2281238"/>
            <a:ext cx="7249620" cy="3946141"/>
          </a:xfrm>
        </p:spPr>
        <p:txBody>
          <a:bodyPr tIns="457200">
            <a:normAutofit/>
          </a:bodyPr>
          <a:lstStyle/>
          <a:p>
            <a:r>
              <a:rPr lang="en-US" sz="1800" b="0" dirty="0"/>
              <a:t>The software development lifecycle of agile is circular, such that the process is constantly iterating and repeating itself</a:t>
            </a:r>
          </a:p>
          <a:p>
            <a:r>
              <a:rPr lang="en-US" sz="1800" b="0" dirty="0"/>
              <a:t>The process is not linear, and steps can be repeated many times before moving on to the next</a:t>
            </a:r>
          </a:p>
          <a:p>
            <a:r>
              <a:rPr lang="en-US" sz="1800" b="0" dirty="0"/>
              <a:t>Agile is adaptive so that when new problems or interruptions arrive the team can adjust to the new requirements</a:t>
            </a:r>
          </a:p>
        </p:txBody>
      </p:sp>
    </p:spTree>
    <p:extLst>
      <p:ext uri="{BB962C8B-B14F-4D97-AF65-F5344CB8AC3E}">
        <p14:creationId xmlns:p14="http://schemas.microsoft.com/office/powerpoint/2010/main" val="2758709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9CD24-5445-E2E9-2536-46C385F69F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18A70-3C92-213A-AA03-B0C13A06F138}"/>
              </a:ext>
            </a:extLst>
          </p:cNvPr>
          <p:cNvSpPr>
            <a:spLocks noGrp="1"/>
          </p:cNvSpPr>
          <p:nvPr>
            <p:ph type="title"/>
          </p:nvPr>
        </p:nvSpPr>
        <p:spPr>
          <a:xfrm>
            <a:off x="594360" y="189572"/>
            <a:ext cx="6787747" cy="1593507"/>
          </a:xfrm>
        </p:spPr>
        <p:txBody>
          <a:bodyPr/>
          <a:lstStyle/>
          <a:p>
            <a:r>
              <a:rPr lang="en-US" dirty="0"/>
              <a:t>Requirement Gathering</a:t>
            </a:r>
            <a:br>
              <a:rPr lang="en-US" dirty="0"/>
            </a:br>
            <a:r>
              <a:rPr lang="en-US" dirty="0"/>
              <a:t>			and</a:t>
            </a:r>
            <a:br>
              <a:rPr lang="en-US" dirty="0"/>
            </a:br>
            <a:r>
              <a:rPr lang="en-US" dirty="0"/>
              <a:t>Design the Requirements</a:t>
            </a:r>
          </a:p>
        </p:txBody>
      </p:sp>
      <p:sp>
        <p:nvSpPr>
          <p:cNvPr id="3" name="Text Placeholder 2">
            <a:extLst>
              <a:ext uri="{FF2B5EF4-FFF2-40B4-BE49-F238E27FC236}">
                <a16:creationId xmlns:a16="http://schemas.microsoft.com/office/drawing/2014/main" id="{6C0FBB73-85C6-BD99-1616-7E7F0312F393}"/>
              </a:ext>
            </a:extLst>
          </p:cNvPr>
          <p:cNvSpPr>
            <a:spLocks noGrp="1"/>
          </p:cNvSpPr>
          <p:nvPr>
            <p:ph sz="quarter" idx="13"/>
          </p:nvPr>
        </p:nvSpPr>
        <p:spPr>
          <a:xfrm>
            <a:off x="593725" y="2281238"/>
            <a:ext cx="7249620" cy="3946141"/>
          </a:xfrm>
        </p:spPr>
        <p:txBody>
          <a:bodyPr tIns="457200">
            <a:normAutofit/>
          </a:bodyPr>
          <a:lstStyle/>
          <a:p>
            <a:r>
              <a:rPr lang="en-US" sz="1800" b="0" dirty="0"/>
              <a:t>The first step is always to determine what needs to be done for the team</a:t>
            </a:r>
          </a:p>
          <a:p>
            <a:r>
              <a:rPr lang="en-US" sz="1800" b="0" dirty="0"/>
              <a:t>This often involves the product owner meeting with the end users and determining the requirements with them</a:t>
            </a:r>
          </a:p>
          <a:p>
            <a:r>
              <a:rPr lang="en-US" sz="1800" b="0" dirty="0"/>
              <a:t>The team and scrum master will then take the information and create sprints out of it</a:t>
            </a:r>
          </a:p>
          <a:p>
            <a:r>
              <a:rPr lang="en-US" sz="1800" b="0" dirty="0"/>
              <a:t>Priority will be assigned and the team will begin working on sprints with the highest priority</a:t>
            </a:r>
          </a:p>
        </p:txBody>
      </p:sp>
    </p:spTree>
    <p:extLst>
      <p:ext uri="{BB962C8B-B14F-4D97-AF65-F5344CB8AC3E}">
        <p14:creationId xmlns:p14="http://schemas.microsoft.com/office/powerpoint/2010/main" val="2320803062"/>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{DFF51B39-6B71-4545-89BC-EA49BC7C33CA}TFd3b75063-ff25-434d-b12c-efeaf07d16c3292f62b5_win32-75a75c970d8e</Template>
  <TotalTime>56</TotalTime>
  <Words>1034</Words>
  <Application>Microsoft Office PowerPoint</Application>
  <PresentationFormat>Widescreen</PresentationFormat>
  <Paragraphs>83</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Franklin Gothic Book</vt:lpstr>
      <vt:lpstr>Franklin Gothic Demi</vt:lpstr>
      <vt:lpstr>Custom</vt:lpstr>
      <vt:lpstr>The Scrum-Agile Approach</vt:lpstr>
      <vt:lpstr>The  Scrum  Roles</vt:lpstr>
      <vt:lpstr>Product Owner</vt:lpstr>
      <vt:lpstr>Scrum Master</vt:lpstr>
      <vt:lpstr>Tester</vt:lpstr>
      <vt:lpstr>The Development Team</vt:lpstr>
      <vt:lpstr>The Agile Phases</vt:lpstr>
      <vt:lpstr>An Iterative Process</vt:lpstr>
      <vt:lpstr>Requirement Gathering    and Design the Requirements</vt:lpstr>
      <vt:lpstr>Coding    and Testing</vt:lpstr>
      <vt:lpstr>Deployment        and Feedback</vt:lpstr>
      <vt:lpstr>What If We used Waterfall Instead?</vt:lpstr>
      <vt:lpstr>What is Waterfall</vt:lpstr>
      <vt:lpstr>What if we used waterfall?</vt:lpstr>
      <vt:lpstr>Waterfall Vs. Agile</vt:lpstr>
      <vt:lpstr>Final Verdict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Weil, Matthew</dc:creator>
  <cp:lastModifiedBy>Weil, Matthew</cp:lastModifiedBy>
  <cp:revision>2</cp:revision>
  <dcterms:created xsi:type="dcterms:W3CDTF">2025-06-22T23:43:02Z</dcterms:created>
  <dcterms:modified xsi:type="dcterms:W3CDTF">2025-06-23T00:39:12Z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