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4"/>
    <p:sldMasterId id="2147483702" r:id="rId5"/>
    <p:sldMasterId id="214748370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embeddedFontLst>
    <p:embeddedFont>
      <p:font typeface="Lato"/>
      <p:regular r:id="rId36"/>
      <p:bold r:id="rId37"/>
      <p:italic r:id="rId38"/>
      <p:boldItalic r:id="rId39"/>
    </p:embeddedFont>
    <p:embeddedFont>
      <p:font typeface="Lato Black"/>
      <p:bold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Black-bold.fntdata"/><Relationship Id="rId20" Type="http://schemas.openxmlformats.org/officeDocument/2006/relationships/slide" Target="slides/slide13.xml"/><Relationship Id="rId41" Type="http://schemas.openxmlformats.org/officeDocument/2006/relationships/font" Target="fonts/LatoBlack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Lato-bold.fntdata"/><Relationship Id="rId14" Type="http://schemas.openxmlformats.org/officeDocument/2006/relationships/slide" Target="slides/slide7.xml"/><Relationship Id="rId36" Type="http://schemas.openxmlformats.org/officeDocument/2006/relationships/font" Target="fonts/Lato-regular.fntdata"/><Relationship Id="rId17" Type="http://schemas.openxmlformats.org/officeDocument/2006/relationships/slide" Target="slides/slide10.xml"/><Relationship Id="rId39" Type="http://schemas.openxmlformats.org/officeDocument/2006/relationships/font" Target="fonts/Lato-boldItalic.fntdata"/><Relationship Id="rId16" Type="http://schemas.openxmlformats.org/officeDocument/2006/relationships/slide" Target="slides/slide9.xml"/><Relationship Id="rId38" Type="http://schemas.openxmlformats.org/officeDocument/2006/relationships/font" Target="fonts/Lato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3540c4ee1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3540c4ee1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39f5c3788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39f5c3788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39f5c3788d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39f5c3788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39f5c3788d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39f5c3788d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39f5c3788d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39f5c3788d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39f5c3788d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39f5c3788d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39f5c3788d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39f5c3788d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39f5c3788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39f5c3788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39f5c3788d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39f5c3788d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39f5c3788d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39f5c3788d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37599978f0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37599978f0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3540c4ee1b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3540c4ee1b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37599978f0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37599978f0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39f5c3788d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39f5c3788d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39f5c3788d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39f5c3788d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39f5c3788d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39f5c3788d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39f5c3788d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39f5c3788d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39f5c3788d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39f5c3788d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39f5c3788d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39f5c3788d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39f5c3788d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39f5c3788d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3540c4ee1b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3540c4ee1b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39f5c3788d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39f5c3788d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3540c4ee1b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3540c4ee1b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Aligning more and more to MS standards such as Hybrid cache support for EF core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37599978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37599978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37599978f0_0_2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337599978f0_0_2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399ab794b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399ab794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37599978f0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37599978f0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39f5c3788d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39f5c3788d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20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2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2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47.png"/><Relationship Id="rId4" Type="http://schemas.openxmlformats.org/officeDocument/2006/relationships/image" Target="../media/image3.png"/><Relationship Id="rId5" Type="http://schemas.openxmlformats.org/officeDocument/2006/relationships/image" Target="../media/image22.png"/><Relationship Id="rId6" Type="http://schemas.openxmlformats.org/officeDocument/2006/relationships/image" Target="../media/image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2EBE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6" name="Google Shape;5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271" y="405850"/>
            <a:ext cx="800327" cy="1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>
            <p:ph type="ctrTitle"/>
          </p:nvPr>
        </p:nvSpPr>
        <p:spPr>
          <a:xfrm>
            <a:off x="0" y="1994284"/>
            <a:ext cx="91440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3800"/>
              <a:buFont typeface="Lato Black"/>
              <a:buNone/>
              <a:defRPr sz="3800">
                <a:solidFill>
                  <a:srgbClr val="3544B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5200"/>
              <a:buNone/>
              <a:defRPr sz="5200">
                <a:solidFill>
                  <a:srgbClr val="3544B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5200"/>
              <a:buNone/>
              <a:defRPr sz="5200">
                <a:solidFill>
                  <a:srgbClr val="3544B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5200"/>
              <a:buNone/>
              <a:defRPr sz="5200">
                <a:solidFill>
                  <a:srgbClr val="3544B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5200"/>
              <a:buNone/>
              <a:defRPr sz="5200">
                <a:solidFill>
                  <a:srgbClr val="3544B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5200"/>
              <a:buNone/>
              <a:defRPr sz="5200">
                <a:solidFill>
                  <a:srgbClr val="3544B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5200"/>
              <a:buNone/>
              <a:defRPr sz="5200">
                <a:solidFill>
                  <a:srgbClr val="3544B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5200"/>
              <a:buNone/>
              <a:defRPr sz="5200">
                <a:solidFill>
                  <a:srgbClr val="3544B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5200"/>
              <a:buNone/>
              <a:defRPr sz="5200">
                <a:solidFill>
                  <a:srgbClr val="3544B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0" y="2657025"/>
            <a:ext cx="9144000" cy="2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1800"/>
              <a:buFont typeface="Lato"/>
              <a:buNone/>
              <a:defRPr b="1">
                <a:solidFill>
                  <a:srgbClr val="3544B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2800"/>
              <a:buNone/>
              <a:defRPr sz="2800">
                <a:solidFill>
                  <a:srgbClr val="3544B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2800"/>
              <a:buNone/>
              <a:defRPr sz="2800">
                <a:solidFill>
                  <a:srgbClr val="3544B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2800"/>
              <a:buNone/>
              <a:defRPr sz="2800">
                <a:solidFill>
                  <a:srgbClr val="3544B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2800"/>
              <a:buNone/>
              <a:defRPr sz="2800">
                <a:solidFill>
                  <a:srgbClr val="3544B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2800"/>
              <a:buNone/>
              <a:defRPr sz="2800">
                <a:solidFill>
                  <a:srgbClr val="3544B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2800"/>
              <a:buNone/>
              <a:defRPr sz="2800">
                <a:solidFill>
                  <a:srgbClr val="3544B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2800"/>
              <a:buNone/>
              <a:defRPr sz="2800">
                <a:solidFill>
                  <a:srgbClr val="3544B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2800"/>
              <a:buNone/>
              <a:defRPr sz="2800">
                <a:solidFill>
                  <a:srgbClr val="3544B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left">
  <p:cSld name="TITLE_7">
    <p:bg>
      <p:bgPr>
        <a:solidFill>
          <a:srgbClr val="F2EBE6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1" name="Google Shape;6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271" y="405850"/>
            <a:ext cx="800327" cy="1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type="ctrTitle"/>
          </p:nvPr>
        </p:nvSpPr>
        <p:spPr>
          <a:xfrm>
            <a:off x="424150" y="618725"/>
            <a:ext cx="4213500" cy="176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3000"/>
              <a:buFont typeface="Lato Black"/>
              <a:buNone/>
              <a:defRPr sz="3000">
                <a:solidFill>
                  <a:srgbClr val="3544B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424150" y="2539300"/>
            <a:ext cx="4213500" cy="23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gram 1">
  <p:cSld name="TITLE_6">
    <p:bg>
      <p:bgPr>
        <a:solidFill>
          <a:srgbClr val="F2EBE6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6" name="Google Shape;6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271" y="405850"/>
            <a:ext cx="800327" cy="1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6"/>
          <p:cNvSpPr/>
          <p:nvPr/>
        </p:nvSpPr>
        <p:spPr>
          <a:xfrm>
            <a:off x="1014666" y="1429117"/>
            <a:ext cx="7060800" cy="315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6"/>
          <p:cNvSpPr txBox="1"/>
          <p:nvPr>
            <p:ph type="ctrTitle"/>
          </p:nvPr>
        </p:nvSpPr>
        <p:spPr>
          <a:xfrm>
            <a:off x="424150" y="718143"/>
            <a:ext cx="76512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3000"/>
              <a:buFont typeface="Lato Black"/>
              <a:buNone/>
              <a:defRPr sz="3000">
                <a:solidFill>
                  <a:srgbClr val="3544B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5200"/>
              <a:buNone/>
              <a:defRPr sz="5200">
                <a:solidFill>
                  <a:srgbClr val="3544B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5200"/>
              <a:buNone/>
              <a:defRPr sz="5200">
                <a:solidFill>
                  <a:srgbClr val="3544B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5200"/>
              <a:buNone/>
              <a:defRPr sz="5200">
                <a:solidFill>
                  <a:srgbClr val="3544B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5200"/>
              <a:buNone/>
              <a:defRPr sz="5200">
                <a:solidFill>
                  <a:srgbClr val="3544B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5200"/>
              <a:buNone/>
              <a:defRPr sz="5200">
                <a:solidFill>
                  <a:srgbClr val="3544B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5200"/>
              <a:buNone/>
              <a:defRPr sz="5200">
                <a:solidFill>
                  <a:srgbClr val="3544B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5200"/>
              <a:buNone/>
              <a:defRPr sz="5200">
                <a:solidFill>
                  <a:srgbClr val="3544B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5200"/>
              <a:buNone/>
              <a:defRPr sz="5200">
                <a:solidFill>
                  <a:srgbClr val="3544B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905475" y="4599075"/>
            <a:ext cx="717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gram 2">
  <p:cSld name="TITLE_5">
    <p:bg>
      <p:bgPr>
        <a:solidFill>
          <a:srgbClr val="F2EBE6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699986">
            <a:off x="8008230" y="-899009"/>
            <a:ext cx="2320643" cy="232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00044">
            <a:off x="7366438" y="4172688"/>
            <a:ext cx="2229400" cy="22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9850" y="1938175"/>
            <a:ext cx="896226" cy="89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100011">
            <a:off x="5686266" y="-1868924"/>
            <a:ext cx="2171764" cy="217176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271" y="405850"/>
            <a:ext cx="800327" cy="1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/>
          <p:nvPr/>
        </p:nvSpPr>
        <p:spPr>
          <a:xfrm>
            <a:off x="1014666" y="1429117"/>
            <a:ext cx="7060800" cy="315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type="ctrTitle"/>
          </p:nvPr>
        </p:nvSpPr>
        <p:spPr>
          <a:xfrm>
            <a:off x="424150" y="718143"/>
            <a:ext cx="76512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3000"/>
              <a:buFont typeface="Lato Black"/>
              <a:buNone/>
              <a:defRPr sz="3000">
                <a:solidFill>
                  <a:srgbClr val="3544B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905475" y="4599075"/>
            <a:ext cx="717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left 2">
  <p:cSld name="TITLE_5_3">
    <p:bg>
      <p:bgPr>
        <a:solidFill>
          <a:srgbClr val="F2EBE6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699986">
            <a:off x="8008230" y="-899009"/>
            <a:ext cx="2320643" cy="232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00044">
            <a:off x="7366438" y="4172688"/>
            <a:ext cx="2229400" cy="22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9850" y="1938175"/>
            <a:ext cx="896226" cy="89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100011">
            <a:off x="5686266" y="-1868924"/>
            <a:ext cx="2171764" cy="217176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271" y="405850"/>
            <a:ext cx="800327" cy="1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type="ctrTitle"/>
          </p:nvPr>
        </p:nvSpPr>
        <p:spPr>
          <a:xfrm>
            <a:off x="424150" y="618725"/>
            <a:ext cx="4213500" cy="176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3000"/>
              <a:buFont typeface="Lato Black"/>
              <a:buNone/>
              <a:defRPr sz="3000">
                <a:solidFill>
                  <a:srgbClr val="3544B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424150" y="2539300"/>
            <a:ext cx="4213500" cy="26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left 3">
  <p:cSld name="TITLE_5_2">
    <p:bg>
      <p:bgPr>
        <a:solidFill>
          <a:srgbClr val="F2EBE6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271" y="405850"/>
            <a:ext cx="800327" cy="1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 rot="-2699986">
            <a:off x="8002004" y="-920382"/>
            <a:ext cx="2320643" cy="232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 amt="7000"/>
          </a:blip>
          <a:stretch>
            <a:fillRect/>
          </a:stretch>
        </p:blipFill>
        <p:spPr>
          <a:xfrm rot="8100015">
            <a:off x="5675070" y="-1869980"/>
            <a:ext cx="2171800" cy="21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7548" y="1945827"/>
            <a:ext cx="896226" cy="89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6">
            <a:alphaModFix amt="7000"/>
          </a:blip>
          <a:stretch>
            <a:fillRect/>
          </a:stretch>
        </p:blipFill>
        <p:spPr>
          <a:xfrm rot="8100040">
            <a:off x="7335045" y="4181752"/>
            <a:ext cx="2292184" cy="229218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type="ctrTitle"/>
          </p:nvPr>
        </p:nvSpPr>
        <p:spPr>
          <a:xfrm>
            <a:off x="424150" y="618725"/>
            <a:ext cx="4213500" cy="176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3000"/>
              <a:buFont typeface="Lato Black"/>
              <a:buNone/>
              <a:defRPr sz="3000">
                <a:solidFill>
                  <a:srgbClr val="3544B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424150" y="2539300"/>
            <a:ext cx="4213500" cy="26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 1">
  <p:cSld name="TITLE_5_2_3">
    <p:bg>
      <p:bgPr>
        <a:solidFill>
          <a:srgbClr val="F2EBE6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 rot="-2699986">
            <a:off x="8002004" y="-920382"/>
            <a:ext cx="2320643" cy="232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 rot="8100015">
            <a:off x="5675070" y="-1869980"/>
            <a:ext cx="2171800" cy="21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7548" y="1945827"/>
            <a:ext cx="896226" cy="89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5">
            <a:alphaModFix amt="7000"/>
          </a:blip>
          <a:stretch>
            <a:fillRect/>
          </a:stretch>
        </p:blipFill>
        <p:spPr>
          <a:xfrm rot="8100040">
            <a:off x="7335045" y="4181752"/>
            <a:ext cx="2292184" cy="2292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271" y="4732925"/>
            <a:ext cx="800327" cy="1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>
            <p:ph type="ctrTitle"/>
          </p:nvPr>
        </p:nvSpPr>
        <p:spPr>
          <a:xfrm>
            <a:off x="479775" y="1375600"/>
            <a:ext cx="76332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3100"/>
              <a:buFont typeface="Lato Black"/>
              <a:buNone/>
              <a:defRPr i="1" sz="3100">
                <a:solidFill>
                  <a:srgbClr val="3544B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549AE"/>
              </a:buClr>
              <a:buSzPts val="5200"/>
              <a:buNone/>
              <a:defRPr sz="5200">
                <a:solidFill>
                  <a:srgbClr val="3549AE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549AE"/>
              </a:buClr>
              <a:buSzPts val="5200"/>
              <a:buNone/>
              <a:defRPr sz="5200">
                <a:solidFill>
                  <a:srgbClr val="3549AE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549AE"/>
              </a:buClr>
              <a:buSzPts val="5200"/>
              <a:buNone/>
              <a:defRPr sz="5200">
                <a:solidFill>
                  <a:srgbClr val="3549AE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549AE"/>
              </a:buClr>
              <a:buSzPts val="5200"/>
              <a:buNone/>
              <a:defRPr sz="5200">
                <a:solidFill>
                  <a:srgbClr val="3549AE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549AE"/>
              </a:buClr>
              <a:buSzPts val="5200"/>
              <a:buNone/>
              <a:defRPr sz="5200">
                <a:solidFill>
                  <a:srgbClr val="3549AE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549AE"/>
              </a:buClr>
              <a:buSzPts val="5200"/>
              <a:buNone/>
              <a:defRPr sz="5200">
                <a:solidFill>
                  <a:srgbClr val="3549AE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549AE"/>
              </a:buClr>
              <a:buSzPts val="5200"/>
              <a:buNone/>
              <a:defRPr sz="5200">
                <a:solidFill>
                  <a:srgbClr val="3549AE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549AE"/>
              </a:buClr>
              <a:buSzPts val="5200"/>
              <a:buNone/>
              <a:defRPr sz="5200">
                <a:solidFill>
                  <a:srgbClr val="3549AE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479775" y="927200"/>
            <a:ext cx="7633200" cy="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49AE"/>
              </a:buClr>
              <a:buSzPts val="1400"/>
              <a:buFont typeface="Lato"/>
              <a:buNone/>
              <a:defRPr sz="1400">
                <a:solidFill>
                  <a:srgbClr val="3549AE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49AE"/>
              </a:buClr>
              <a:buSzPts val="2800"/>
              <a:buNone/>
              <a:defRPr sz="2800">
                <a:solidFill>
                  <a:srgbClr val="3549A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49AE"/>
              </a:buClr>
              <a:buSzPts val="2800"/>
              <a:buNone/>
              <a:defRPr sz="2800">
                <a:solidFill>
                  <a:srgbClr val="3549A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49AE"/>
              </a:buClr>
              <a:buSzPts val="2800"/>
              <a:buNone/>
              <a:defRPr sz="2800">
                <a:solidFill>
                  <a:srgbClr val="3549A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49AE"/>
              </a:buClr>
              <a:buSzPts val="2800"/>
              <a:buNone/>
              <a:defRPr sz="2800">
                <a:solidFill>
                  <a:srgbClr val="3549A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49AE"/>
              </a:buClr>
              <a:buSzPts val="2800"/>
              <a:buNone/>
              <a:defRPr sz="2800">
                <a:solidFill>
                  <a:srgbClr val="3549A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49AE"/>
              </a:buClr>
              <a:buSzPts val="2800"/>
              <a:buNone/>
              <a:defRPr sz="2800">
                <a:solidFill>
                  <a:srgbClr val="3549A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49AE"/>
              </a:buClr>
              <a:buSzPts val="2800"/>
              <a:buNone/>
              <a:defRPr sz="2800">
                <a:solidFill>
                  <a:srgbClr val="3549A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49AE"/>
              </a:buClr>
              <a:buSzPts val="2800"/>
              <a:buNone/>
              <a:defRPr sz="2800">
                <a:solidFill>
                  <a:srgbClr val="3549AE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left 4">
  <p:cSld name="TITLE_5_2_2">
    <p:bg>
      <p:bgPr>
        <a:solidFill>
          <a:srgbClr val="F2EBE6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271" y="405850"/>
            <a:ext cx="800327" cy="1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 rot="-2699986">
            <a:off x="8002004" y="-920382"/>
            <a:ext cx="2320643" cy="232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 amt="7000"/>
          </a:blip>
          <a:stretch>
            <a:fillRect/>
          </a:stretch>
        </p:blipFill>
        <p:spPr>
          <a:xfrm rot="8100015">
            <a:off x="5675070" y="-1869980"/>
            <a:ext cx="2171800" cy="21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5">
            <a:alphaModFix amt="7000"/>
          </a:blip>
          <a:stretch>
            <a:fillRect/>
          </a:stretch>
        </p:blipFill>
        <p:spPr>
          <a:xfrm>
            <a:off x="8337548" y="1945827"/>
            <a:ext cx="896226" cy="896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>
            <p:ph type="ctrTitle"/>
          </p:nvPr>
        </p:nvSpPr>
        <p:spPr>
          <a:xfrm>
            <a:off x="424150" y="618725"/>
            <a:ext cx="4213500" cy="176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3000"/>
              <a:buFont typeface="Lato Black"/>
              <a:buNone/>
              <a:defRPr sz="3000">
                <a:solidFill>
                  <a:srgbClr val="3544B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424150" y="2539300"/>
            <a:ext cx="4213500" cy="26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left logo bottom">
  <p:cSld name="TITLE_5_2_1">
    <p:bg>
      <p:bgPr>
        <a:solidFill>
          <a:srgbClr val="F2EBE6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424150" y="2539300"/>
            <a:ext cx="4213500" cy="26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 rot="-2699986">
            <a:off x="8002004" y="-920382"/>
            <a:ext cx="2320643" cy="232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 rot="8100015">
            <a:off x="5675070" y="-1869980"/>
            <a:ext cx="2171800" cy="21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7548" y="1945827"/>
            <a:ext cx="896226" cy="89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5">
            <a:alphaModFix amt="7000"/>
          </a:blip>
          <a:stretch>
            <a:fillRect/>
          </a:stretch>
        </p:blipFill>
        <p:spPr>
          <a:xfrm rot="8100040">
            <a:off x="7335045" y="4181752"/>
            <a:ext cx="2292184" cy="2292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271" y="4732925"/>
            <a:ext cx="800327" cy="1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>
            <p:ph type="ctrTitle"/>
          </p:nvPr>
        </p:nvSpPr>
        <p:spPr>
          <a:xfrm>
            <a:off x="424150" y="618725"/>
            <a:ext cx="4213500" cy="176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3000"/>
              <a:buFont typeface="Lato Black"/>
              <a:buNone/>
              <a:defRPr sz="3000">
                <a:solidFill>
                  <a:srgbClr val="3544B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left 1">
  <p:cSld name="TITLE_5_1">
    <p:bg>
      <p:bgPr>
        <a:solidFill>
          <a:srgbClr val="3544B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699986">
            <a:off x="8008230" y="-899009"/>
            <a:ext cx="2320643" cy="232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00044">
            <a:off x="7366438" y="4172688"/>
            <a:ext cx="2229400" cy="22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9850" y="1938175"/>
            <a:ext cx="896226" cy="89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100011">
            <a:off x="5686266" y="-1868924"/>
            <a:ext cx="2171764" cy="217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549" y="405775"/>
            <a:ext cx="800325" cy="13534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>
            <p:ph type="ctrTitle"/>
          </p:nvPr>
        </p:nvSpPr>
        <p:spPr>
          <a:xfrm>
            <a:off x="424150" y="618725"/>
            <a:ext cx="4213500" cy="176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ato Black"/>
              <a:buNone/>
              <a:defRPr sz="30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424150" y="2539300"/>
            <a:ext cx="4213500" cy="26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left 2">
  <p:cSld name="TITLE_5_1_1">
    <p:bg>
      <p:bgPr>
        <a:solidFill>
          <a:srgbClr val="3544B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 rot="-2699986">
            <a:off x="7989180" y="-843434"/>
            <a:ext cx="2320643" cy="232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 rot="8100015">
            <a:off x="5686249" y="-1869965"/>
            <a:ext cx="2171800" cy="21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8350372" y="1933003"/>
            <a:ext cx="896226" cy="89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00044">
            <a:off x="7390592" y="4196841"/>
            <a:ext cx="2229400" cy="22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549" y="405775"/>
            <a:ext cx="800325" cy="13534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>
            <p:ph type="ctrTitle"/>
          </p:nvPr>
        </p:nvSpPr>
        <p:spPr>
          <a:xfrm>
            <a:off x="424150" y="618725"/>
            <a:ext cx="4213500" cy="176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ato Black"/>
              <a:buNone/>
              <a:defRPr sz="30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1" name="Google Shape;141;p24"/>
          <p:cNvSpPr txBox="1"/>
          <p:nvPr>
            <p:ph idx="1" type="subTitle"/>
          </p:nvPr>
        </p:nvSpPr>
        <p:spPr>
          <a:xfrm>
            <a:off x="424150" y="2539300"/>
            <a:ext cx="4213500" cy="26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left 3">
  <p:cSld name="TITLE_5_1_1_2">
    <p:bg>
      <p:bgPr>
        <a:solidFill>
          <a:srgbClr val="3544B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 rot="-2699986">
            <a:off x="7989180" y="-843434"/>
            <a:ext cx="2320643" cy="232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 rot="8100015">
            <a:off x="5686249" y="-1869965"/>
            <a:ext cx="2171800" cy="21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8350372" y="1933003"/>
            <a:ext cx="896226" cy="89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00044">
            <a:off x="7390592" y="4196841"/>
            <a:ext cx="2229400" cy="22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549" y="4732850"/>
            <a:ext cx="800325" cy="13534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>
            <p:ph type="ctrTitle"/>
          </p:nvPr>
        </p:nvSpPr>
        <p:spPr>
          <a:xfrm>
            <a:off x="424150" y="618725"/>
            <a:ext cx="4213500" cy="176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ato Black"/>
              <a:buNone/>
              <a:defRPr sz="30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424150" y="2539300"/>
            <a:ext cx="4213500" cy="26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 1">
  <p:cSld name="TITLE_5_1_1_2_1">
    <p:bg>
      <p:bgPr>
        <a:solidFill>
          <a:srgbClr val="3544B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 rot="-2699986">
            <a:off x="7989180" y="-843434"/>
            <a:ext cx="2320643" cy="232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 rot="8100015">
            <a:off x="5686249" y="-1869965"/>
            <a:ext cx="2171800" cy="21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8350372" y="1933003"/>
            <a:ext cx="896226" cy="89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00044">
            <a:off x="7390592" y="4196841"/>
            <a:ext cx="2229400" cy="22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549" y="4732850"/>
            <a:ext cx="800325" cy="13534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>
            <p:ph type="ctrTitle"/>
          </p:nvPr>
        </p:nvSpPr>
        <p:spPr>
          <a:xfrm>
            <a:off x="479775" y="1375600"/>
            <a:ext cx="76332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Lato Black"/>
              <a:buNone/>
              <a:defRPr i="1" sz="31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479775" y="927200"/>
            <a:ext cx="7633200" cy="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gram 2">
  <p:cSld name="TITLE_5_1_1_1">
    <p:bg>
      <p:bgPr>
        <a:solidFill>
          <a:srgbClr val="3544B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7"/>
          <p:cNvPicPr preferRelativeResize="0"/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 rot="-2699986">
            <a:off x="7989180" y="-843434"/>
            <a:ext cx="2320643" cy="232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 rot="8100015">
            <a:off x="5686249" y="-1869965"/>
            <a:ext cx="2171800" cy="21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8350372" y="1933003"/>
            <a:ext cx="896226" cy="89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00044">
            <a:off x="7390592" y="4196841"/>
            <a:ext cx="2229400" cy="22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549" y="405775"/>
            <a:ext cx="800325" cy="13534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/>
          <p:nvPr/>
        </p:nvSpPr>
        <p:spPr>
          <a:xfrm>
            <a:off x="1014666" y="1429117"/>
            <a:ext cx="7060800" cy="315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 txBox="1"/>
          <p:nvPr>
            <p:ph idx="1" type="subTitle"/>
          </p:nvPr>
        </p:nvSpPr>
        <p:spPr>
          <a:xfrm>
            <a:off x="905475" y="4599075"/>
            <a:ext cx="7170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None/>
              <a:defRPr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9" name="Google Shape;169;p27"/>
          <p:cNvSpPr txBox="1"/>
          <p:nvPr>
            <p:ph type="ctrTitle"/>
          </p:nvPr>
        </p:nvSpPr>
        <p:spPr>
          <a:xfrm>
            <a:off x="424150" y="718143"/>
            <a:ext cx="76512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Lato Black"/>
              <a:buNone/>
              <a:defRPr sz="30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ean Bottom logo">
  <p:cSld name="TITLE_4">
    <p:bg>
      <p:bgPr>
        <a:solidFill>
          <a:srgbClr val="F2EBE6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271" y="4732925"/>
            <a:ext cx="800327" cy="1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Mark Slide">
  <p:cSld name="TITLE_4_1">
    <p:bg>
      <p:bgPr>
        <a:solidFill>
          <a:srgbClr val="F2EBE6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22838" y="1824005"/>
            <a:ext cx="1298324" cy="1297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ean Logo Top">
  <p:cSld name="TITLE_3">
    <p:bg>
      <p:bgPr>
        <a:solidFill>
          <a:srgbClr val="3544B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5549" y="405775"/>
            <a:ext cx="800325" cy="135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ean Logo Bottom">
  <p:cSld name="TITLE_3_1">
    <p:bg>
      <p:bgPr>
        <a:solidFill>
          <a:srgbClr val="3544B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5549" y="4732850"/>
            <a:ext cx="800325" cy="135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rt Logo Slide">
  <p:cSld name="TITLE_3_1_3">
    <p:bg>
      <p:bgPr>
        <a:solidFill>
          <a:srgbClr val="3544B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82500" y="2231275"/>
            <a:ext cx="2179000" cy="3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 txBox="1"/>
          <p:nvPr/>
        </p:nvSpPr>
        <p:spPr>
          <a:xfrm>
            <a:off x="100" y="2673295"/>
            <a:ext cx="91440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Friendly CMS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Mark Slide">
  <p:cSld name="TITLE_3_1_3_1">
    <p:bg>
      <p:bgPr>
        <a:solidFill>
          <a:srgbClr val="3544B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22854" y="1824008"/>
            <a:ext cx="1298301" cy="1297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Logo Top">
  <p:cSld name="TITLE_3_1_2">
    <p:bg>
      <p:bgPr>
        <a:solidFill>
          <a:srgbClr val="162335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1" name="Google Shape;191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5549" y="405775"/>
            <a:ext cx="800325" cy="135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Title Slide 1">
  <p:cSld name="TITLE_3_1_1">
    <p:bg>
      <p:bgPr>
        <a:solidFill>
          <a:srgbClr val="162335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4" name="Google Shape;194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699986">
            <a:off x="8002004" y="-907558"/>
            <a:ext cx="2320643" cy="232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5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 rot="8100015">
            <a:off x="5675074" y="-1857137"/>
            <a:ext cx="2171800" cy="21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5"/>
          <p:cNvPicPr preferRelativeResize="0"/>
          <p:nvPr/>
        </p:nvPicPr>
        <p:blipFill>
          <a:blip r:embed="rId4">
            <a:alphaModFix amt="7000"/>
          </a:blip>
          <a:stretch>
            <a:fillRect/>
          </a:stretch>
        </p:blipFill>
        <p:spPr>
          <a:xfrm>
            <a:off x="8350372" y="1945827"/>
            <a:ext cx="896226" cy="89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100044">
            <a:off x="7366438" y="4172688"/>
            <a:ext cx="2229400" cy="22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549" y="405775"/>
            <a:ext cx="800325" cy="135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Title Slide logo bottom">
  <p:cSld name="TITLE_3_1_1_2">
    <p:bg>
      <p:bgPr>
        <a:solidFill>
          <a:srgbClr val="162335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1" name="Google Shape;20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5549" y="4732850"/>
            <a:ext cx="800325" cy="135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699986">
            <a:off x="8002004" y="-907558"/>
            <a:ext cx="2320643" cy="232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>
          <a:blip r:embed="rId4">
            <a:alphaModFix amt="7000"/>
          </a:blip>
          <a:stretch>
            <a:fillRect/>
          </a:stretch>
        </p:blipFill>
        <p:spPr>
          <a:xfrm rot="8100015">
            <a:off x="5675074" y="-1857137"/>
            <a:ext cx="2171800" cy="21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6"/>
          <p:cNvPicPr preferRelativeResize="0"/>
          <p:nvPr/>
        </p:nvPicPr>
        <p:blipFill>
          <a:blip r:embed="rId5">
            <a:alphaModFix amt="7000"/>
          </a:blip>
          <a:stretch>
            <a:fillRect/>
          </a:stretch>
        </p:blipFill>
        <p:spPr>
          <a:xfrm>
            <a:off x="8350372" y="1945827"/>
            <a:ext cx="896226" cy="89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100044">
            <a:off x="7366438" y="4172688"/>
            <a:ext cx="2229400" cy="22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Quote slide">
  <p:cSld name="TITLE_3_1_1_2_2">
    <p:bg>
      <p:bgPr>
        <a:solidFill>
          <a:srgbClr val="162335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8" name="Google Shape;208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699986">
            <a:off x="8002004" y="-907558"/>
            <a:ext cx="2320643" cy="232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7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 rot="8100015">
            <a:off x="5675074" y="-1857137"/>
            <a:ext cx="2171800" cy="21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7"/>
          <p:cNvPicPr preferRelativeResize="0"/>
          <p:nvPr/>
        </p:nvPicPr>
        <p:blipFill>
          <a:blip r:embed="rId4">
            <a:alphaModFix amt="7000"/>
          </a:blip>
          <a:stretch>
            <a:fillRect/>
          </a:stretch>
        </p:blipFill>
        <p:spPr>
          <a:xfrm>
            <a:off x="8350372" y="1945827"/>
            <a:ext cx="896226" cy="89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100044">
            <a:off x="7366438" y="4172688"/>
            <a:ext cx="2229400" cy="22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549" y="4732850"/>
            <a:ext cx="800325" cy="13534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7"/>
          <p:cNvSpPr txBox="1"/>
          <p:nvPr>
            <p:ph type="ctrTitle"/>
          </p:nvPr>
        </p:nvSpPr>
        <p:spPr>
          <a:xfrm>
            <a:off x="479775" y="1375600"/>
            <a:ext cx="76332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Lato Black"/>
              <a:buNone/>
              <a:defRPr i="1" sz="31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4" name="Google Shape;214;p37"/>
          <p:cNvSpPr txBox="1"/>
          <p:nvPr>
            <p:ph idx="1" type="subTitle"/>
          </p:nvPr>
        </p:nvSpPr>
        <p:spPr>
          <a:xfrm>
            <a:off x="479775" y="927200"/>
            <a:ext cx="7633200" cy="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sz="1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title slide 2">
  <p:cSld name="TITLE_3_1_1_2_1">
    <p:bg>
      <p:bgPr>
        <a:solidFill>
          <a:srgbClr val="162335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8"/>
          <p:cNvPicPr preferRelativeResize="0"/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8247775" y="2035600"/>
            <a:ext cx="896226" cy="89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8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 rot="8100040">
            <a:off x="7335045" y="4181752"/>
            <a:ext cx="2292184" cy="2292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699986">
            <a:off x="8008230" y="-899009"/>
            <a:ext cx="2320643" cy="232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8"/>
          <p:cNvPicPr preferRelativeResize="0"/>
          <p:nvPr/>
        </p:nvPicPr>
        <p:blipFill>
          <a:blip r:embed="rId5">
            <a:alphaModFix amt="7000"/>
          </a:blip>
          <a:stretch>
            <a:fillRect/>
          </a:stretch>
        </p:blipFill>
        <p:spPr>
          <a:xfrm rot="8100015">
            <a:off x="5686249" y="-1868938"/>
            <a:ext cx="2171800" cy="21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549" y="405775"/>
            <a:ext cx="800325" cy="135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logo slide bottom">
  <p:cSld name="TITLE_3_1_1_1">
    <p:bg>
      <p:bgPr>
        <a:solidFill>
          <a:srgbClr val="162335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3" name="Google Shape;223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5549" y="4732850"/>
            <a:ext cx="800325" cy="135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lank page number" type="blank">
  <p:cSld name="BLANK">
    <p:bg>
      <p:bgPr>
        <a:solidFill>
          <a:srgbClr val="3544B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ige blank page number">
  <p:cSld name="BLANK_1">
    <p:bg>
      <p:bgPr>
        <a:solidFill>
          <a:srgbClr val="F2EBE6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544B1"/>
                </a:solidFill>
              </a:defRPr>
            </a:lvl1pPr>
            <a:lvl2pPr lvl="1">
              <a:buNone/>
              <a:defRPr>
                <a:solidFill>
                  <a:srgbClr val="3544B1"/>
                </a:solidFill>
              </a:defRPr>
            </a:lvl2pPr>
            <a:lvl3pPr lvl="2">
              <a:buNone/>
              <a:defRPr>
                <a:solidFill>
                  <a:srgbClr val="3544B1"/>
                </a:solidFill>
              </a:defRPr>
            </a:lvl3pPr>
            <a:lvl4pPr lvl="3">
              <a:buNone/>
              <a:defRPr>
                <a:solidFill>
                  <a:srgbClr val="3544B1"/>
                </a:solidFill>
              </a:defRPr>
            </a:lvl4pPr>
            <a:lvl5pPr lvl="4">
              <a:buNone/>
              <a:defRPr>
                <a:solidFill>
                  <a:srgbClr val="3544B1"/>
                </a:solidFill>
              </a:defRPr>
            </a:lvl5pPr>
            <a:lvl6pPr lvl="5">
              <a:buNone/>
              <a:defRPr>
                <a:solidFill>
                  <a:srgbClr val="3544B1"/>
                </a:solidFill>
              </a:defRPr>
            </a:lvl6pPr>
            <a:lvl7pPr lvl="6">
              <a:buNone/>
              <a:defRPr>
                <a:solidFill>
                  <a:srgbClr val="3544B1"/>
                </a:solidFill>
              </a:defRPr>
            </a:lvl7pPr>
            <a:lvl8pPr lvl="7">
              <a:buNone/>
              <a:defRPr>
                <a:solidFill>
                  <a:srgbClr val="3544B1"/>
                </a:solidFill>
              </a:defRPr>
            </a:lvl8pPr>
            <a:lvl9pPr lvl="8">
              <a:buNone/>
              <a:defRPr>
                <a:solidFill>
                  <a:srgbClr val="3544B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8" name="Google Shape;228;p41"/>
          <p:cNvSpPr/>
          <p:nvPr/>
        </p:nvSpPr>
        <p:spPr>
          <a:xfrm>
            <a:off x="76200" y="6934200"/>
            <a:ext cx="219000" cy="200100"/>
          </a:xfrm>
          <a:prstGeom prst="rect">
            <a:avLst/>
          </a:prstGeom>
          <a:solidFill>
            <a:srgbClr val="9D80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1"/>
          <p:cNvSpPr/>
          <p:nvPr/>
        </p:nvSpPr>
        <p:spPr>
          <a:xfrm>
            <a:off x="390525" y="6934200"/>
            <a:ext cx="219000" cy="200100"/>
          </a:xfrm>
          <a:prstGeom prst="rect">
            <a:avLst/>
          </a:prstGeom>
          <a:solidFill>
            <a:srgbClr val="F79C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1"/>
          <p:cNvSpPr/>
          <p:nvPr/>
        </p:nvSpPr>
        <p:spPr>
          <a:xfrm>
            <a:off x="704850" y="6934200"/>
            <a:ext cx="219000" cy="200100"/>
          </a:xfrm>
          <a:prstGeom prst="rect">
            <a:avLst/>
          </a:prstGeom>
          <a:solidFill>
            <a:srgbClr val="FAD6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1"/>
          <p:cNvSpPr/>
          <p:nvPr/>
        </p:nvSpPr>
        <p:spPr>
          <a:xfrm>
            <a:off x="1019175" y="6934200"/>
            <a:ext cx="219000" cy="200100"/>
          </a:xfrm>
          <a:prstGeom prst="rect">
            <a:avLst/>
          </a:prstGeom>
          <a:solidFill>
            <a:srgbClr val="3544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1"/>
          <p:cNvSpPr/>
          <p:nvPr/>
        </p:nvSpPr>
        <p:spPr>
          <a:xfrm>
            <a:off x="1333500" y="6934200"/>
            <a:ext cx="219000" cy="200100"/>
          </a:xfrm>
          <a:prstGeom prst="rect">
            <a:avLst/>
          </a:prstGeom>
          <a:solidFill>
            <a:srgbClr val="1B26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1"/>
          <p:cNvSpPr/>
          <p:nvPr/>
        </p:nvSpPr>
        <p:spPr>
          <a:xfrm>
            <a:off x="1647825" y="6934200"/>
            <a:ext cx="219000" cy="200100"/>
          </a:xfrm>
          <a:prstGeom prst="rect">
            <a:avLst/>
          </a:prstGeom>
          <a:solidFill>
            <a:srgbClr val="162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1"/>
          <p:cNvSpPr/>
          <p:nvPr/>
        </p:nvSpPr>
        <p:spPr>
          <a:xfrm>
            <a:off x="1962150" y="6934200"/>
            <a:ext cx="219000" cy="200100"/>
          </a:xfrm>
          <a:prstGeom prst="rect">
            <a:avLst/>
          </a:prstGeom>
          <a:solidFill>
            <a:srgbClr val="F2EB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1"/>
          <p:cNvSpPr/>
          <p:nvPr/>
        </p:nvSpPr>
        <p:spPr>
          <a:xfrm>
            <a:off x="2276475" y="6934200"/>
            <a:ext cx="219000" cy="200100"/>
          </a:xfrm>
          <a:prstGeom prst="rect">
            <a:avLst/>
          </a:prstGeom>
          <a:solidFill>
            <a:srgbClr val="F5C1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">
  <p:cSld name="BLANK_1_5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bg>
      <p:bgPr>
        <a:solidFill>
          <a:srgbClr val="00321E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ctrTitle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ato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Top and Green Back" type="obj">
  <p:cSld name="OBJECT"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/>
          <p:nvPr/>
        </p:nvSpPr>
        <p:spPr>
          <a:xfrm>
            <a:off x="0" y="1"/>
            <a:ext cx="9144000" cy="888600"/>
          </a:xfrm>
          <a:prstGeom prst="rect">
            <a:avLst/>
          </a:prstGeom>
          <a:solidFill>
            <a:srgbClr val="00321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45"/>
          <p:cNvSpPr txBox="1"/>
          <p:nvPr>
            <p:ph type="title"/>
          </p:nvPr>
        </p:nvSpPr>
        <p:spPr>
          <a:xfrm>
            <a:off x="365760" y="0"/>
            <a:ext cx="85497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Lato Blac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5" name="Google Shape;245;p45"/>
          <p:cNvSpPr txBox="1"/>
          <p:nvPr>
            <p:ph idx="1" type="body"/>
          </p:nvPr>
        </p:nvSpPr>
        <p:spPr>
          <a:xfrm>
            <a:off x="365760" y="1223818"/>
            <a:ext cx="8549700" cy="3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eft and Content">
  <p:cSld name="Title Left and Conten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6"/>
          <p:cNvSpPr/>
          <p:nvPr/>
        </p:nvSpPr>
        <p:spPr>
          <a:xfrm>
            <a:off x="0" y="0"/>
            <a:ext cx="2434500" cy="5143500"/>
          </a:xfrm>
          <a:prstGeom prst="rect">
            <a:avLst/>
          </a:prstGeom>
          <a:solidFill>
            <a:srgbClr val="00321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46"/>
          <p:cNvSpPr txBox="1"/>
          <p:nvPr>
            <p:ph type="title"/>
          </p:nvPr>
        </p:nvSpPr>
        <p:spPr>
          <a:xfrm>
            <a:off x="365760" y="400051"/>
            <a:ext cx="1810500" cy="4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Lato Blac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9" name="Google Shape;249;p46"/>
          <p:cNvSpPr txBox="1"/>
          <p:nvPr>
            <p:ph idx="1" type="body"/>
          </p:nvPr>
        </p:nvSpPr>
        <p:spPr>
          <a:xfrm>
            <a:off x="2971800" y="400051"/>
            <a:ext cx="51891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Right and Content">
  <p:cSld name="Title Right and Conten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7"/>
          <p:cNvSpPr/>
          <p:nvPr/>
        </p:nvSpPr>
        <p:spPr>
          <a:xfrm>
            <a:off x="6709531" y="0"/>
            <a:ext cx="2434500" cy="5143500"/>
          </a:xfrm>
          <a:prstGeom prst="rect">
            <a:avLst/>
          </a:prstGeom>
          <a:solidFill>
            <a:srgbClr val="00321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47"/>
          <p:cNvSpPr txBox="1"/>
          <p:nvPr>
            <p:ph type="title"/>
          </p:nvPr>
        </p:nvSpPr>
        <p:spPr>
          <a:xfrm>
            <a:off x="7075291" y="400051"/>
            <a:ext cx="1810500" cy="4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Lato Blac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3" name="Google Shape;253;p47"/>
          <p:cNvSpPr txBox="1"/>
          <p:nvPr>
            <p:ph idx="1" type="body"/>
          </p:nvPr>
        </p:nvSpPr>
        <p:spPr>
          <a:xfrm>
            <a:off x="412424" y="400051"/>
            <a:ext cx="5823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 type="title">
  <p:cSld name="TITLE">
    <p:bg>
      <p:bgPr>
        <a:solidFill>
          <a:srgbClr val="00321E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ato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7" name="Google Shape;257;p49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21E"/>
              </a:buClr>
              <a:buSzPts val="3300"/>
              <a:buFont typeface="Lato Black"/>
              <a:buNone/>
              <a:defRPr>
                <a:solidFill>
                  <a:srgbClr val="00321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0" name="Google Shape;260;p5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321E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1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Lato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3" name="Google Shape;263;p51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21E"/>
              </a:buClr>
              <a:buSzPts val="3300"/>
              <a:buFont typeface="Lato Black"/>
              <a:buNone/>
              <a:defRPr>
                <a:solidFill>
                  <a:srgbClr val="00321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6" name="Google Shape;266;p52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7" name="Google Shape;267;p52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3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21E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0" name="Google Shape;270;p53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71" name="Google Shape;271;p53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2" name="Google Shape;272;p53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73" name="Google Shape;273;p53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21E"/>
              </a:buClr>
              <a:buSzPts val="3300"/>
              <a:buFont typeface="Lato Black"/>
              <a:buNone/>
              <a:defRPr>
                <a:solidFill>
                  <a:srgbClr val="00321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21E"/>
              </a:buClr>
              <a:buSzPts val="2400"/>
              <a:buFont typeface="Lato Black"/>
              <a:buNone/>
              <a:defRPr sz="2400">
                <a:solidFill>
                  <a:srgbClr val="00321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8" name="Google Shape;278;p55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79" name="Google Shape;279;p55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6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21E"/>
              </a:buClr>
              <a:buSzPts val="2400"/>
              <a:buFont typeface="Lato Black"/>
              <a:buNone/>
              <a:defRPr sz="2400">
                <a:solidFill>
                  <a:srgbClr val="00321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2" name="Google Shape;282;p56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283" name="Google Shape;283;p56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2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544B1"/>
              </a:buClr>
              <a:buSzPts val="3000"/>
              <a:buFont typeface="Lato Black"/>
              <a:buNone/>
              <a:defRPr sz="3000">
                <a:solidFill>
                  <a:srgbClr val="3544B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  <a:defRPr sz="1800"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21E"/>
              </a:buClr>
              <a:buSzPts val="3300"/>
              <a:buFont typeface="Lato Black"/>
              <a:buNone/>
              <a:defRPr b="0" i="0" sz="3300" u="none" cap="none" strike="noStrike">
                <a:solidFill>
                  <a:srgbClr val="00321E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39" name="Google Shape;239;p4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1.png"/><Relationship Id="rId4" Type="http://schemas.openxmlformats.org/officeDocument/2006/relationships/image" Target="../media/image22.png"/><Relationship Id="rId5" Type="http://schemas.openxmlformats.org/officeDocument/2006/relationships/image" Target="../media/image30.png"/><Relationship Id="rId6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6.jpg"/><Relationship Id="rId4" Type="http://schemas.openxmlformats.org/officeDocument/2006/relationships/image" Target="../media/image48.png"/><Relationship Id="rId9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5.png"/><Relationship Id="rId4" Type="http://schemas.openxmlformats.org/officeDocument/2006/relationships/image" Target="../media/image48.png"/><Relationship Id="rId9" Type="http://schemas.openxmlformats.org/officeDocument/2006/relationships/image" Target="../media/image6.png"/><Relationship Id="rId5" Type="http://schemas.openxmlformats.org/officeDocument/2006/relationships/hyperlink" Target="https://discord.umbraco.com/" TargetMode="External"/><Relationship Id="rId6" Type="http://schemas.openxmlformats.org/officeDocument/2006/relationships/hyperlink" Target="https://forum.umbraco.com/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11" Type="http://schemas.openxmlformats.org/officeDocument/2006/relationships/image" Target="../media/image4.png"/><Relationship Id="rId10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6.jpg"/><Relationship Id="rId4" Type="http://schemas.openxmlformats.org/officeDocument/2006/relationships/image" Target="../media/image48.png"/><Relationship Id="rId9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44B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62335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445" y="0"/>
            <a:ext cx="401755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66"/>
          <p:cNvPicPr preferRelativeResize="0"/>
          <p:nvPr/>
        </p:nvPicPr>
        <p:blipFill>
          <a:blip r:embed="rId4">
            <a:alphaModFix amt="7000"/>
          </a:blip>
          <a:stretch>
            <a:fillRect/>
          </a:stretch>
        </p:blipFill>
        <p:spPr>
          <a:xfrm rot="8100015">
            <a:off x="5686249" y="-1868938"/>
            <a:ext cx="2171800" cy="21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66"/>
          <p:cNvSpPr txBox="1"/>
          <p:nvPr/>
        </p:nvSpPr>
        <p:spPr>
          <a:xfrm>
            <a:off x="424150" y="1377600"/>
            <a:ext cx="35874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Notifications</a:t>
            </a:r>
            <a:endParaRPr sz="310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63" name="Google Shape;363;p66"/>
          <p:cNvSpPr txBox="1"/>
          <p:nvPr/>
        </p:nvSpPr>
        <p:spPr>
          <a:xfrm>
            <a:off x="424157" y="2179650"/>
            <a:ext cx="3587400" cy="1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From content to cache and beyond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4" name="Google Shape;364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100040">
            <a:off x="7335045" y="4181752"/>
            <a:ext cx="2292184" cy="2292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100015">
            <a:off x="5686249" y="-1868938"/>
            <a:ext cx="2171800" cy="21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44B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7"/>
          <p:cNvSpPr txBox="1"/>
          <p:nvPr/>
        </p:nvSpPr>
        <p:spPr>
          <a:xfrm>
            <a:off x="0" y="1993125"/>
            <a:ext cx="914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Webhooks</a:t>
            </a:r>
            <a:endParaRPr sz="380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71" name="Google Shape;371;p67"/>
          <p:cNvSpPr txBox="1"/>
          <p:nvPr/>
        </p:nvSpPr>
        <p:spPr>
          <a:xfrm>
            <a:off x="100" y="2749500"/>
            <a:ext cx="91440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content and media changes</a:t>
            </a:r>
            <a:endParaRPr b="1"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2" name="Google Shape;37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8200" y="4255100"/>
            <a:ext cx="849600" cy="8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67"/>
          <p:cNvSpPr txBox="1"/>
          <p:nvPr/>
        </p:nvSpPr>
        <p:spPr>
          <a:xfrm>
            <a:off x="6893625" y="4791500"/>
            <a:ext cx="13161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Documentation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44B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8"/>
          <p:cNvSpPr txBox="1"/>
          <p:nvPr/>
        </p:nvSpPr>
        <p:spPr>
          <a:xfrm>
            <a:off x="0" y="1993125"/>
            <a:ext cx="914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Content Delivery API</a:t>
            </a:r>
            <a:endParaRPr sz="380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79" name="Google Shape;379;p68"/>
          <p:cNvSpPr txBox="1"/>
          <p:nvPr/>
        </p:nvSpPr>
        <p:spPr>
          <a:xfrm>
            <a:off x="0" y="2673300"/>
            <a:ext cx="91440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Fully documented and extendable</a:t>
            </a:r>
            <a:endParaRPr b="1"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0" name="Google Shape;38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8200" y="4255100"/>
            <a:ext cx="849600" cy="8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68"/>
          <p:cNvSpPr txBox="1"/>
          <p:nvPr/>
        </p:nvSpPr>
        <p:spPr>
          <a:xfrm>
            <a:off x="6893625" y="4791500"/>
            <a:ext cx="13161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Documentation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44B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9"/>
          <p:cNvSpPr txBox="1"/>
          <p:nvPr/>
        </p:nvSpPr>
        <p:spPr>
          <a:xfrm>
            <a:off x="0" y="1993125"/>
            <a:ext cx="914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Load Balancing</a:t>
            </a:r>
            <a:endParaRPr sz="380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87" name="Google Shape;387;p69"/>
          <p:cNvSpPr txBox="1"/>
          <p:nvPr/>
        </p:nvSpPr>
        <p:spPr>
          <a:xfrm>
            <a:off x="100" y="2673300"/>
            <a:ext cx="91440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 for the editors yet.</a:t>
            </a:r>
            <a:endParaRPr b="1"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8" name="Google Shape;38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8300" y="4255100"/>
            <a:ext cx="849600" cy="8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69"/>
          <p:cNvSpPr txBox="1"/>
          <p:nvPr/>
        </p:nvSpPr>
        <p:spPr>
          <a:xfrm>
            <a:off x="6893625" y="4791500"/>
            <a:ext cx="13161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Documentation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44B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0"/>
          <p:cNvSpPr txBox="1"/>
          <p:nvPr/>
        </p:nvSpPr>
        <p:spPr>
          <a:xfrm>
            <a:off x="0" y="1993125"/>
            <a:ext cx="914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Search</a:t>
            </a:r>
            <a:endParaRPr sz="380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95" name="Google Shape;395;p70"/>
          <p:cNvSpPr txBox="1"/>
          <p:nvPr/>
        </p:nvSpPr>
        <p:spPr>
          <a:xfrm>
            <a:off x="100" y="2673300"/>
            <a:ext cx="91440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Based on Lucene using Examine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Azure search is also an installable option 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6" name="Google Shape;39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9000" y="4255800"/>
            <a:ext cx="848900" cy="8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70"/>
          <p:cNvSpPr txBox="1"/>
          <p:nvPr/>
        </p:nvSpPr>
        <p:spPr>
          <a:xfrm>
            <a:off x="6893625" y="4791500"/>
            <a:ext cx="13161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Documentation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44B1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1"/>
          <p:cNvSpPr txBox="1"/>
          <p:nvPr/>
        </p:nvSpPr>
        <p:spPr>
          <a:xfrm>
            <a:off x="0" y="1993125"/>
            <a:ext cx="914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Membership</a:t>
            </a:r>
            <a:endParaRPr sz="380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03" name="Google Shape;403;p71"/>
          <p:cNvSpPr txBox="1"/>
          <p:nvPr/>
        </p:nvSpPr>
        <p:spPr>
          <a:xfrm>
            <a:off x="100" y="2673300"/>
            <a:ext cx="91440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ASP.NET Core Identity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4" name="Google Shape;40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8300" y="4255100"/>
            <a:ext cx="849600" cy="8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71"/>
          <p:cNvSpPr txBox="1"/>
          <p:nvPr/>
        </p:nvSpPr>
        <p:spPr>
          <a:xfrm>
            <a:off x="6893625" y="4791500"/>
            <a:ext cx="13161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Documentation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44B1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2"/>
          <p:cNvSpPr txBox="1"/>
          <p:nvPr/>
        </p:nvSpPr>
        <p:spPr>
          <a:xfrm>
            <a:off x="0" y="1993125"/>
            <a:ext cx="914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Single Sign on</a:t>
            </a:r>
            <a:endParaRPr sz="380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11" name="Google Shape;411;p72"/>
          <p:cNvSpPr txBox="1"/>
          <p:nvPr/>
        </p:nvSpPr>
        <p:spPr>
          <a:xfrm>
            <a:off x="100" y="2673300"/>
            <a:ext cx="91440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OAuth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2" name="Google Shape;41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8850" y="4255650"/>
            <a:ext cx="849050" cy="84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72"/>
          <p:cNvSpPr txBox="1"/>
          <p:nvPr/>
        </p:nvSpPr>
        <p:spPr>
          <a:xfrm>
            <a:off x="6893625" y="4791500"/>
            <a:ext cx="13161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Documentation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44B1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3"/>
          <p:cNvSpPr txBox="1"/>
          <p:nvPr/>
        </p:nvSpPr>
        <p:spPr>
          <a:xfrm>
            <a:off x="0" y="1993125"/>
            <a:ext cx="914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Testable</a:t>
            </a:r>
            <a:endParaRPr sz="380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19" name="Google Shape;419;p73"/>
          <p:cNvSpPr txBox="1"/>
          <p:nvPr/>
        </p:nvSpPr>
        <p:spPr>
          <a:xfrm>
            <a:off x="100" y="2673300"/>
            <a:ext cx="91440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Microsoft Dependency Injection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0" name="Google Shape;420;p73"/>
          <p:cNvSpPr txBox="1"/>
          <p:nvPr/>
        </p:nvSpPr>
        <p:spPr>
          <a:xfrm>
            <a:off x="6893625" y="4791500"/>
            <a:ext cx="13161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Documentation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1" name="Google Shape;42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8300" y="4255100"/>
            <a:ext cx="849600" cy="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44B1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4"/>
          <p:cNvSpPr txBox="1"/>
          <p:nvPr/>
        </p:nvSpPr>
        <p:spPr>
          <a:xfrm>
            <a:off x="0" y="1993125"/>
            <a:ext cx="914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Fully customizable</a:t>
            </a:r>
            <a:endParaRPr sz="380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27" name="Google Shape;427;p74"/>
          <p:cNvSpPr txBox="1"/>
          <p:nvPr/>
        </p:nvSpPr>
        <p:spPr>
          <a:xfrm>
            <a:off x="100" y="2673300"/>
            <a:ext cx="91440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Everything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 the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back office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can be removed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" name="Google Shape;428;p74"/>
          <p:cNvSpPr txBox="1"/>
          <p:nvPr/>
        </p:nvSpPr>
        <p:spPr>
          <a:xfrm>
            <a:off x="6893625" y="4791500"/>
            <a:ext cx="13161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Documentation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9" name="Google Shape;42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8200" y="4255088"/>
            <a:ext cx="849600" cy="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C1BC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2800" y="1747700"/>
            <a:ext cx="1618397" cy="14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75"/>
          <p:cNvSpPr txBox="1"/>
          <p:nvPr/>
        </p:nvSpPr>
        <p:spPr>
          <a:xfrm>
            <a:off x="0" y="32367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real heart of Umbraco</a:t>
            </a:r>
            <a:endParaRPr b="1" sz="3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 the community</a:t>
            </a:r>
            <a:endParaRPr b="1" sz="3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BE6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58"/>
          <p:cNvPicPr preferRelativeResize="0"/>
          <p:nvPr/>
        </p:nvPicPr>
        <p:blipFill rotWithShape="1">
          <a:blip r:embed="rId3">
            <a:alphaModFix/>
          </a:blip>
          <a:srcRect b="10984" l="22847" r="24905" t="0"/>
          <a:stretch/>
        </p:blipFill>
        <p:spPr>
          <a:xfrm>
            <a:off x="3901238" y="589092"/>
            <a:ext cx="4120701" cy="4446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58"/>
          <p:cNvPicPr preferRelativeResize="0"/>
          <p:nvPr/>
        </p:nvPicPr>
        <p:blipFill rotWithShape="1">
          <a:blip r:embed="rId4">
            <a:alphaModFix/>
          </a:blip>
          <a:srcRect b="20234" l="6728" r="26520" t="14910"/>
          <a:stretch/>
        </p:blipFill>
        <p:spPr>
          <a:xfrm>
            <a:off x="-95250" y="0"/>
            <a:ext cx="9407524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4" name="Google Shape;294;p58"/>
          <p:cNvGrpSpPr/>
          <p:nvPr/>
        </p:nvGrpSpPr>
        <p:grpSpPr>
          <a:xfrm>
            <a:off x="5236474" y="-2318706"/>
            <a:ext cx="5573027" cy="9182506"/>
            <a:chOff x="5236474" y="-2318706"/>
            <a:chExt cx="5573027" cy="9182506"/>
          </a:xfrm>
        </p:grpSpPr>
        <p:pic>
          <p:nvPicPr>
            <p:cNvPr id="295" name="Google Shape;295;p5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2699986">
              <a:off x="8008230" y="-899009"/>
              <a:ext cx="2320643" cy="23206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5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8100011">
              <a:off x="5686266" y="-1868924"/>
              <a:ext cx="2171764" cy="2171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5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8100044">
              <a:off x="7366438" y="4172688"/>
              <a:ext cx="2229400" cy="222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5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339850" y="1938175"/>
              <a:ext cx="896226" cy="8962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9" name="Google Shape;299;p58"/>
          <p:cNvSpPr txBox="1"/>
          <p:nvPr/>
        </p:nvSpPr>
        <p:spPr>
          <a:xfrm>
            <a:off x="424150" y="1377600"/>
            <a:ext cx="35874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3544B1"/>
                </a:solidFill>
                <a:latin typeface="Lato Black"/>
                <a:ea typeface="Lato Black"/>
                <a:cs typeface="Lato Black"/>
                <a:sym typeface="Lato Black"/>
              </a:rPr>
              <a:t>What is</a:t>
            </a:r>
            <a:endParaRPr sz="3100">
              <a:solidFill>
                <a:srgbClr val="3544B1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3544B1"/>
                </a:solidFill>
                <a:latin typeface="Lato Black"/>
                <a:ea typeface="Lato Black"/>
                <a:cs typeface="Lato Black"/>
                <a:sym typeface="Lato Black"/>
              </a:rPr>
              <a:t>Umbraco?</a:t>
            </a:r>
            <a:endParaRPr sz="3100">
              <a:solidFill>
                <a:srgbClr val="3544B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00" name="Google Shape;300;p58"/>
          <p:cNvSpPr txBox="1"/>
          <p:nvPr/>
        </p:nvSpPr>
        <p:spPr>
          <a:xfrm>
            <a:off x="424225" y="2920300"/>
            <a:ext cx="35874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2335"/>
              </a:buClr>
              <a:buSzPts val="1400"/>
              <a:buFont typeface="Lato"/>
              <a:buChar char="-"/>
            </a:pPr>
            <a:r>
              <a:rPr lang="en-GB">
                <a:solidFill>
                  <a:srgbClr val="162335"/>
                </a:solidFill>
                <a:latin typeface="Lato"/>
                <a:ea typeface="Lato"/>
                <a:cs typeface="Lato"/>
                <a:sym typeface="Lato"/>
              </a:rPr>
              <a:t>Content management system</a:t>
            </a:r>
            <a:endParaRPr>
              <a:solidFill>
                <a:srgbClr val="1623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2335"/>
              </a:buClr>
              <a:buSzPts val="1400"/>
              <a:buFont typeface="Lato"/>
              <a:buChar char="-"/>
            </a:pPr>
            <a:r>
              <a:rPr lang="en-GB">
                <a:solidFill>
                  <a:srgbClr val="162335"/>
                </a:solidFill>
                <a:latin typeface="Lato"/>
                <a:ea typeface="Lato"/>
                <a:cs typeface="Lato"/>
                <a:sym typeface="Lato"/>
              </a:rPr>
              <a:t>Open-source (MIT) dotnet </a:t>
            </a:r>
            <a:endParaRPr>
              <a:solidFill>
                <a:srgbClr val="1623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2335"/>
              </a:buClr>
              <a:buSzPts val="1400"/>
              <a:buFont typeface="Lato"/>
              <a:buChar char="-"/>
            </a:pPr>
            <a:r>
              <a:rPr lang="en-GB">
                <a:solidFill>
                  <a:srgbClr val="162335"/>
                </a:solidFill>
                <a:latin typeface="Lato"/>
                <a:ea typeface="Lato"/>
                <a:cs typeface="Lato"/>
                <a:sym typeface="Lato"/>
              </a:rPr>
              <a:t>Aligned with MS releases</a:t>
            </a:r>
            <a:endParaRPr>
              <a:solidFill>
                <a:srgbClr val="1623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2335"/>
              </a:buClr>
              <a:buSzPts val="1400"/>
              <a:buFont typeface="Lato"/>
              <a:buChar char="-"/>
            </a:pPr>
            <a:r>
              <a:rPr lang="en-GB">
                <a:solidFill>
                  <a:srgbClr val="162335"/>
                </a:solidFill>
                <a:latin typeface="Lato"/>
                <a:ea typeface="Lato"/>
                <a:cs typeface="Lato"/>
                <a:sym typeface="Lato"/>
              </a:rPr>
              <a:t>Flexible</a:t>
            </a:r>
            <a:endParaRPr>
              <a:solidFill>
                <a:srgbClr val="1623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2335"/>
              </a:buClr>
              <a:buSzPts val="1400"/>
              <a:buFont typeface="Lato"/>
              <a:buChar char="-"/>
            </a:pPr>
            <a:r>
              <a:rPr lang="en-GB">
                <a:solidFill>
                  <a:srgbClr val="162335"/>
                </a:solidFill>
                <a:latin typeface="Lato"/>
                <a:ea typeface="Lato"/>
                <a:cs typeface="Lato"/>
                <a:sym typeface="Lato"/>
              </a:rPr>
              <a:t>Saas or self hosted</a:t>
            </a:r>
            <a:endParaRPr>
              <a:solidFill>
                <a:srgbClr val="1623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2335"/>
              </a:buClr>
              <a:buSzPts val="1400"/>
              <a:buFont typeface="Lato"/>
              <a:buChar char="-"/>
            </a:pPr>
            <a:r>
              <a:rPr lang="en-GB">
                <a:solidFill>
                  <a:srgbClr val="162335"/>
                </a:solidFill>
                <a:latin typeface="Lato"/>
                <a:ea typeface="Lato"/>
                <a:cs typeface="Lato"/>
                <a:sym typeface="Lato"/>
              </a:rPr>
              <a:t>All in one or headless</a:t>
            </a:r>
            <a:endParaRPr>
              <a:solidFill>
                <a:srgbClr val="16233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1" name="Google Shape;301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3271" y="405850"/>
            <a:ext cx="800327" cy="1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BE6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76"/>
          <p:cNvPicPr preferRelativeResize="0"/>
          <p:nvPr/>
        </p:nvPicPr>
        <p:blipFill rotWithShape="1">
          <a:blip r:embed="rId3">
            <a:alphaModFix/>
          </a:blip>
          <a:srcRect b="9402" l="0" r="0" t="9402"/>
          <a:stretch/>
        </p:blipFill>
        <p:spPr>
          <a:xfrm>
            <a:off x="3946311" y="802718"/>
            <a:ext cx="4035100" cy="4098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76"/>
          <p:cNvPicPr preferRelativeResize="0"/>
          <p:nvPr/>
        </p:nvPicPr>
        <p:blipFill rotWithShape="1">
          <a:blip r:embed="rId4">
            <a:alphaModFix/>
          </a:blip>
          <a:srcRect b="20234" l="6187" r="27060" t="14910"/>
          <a:stretch/>
        </p:blipFill>
        <p:spPr>
          <a:xfrm>
            <a:off x="-171450" y="0"/>
            <a:ext cx="94075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76"/>
          <p:cNvSpPr txBox="1"/>
          <p:nvPr/>
        </p:nvSpPr>
        <p:spPr>
          <a:xfrm>
            <a:off x="424150" y="1377600"/>
            <a:ext cx="35874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3544B1"/>
                </a:solidFill>
                <a:latin typeface="Lato Black"/>
                <a:ea typeface="Lato Black"/>
                <a:cs typeface="Lato Black"/>
                <a:sym typeface="Lato Black"/>
              </a:rPr>
              <a:t>Where to find them</a:t>
            </a:r>
            <a:endParaRPr sz="3100">
              <a:solidFill>
                <a:srgbClr val="3544B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43" name="Google Shape;443;p76"/>
          <p:cNvSpPr txBox="1"/>
          <p:nvPr/>
        </p:nvSpPr>
        <p:spPr>
          <a:xfrm>
            <a:off x="424232" y="2920300"/>
            <a:ext cx="3587400" cy="1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62335"/>
                </a:solidFill>
                <a:latin typeface="Lato"/>
                <a:ea typeface="Lato"/>
                <a:cs typeface="Lato"/>
                <a:sym typeface="Lato"/>
              </a:rPr>
              <a:t>Discord </a:t>
            </a:r>
            <a:r>
              <a:rPr lang="en-GB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https://discord.umbraco.com/</a:t>
            </a:r>
            <a:endParaRPr>
              <a:solidFill>
                <a:srgbClr val="16233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62335"/>
                </a:solidFill>
                <a:latin typeface="Lato"/>
                <a:ea typeface="Lato"/>
                <a:cs typeface="Lato"/>
                <a:sym typeface="Lato"/>
              </a:rPr>
              <a:t>Social media (all of them)</a:t>
            </a:r>
            <a:endParaRPr>
              <a:solidFill>
                <a:srgbClr val="16233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62335"/>
                </a:solidFill>
                <a:latin typeface="Lato"/>
                <a:ea typeface="Lato"/>
                <a:cs typeface="Lato"/>
                <a:sym typeface="Lato"/>
              </a:rPr>
              <a:t>Forums -</a:t>
            </a:r>
            <a:r>
              <a:rPr lang="en-GB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6"/>
              </a:rPr>
              <a:t>https://forum.umbraco.com/</a:t>
            </a:r>
            <a:endParaRPr>
              <a:solidFill>
                <a:srgbClr val="16233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62335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GB">
                <a:solidFill>
                  <a:srgbClr val="162335"/>
                </a:solidFill>
                <a:latin typeface="Lato"/>
                <a:ea typeface="Lato"/>
                <a:cs typeface="Lato"/>
                <a:sym typeface="Lato"/>
              </a:rPr>
              <a:t>Relaunched</a:t>
            </a:r>
            <a:r>
              <a:rPr lang="en-GB">
                <a:solidFill>
                  <a:srgbClr val="162335"/>
                </a:solidFill>
                <a:latin typeface="Lato"/>
                <a:ea typeface="Lato"/>
                <a:cs typeface="Lato"/>
                <a:sym typeface="Lato"/>
              </a:rPr>
              <a:t> today!</a:t>
            </a:r>
            <a:endParaRPr>
              <a:solidFill>
                <a:srgbClr val="16233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44" name="Google Shape;444;p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3271" y="405850"/>
            <a:ext cx="800327" cy="135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5" name="Google Shape;445;p76"/>
          <p:cNvGrpSpPr/>
          <p:nvPr/>
        </p:nvGrpSpPr>
        <p:grpSpPr>
          <a:xfrm>
            <a:off x="5236474" y="-2318706"/>
            <a:ext cx="5573027" cy="9182506"/>
            <a:chOff x="5236474" y="-2318706"/>
            <a:chExt cx="5573027" cy="9182506"/>
          </a:xfrm>
        </p:grpSpPr>
        <p:pic>
          <p:nvPicPr>
            <p:cNvPr id="446" name="Google Shape;446;p7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-2699986">
              <a:off x="8008230" y="-899009"/>
              <a:ext cx="2320643" cy="23206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7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8100011">
              <a:off x="5686266" y="-1868924"/>
              <a:ext cx="2171764" cy="2171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p76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8100044">
              <a:off x="7366438" y="4172688"/>
              <a:ext cx="2229400" cy="222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9" name="Google Shape;449;p7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8339850" y="1938175"/>
              <a:ext cx="896226" cy="8962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44B1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/>
          <p:nvPr/>
        </p:nvSpPr>
        <p:spPr>
          <a:xfrm>
            <a:off x="0" y="1993125"/>
            <a:ext cx="914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Community tools/Packages</a:t>
            </a:r>
            <a:endParaRPr sz="380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55" name="Google Shape;455;p77"/>
          <p:cNvSpPr txBox="1"/>
          <p:nvPr/>
        </p:nvSpPr>
        <p:spPr>
          <a:xfrm>
            <a:off x="100" y="2673300"/>
            <a:ext cx="91440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Great things you should know about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44B1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8"/>
          <p:cNvSpPr txBox="1"/>
          <p:nvPr/>
        </p:nvSpPr>
        <p:spPr>
          <a:xfrm>
            <a:off x="0" y="1993125"/>
            <a:ext cx="914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uSync</a:t>
            </a:r>
            <a:endParaRPr sz="380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61" name="Google Shape;461;p78"/>
          <p:cNvSpPr txBox="1"/>
          <p:nvPr/>
        </p:nvSpPr>
        <p:spPr>
          <a:xfrm>
            <a:off x="100" y="2673300"/>
            <a:ext cx="91440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uSync all the things!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44B1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9"/>
          <p:cNvSpPr txBox="1"/>
          <p:nvPr/>
        </p:nvSpPr>
        <p:spPr>
          <a:xfrm>
            <a:off x="0" y="1993125"/>
            <a:ext cx="914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Contentment</a:t>
            </a:r>
            <a:endParaRPr sz="380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67" name="Google Shape;467;p79"/>
          <p:cNvSpPr txBox="1"/>
          <p:nvPr/>
        </p:nvSpPr>
        <p:spPr>
          <a:xfrm>
            <a:off x="100" y="2673300"/>
            <a:ext cx="91440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Most custom properties are covered.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Enum support is a great one for us developers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44B1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80"/>
          <p:cNvSpPr txBox="1"/>
          <p:nvPr/>
        </p:nvSpPr>
        <p:spPr>
          <a:xfrm>
            <a:off x="0" y="1993125"/>
            <a:ext cx="914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https://psw.codeshare.co.uk/</a:t>
            </a:r>
            <a:endParaRPr sz="380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73" name="Google Shape;473;p80"/>
          <p:cNvSpPr txBox="1"/>
          <p:nvPr/>
        </p:nvSpPr>
        <p:spPr>
          <a:xfrm>
            <a:off x="100" y="2673300"/>
            <a:ext cx="91440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an install script with  all your favourite packages installed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44B1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1"/>
          <p:cNvSpPr txBox="1"/>
          <p:nvPr/>
        </p:nvSpPr>
        <p:spPr>
          <a:xfrm>
            <a:off x="0" y="1993125"/>
            <a:ext cx="914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Block Preview</a:t>
            </a:r>
            <a:endParaRPr sz="380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79" name="Google Shape;479;p81"/>
          <p:cNvSpPr txBox="1"/>
          <p:nvPr/>
        </p:nvSpPr>
        <p:spPr>
          <a:xfrm>
            <a:off x="100" y="2673300"/>
            <a:ext cx="91440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Reuse your Razor views for 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back office</a:t>
            </a: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Previews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44B1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2"/>
          <p:cNvSpPr txBox="1"/>
          <p:nvPr/>
        </p:nvSpPr>
        <p:spPr>
          <a:xfrm>
            <a:off x="0" y="1993125"/>
            <a:ext cx="914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Umbraco Storage Providers</a:t>
            </a:r>
            <a:endParaRPr sz="380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85" name="Google Shape;485;p82"/>
          <p:cNvSpPr txBox="1"/>
          <p:nvPr/>
        </p:nvSpPr>
        <p:spPr>
          <a:xfrm>
            <a:off x="100" y="2673300"/>
            <a:ext cx="91440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Adds blob storage/CDN support for media files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44B1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3"/>
          <p:cNvSpPr txBox="1"/>
          <p:nvPr/>
        </p:nvSpPr>
        <p:spPr>
          <a:xfrm>
            <a:off x="0" y="1993125"/>
            <a:ext cx="914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Umbraco Forms</a:t>
            </a:r>
            <a:endParaRPr sz="380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91" name="Google Shape;491;p83"/>
          <p:cNvSpPr txBox="1"/>
          <p:nvPr/>
        </p:nvSpPr>
        <p:spPr>
          <a:xfrm>
            <a:off x="100" y="2673300"/>
            <a:ext cx="91440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forms builder your editors can use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44B1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4"/>
          <p:cNvSpPr txBox="1"/>
          <p:nvPr/>
        </p:nvSpPr>
        <p:spPr>
          <a:xfrm>
            <a:off x="0" y="32367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 b="1" sz="3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7" name="Google Shape;497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63" y="3147125"/>
            <a:ext cx="1642226" cy="1642226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84"/>
          <p:cNvSpPr txBox="1"/>
          <p:nvPr/>
        </p:nvSpPr>
        <p:spPr>
          <a:xfrm>
            <a:off x="252863" y="4789350"/>
            <a:ext cx="17262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Github</a:t>
            </a:r>
            <a:r>
              <a:rPr lang="en-GB" sz="12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Repo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Google Shape;499;p84"/>
          <p:cNvSpPr txBox="1"/>
          <p:nvPr/>
        </p:nvSpPr>
        <p:spPr>
          <a:xfrm>
            <a:off x="6791050" y="4774200"/>
            <a:ext cx="235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matthew-wise.bsky.social</a:t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00" name="Google Shape;500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3719" y="153800"/>
            <a:ext cx="1477700" cy="14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84"/>
          <p:cNvSpPr txBox="1"/>
          <p:nvPr/>
        </p:nvSpPr>
        <p:spPr>
          <a:xfrm>
            <a:off x="7446225" y="1679200"/>
            <a:ext cx="169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Umbraco Leeds</a:t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BE6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59"/>
          <p:cNvPicPr preferRelativeResize="0"/>
          <p:nvPr/>
        </p:nvPicPr>
        <p:blipFill rotWithShape="1">
          <a:blip r:embed="rId3">
            <a:alphaModFix/>
          </a:blip>
          <a:srcRect b="10984" l="22847" r="24905" t="0"/>
          <a:stretch/>
        </p:blipFill>
        <p:spPr>
          <a:xfrm>
            <a:off x="3901238" y="589092"/>
            <a:ext cx="4120701" cy="4446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59"/>
          <p:cNvPicPr preferRelativeResize="0"/>
          <p:nvPr/>
        </p:nvPicPr>
        <p:blipFill rotWithShape="1">
          <a:blip r:embed="rId4">
            <a:alphaModFix/>
          </a:blip>
          <a:srcRect b="20234" l="6728" r="26520" t="14910"/>
          <a:stretch/>
        </p:blipFill>
        <p:spPr>
          <a:xfrm>
            <a:off x="-95250" y="0"/>
            <a:ext cx="9407524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59"/>
          <p:cNvGrpSpPr/>
          <p:nvPr/>
        </p:nvGrpSpPr>
        <p:grpSpPr>
          <a:xfrm>
            <a:off x="5236474" y="-2318706"/>
            <a:ext cx="5573027" cy="9182506"/>
            <a:chOff x="5236474" y="-2318706"/>
            <a:chExt cx="5573027" cy="9182506"/>
          </a:xfrm>
        </p:grpSpPr>
        <p:pic>
          <p:nvPicPr>
            <p:cNvPr id="309" name="Google Shape;309;p5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2699986">
              <a:off x="8008230" y="-899009"/>
              <a:ext cx="2320643" cy="23206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5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8100011">
              <a:off x="5686266" y="-1868924"/>
              <a:ext cx="2171764" cy="2171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5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8100044">
              <a:off x="7366438" y="4172688"/>
              <a:ext cx="2229400" cy="222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5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339850" y="1938175"/>
              <a:ext cx="896226" cy="8962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3" name="Google Shape;313;p59"/>
          <p:cNvSpPr txBox="1"/>
          <p:nvPr/>
        </p:nvSpPr>
        <p:spPr>
          <a:xfrm>
            <a:off x="424150" y="1377600"/>
            <a:ext cx="35874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3544B1"/>
                </a:solidFill>
                <a:latin typeface="Lato Black"/>
                <a:ea typeface="Lato Black"/>
                <a:cs typeface="Lato Black"/>
                <a:sym typeface="Lato Black"/>
              </a:rPr>
              <a:t>Why use Umbraco?</a:t>
            </a:r>
            <a:endParaRPr sz="3100">
              <a:solidFill>
                <a:srgbClr val="3544B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14" name="Google Shape;314;p59"/>
          <p:cNvSpPr txBox="1"/>
          <p:nvPr/>
        </p:nvSpPr>
        <p:spPr>
          <a:xfrm>
            <a:off x="424225" y="2920300"/>
            <a:ext cx="35874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2335"/>
              </a:buClr>
              <a:buSzPts val="1400"/>
              <a:buFont typeface="Lato"/>
              <a:buChar char="-"/>
            </a:pPr>
            <a:r>
              <a:rPr lang="en-GB">
                <a:solidFill>
                  <a:srgbClr val="162335"/>
                </a:solidFill>
                <a:latin typeface="Lato"/>
                <a:ea typeface="Lato"/>
                <a:cs typeface="Lato"/>
                <a:sym typeface="Lato"/>
              </a:rPr>
              <a:t>Content </a:t>
            </a:r>
            <a:r>
              <a:rPr lang="en-GB">
                <a:solidFill>
                  <a:srgbClr val="162335"/>
                </a:solidFill>
                <a:latin typeface="Lato"/>
                <a:ea typeface="Lato"/>
                <a:cs typeface="Lato"/>
                <a:sym typeface="Lato"/>
              </a:rPr>
              <a:t>managed</a:t>
            </a:r>
            <a:r>
              <a:rPr lang="en-GB">
                <a:solidFill>
                  <a:srgbClr val="162335"/>
                </a:solidFill>
                <a:latin typeface="Lato"/>
                <a:ea typeface="Lato"/>
                <a:cs typeface="Lato"/>
                <a:sym typeface="Lato"/>
              </a:rPr>
              <a:t> website</a:t>
            </a:r>
            <a:endParaRPr>
              <a:solidFill>
                <a:srgbClr val="1623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2335"/>
              </a:buClr>
              <a:buSzPts val="1400"/>
              <a:buFont typeface="Lato"/>
              <a:buChar char="-"/>
            </a:pPr>
            <a:r>
              <a:rPr lang="en-GB">
                <a:solidFill>
                  <a:srgbClr val="162335"/>
                </a:solidFill>
                <a:latin typeface="Lato"/>
                <a:ea typeface="Lato"/>
                <a:cs typeface="Lato"/>
                <a:sym typeface="Lato"/>
              </a:rPr>
              <a:t>Headless data repository</a:t>
            </a:r>
            <a:endParaRPr>
              <a:solidFill>
                <a:srgbClr val="1623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2335"/>
              </a:buClr>
              <a:buSzPts val="1400"/>
              <a:buFont typeface="Lato"/>
              <a:buChar char="-"/>
            </a:pPr>
            <a:r>
              <a:rPr lang="en-GB">
                <a:solidFill>
                  <a:srgbClr val="162335"/>
                </a:solidFill>
                <a:latin typeface="Lato"/>
                <a:ea typeface="Lato"/>
                <a:cs typeface="Lato"/>
                <a:sym typeface="Lato"/>
              </a:rPr>
              <a:t>Editable easy to manage database</a:t>
            </a:r>
            <a:endParaRPr>
              <a:solidFill>
                <a:srgbClr val="1623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2335"/>
              </a:buClr>
              <a:buSzPts val="1400"/>
              <a:buFont typeface="Lato"/>
              <a:buChar char="-"/>
            </a:pPr>
            <a:r>
              <a:rPr lang="en-GB">
                <a:solidFill>
                  <a:srgbClr val="162335"/>
                </a:solidFill>
                <a:latin typeface="Lato"/>
                <a:ea typeface="Lato"/>
                <a:cs typeface="Lato"/>
                <a:sym typeface="Lato"/>
              </a:rPr>
              <a:t>Mature editor experience</a:t>
            </a:r>
            <a:endParaRPr>
              <a:solidFill>
                <a:srgbClr val="162335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2335"/>
              </a:buClr>
              <a:buSzPts val="1400"/>
              <a:buFont typeface="Lato"/>
              <a:buChar char="-"/>
            </a:pPr>
            <a:r>
              <a:rPr lang="en-GB">
                <a:solidFill>
                  <a:srgbClr val="162335"/>
                </a:solidFill>
                <a:latin typeface="Lato"/>
                <a:ea typeface="Lato"/>
                <a:cs typeface="Lato"/>
                <a:sym typeface="Lato"/>
              </a:rPr>
              <a:t>Extendable</a:t>
            </a:r>
            <a:endParaRPr>
              <a:solidFill>
                <a:srgbClr val="16233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5" name="Google Shape;315;p5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3271" y="405850"/>
            <a:ext cx="800327" cy="1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62335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587" y="887800"/>
            <a:ext cx="5975125" cy="5143499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9240000" dist="114300">
              <a:srgbClr val="000000">
                <a:alpha val="20000"/>
              </a:srgbClr>
            </a:outerShdw>
          </a:effectLst>
        </p:spPr>
      </p:pic>
      <p:pic>
        <p:nvPicPr>
          <p:cNvPr id="321" name="Google Shape;32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699986">
            <a:off x="8008230" y="-899009"/>
            <a:ext cx="2320643" cy="232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100044">
            <a:off x="7366438" y="4172688"/>
            <a:ext cx="2229400" cy="22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9850" y="1938175"/>
            <a:ext cx="896226" cy="89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60"/>
          <p:cNvPicPr preferRelativeResize="0"/>
          <p:nvPr/>
        </p:nvPicPr>
        <p:blipFill>
          <a:blip r:embed="rId7">
            <a:alphaModFix amt="7000"/>
          </a:blip>
          <a:stretch>
            <a:fillRect/>
          </a:stretch>
        </p:blipFill>
        <p:spPr>
          <a:xfrm rot="8100015">
            <a:off x="5686249" y="-1868938"/>
            <a:ext cx="2171800" cy="21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0"/>
          <p:cNvSpPr txBox="1"/>
          <p:nvPr>
            <p:ph idx="4294967295" type="ctrTitle"/>
          </p:nvPr>
        </p:nvSpPr>
        <p:spPr>
          <a:xfrm>
            <a:off x="442800" y="719848"/>
            <a:ext cx="3704100" cy="176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FFFFFF"/>
                </a:solidFill>
              </a:rPr>
              <a:t>Standard vs long term support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6" name="Google Shape;326;p60"/>
          <p:cNvSpPr txBox="1"/>
          <p:nvPr>
            <p:ph idx="4294967295" type="subTitle"/>
          </p:nvPr>
        </p:nvSpPr>
        <p:spPr>
          <a:xfrm>
            <a:off x="442800" y="2573145"/>
            <a:ext cx="3704100" cy="22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FFFFFF"/>
                </a:solidFill>
              </a:rPr>
              <a:t>Umbraco has gone under a transformation</a:t>
            </a:r>
            <a:endParaRPr sz="13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Char char="-"/>
            </a:pPr>
            <a:r>
              <a:rPr lang="en-GB" sz="1350">
                <a:solidFill>
                  <a:srgbClr val="FFFFFF"/>
                </a:solidFill>
              </a:rPr>
              <a:t>Current STS </a:t>
            </a:r>
            <a:endParaRPr sz="1350">
              <a:solidFill>
                <a:srgbClr val="FFFFFF"/>
              </a:solidFill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Char char="-"/>
            </a:pPr>
            <a:r>
              <a:rPr lang="en-GB" sz="1350">
                <a:solidFill>
                  <a:srgbClr val="FFFFFF"/>
                </a:solidFill>
              </a:rPr>
              <a:t>using modern JS</a:t>
            </a:r>
            <a:endParaRPr sz="1350">
              <a:solidFill>
                <a:srgbClr val="FFFFFF"/>
              </a:solidFill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Char char="-"/>
            </a:pPr>
            <a:r>
              <a:rPr lang="en-GB" sz="1350">
                <a:solidFill>
                  <a:srgbClr val="FFFFFF"/>
                </a:solidFill>
              </a:rPr>
              <a:t>dotnet 9</a:t>
            </a:r>
            <a:endParaRPr sz="1350">
              <a:solidFill>
                <a:srgbClr val="FFFFFF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Char char="-"/>
            </a:pPr>
            <a:r>
              <a:rPr lang="en-GB" sz="1350">
                <a:solidFill>
                  <a:srgbClr val="FFFFFF"/>
                </a:solidFill>
              </a:rPr>
              <a:t>Current LTS</a:t>
            </a:r>
            <a:endParaRPr sz="1350">
              <a:solidFill>
                <a:srgbClr val="FFFFFF"/>
              </a:solidFill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Char char="-"/>
            </a:pPr>
            <a:r>
              <a:rPr lang="en-GB" sz="1350">
                <a:solidFill>
                  <a:srgbClr val="FFFFFF"/>
                </a:solidFill>
              </a:rPr>
              <a:t>dotnet 8</a:t>
            </a:r>
            <a:endParaRPr sz="1350">
              <a:solidFill>
                <a:srgbClr val="FFFFFF"/>
              </a:solidFill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Char char="-"/>
            </a:pPr>
            <a:r>
              <a:rPr lang="en-GB" sz="1350">
                <a:solidFill>
                  <a:srgbClr val="FFFFFF"/>
                </a:solidFill>
              </a:rPr>
              <a:t>legacy angularJS </a:t>
            </a:r>
            <a:endParaRPr sz="1350">
              <a:solidFill>
                <a:srgbClr val="FFFFFF"/>
              </a:solidFill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Char char="-"/>
            </a:pPr>
            <a:r>
              <a:rPr lang="en-GB" sz="1350">
                <a:solidFill>
                  <a:srgbClr val="FFFFFF"/>
                </a:solidFill>
              </a:rPr>
              <a:t>wider community support</a:t>
            </a:r>
            <a:endParaRPr sz="135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BE6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1"/>
          <p:cNvSpPr txBox="1"/>
          <p:nvPr/>
        </p:nvSpPr>
        <p:spPr>
          <a:xfrm>
            <a:off x="424225" y="901650"/>
            <a:ext cx="35874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3544B1"/>
                </a:solidFill>
                <a:latin typeface="Lato Black"/>
                <a:ea typeface="Lato Black"/>
                <a:cs typeface="Lato Black"/>
                <a:sym typeface="Lato Black"/>
              </a:rPr>
              <a:t>Let’s get going</a:t>
            </a:r>
            <a:endParaRPr sz="3100">
              <a:solidFill>
                <a:srgbClr val="3544B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32" name="Google Shape;332;p61"/>
          <p:cNvSpPr txBox="1"/>
          <p:nvPr/>
        </p:nvSpPr>
        <p:spPr>
          <a:xfrm>
            <a:off x="388525" y="1600351"/>
            <a:ext cx="3587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.NET SDK + Hosting bundle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An editor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 SQL/ SQLite database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SQLite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SQL Server Express LocalDB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SQL Server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-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Azure SQL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1"/>
          <p:cNvPicPr preferRelativeResize="0"/>
          <p:nvPr/>
        </p:nvPicPr>
        <p:blipFill rotWithShape="1">
          <a:blip r:embed="rId3">
            <a:alphaModFix/>
          </a:blip>
          <a:srcRect b="13859" l="27209" r="16175" t="0"/>
          <a:stretch/>
        </p:blipFill>
        <p:spPr>
          <a:xfrm>
            <a:off x="4114800" y="857250"/>
            <a:ext cx="3771899" cy="38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762000"/>
            <a:ext cx="83629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762000"/>
            <a:ext cx="83629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44B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4"/>
          <p:cNvSpPr txBox="1"/>
          <p:nvPr/>
        </p:nvSpPr>
        <p:spPr>
          <a:xfrm>
            <a:off x="0" y="1993125"/>
            <a:ext cx="914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Shout out to</a:t>
            </a:r>
            <a:br>
              <a:rPr lang="en-GB" sz="38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</a:br>
            <a:r>
              <a:rPr lang="en-GB" sz="38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Umbootstrap</a:t>
            </a:r>
            <a:endParaRPr sz="380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49" name="Google Shape;349;p64"/>
          <p:cNvSpPr txBox="1"/>
          <p:nvPr/>
        </p:nvSpPr>
        <p:spPr>
          <a:xfrm>
            <a:off x="0" y="2673300"/>
            <a:ext cx="91440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 saving me a lot of time creating the demo site</a:t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44B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5"/>
          <p:cNvSpPr txBox="1"/>
          <p:nvPr/>
        </p:nvSpPr>
        <p:spPr>
          <a:xfrm>
            <a:off x="0" y="1993125"/>
            <a:ext cx="914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To code and the CMS!</a:t>
            </a:r>
            <a:endParaRPr sz="3800">
              <a:solidFill>
                <a:srgbClr val="FFFF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355" name="Google Shape;355;p65"/>
          <p:cNvSpPr txBox="1"/>
          <p:nvPr/>
        </p:nvSpPr>
        <p:spPr>
          <a:xfrm>
            <a:off x="100" y="2673300"/>
            <a:ext cx="91440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My solution has a little bit more than just the template</a:t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