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udiowide"/>
      <p:regular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22" Type="http://schemas.openxmlformats.org/officeDocument/2006/relationships/font" Target="fonts/Karla-boldItalic.fntdata"/><Relationship Id="rId21" Type="http://schemas.openxmlformats.org/officeDocument/2006/relationships/font" Target="fonts/Karl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Karla-regular.fntdata"/><Relationship Id="rId18" Type="http://schemas.openxmlformats.org/officeDocument/2006/relationships/font" Target="fonts/Audiowid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96a164fbf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96a164fbf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b96a164fbf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b96a164fbf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a3a1671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ba3a1671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96a164fb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96a164fb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a17333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a17333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96a164fbf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b96a164fbf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96a164fbf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b96a164fbf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96a164fbf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96a164fbf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96a164fbf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96a164fbf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96a164fbf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b96a164fbf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96a164fbf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b96a164fbf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 txBox="1"/>
          <p:nvPr>
            <p:ph hasCustomPrompt="1" type="title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6015032">
            <a:off x="3802652" y="445901"/>
            <a:ext cx="7113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590800" y="1404054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2" type="title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13"/>
          <p:cNvSpPr txBox="1"/>
          <p:nvPr>
            <p:ph idx="3" type="subTitle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4" type="title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13"/>
          <p:cNvSpPr txBox="1"/>
          <p:nvPr>
            <p:ph idx="5" type="subTitle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6" type="title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8" type="title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9" type="title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13" type="title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hasCustomPrompt="1" idx="14" type="title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15" type="title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13"/>
          <p:cNvSpPr txBox="1"/>
          <p:nvPr>
            <p:ph idx="16" type="subTitle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7" type="title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13"/>
          <p:cNvSpPr txBox="1"/>
          <p:nvPr>
            <p:ph idx="18" type="subTitle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19" type="title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20" type="title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>
            <p:ph idx="21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 txBox="1"/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" type="subTitle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4750" y="1536350"/>
            <a:ext cx="29475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subTitle"/>
          </p:nvPr>
        </p:nvSpPr>
        <p:spPr>
          <a:xfrm rot="350">
            <a:off x="964550" y="2381675"/>
            <a:ext cx="2947500" cy="14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 amt="75000"/>
          </a:blip>
          <a:srcRect b="0" l="20571" r="0" t="8875"/>
          <a:stretch/>
        </p:blipFill>
        <p:spPr>
          <a:xfrm rot="10800000">
            <a:off x="4713096" y="1967777"/>
            <a:ext cx="4497577" cy="31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 amt="75000"/>
          </a:blip>
          <a:srcRect b="0" l="20886" r="0" t="8231"/>
          <a:stretch/>
        </p:blipFill>
        <p:spPr>
          <a:xfrm rot="4">
            <a:off x="-66675" y="-190497"/>
            <a:ext cx="4563850" cy="327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b="1"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5400000">
            <a:off x="5369415" y="-442041"/>
            <a:ext cx="5662423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828923" y="178117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713225" y="1475125"/>
            <a:ext cx="77175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5400003">
            <a:off x="-2495438" y="2110890"/>
            <a:ext cx="5461376" cy="87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-5399997">
            <a:off x="6178013" y="2110891"/>
            <a:ext cx="5461376" cy="87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title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18"/>
          <p:cNvSpPr txBox="1"/>
          <p:nvPr>
            <p:ph idx="3" type="subTitle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4" type="title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18"/>
          <p:cNvSpPr txBox="1"/>
          <p:nvPr>
            <p:ph idx="5" type="subTitle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b="0" l="16597" r="0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b="0" l="23059" r="0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2" type="title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0" name="Google Shape;180;p19"/>
          <p:cNvSpPr txBox="1"/>
          <p:nvPr>
            <p:ph idx="3" type="subTitle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4" type="title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2" name="Google Shape;182;p19"/>
          <p:cNvSpPr txBox="1"/>
          <p:nvPr>
            <p:ph idx="5" type="subTitle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2" type="subTitle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3" type="subTitle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4" type="subTitle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20"/>
          <p:cNvSpPr txBox="1"/>
          <p:nvPr>
            <p:ph idx="5" type="subTitle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6" type="subTitle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7" type="subTitle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8" type="subTitle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720000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21"/>
          <p:cNvSpPr txBox="1"/>
          <p:nvPr>
            <p:ph idx="1" type="subTitle"/>
          </p:nvPr>
        </p:nvSpPr>
        <p:spPr>
          <a:xfrm>
            <a:off x="720204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2" type="title"/>
          </p:nvPr>
        </p:nvSpPr>
        <p:spPr>
          <a:xfrm>
            <a:off x="33682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0" name="Google Shape;210;p21"/>
          <p:cNvSpPr txBox="1"/>
          <p:nvPr>
            <p:ph idx="3" type="subTitle"/>
          </p:nvPr>
        </p:nvSpPr>
        <p:spPr>
          <a:xfrm>
            <a:off x="33682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4" type="title"/>
          </p:nvPr>
        </p:nvSpPr>
        <p:spPr>
          <a:xfrm>
            <a:off x="720204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2" name="Google Shape;212;p21"/>
          <p:cNvSpPr txBox="1"/>
          <p:nvPr>
            <p:ph idx="5" type="subTitle"/>
          </p:nvPr>
        </p:nvSpPr>
        <p:spPr>
          <a:xfrm>
            <a:off x="720204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6" type="title"/>
          </p:nvPr>
        </p:nvSpPr>
        <p:spPr>
          <a:xfrm>
            <a:off x="33682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4" name="Google Shape;214;p21"/>
          <p:cNvSpPr txBox="1"/>
          <p:nvPr>
            <p:ph idx="7" type="subTitle"/>
          </p:nvPr>
        </p:nvSpPr>
        <p:spPr>
          <a:xfrm>
            <a:off x="33682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8" type="title"/>
          </p:nvPr>
        </p:nvSpPr>
        <p:spPr>
          <a:xfrm>
            <a:off x="60008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6" name="Google Shape;216;p21"/>
          <p:cNvSpPr txBox="1"/>
          <p:nvPr>
            <p:ph idx="9" type="subTitle"/>
          </p:nvPr>
        </p:nvSpPr>
        <p:spPr>
          <a:xfrm>
            <a:off x="60008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13" type="title"/>
          </p:nvPr>
        </p:nvSpPr>
        <p:spPr>
          <a:xfrm>
            <a:off x="60008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21"/>
          <p:cNvSpPr txBox="1"/>
          <p:nvPr>
            <p:ph idx="14" type="subTitle"/>
          </p:nvPr>
        </p:nvSpPr>
        <p:spPr>
          <a:xfrm>
            <a:off x="60008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15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 amt="75000"/>
          </a:blip>
          <a:srcRect b="0" l="23147" r="0" t="15754"/>
          <a:stretch/>
        </p:blipFill>
        <p:spPr>
          <a:xfrm rot="5400000">
            <a:off x="5748539" y="489536"/>
            <a:ext cx="4351724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 amt="75000"/>
          </a:blip>
          <a:srcRect b="0" l="19672" r="0" t="17471"/>
          <a:stretch/>
        </p:blipFill>
        <p:spPr>
          <a:xfrm rot="-5399996">
            <a:off x="-957325" y="1514479"/>
            <a:ext cx="4633974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867750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867750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2" type="title"/>
          </p:nvPr>
        </p:nvSpPr>
        <p:spPr>
          <a:xfrm>
            <a:off x="3651596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22"/>
          <p:cNvSpPr txBox="1"/>
          <p:nvPr>
            <p:ph idx="3" type="subTitle"/>
          </p:nvPr>
        </p:nvSpPr>
        <p:spPr>
          <a:xfrm>
            <a:off x="3651596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idx="4" type="title"/>
          </p:nvPr>
        </p:nvSpPr>
        <p:spPr>
          <a:xfrm>
            <a:off x="6434843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22"/>
          <p:cNvSpPr txBox="1"/>
          <p:nvPr>
            <p:ph idx="5" type="subTitle"/>
          </p:nvPr>
        </p:nvSpPr>
        <p:spPr>
          <a:xfrm>
            <a:off x="6434843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hasCustomPrompt="1" idx="6" type="title"/>
          </p:nvPr>
        </p:nvSpPr>
        <p:spPr>
          <a:xfrm>
            <a:off x="131685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4" name="Google Shape;234;p22"/>
          <p:cNvSpPr txBox="1"/>
          <p:nvPr>
            <p:ph hasCustomPrompt="1" idx="7" type="title"/>
          </p:nvPr>
        </p:nvSpPr>
        <p:spPr>
          <a:xfrm>
            <a:off x="410040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2"/>
          <p:cNvSpPr txBox="1"/>
          <p:nvPr>
            <p:ph hasCustomPrompt="1" idx="8" type="title"/>
          </p:nvPr>
        </p:nvSpPr>
        <p:spPr>
          <a:xfrm>
            <a:off x="6883943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/>
          <p:nvPr>
            <p:ph idx="9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 amt="75000"/>
          </a:blip>
          <a:srcRect b="0" l="23312" r="0" t="17389"/>
          <a:stretch/>
        </p:blipFill>
        <p:spPr>
          <a:xfrm rot="5400000">
            <a:off x="5724725" y="522874"/>
            <a:ext cx="4342200" cy="2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 amt="75000"/>
          </a:blip>
          <a:srcRect b="0" l="21488" r="0" t="20407"/>
          <a:stretch/>
        </p:blipFill>
        <p:spPr>
          <a:xfrm rot="-5399996">
            <a:off x="-852549" y="1514479"/>
            <a:ext cx="4529198" cy="284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 txBox="1"/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 amt="75000"/>
          </a:blip>
          <a:srcRect b="0" l="26204" r="0" t="0"/>
          <a:stretch/>
        </p:blipFill>
        <p:spPr>
          <a:xfrm rot="-5400000">
            <a:off x="-785911" y="1937192"/>
            <a:ext cx="3611223" cy="3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 amt="75000"/>
          </a:blip>
          <a:srcRect b="0" l="26335" r="0" t="537"/>
          <a:stretch/>
        </p:blipFill>
        <p:spPr>
          <a:xfrm rot="5400005">
            <a:off x="6372987" y="109689"/>
            <a:ext cx="3429100" cy="28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3" name="Google Shape;253;p24"/>
          <p:cNvSpPr txBox="1"/>
          <p:nvPr>
            <p:ph idx="1" type="subTitle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4"/>
          <p:cNvSpPr txBox="1"/>
          <p:nvPr/>
        </p:nvSpPr>
        <p:spPr>
          <a:xfrm>
            <a:off x="2072100" y="4182850"/>
            <a:ext cx="4999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6">
            <a:alphaModFix amt="75000"/>
          </a:blip>
          <a:srcRect b="0" l="18320" r="0" t="0"/>
          <a:stretch/>
        </p:blipFill>
        <p:spPr>
          <a:xfrm rot="5400000">
            <a:off x="5077976" y="347474"/>
            <a:ext cx="5076823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6">
            <a:alphaModFix amt="75000"/>
          </a:blip>
          <a:srcRect b="0" l="14258" r="0" t="537"/>
          <a:stretch/>
        </p:blipFill>
        <p:spPr>
          <a:xfrm rot="-5399997">
            <a:off x="-1076912" y="756716"/>
            <a:ext cx="5372099" cy="385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b="0" l="20356" r="0" t="0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b="0" l="16645" r="0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 amt="75000"/>
          </a:blip>
          <a:srcRect b="0" l="17266" r="0" t="16652"/>
          <a:stretch/>
        </p:blipFill>
        <p:spPr>
          <a:xfrm rot="10800000">
            <a:off x="4688049" y="2278552"/>
            <a:ext cx="4684549" cy="2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2">
            <a:alphaModFix amt="75000"/>
          </a:blip>
          <a:srcRect b="0" l="16618" r="0" t="14668"/>
          <a:stretch/>
        </p:blipFill>
        <p:spPr>
          <a:xfrm rot="4">
            <a:off x="-57150" y="-190497"/>
            <a:ext cx="4810127" cy="30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605775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4688050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b="0" l="24087" r="0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b="0" l="22039" r="0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4381506" y="887025"/>
            <a:ext cx="4038600" cy="9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 amt="75000"/>
          </a:blip>
          <a:srcRect b="0" l="24156" r="0" t="16303"/>
          <a:stretch/>
        </p:blipFill>
        <p:spPr>
          <a:xfrm rot="5400000">
            <a:off x="5767588" y="527636"/>
            <a:ext cx="4294574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970400" y="1168075"/>
            <a:ext cx="3133800" cy="18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970400" y="3167250"/>
            <a:ext cx="31338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3">
            <a:alphaModFix amt="75000"/>
          </a:blip>
          <a:srcRect b="0" l="19106" r="0" t="4942"/>
          <a:stretch/>
        </p:blipFill>
        <p:spPr>
          <a:xfrm rot="-5400000">
            <a:off x="-727588" y="1263239"/>
            <a:ext cx="4580326" cy="33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Packet Capturing with </a:t>
            </a:r>
            <a:r>
              <a:rPr lang="en" sz="4600"/>
              <a:t>T-Shark</a:t>
            </a:r>
            <a:r>
              <a:rPr lang="en"/>
              <a:t> into SPLUNK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 txBox="1"/>
          <p:nvPr>
            <p:ph idx="1" type="subTitle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Matthew Rea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 a Demonstration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idx="1" type="body"/>
          </p:nvPr>
        </p:nvSpPr>
        <p:spPr>
          <a:xfrm>
            <a:off x="720000" y="1168552"/>
            <a:ext cx="77040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 a few short minutes we were able to:</a:t>
            </a:r>
            <a:endParaRPr sz="2100"/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an automated bash script that can be reused.</a:t>
            </a:r>
            <a:endParaRPr sz="2100"/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Capture specific </a:t>
            </a:r>
            <a:r>
              <a:rPr lang="en" sz="2100"/>
              <a:t>network</a:t>
            </a:r>
            <a:r>
              <a:rPr lang="en" sz="2100"/>
              <a:t> packet data based on our desired fields.</a:t>
            </a:r>
            <a:endParaRPr sz="2100"/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Imported the data into Splunk for further analysis.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Extra Notes:</a:t>
            </a:r>
            <a:endParaRPr sz="2100"/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can also create a Cron-Job  from the automated task so the script can start and finish when we choose.</a:t>
            </a:r>
            <a:endParaRPr sz="21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37" name="Google Shape;337;p37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 that really was quick, how about a  Summary?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>
            <p:ph idx="1" type="body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 txBox="1"/>
          <p:nvPr>
            <p:ph type="title"/>
          </p:nvPr>
        </p:nvSpPr>
        <p:spPr>
          <a:xfrm>
            <a:off x="683175" y="2175775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I don’t bite.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720000" y="1168540"/>
            <a:ext cx="77040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T-Shark is a Network Packet Analyzer that unlike the popular tool “Wireshark”, does not have a GUI (Graphical User Interface) and instead works solely from the command line of a terminal.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2" name="Google Shape;282;p28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T-Shark?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650025" y="1112766"/>
            <a:ext cx="77040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T-Shark is a handy tool for Cyber Security </a:t>
            </a:r>
            <a:r>
              <a:rPr lang="en" sz="2100"/>
              <a:t>professionals providing useful: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Network Security</a:t>
            </a:r>
            <a:endParaRPr sz="2100"/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Attack monitoring</a:t>
            </a:r>
            <a:endParaRPr sz="2100"/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Network Packet Analysis</a:t>
            </a:r>
            <a:endParaRPr sz="2100"/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Incident Response</a:t>
            </a:r>
            <a:endParaRPr sz="2100"/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Powerful Network Filtering</a:t>
            </a:r>
            <a:endParaRPr sz="2100"/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Threat Analysis</a:t>
            </a:r>
            <a:endParaRPr sz="2100"/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Integration of Automated Tasks</a:t>
            </a:r>
            <a:endParaRPr sz="2100"/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T-Shark in Security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idx="1" type="body"/>
          </p:nvPr>
        </p:nvSpPr>
        <p:spPr>
          <a:xfrm>
            <a:off x="720000" y="1168547"/>
            <a:ext cx="77040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 Payment required.</a:t>
            </a:r>
            <a:endParaRPr sz="21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Easy to install and access.</a:t>
            </a:r>
            <a:endParaRPr sz="21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Fast use and packet capturing.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Can work in conjunction with other tools.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Man/Help page assistance.</a:t>
            </a:r>
            <a:endParaRPr sz="21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94" name="Google Shape;294;p30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 and what are the advantages?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idx="1" type="body"/>
          </p:nvPr>
        </p:nvSpPr>
        <p:spPr>
          <a:xfrm>
            <a:off x="720000" y="1168542"/>
            <a:ext cx="77040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Learning curve.</a:t>
            </a:r>
            <a:endParaRPr sz="21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Lack of a graphical user interface can result  in large packets of data being difficult to </a:t>
            </a:r>
            <a:r>
              <a:rPr lang="en" sz="2100"/>
              <a:t>navigate</a:t>
            </a:r>
            <a:r>
              <a:rPr lang="en" sz="2100"/>
              <a:t> through.</a:t>
            </a:r>
            <a:endParaRPr sz="2100"/>
          </a:p>
        </p:txBody>
      </p:sp>
      <p:sp>
        <p:nvSpPr>
          <p:cNvPr id="300" name="Google Shape;300;p31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disadvantages?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idx="1" type="body"/>
          </p:nvPr>
        </p:nvSpPr>
        <p:spPr>
          <a:xfrm>
            <a:off x="720000" y="1168535"/>
            <a:ext cx="7704000" cy="3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Wireshark is  a great </a:t>
            </a:r>
            <a:r>
              <a:rPr lang="en" sz="2100"/>
              <a:t>tool for capturing and analysing network packet data however where it truly shines is through navigating large amounts of traffic.</a:t>
            </a:r>
            <a:endParaRPr sz="21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 and possibly many others, prefer to work on the command line and enjoy learning the syntax and commands.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06" name="Google Shape;306;p32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Sounds efficient, but why not Wireshark?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720000" y="1168544"/>
            <a:ext cx="77040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main goal of using T-Shark is to perform packet capturing and analysis in an efficient and timely manner whilst displaying the </a:t>
            </a:r>
            <a:r>
              <a:rPr lang="en" sz="2100"/>
              <a:t>power</a:t>
            </a:r>
            <a:r>
              <a:rPr lang="en" sz="2100"/>
              <a:t> of automation. This goal will be  </a:t>
            </a:r>
            <a:r>
              <a:rPr lang="en" sz="2100"/>
              <a:t>achieved</a:t>
            </a:r>
            <a:r>
              <a:rPr lang="en" sz="2100"/>
              <a:t> through -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Applying specific T-Shark Filters.</a:t>
            </a:r>
            <a:endParaRPr sz="2100"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Combining T-Shark with Bash Scripting.</a:t>
            </a:r>
            <a:endParaRPr sz="2100"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Importing the data into SPLUNK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12" name="Google Shape;312;p33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Goal for using T-Shark?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720000" y="116847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Research conducted involved the understanding of:</a:t>
            </a:r>
            <a:endParaRPr sz="2100"/>
          </a:p>
        </p:txBody>
      </p:sp>
      <p:sp>
        <p:nvSpPr>
          <p:cNvPr id="318" name="Google Shape;318;p34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do any Research?</a:t>
            </a: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777075" y="1869175"/>
            <a:ext cx="7003500" cy="3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Char char="●"/>
            </a:pPr>
            <a:r>
              <a:rPr lang="en"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Bash Scripting and execution.</a:t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Char char="●"/>
            </a:pPr>
            <a:r>
              <a:rPr lang="en"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T-Shark Installation, functions and usage.</a:t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Char char="●"/>
            </a:pPr>
            <a:r>
              <a:rPr lang="en"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T-Shark commands, filtering and exfiltration.</a:t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Char char="●"/>
            </a:pPr>
            <a:r>
              <a:rPr lang="en"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SPLUNK Data types.</a:t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idx="1" type="body"/>
          </p:nvPr>
        </p:nvSpPr>
        <p:spPr>
          <a:xfrm>
            <a:off x="720000" y="1168547"/>
            <a:ext cx="77040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Step 1)</a:t>
            </a:r>
            <a:r>
              <a:rPr lang="en" sz="1800"/>
              <a:t> Work solely within the </a:t>
            </a:r>
            <a:r>
              <a:rPr lang="en" sz="1800"/>
              <a:t>command Terminal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Step 2)</a:t>
            </a:r>
            <a:r>
              <a:rPr i="1" lang="en" sz="1800"/>
              <a:t> </a:t>
            </a:r>
            <a:r>
              <a:rPr lang="en" sz="1800"/>
              <a:t>Create a bash script that automates packet capturing with T-Shark.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Step 3)</a:t>
            </a:r>
            <a:r>
              <a:rPr lang="en" sz="1800"/>
              <a:t> Create an attack machine to perform a XSS (Cross-Site Scripting) attack on DVWA Domain.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Step 4)</a:t>
            </a:r>
            <a:r>
              <a:rPr i="1" lang="en" sz="1800"/>
              <a:t> </a:t>
            </a:r>
            <a:r>
              <a:rPr lang="en" sz="1800"/>
              <a:t>Through T-Shark create .csv files with filtered information.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 5) Add the data to SPLUNK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Steps to </a:t>
            </a:r>
            <a:r>
              <a:rPr lang="en"/>
              <a:t>Achieve</a:t>
            </a:r>
            <a:r>
              <a:rPr lang="en"/>
              <a:t> the Goal?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