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30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31"/>
      <p:bold r:id="rId32"/>
      <p:italic r:id="rId33"/>
      <p:boldItalic r:id="rId34"/>
    </p:embeddedFont>
    <p:embeddedFont>
      <p:font typeface="Century Gothic" panose="020B0502020202020204" pitchFamily="34" charset="0"/>
      <p:regular r:id="rId35"/>
      <p:bold r:id="rId36"/>
      <p:italic r:id="rId37"/>
      <p:boldItalic r:id="rId38"/>
    </p:embeddedFont>
    <p:embeddedFont>
      <p:font typeface="Consolas" panose="020B0609020204030204" pitchFamily="49" charset="0"/>
      <p:regular r:id="rId39"/>
      <p:bold r:id="rId40"/>
      <p:italic r:id="rId41"/>
      <p:boldItalic r:id="rId42"/>
    </p:embeddedFont>
    <p:embeddedFont>
      <p:font typeface="Fira Code" panose="020B0809050000020004" pitchFamily="49" charset="0"/>
      <p:regular r:id="rId43"/>
      <p:bold r:id="rId4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5" roundtripDataSignature="AMtx7mi53n/89aowlbuJ1PfLfonldN+Qo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E2ACEF2-4348-4DC3-B59B-776DEF1ACBC9}">
  <a:tblStyle styleId="{2E2ACEF2-4348-4DC3-B59B-776DEF1ACBC9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font" Target="fonts/font9.fntdata"/><Relationship Id="rId21" Type="http://schemas.openxmlformats.org/officeDocument/2006/relationships/slide" Target="slides/slide17.xml"/><Relationship Id="rId34" Type="http://schemas.openxmlformats.org/officeDocument/2006/relationships/font" Target="fonts/font4.fntdata"/><Relationship Id="rId42" Type="http://schemas.openxmlformats.org/officeDocument/2006/relationships/font" Target="fonts/font12.fntdata"/><Relationship Id="rId47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font" Target="fonts/font10.fntdata"/><Relationship Id="rId45" Type="http://customschemas.google.com/relationships/presentationmetadata" Target="metadata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font" Target="fonts/font6.fntdata"/><Relationship Id="rId49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1.fntdata"/><Relationship Id="rId44" Type="http://schemas.openxmlformats.org/officeDocument/2006/relationships/font" Target="fonts/font14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43" Type="http://schemas.openxmlformats.org/officeDocument/2006/relationships/font" Target="fonts/font13.fntdata"/><Relationship Id="rId48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font" Target="fonts/font3.fntdata"/><Relationship Id="rId38" Type="http://schemas.openxmlformats.org/officeDocument/2006/relationships/font" Target="fonts/font8.fntdata"/><Relationship Id="rId46" Type="http://schemas.openxmlformats.org/officeDocument/2006/relationships/presProps" Target="presProps.xml"/><Relationship Id="rId20" Type="http://schemas.openxmlformats.org/officeDocument/2006/relationships/slide" Target="slides/slide16.xml"/><Relationship Id="rId41" Type="http://schemas.openxmlformats.org/officeDocument/2006/relationships/font" Target="fonts/font11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4658a1e4fc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3" name="Google Shape;123;g14658a1e4fc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4658a1e4fc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0" name="Google Shape;130;g14658a1e4fc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4658a1e4fc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8" name="Google Shape;138;g14658a1e4fc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4658a1e4fc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5" name="Google Shape;145;g14658a1e4fc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4658a1e4fc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3" name="Google Shape;153;g14658a1e4fc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4658a1e4fc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4658a1e4fc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4658a1e4fc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g14658a1e4fc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4658a1e4fc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4" name="Google Shape;174;g14658a1e4fc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4658a1e4fc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2" name="Google Shape;182;g14658a1e4fc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4658a1e4fc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0" name="Google Shape;190;g14658a1e4fc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4658a1e4fc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7" name="Google Shape;197;g14658a1e4fc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4658a1e4fc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5" name="Google Shape;205;g14658a1e4fc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4658a1e4fc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2" name="Google Shape;212;g14658a1e4fc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4658a1e4fc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0" name="Google Shape;220;g14658a1e4fc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22e3ca075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8" name="Google Shape;228;g122e3ca075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5" name="Google Shape;235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235a5df4d9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g1235a5df4d9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4658a1e4fc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g14658a1e4fc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4658a1e4fc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5" name="Google Shape;115;g14658a1e4fc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09ffa863cd_0_2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g109ffa863cd_0_26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g109ffa863cd_0_24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" name="Google Shape;20;g109ffa863cd_0_2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Funções</a:t>
            </a:r>
            <a:endParaRPr sz="2400" b="0" i="1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4658a1e4fc_0_19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Funções também podem ser chamadas usando argumentos nomeados da forma chave=valor.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g14658a1e4fc_0_19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Argumentos nomeados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7" name="Google Shape;127;g14658a1e4fc_0_1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4658a1e4fc_0_25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g14658a1e4fc_0_25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4" name="Google Shape;134;g14658a1e4fc_0_2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35" name="Google Shape;135;g14658a1e4fc_0_25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{2E2ACEF2-4348-4DC3-B59B-776DEF1ACBC9}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salvar_carro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(marca, modelo, ano, placa):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salva carro no banco de dados...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f"Carro inserido com sucesso!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{marca}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{modelo}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{ano}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{placa}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salvar_carro(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"Fiat"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1999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"ABC-1234"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salvar_carro(marca=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"Fiat"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modelo=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ano=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1999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placa=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"ABC-1234"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salvar_carro(**{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"marca"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"Fiat"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"modelo"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"ano"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1999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"placa"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"ABC-1234"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})</a:t>
                      </a:r>
                      <a:endParaRPr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75715E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Carro inserido com sucesso! Fiat/Palio/1999/ABC-1234</a:t>
                      </a:r>
                      <a:endParaRPr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4658a1e4fc_0_35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Podemos combinar parâmetros obrigatórios com args e kwargs. Quando esses são definidos (*args e **kwargs), o método recebe os valores como tupla e dicionário respectivamente.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g14658a1e4fc_0_35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Args e kwargs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2" name="Google Shape;142;g14658a1e4fc_0_3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4658a1e4fc_0_41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g14658a1e4fc_0_41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9" name="Google Shape;149;g14658a1e4fc_0_4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13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50" name="Google Shape;150;g14658a1e4fc_0_41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{2E2ACEF2-4348-4DC3-B59B-776DEF1ACBC9}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exibir_poema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(data_extenso, *args, **kwargs):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texto =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"\n"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.join(args)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meta_dados =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"\n"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.join([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{chave.title()}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{valor}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chave, valor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kwargs.items()])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mensagem =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{data_extenso}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\n\n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{texto}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\n\n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{meta_dados}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print(mensagem)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exibir_poema(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"Zen of 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"Beautiful is better than ugly."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autor=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"Tim Peters"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ano=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1999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4658a1e4fc_0_64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Por padrão, argumentos podem ser passados para uma função Python tanto por posição quanto explicitamente pelo nome. Para uma melhor legibilidade e desempenho, faz sentido restringir a maneira pelo qual argumentos possam ser passados, assim um desenvolvedor precisa apenas olhar para a definição da função para determinar se os itens são passados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por posição, por posição e nome, ou por nome.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g14658a1e4fc_0_64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Parâmetros especiais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7" name="Google Shape;157;g14658a1e4fc_0_6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14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4658a1e4fc_0_7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15</a:t>
            </a:fld>
            <a:r>
              <a:rPr lang="en-US"/>
              <a:t>]</a:t>
            </a:r>
            <a:endParaRPr/>
          </a:p>
        </p:txBody>
      </p:sp>
      <p:pic>
        <p:nvPicPr>
          <p:cNvPr id="163" name="Google Shape;163;g14658a1e4fc_0_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4850" y="1881188"/>
            <a:ext cx="7734300" cy="138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4658a1e4fc_0_7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g14658a1e4fc_0_7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Positional only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0" name="Google Shape;170;g14658a1e4fc_0_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16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71" name="Google Shape;171;g14658a1e4fc_0_70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{2E2ACEF2-4348-4DC3-B59B-776DEF1ACBC9}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criar_carro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(modelo, ano, placa, /, marca, motor, combustivel):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print(modelo, ano, placa, marca, motor, combustivel)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criar_carro(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1999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"ABC-1234"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marca=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"Fiat"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motor=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"1.0"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combustivel=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"Gasolina"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válido</a:t>
                      </a:r>
                      <a:endParaRPr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criar_carro(modelo=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ano=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1999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placa=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"ABC-1234"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marca=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"Fiat"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motor=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"1.0"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combustivel=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"Gasolina"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inválido</a:t>
                      </a:r>
                      <a:endParaRPr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4658a1e4fc_0_84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g14658a1e4fc_0_84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Keyword only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8" name="Google Shape;178;g14658a1e4fc_0_8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17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79" name="Google Shape;179;g14658a1e4fc_0_84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{2E2ACEF2-4348-4DC3-B59B-776DEF1ACBC9}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criar_carro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(*, modelo, ano, placa, marca, motor, combustivel):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print(modelo, ano, placa, marca, motor, combustivel)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criar_carro(modelo=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ano=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1999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placa=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"ABC-1234"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marca=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"Fiat"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motor=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"1.0"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combustivel=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"Gasolina"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válido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criar_carro(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1999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"ABC-1234"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marca=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"Fiat"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motor=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"1.0"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combustivel=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"Gasolina"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inválido</a:t>
                      </a:r>
                      <a:endParaRPr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4658a1e4fc_0_9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g14658a1e4fc_0_9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Keyword and positional only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6" name="Google Shape;186;g14658a1e4fc_0_9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18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87" name="Google Shape;187;g14658a1e4fc_0_92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{2E2ACEF2-4348-4DC3-B59B-776DEF1ACBC9}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criar_carro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(modelo, ano, placa, /, *, marca, motor, combustivel):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print(modelo, ano, placa, marca, motor, combustivel)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criar_carro(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1999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"ABC-1234"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marca=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"Fiat"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motor=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"1.0"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combustivel=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"Gasolina"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válido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criar_carro(modelo=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ano=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1999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placa=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"ABC-1234"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marca=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"Fiat"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motor=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"1.0"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combustivel=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"Gasolina"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inválido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4658a1e4fc_0_101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Em Python tudo é objeto, dessa forma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funções também são objetos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o que as tornam objetos de primeira classe. Com isso podemos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atribuir funções a variáveis, passá-las como parâmetro para funções, usá-las como valores em estruturas de dados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(listas, tuplas, dicionários, etc) e usar como valor de retorno para uma função (closures).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g14658a1e4fc_0_101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Objetos de primeira classe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4" name="Google Shape;194;g14658a1e4fc_0_10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19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Entender como funcionam as funções em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4658a1e4fc_0_10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g14658a1e4fc_0_10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1" name="Google Shape;201;g14658a1e4fc_0_10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20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02" name="Google Shape;202;g14658a1e4fc_0_108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{2E2ACEF2-4348-4DC3-B59B-776DEF1ACBC9}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somar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(a, b):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return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a + b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exibir_resultado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(a, b, funcao):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resultado = funcao(a, b)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f"O resultado da operação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{a}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+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{b}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=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{resultado}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exibir_resultado(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somar)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O resultado da operação 10 + 10 = 20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4658a1e4fc_0_115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Python trabalha com escopo local e global, dentro do bloco da função o escopo é local. Portanto alterações ali feitas em objetos imutáveis serão perdidas quando o método terminar de ser executado. Para usar objetos globais utilizamos a palavra-chave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global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, que informa ao interpretador que a variável que está sendo manipulada no escopo local é global. Essa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NÃO é uma boa prática e deve ser evitada.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g14658a1e4fc_0_115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Escopo local e escopo global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9" name="Google Shape;209;g14658a1e4fc_0_1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21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4658a1e4fc_0_121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g14658a1e4fc_0_121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6" name="Google Shape;216;g14658a1e4fc_0_12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22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17" name="Google Shape;217;g14658a1e4fc_0_121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{2E2ACEF2-4348-4DC3-B59B-776DEF1ACBC9}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salario =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2000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salario_bonus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(bonus):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global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salario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salario += bonus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return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salario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salario_bonus(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500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2500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4658a1e4fc_0_5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3" name="Google Shape;223;g14658a1e4fc_0_5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g14658a1e4fc_0_5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Estudo aprofundado sobre funções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g14658a1e4fc_0_5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23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https://github.com/digitalinnovationone/trilha-python-dio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2" name="Google Shape;232;g122e3ca075f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24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39" name="Google Shape;239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25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Python 3 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VSCode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Estudo aprofundado sobre funções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8" name="Google Shape;88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Estudo aprofundado sobre funções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89" name="Google Shape;89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09ffa863cd_0_32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Função é um bloco de código identificado por um nome e pode receber uma lista de parâmetros, esses parâmetros podem ou não ter valores padrões. Usar funções torna o código mais legível e possibilita o reaproveitamento de código. Programar baseado em funções, é o mesmo que dizer que estamos programando de maneira estruturada.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g109ffa863cd_0_32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são funções?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7" name="Google Shape;97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235a5df4d9_0_3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g1235a5df4d9_0_3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4" name="Google Shape;104;g1235a5df4d9_0_3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05" name="Google Shape;105;g1235a5df4d9_0_38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{2E2ACEF2-4348-4DC3-B59B-776DEF1ACBC9}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3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1300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exibir_mensagem</a:t>
                      </a: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():</a:t>
                      </a:r>
                      <a:b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</a:t>
                      </a:r>
                      <a:r>
                        <a:rPr lang="en-US" sz="130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"Olá mundo!"</a:t>
                      </a: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3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1300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exibir_mensagem_2</a:t>
                      </a: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(nome):</a:t>
                      </a:r>
                      <a:b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</a:t>
                      </a:r>
                      <a:r>
                        <a:rPr lang="en-US" sz="130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f"Seja bem vindo </a:t>
                      </a: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{nome}</a:t>
                      </a:r>
                      <a:r>
                        <a:rPr lang="en-US" sz="130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!"</a:t>
                      </a: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3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1300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exibir_mensagem_3</a:t>
                      </a: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(nome=</a:t>
                      </a:r>
                      <a:r>
                        <a:rPr lang="en-US" sz="130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"Anônimo"</a:t>
                      </a: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):</a:t>
                      </a:r>
                      <a:b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</a:t>
                      </a:r>
                      <a:r>
                        <a:rPr lang="en-US" sz="130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f"Seja bem vindo </a:t>
                      </a: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{nome}</a:t>
                      </a:r>
                      <a:r>
                        <a:rPr lang="en-US" sz="130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!"</a:t>
                      </a: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exibir_mensagem()</a:t>
                      </a:r>
                      <a:b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exibir_mensagem_2(nome=</a:t>
                      </a:r>
                      <a:r>
                        <a:rPr lang="en-US" sz="130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"Guilherme"</a:t>
                      </a: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exibir_mensagem_3()</a:t>
                      </a:r>
                      <a:b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exibir_mensagem_3(nome=</a:t>
                      </a:r>
                      <a:r>
                        <a:rPr lang="en-US" sz="130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"Chappie"</a:t>
                      </a: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 sz="13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4658a1e4fc_0_5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Para retornar um valor, utilizamos a palavra reservada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return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 Toda função Python retorna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None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por padrão. Diferente de outras linguagens de programação, em Python uma função pode retornar mais de um valor.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g14658a1e4fc_0_5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Retornando valores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2" name="Google Shape;112;g14658a1e4fc_0_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4658a1e4fc_0_11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g14658a1e4fc_0_11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9" name="Google Shape;119;g14658a1e4fc_0_1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20" name="Google Shape;120;g14658a1e4fc_0_11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{2E2ACEF2-4348-4DC3-B59B-776DEF1ACBC9}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calcular_total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(numeros):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return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sum(numeros)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retorna_antecessor_e_sucessor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(numero):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antecessor = numero -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sucessor = numero +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return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antecessor, sucessor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calcular_total([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64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retorna_antecessor_e_sucessor(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(9, 11)</a:t>
                      </a:r>
                      <a:endParaRPr sz="13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1E48B58A68BE64E9120D347E3E06B3A" ma:contentTypeVersion="15" ma:contentTypeDescription="Crie um novo documento." ma:contentTypeScope="" ma:versionID="b5045d34f54d00713f1d3c8a948584d5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393f5ed8fbc70cc4225b4f59a31ebb55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Marcações de imagem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982CF8F-9161-4415-9650-118DF6CC3558}">
  <ds:schemaRefs>
    <ds:schemaRef ds:uri="http://schemas.microsoft.com/office/2006/metadata/properties"/>
    <ds:schemaRef ds:uri="http://schemas.microsoft.com/office/infopath/2007/PartnerControls"/>
    <ds:schemaRef ds:uri="851b35d3-0456-4d6a-bc2f-da927e91d158"/>
    <ds:schemaRef ds:uri="19483571-f922-4e8e-9c1c-26f0a2252132"/>
  </ds:schemaRefs>
</ds:datastoreItem>
</file>

<file path=customXml/itemProps2.xml><?xml version="1.0" encoding="utf-8"?>
<ds:datastoreItem xmlns:ds="http://schemas.openxmlformats.org/officeDocument/2006/customXml" ds:itemID="{2D6F7C32-6434-4D8B-9E6F-C366C9A0DDC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A9110F8-CC9E-464A-BBFC-7104F10C0C2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1b35d3-0456-4d6a-bc2f-da927e91d158"/>
    <ds:schemaRef ds:uri="19483571-f922-4e8e-9c1c-26f0a22521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25</Slides>
  <Notes>25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Larissa Mestieri</dc:creator>
  <cp:revision>1</cp:revision>
  <dcterms:modified xsi:type="dcterms:W3CDTF">2023-09-12T00:47:33Z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</Properties>
</file>