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é Perneczki" initials="MP" lastIdx="1" clrIdx="0">
    <p:extLst>
      <p:ext uri="{19B8F6BF-5375-455C-9EA6-DF929625EA0E}">
        <p15:presenceInfo xmlns:p15="http://schemas.microsoft.com/office/powerpoint/2012/main" userId="07a46e5695b324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GITHUB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Cracking the Code to GitHub's Growth</a:t>
            </a:r>
          </a:p>
          <a:p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35148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az esetben a </a:t>
            </a:r>
            <a:r>
              <a:rPr lang="hu-HU" dirty="0" err="1"/>
              <a:t>freemium</a:t>
            </a:r>
            <a:r>
              <a:rPr lang="hu-HU" dirty="0"/>
              <a:t> nem </a:t>
            </a:r>
            <a:r>
              <a:rPr lang="hu-HU" dirty="0" err="1"/>
              <a:t>kannibalizálja</a:t>
            </a:r>
            <a:r>
              <a:rPr lang="hu-HU" dirty="0"/>
              <a:t> a fizetett terveket, mivel a felhasználási esetek teljesen különböznek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/>
              <a:t> Ez kiküszöböli azokat a gyakori kérdéseket, amelyek a </a:t>
            </a:r>
            <a:r>
              <a:rPr lang="hu-HU" dirty="0" err="1"/>
              <a:t>freemium</a:t>
            </a:r>
            <a:r>
              <a:rPr lang="hu-HU" dirty="0"/>
              <a:t> vállalkozásokat sújtják, ahol nem létezik kényszerítő ok a frissítésre. 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Az </a:t>
            </a:r>
            <a:r>
              <a:rPr lang="hu-HU" dirty="0"/>
              <a:t>a vágy, hogy a dolgokat a </a:t>
            </a:r>
            <a:r>
              <a:rPr lang="hu-HU" dirty="0" err="1"/>
              <a:t>GitHub</a:t>
            </a:r>
            <a:r>
              <a:rPr lang="hu-HU" dirty="0"/>
              <a:t> által nyújtott eszközök használata közben magántulajdonban tartsák, </a:t>
            </a:r>
            <a:r>
              <a:rPr lang="hu-HU" dirty="0" smtClean="0"/>
              <a:t>az ingyenes projekt </a:t>
            </a:r>
            <a:r>
              <a:rPr lang="hu-HU" dirty="0"/>
              <a:t>nem teszi lehetővé a cégek számára, akik használni akarják.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040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ship</a:t>
            </a:r>
            <a:r>
              <a:rPr lang="hu-HU" dirty="0" smtClean="0"/>
              <a:t> it”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Minimálisan életképes termék biztosítása</a:t>
            </a:r>
            <a:br>
              <a:rPr lang="hu-HU" dirty="0" smtClean="0"/>
            </a:br>
            <a:r>
              <a:rPr lang="hu-HU" dirty="0"/>
              <a:t>Ahelyett, hogy feltételezéseket tesz arról, hogy az ügyfelek mit csinálnak és nem akarnak, a </a:t>
            </a:r>
            <a:r>
              <a:rPr lang="hu-HU" dirty="0" err="1"/>
              <a:t>GitHub</a:t>
            </a:r>
            <a:r>
              <a:rPr lang="hu-HU" dirty="0"/>
              <a:t> arra kéri </a:t>
            </a:r>
            <a:r>
              <a:rPr lang="hu-HU" dirty="0" smtClean="0"/>
              <a:t>a felhasználókat, </a:t>
            </a:r>
            <a:r>
              <a:rPr lang="hu-HU" dirty="0"/>
              <a:t>hogy a lehető leghamarabb teszteljék a dolgokat a privát béta segítségével</a:t>
            </a:r>
            <a:r>
              <a:rPr lang="hu-HU" dirty="0" smtClean="0"/>
              <a:t>.</a:t>
            </a:r>
          </a:p>
          <a:p>
            <a:r>
              <a:rPr lang="hu-HU" dirty="0"/>
              <a:t> </a:t>
            </a:r>
            <a:r>
              <a:rPr lang="hu-HU" dirty="0" smtClean="0"/>
              <a:t>Ez nem csak az oldal esetleges új funkciójára igaz , hanem kezdetben magára az oldalra is 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11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</a:t>
            </a:r>
            <a:r>
              <a:rPr lang="hu-HU" b="1" dirty="0" err="1"/>
              <a:t>GitHub-ot</a:t>
            </a:r>
            <a:r>
              <a:rPr lang="hu-HU" b="1" dirty="0"/>
              <a:t> 2008-ban San Franciscóban alapította </a:t>
            </a:r>
            <a:r>
              <a:rPr lang="hu-HU" b="1" dirty="0" smtClean="0"/>
              <a:t>:</a:t>
            </a:r>
            <a:br>
              <a:rPr lang="hu-HU" b="1" dirty="0" smtClean="0"/>
            </a:br>
            <a:r>
              <a:rPr lang="hu-HU" b="1" dirty="0" smtClean="0"/>
              <a:t>Tom </a:t>
            </a:r>
            <a:r>
              <a:rPr lang="hu-HU" b="1" dirty="0" err="1"/>
              <a:t>Preston</a:t>
            </a:r>
            <a:r>
              <a:rPr lang="hu-HU" b="1" dirty="0"/>
              <a:t>-Werner</a:t>
            </a:r>
            <a:r>
              <a:rPr lang="hu-HU" b="1" dirty="0" smtClean="0"/>
              <a:t>,</a:t>
            </a:r>
            <a:br>
              <a:rPr lang="hu-HU" b="1" dirty="0" smtClean="0"/>
            </a:br>
            <a:r>
              <a:rPr lang="hu-HU" b="1" dirty="0" smtClean="0"/>
              <a:t> </a:t>
            </a:r>
            <a:r>
              <a:rPr lang="hu-HU" b="1" dirty="0"/>
              <a:t>Chris </a:t>
            </a:r>
            <a:r>
              <a:rPr lang="hu-HU" b="1" dirty="0" err="1"/>
              <a:t>Wanstrath</a:t>
            </a:r>
            <a:r>
              <a:rPr lang="hu-HU" b="1" dirty="0"/>
              <a:t> és </a:t>
            </a:r>
            <a:r>
              <a:rPr lang="hu-HU" b="1" dirty="0" smtClean="0"/>
              <a:t> </a:t>
            </a:r>
            <a:r>
              <a:rPr lang="hu-HU" b="1" dirty="0"/>
              <a:t>PJ </a:t>
            </a:r>
            <a:r>
              <a:rPr lang="hu-HU" b="1" dirty="0" err="1"/>
              <a:t>Hyett</a:t>
            </a:r>
            <a:r>
              <a:rPr lang="hu-HU" b="1" dirty="0" smtClean="0"/>
              <a:t>,</a:t>
            </a:r>
            <a:br>
              <a:rPr lang="hu-HU" b="1" dirty="0" smtClean="0"/>
            </a:br>
            <a:r>
              <a:rPr lang="hu-HU" b="1" dirty="0" smtClean="0"/>
              <a:t> A </a:t>
            </a:r>
            <a:r>
              <a:rPr lang="hu-HU" b="1" dirty="0" err="1" smtClean="0"/>
              <a:t>GitHub</a:t>
            </a:r>
            <a:r>
              <a:rPr lang="hu-HU" b="1" dirty="0" smtClean="0"/>
              <a:t> egy </a:t>
            </a:r>
            <a:r>
              <a:rPr lang="hu-HU" b="1" dirty="0"/>
              <a:t>olyan közösség, amely </a:t>
            </a:r>
            <a:r>
              <a:rPr lang="hu-HU" b="1" dirty="0" smtClean="0"/>
              <a:t>nyílt </a:t>
            </a:r>
            <a:r>
              <a:rPr lang="hu-HU" b="1" dirty="0"/>
              <a:t>forráskód fejlesztésére és kezelésére szolgál a </a:t>
            </a:r>
            <a:r>
              <a:rPr lang="hu-HU" b="1" dirty="0" err="1" smtClean="0"/>
              <a:t>Git</a:t>
            </a:r>
            <a:r>
              <a:rPr lang="hu-HU" b="1" dirty="0" smtClean="0"/>
              <a:t> használatával </a:t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( </a:t>
            </a:r>
            <a:r>
              <a:rPr lang="hu-HU" b="1" dirty="0"/>
              <a:t>- a Linus </a:t>
            </a:r>
            <a:r>
              <a:rPr lang="hu-HU" b="1" dirty="0" err="1"/>
              <a:t>Torvalds</a:t>
            </a:r>
            <a:r>
              <a:rPr lang="hu-HU" b="1" dirty="0"/>
              <a:t> által létrehozott </a:t>
            </a:r>
            <a:r>
              <a:rPr lang="hu-HU" b="1" dirty="0" smtClean="0"/>
              <a:t>szoftverrel.)</a:t>
            </a:r>
            <a:br>
              <a:rPr lang="hu-HU" b="1" dirty="0" smtClean="0"/>
            </a:br>
            <a:endParaRPr lang="hu-HU" b="1" dirty="0" smtClean="0"/>
          </a:p>
          <a:p>
            <a:r>
              <a:rPr lang="hu-HU" b="1" dirty="0" smtClean="0"/>
              <a:t>Egy évvel az alapítás után már több mint 100000 felhasználó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06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2012 júliusában a </a:t>
            </a:r>
            <a:r>
              <a:rPr lang="hu-HU" dirty="0" err="1" smtClean="0"/>
              <a:t>Github</a:t>
            </a:r>
            <a:r>
              <a:rPr lang="hu-HU" dirty="0" smtClean="0"/>
              <a:t> közel 100 millió dollárnyi kockázati tőkét </a:t>
            </a:r>
            <a:r>
              <a:rPr lang="hu-HU" dirty="0" err="1" smtClean="0"/>
              <a:t>kapot</a:t>
            </a:r>
            <a:r>
              <a:rPr lang="hu-HU" dirty="0" smtClean="0"/>
              <a:t> </a:t>
            </a:r>
            <a:r>
              <a:rPr lang="hu-HU" dirty="0"/>
              <a:t> </a:t>
            </a:r>
            <a:r>
              <a:rPr lang="hu-HU" dirty="0" err="1"/>
              <a:t>Andreessen</a:t>
            </a:r>
            <a:r>
              <a:rPr lang="hu-HU" dirty="0"/>
              <a:t> Horowitz-</a:t>
            </a:r>
            <a:r>
              <a:rPr lang="hu-HU" dirty="0" err="1"/>
              <a:t>tól</a:t>
            </a:r>
            <a:r>
              <a:rPr lang="hu-HU" dirty="0" smtClean="0"/>
              <a:t>, ( ami egy hatalmas bizalombefektetés volt a szoftver azon állapotában )</a:t>
            </a:r>
            <a:br>
              <a:rPr lang="hu-HU" dirty="0" smtClean="0"/>
            </a:br>
            <a:r>
              <a:rPr lang="hu-HU" dirty="0" smtClean="0"/>
              <a:t>Ez a befektetés  $750M-t nyereséggel zárult .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 Ebben az évben a Forbes (világhírű üzleti magazin ) a </a:t>
            </a:r>
            <a:r>
              <a:rPr lang="hu-HU" dirty="0" err="1" smtClean="0"/>
              <a:t>GitHubot</a:t>
            </a:r>
            <a:r>
              <a:rPr lang="hu-HU" dirty="0" smtClean="0"/>
              <a:t> besorolta a Top 10 Technikai cégek közé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3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Növekedés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2013 januárjára már 3 millió </a:t>
            </a:r>
            <a:r>
              <a:rPr lang="hu-HU" dirty="0" err="1" smtClean="0"/>
              <a:t>user</a:t>
            </a:r>
            <a:r>
              <a:rPr lang="hu-HU" dirty="0" smtClean="0"/>
              <a:t> és közel</a:t>
            </a:r>
            <a:br>
              <a:rPr lang="hu-HU" dirty="0" smtClean="0"/>
            </a:br>
            <a:r>
              <a:rPr lang="hu-HU" dirty="0" smtClean="0"/>
              <a:t>5 millió </a:t>
            </a:r>
            <a:r>
              <a:rPr lang="hu-HU" dirty="0" err="1" smtClean="0"/>
              <a:t>repositoryval</a:t>
            </a:r>
            <a:r>
              <a:rPr lang="hu-HU" dirty="0" smtClean="0"/>
              <a:t> rendelkezik a </a:t>
            </a:r>
            <a:r>
              <a:rPr lang="hu-HU" dirty="0" err="1" smtClean="0"/>
              <a:t>GitHub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Ezen év decemberében már a felhasználók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száma már a 10 milliót meghaladta </a:t>
            </a:r>
          </a:p>
          <a:p>
            <a:endParaRPr lang="hu-HU" dirty="0"/>
          </a:p>
          <a:p>
            <a:r>
              <a:rPr lang="hu-HU" dirty="0" err="1" smtClean="0"/>
              <a:t>GitHub</a:t>
            </a:r>
            <a:r>
              <a:rPr lang="hu-HU" dirty="0" smtClean="0"/>
              <a:t> nagy használói között megtalálható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 Facebook, Amazon , a </a:t>
            </a:r>
            <a:r>
              <a:rPr lang="hu-HU" dirty="0" err="1" smtClean="0"/>
              <a:t>Twitter</a:t>
            </a:r>
            <a:r>
              <a:rPr lang="hu-HU" dirty="0" smtClean="0"/>
              <a:t> , valamint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 smtClean="0"/>
              <a:t>LinkedIn</a:t>
            </a:r>
            <a:endParaRPr lang="hu-HU" dirty="0" smtClean="0"/>
          </a:p>
          <a:p>
            <a:r>
              <a:rPr lang="hu-HU" dirty="0" smtClean="0"/>
              <a:t>Mára már a legerősebb szoftverfejlesztő eszközként ismerik</a:t>
            </a:r>
            <a:br>
              <a:rPr lang="hu-HU" dirty="0" smtClean="0"/>
            </a:br>
            <a:r>
              <a:rPr lang="hu-HU" dirty="0" smtClean="0"/>
              <a:t>Egy átlagos hétköznap + 10000 felhasználóval bővül </a:t>
            </a:r>
            <a:br>
              <a:rPr lang="hu-HU" dirty="0" smtClean="0"/>
            </a:b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6" y="2194560"/>
            <a:ext cx="4530634" cy="30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elött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2005ben Linus </a:t>
            </a:r>
            <a:r>
              <a:rPr lang="hu-HU" dirty="0" err="1" smtClean="0"/>
              <a:t>Torvalds</a:t>
            </a:r>
            <a:r>
              <a:rPr lang="hu-HU" dirty="0" smtClean="0"/>
              <a:t> kifejlesztette a </a:t>
            </a:r>
            <a:r>
              <a:rPr lang="hu-HU" dirty="0" err="1" smtClean="0"/>
              <a:t>Git</a:t>
            </a:r>
            <a:r>
              <a:rPr lang="hu-HU" dirty="0"/>
              <a:t> </a:t>
            </a:r>
            <a:r>
              <a:rPr lang="hu-HU" dirty="0" smtClean="0"/>
              <a:t>verzió-vezérlő szoftvert. Amit a fejlesztők gyorsan elkezdtek alkalmazni, mert gyorsabb és erősebb volt mint az </a:t>
            </a:r>
            <a:r>
              <a:rPr lang="hu-HU" dirty="0" err="1" smtClean="0"/>
              <a:t>akori</a:t>
            </a:r>
            <a:r>
              <a:rPr lang="hu-HU" dirty="0" smtClean="0"/>
              <a:t> alternatívák .  A </a:t>
            </a:r>
            <a:r>
              <a:rPr lang="hu-HU" dirty="0" err="1" smtClean="0"/>
              <a:t>Git</a:t>
            </a:r>
            <a:r>
              <a:rPr lang="hu-HU" dirty="0" smtClean="0"/>
              <a:t> az </a:t>
            </a:r>
            <a:r>
              <a:rPr lang="hu-HU" dirty="0" err="1" smtClean="0"/>
              <a:t>egymüködést</a:t>
            </a:r>
            <a:r>
              <a:rPr lang="hu-HU" dirty="0" smtClean="0"/>
              <a:t> „</a:t>
            </a:r>
            <a:r>
              <a:rPr lang="hu-HU" dirty="0" err="1" smtClean="0"/>
              <a:t>lehetőve</a:t>
            </a:r>
            <a:r>
              <a:rPr lang="hu-HU" dirty="0" smtClean="0"/>
              <a:t> teszi” , de könnyűvé nem.  </a:t>
            </a:r>
          </a:p>
          <a:p>
            <a:r>
              <a:rPr lang="hu-HU" dirty="0" smtClean="0"/>
              <a:t>Ha valaki egy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 projecten szeretett volna dolgozni , manuálisan </a:t>
            </a:r>
            <a:r>
              <a:rPr lang="hu-HU" dirty="0" err="1" smtClean="0"/>
              <a:t>lekelett</a:t>
            </a:r>
            <a:r>
              <a:rPr lang="hu-HU" dirty="0" smtClean="0"/>
              <a:t> tölteni a projekt forráskódját ,lokálisan megcsinálni a változásokat, majd egy listában feltüntetni a változásokat (Ezt a listát nevezzük patchnek”) Majd az erre felelős ember elbírálta a patcheket (Amit lehet hogy teljesen idegenek küldtek ) , majd </a:t>
            </a:r>
            <a:r>
              <a:rPr lang="hu-HU" dirty="0" err="1" smtClean="0"/>
              <a:t>mergeli</a:t>
            </a:r>
            <a:r>
              <a:rPr lang="hu-HU" dirty="0" smtClean="0"/>
              <a:t> a fejlesztéseket .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Szükség volt egy olyan helyre , ahol könnyen megoszthatjuk a kódjainkat.</a:t>
            </a:r>
            <a:br>
              <a:rPr lang="hu-HU" dirty="0" smtClean="0"/>
            </a:br>
            <a:r>
              <a:rPr lang="hu-HU" dirty="0" smtClean="0"/>
              <a:t>Egy </a:t>
            </a:r>
            <a:r>
              <a:rPr lang="hu-HU" dirty="0" err="1" smtClean="0"/>
              <a:t>git-hosting</a:t>
            </a:r>
            <a:r>
              <a:rPr lang="hu-HU" dirty="0" smtClean="0"/>
              <a:t> </a:t>
            </a:r>
            <a:r>
              <a:rPr lang="hu-HU" dirty="0" err="1" smtClean="0"/>
              <a:t>oldara</a:t>
            </a:r>
            <a:r>
              <a:rPr lang="hu-HU" dirty="0" smtClean="0"/>
              <a:t> 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00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Githubbal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elöző</a:t>
            </a:r>
            <a:r>
              <a:rPr lang="hu-HU" dirty="0" smtClean="0"/>
              <a:t> dián </a:t>
            </a:r>
            <a:r>
              <a:rPr lang="hu-HU" dirty="0" err="1" smtClean="0"/>
              <a:t>mutatokkal</a:t>
            </a:r>
            <a:r>
              <a:rPr lang="hu-HU" dirty="0" smtClean="0"/>
              <a:t> szemben a </a:t>
            </a:r>
            <a:r>
              <a:rPr lang="hu-HU" dirty="0" err="1" smtClean="0"/>
              <a:t>GitHub</a:t>
            </a:r>
            <a:r>
              <a:rPr lang="hu-HU" dirty="0" smtClean="0"/>
              <a:t> „</a:t>
            </a:r>
            <a:r>
              <a:rPr lang="hu-HU" dirty="0" err="1" smtClean="0"/>
              <a:t>forking</a:t>
            </a:r>
            <a:r>
              <a:rPr lang="hu-HU" dirty="0" smtClean="0"/>
              <a:t>” funkciója lehetővé teszi a felhasználók számára , hogy bármely nyilvános </a:t>
            </a:r>
            <a:r>
              <a:rPr lang="hu-HU" dirty="0" err="1" smtClean="0"/>
              <a:t>repositoryt</a:t>
            </a:r>
            <a:r>
              <a:rPr lang="hu-HU" dirty="0" smtClean="0"/>
              <a:t> átmásolják a saját fiókjukra, és onnan módosítsák .A felhasználok ezután egy „</a:t>
            </a:r>
            <a:r>
              <a:rPr lang="hu-HU" dirty="0" err="1" smtClean="0"/>
              <a:t>pull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 smtClean="0"/>
              <a:t> „ segítségével megoszthatják a változásokat . Ha a tulajdonosnak tetszik , akkor egyesítheti az ő eredeti </a:t>
            </a:r>
            <a:r>
              <a:rPr lang="hu-HU" dirty="0" err="1" smtClean="0"/>
              <a:t>repositoryával</a:t>
            </a:r>
            <a:r>
              <a:rPr lang="hu-HU" dirty="0" smtClean="0"/>
              <a:t> .</a:t>
            </a:r>
            <a:endParaRPr lang="hu-HU" dirty="0"/>
          </a:p>
          <a:p>
            <a:r>
              <a:rPr lang="hu-HU" dirty="0" smtClean="0"/>
              <a:t>A </a:t>
            </a:r>
            <a:r>
              <a:rPr lang="hu-HU" dirty="0" err="1" smtClean="0"/>
              <a:t>GitHub</a:t>
            </a:r>
            <a:r>
              <a:rPr lang="hu-HU" dirty="0" smtClean="0"/>
              <a:t> eltávolította a korábbi szoftveres </a:t>
            </a:r>
            <a:r>
              <a:rPr lang="hu-HU" dirty="0" err="1" smtClean="0"/>
              <a:t>együttmüködés</a:t>
            </a:r>
            <a:r>
              <a:rPr lang="hu-HU" dirty="0" smtClean="0"/>
              <a:t> hatalmas költségeit és nehézségeit . Valamint bárkinek lehetővé tette hogy hozzájáruljanak a nyilvános szoftverprojektek fejlesztéséhez vagy bővítéséhez. 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437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effektus + piac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Ezek a szolgáltatások vonzották be a </a:t>
            </a:r>
            <a:r>
              <a:rPr lang="hu-HU" dirty="0" err="1" smtClean="0"/>
              <a:t>GitHub</a:t>
            </a:r>
            <a:r>
              <a:rPr lang="hu-HU" dirty="0" smtClean="0"/>
              <a:t> első felhasználóit, akik létrehozták a nyilvános adattáraikat , ami hozzájárult egy olyan hálózati effektus kialakításához , ami nap mint nap új felhasználókat vonzott be .</a:t>
            </a:r>
          </a:p>
          <a:p>
            <a:r>
              <a:rPr lang="hu-HU" dirty="0"/>
              <a:t> A társaság két különálló és </a:t>
            </a:r>
            <a:r>
              <a:rPr lang="hu-HU" dirty="0" err="1"/>
              <a:t>multiplikatív</a:t>
            </a:r>
            <a:r>
              <a:rPr lang="hu-HU" dirty="0"/>
              <a:t> növekedési hajtóerővel rendelkezik</a:t>
            </a:r>
            <a:r>
              <a:rPr lang="hu-HU" dirty="0" smtClean="0"/>
              <a:t>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 fent említett hatás egyre több felhasználót hozott ,</a:t>
            </a:r>
            <a:r>
              <a:rPr lang="hu-HU" dirty="0"/>
              <a:t>  és az egyre növekvő kódtár egy piactérként szolgál azoknak az embereknek, akik kódjaikat keresik projektjeikhez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a </a:t>
            </a:r>
            <a:r>
              <a:rPr lang="hu-HU" dirty="0" err="1" smtClean="0"/>
              <a:t>Github</a:t>
            </a:r>
            <a:r>
              <a:rPr lang="hu-HU" dirty="0" smtClean="0"/>
              <a:t> lett : 1. </a:t>
            </a:r>
            <a:r>
              <a:rPr lang="hu-HU" dirty="0"/>
              <a:t>A legfontosabb és </a:t>
            </a:r>
            <a:r>
              <a:rPr lang="hu-HU" dirty="0" smtClean="0"/>
              <a:t>legélénkebb </a:t>
            </a:r>
            <a:r>
              <a:rPr lang="hu-HU" dirty="0"/>
              <a:t>közösségi hálózat a </a:t>
            </a:r>
            <a:r>
              <a:rPr lang="hu-HU" dirty="0" smtClean="0"/>
              <a:t>				   számítógépes </a:t>
            </a:r>
            <a:r>
              <a:rPr lang="hu-HU" dirty="0"/>
              <a:t>mérnökök számára az </a:t>
            </a:r>
            <a:r>
              <a:rPr lang="hu-HU" dirty="0" smtClean="0"/>
              <a:t>interneten</a:t>
            </a:r>
            <a:br>
              <a:rPr lang="hu-HU" dirty="0" smtClean="0"/>
            </a:br>
            <a:r>
              <a:rPr lang="hu-HU" dirty="0" smtClean="0"/>
              <a:t>                               2. </a:t>
            </a:r>
            <a:r>
              <a:rPr lang="hu-HU" dirty="0"/>
              <a:t>Hatalmas kódtár az emberek számára, akik </a:t>
            </a:r>
            <a:r>
              <a:rPr lang="hu-HU" dirty="0" smtClean="0"/>
              <a:t>					  projektjeikhez </a:t>
            </a:r>
            <a:r>
              <a:rPr lang="hu-HU" dirty="0"/>
              <a:t>kódelemeket keresnek.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95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leghatékonyabb hálózati hatás, minél több ember használja a </a:t>
            </a:r>
            <a:r>
              <a:rPr lang="hu-HU" dirty="0" err="1"/>
              <a:t>GitHub-ot</a:t>
            </a:r>
            <a:r>
              <a:rPr lang="hu-HU" dirty="0"/>
              <a:t>, annál több projekt van a </a:t>
            </a:r>
            <a:r>
              <a:rPr lang="hu-HU" dirty="0" err="1"/>
              <a:t>GitHubon</a:t>
            </a:r>
            <a:r>
              <a:rPr lang="hu-HU" dirty="0"/>
              <a:t>, annál értékesebb lesz mindenki számára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hálózati hatása energiát ad, mivel minden új felhasználó - akár magánszemély, akár cég - sok további felhasználót vonzhat be. Egy társaság dönthet úgy, hogy csatlakozik, és az egész csapatot behozza, vagy fordítva, egyetlen személy, aki szereti a </a:t>
            </a:r>
            <a:r>
              <a:rPr lang="hu-HU" dirty="0" err="1"/>
              <a:t>GitHub-ot</a:t>
            </a:r>
            <a:r>
              <a:rPr lang="hu-HU" dirty="0"/>
              <a:t>, az egész csapatát a platformon hozhatja</a:t>
            </a:r>
            <a:r>
              <a:rPr lang="hu-HU" dirty="0" smtClean="0"/>
              <a:t>.</a:t>
            </a:r>
          </a:p>
          <a:p>
            <a:r>
              <a:rPr lang="hu-HU" dirty="0"/>
              <a:t>A műszaki marketingszakemberek és más szakemberek most a </a:t>
            </a:r>
            <a:r>
              <a:rPr lang="hu-HU" dirty="0" err="1"/>
              <a:t>GitHub-ot</a:t>
            </a:r>
            <a:r>
              <a:rPr lang="hu-HU" dirty="0"/>
              <a:t> használják a fejlesztők elérésének egyik módjaként, nyílt forrásból származó információkkal, könyvekkel és a platformon keresztül blogként.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12513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freemium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/>
              <a:t>erőforrás-igényes szolgáltatás ingyenes felajánlása vesztes </a:t>
            </a:r>
            <a:r>
              <a:rPr lang="hu-HU" dirty="0" smtClean="0"/>
              <a:t>javaslat.</a:t>
            </a:r>
            <a:br>
              <a:rPr lang="hu-HU" dirty="0" smtClean="0"/>
            </a:br>
            <a:r>
              <a:rPr lang="hu-HU" dirty="0" smtClean="0"/>
              <a:t>Ebben </a:t>
            </a:r>
            <a:r>
              <a:rPr lang="hu-HU" dirty="0"/>
              <a:t>az esetben a nagy </a:t>
            </a:r>
            <a:r>
              <a:rPr lang="hu-HU" dirty="0" err="1"/>
              <a:t>forgalmú</a:t>
            </a:r>
            <a:r>
              <a:rPr lang="hu-HU" dirty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-tárhely volt.</a:t>
            </a:r>
            <a:r>
              <a:rPr lang="hu-HU" dirty="0"/>
              <a:t> A kód tárolása és átvitele nagy kiszolgálói </a:t>
            </a:r>
            <a:r>
              <a:rPr lang="hu-HU" dirty="0" smtClean="0"/>
              <a:t>költséggel járt.</a:t>
            </a:r>
            <a:r>
              <a:rPr lang="hu-HU" dirty="0"/>
              <a:t> </a:t>
            </a:r>
            <a:r>
              <a:rPr lang="hu-HU" dirty="0" smtClean="0"/>
              <a:t>Szükség volt </a:t>
            </a:r>
            <a:r>
              <a:rPr lang="hu-HU" dirty="0"/>
              <a:t>a költségek megtérítésének módjára. </a:t>
            </a:r>
            <a:endParaRPr lang="hu-HU" dirty="0" smtClean="0"/>
          </a:p>
          <a:p>
            <a:r>
              <a:rPr lang="hu-HU" dirty="0" smtClean="0"/>
              <a:t>Korai </a:t>
            </a:r>
            <a:r>
              <a:rPr lang="hu-HU" dirty="0" err="1" smtClean="0"/>
              <a:t>GitHub</a:t>
            </a:r>
            <a:r>
              <a:rPr lang="hu-HU" dirty="0" smtClean="0"/>
              <a:t> felhasználóknak ingyenes volt a nem </a:t>
            </a:r>
            <a:r>
              <a:rPr lang="hu-HU" dirty="0" err="1" smtClean="0"/>
              <a:t>publikos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létrehozása . Majd </a:t>
            </a:r>
            <a:r>
              <a:rPr lang="hu-HU" dirty="0"/>
              <a:t>továbbra is korlátlanul nyilvános tárolókat </a:t>
            </a:r>
            <a:r>
              <a:rPr lang="hu-HU" dirty="0" smtClean="0"/>
              <a:t>kínált az oldal </a:t>
            </a:r>
            <a:r>
              <a:rPr lang="hu-HU" dirty="0"/>
              <a:t>ingyenesen, de a </a:t>
            </a:r>
            <a:r>
              <a:rPr lang="hu-HU" dirty="0" err="1" smtClean="0"/>
              <a:t>magánraktárak</a:t>
            </a:r>
            <a:r>
              <a:rPr lang="hu-HU" dirty="0" smtClean="0"/>
              <a:t> </a:t>
            </a:r>
            <a:r>
              <a:rPr lang="hu-HU" dirty="0" err="1" smtClean="0"/>
              <a:t>fizetősek</a:t>
            </a:r>
            <a:r>
              <a:rPr lang="hu-HU" dirty="0" smtClean="0"/>
              <a:t> lettek.</a:t>
            </a:r>
            <a:r>
              <a:rPr lang="hu-HU" dirty="0"/>
              <a:t> Más szavakkal, felszámítanánk az adókat kérő embereket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Jelenleg az egyéneknél 7 dollárnál kezdődnek a magánprojektek , míg szervezetknél 25 dollárnál . </a:t>
            </a:r>
          </a:p>
          <a:p>
            <a:r>
              <a:rPr lang="hu-HU" dirty="0" smtClean="0"/>
              <a:t>Így lett a „költségek megtérítéséből” üzleti projekt 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821157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1116</TotalTime>
  <Words>349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Kondenzcsík</vt:lpstr>
      <vt:lpstr>GITHUB</vt:lpstr>
      <vt:lpstr>Története</vt:lpstr>
      <vt:lpstr> </vt:lpstr>
      <vt:lpstr>Növekedés</vt:lpstr>
      <vt:lpstr>Github elött</vt:lpstr>
      <vt:lpstr>Githubbal</vt:lpstr>
      <vt:lpstr>Hálózati effektus + piac</vt:lpstr>
      <vt:lpstr>PowerPoint-bemutató</vt:lpstr>
      <vt:lpstr>freemium</vt:lpstr>
      <vt:lpstr>PowerPoint-bemutató</vt:lpstr>
      <vt:lpstr>„just ship it”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Máté Perneczki</dc:creator>
  <cp:lastModifiedBy>Máté Perneczki</cp:lastModifiedBy>
  <cp:revision>17</cp:revision>
  <dcterms:created xsi:type="dcterms:W3CDTF">2019-11-20T07:40:48Z</dcterms:created>
  <dcterms:modified xsi:type="dcterms:W3CDTF">2019-11-22T13:15:28Z</dcterms:modified>
</cp:coreProperties>
</file>