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4" r:id="rId2"/>
  </p:sldMasterIdLst>
  <p:notesMasterIdLst>
    <p:notesMasterId r:id="rId9"/>
  </p:notesMasterIdLst>
  <p:handoutMasterIdLst>
    <p:handoutMasterId r:id="rId10"/>
  </p:handoutMasterIdLst>
  <p:sldIdLst>
    <p:sldId id="505" r:id="rId3"/>
    <p:sldId id="637" r:id="rId4"/>
    <p:sldId id="640" r:id="rId5"/>
    <p:sldId id="641" r:id="rId6"/>
    <p:sldId id="644" r:id="rId7"/>
    <p:sldId id="639" r:id="rId8"/>
  </p:sldIdLst>
  <p:sldSz cx="9144000" cy="5143500" type="screen16x9"/>
  <p:notesSz cx="6669088" cy="9926638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boto Light" charset="0"/>
        <a:ea typeface="ＭＳ Ｐゴシック" charset="0"/>
        <a:cs typeface="ＭＳ Ｐゴシック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boto Light" charset="0"/>
        <a:ea typeface="ＭＳ Ｐゴシック" charset="0"/>
        <a:cs typeface="ＭＳ Ｐゴシック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boto Light" charset="0"/>
        <a:ea typeface="ＭＳ Ｐゴシック" charset="0"/>
        <a:cs typeface="ＭＳ Ｐゴシック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boto Light" charset="0"/>
        <a:ea typeface="ＭＳ Ｐゴシック" charset="0"/>
        <a:cs typeface="ＭＳ Ｐゴシック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boto Light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Roboto Light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Roboto Light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Roboto Light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Roboto Light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3945"/>
    <a:srgbClr val="C03945"/>
    <a:srgbClr val="D6343F"/>
    <a:srgbClr val="916621"/>
    <a:srgbClr val="FFFFFF"/>
    <a:srgbClr val="473945"/>
    <a:srgbClr val="FACE0E"/>
    <a:srgbClr val="EBF1F5"/>
    <a:srgbClr val="EE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6154" autoAdjust="0"/>
  </p:normalViewPr>
  <p:slideViewPr>
    <p:cSldViewPr snapToGrid="0" snapToObjects="1">
      <p:cViewPr varScale="1">
        <p:scale>
          <a:sx n="102" d="100"/>
          <a:sy n="102" d="100"/>
        </p:scale>
        <p:origin x="96" y="74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6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12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12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12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12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9F4C8E7-158D-CA4B-AC0C-C0503140F3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83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12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12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76788"/>
            <a:ext cx="5335588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12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12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0706CD-3DFC-424C-BE4C-F65AE7CD15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210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5309" algn="l" defTabSz="914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71" algn="l" defTabSz="914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32" algn="l" defTabSz="914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94" algn="l" defTabSz="914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http://krannert.purdue.edu/news/press/Logo.asp</a:t>
            </a:r>
          </a:p>
        </p:txBody>
      </p:sp>
    </p:spTree>
    <p:extLst>
      <p:ext uri="{BB962C8B-B14F-4D97-AF65-F5344CB8AC3E}">
        <p14:creationId xmlns:p14="http://schemas.microsoft.com/office/powerpoint/2010/main" val="1903932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35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18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90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48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Zástupný symbol obrazu snímky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57188" y="1239838"/>
            <a:ext cx="5954712" cy="33512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2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6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62950" y="534988"/>
            <a:ext cx="461963" cy="442912"/>
          </a:xfrm>
          <a:prstGeom prst="wedgeRectCallou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3EFDD-9F61-C346-B62A-2E82BD46DB4B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010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6192000" y="1504952"/>
            <a:ext cx="270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86279" y="1504952"/>
            <a:ext cx="270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6"/>
          <p:cNvSpPr>
            <a:spLocks noGrp="1"/>
          </p:cNvSpPr>
          <p:nvPr>
            <p:ph sz="quarter" idx="20"/>
          </p:nvPr>
        </p:nvSpPr>
        <p:spPr>
          <a:xfrm>
            <a:off x="3239140" y="1504952"/>
            <a:ext cx="2700000" cy="1723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6"/>
          <p:cNvSpPr>
            <a:spLocks noGrp="1"/>
          </p:cNvSpPr>
          <p:nvPr>
            <p:ph sz="quarter" idx="22"/>
          </p:nvPr>
        </p:nvSpPr>
        <p:spPr>
          <a:xfrm>
            <a:off x="6192000" y="3333754"/>
            <a:ext cx="270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23"/>
          </p:nvPr>
        </p:nvSpPr>
        <p:spPr>
          <a:xfrm>
            <a:off x="286279" y="3333754"/>
            <a:ext cx="270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6"/>
          <p:cNvSpPr>
            <a:spLocks noGrp="1"/>
          </p:cNvSpPr>
          <p:nvPr>
            <p:ph sz="quarter" idx="24"/>
          </p:nvPr>
        </p:nvSpPr>
        <p:spPr>
          <a:xfrm>
            <a:off x="3239140" y="3333754"/>
            <a:ext cx="2700000" cy="9906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26"/>
          </p:nvPr>
        </p:nvSpPr>
        <p:spPr>
          <a:xfrm>
            <a:off x="8362950" y="534988"/>
            <a:ext cx="461963" cy="442912"/>
          </a:xfrm>
          <a:prstGeom prst="wedgeRectCallou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899E8-EB20-4A43-8E78-AEA00BFE5A2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70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6"/>
          <p:cNvSpPr>
            <a:spLocks noGrp="1"/>
          </p:cNvSpPr>
          <p:nvPr>
            <p:ph sz="quarter" idx="14"/>
          </p:nvPr>
        </p:nvSpPr>
        <p:spPr>
          <a:xfrm>
            <a:off x="3778500" y="1504955"/>
            <a:ext cx="1620000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16"/>
          <p:cNvSpPr>
            <a:spLocks noGrp="1"/>
          </p:cNvSpPr>
          <p:nvPr>
            <p:ph sz="quarter" idx="19"/>
          </p:nvPr>
        </p:nvSpPr>
        <p:spPr>
          <a:xfrm>
            <a:off x="286294" y="1504955"/>
            <a:ext cx="1618723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6"/>
          <p:cNvSpPr>
            <a:spLocks noGrp="1"/>
          </p:cNvSpPr>
          <p:nvPr>
            <p:ph sz="quarter" idx="20"/>
          </p:nvPr>
        </p:nvSpPr>
        <p:spPr>
          <a:xfrm>
            <a:off x="2031749" y="1504955"/>
            <a:ext cx="1620000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6"/>
          <p:cNvSpPr>
            <a:spLocks noGrp="1"/>
          </p:cNvSpPr>
          <p:nvPr>
            <p:ph sz="quarter" idx="25"/>
          </p:nvPr>
        </p:nvSpPr>
        <p:spPr>
          <a:xfrm>
            <a:off x="5525251" y="1504955"/>
            <a:ext cx="1620000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6"/>
          <p:cNvSpPr>
            <a:spLocks noGrp="1"/>
          </p:cNvSpPr>
          <p:nvPr>
            <p:ph sz="quarter" idx="27"/>
          </p:nvPr>
        </p:nvSpPr>
        <p:spPr>
          <a:xfrm>
            <a:off x="7272000" y="1504955"/>
            <a:ext cx="1620000" cy="1447800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marL="45694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marL="913911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marL="1370867" indent="0">
              <a:lnSpc>
                <a:spcPct val="120000"/>
              </a:lnSpc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marL="1827821" indent="0">
              <a:lnSpc>
                <a:spcPct val="120000"/>
              </a:lnSpc>
              <a:buFont typeface="Arial"/>
              <a:buNone/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285762" y="2925294"/>
            <a:ext cx="1618723" cy="484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286294" y="3409970"/>
            <a:ext cx="1618723" cy="897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2031234" y="2925294"/>
            <a:ext cx="1618723" cy="484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031762" y="3409970"/>
            <a:ext cx="1618723" cy="897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79794" y="2925294"/>
            <a:ext cx="1618723" cy="484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80322" y="3409970"/>
            <a:ext cx="1618723" cy="897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525262" y="2925294"/>
            <a:ext cx="1618723" cy="484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5525794" y="3409970"/>
            <a:ext cx="1618723" cy="897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7273294" y="2925294"/>
            <a:ext cx="1618723" cy="484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80979" tIns="161960" rIns="80979" bIns="0"/>
          <a:lstStyle>
            <a:lvl1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1pPr>
            <a:lvl2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2pPr>
            <a:lvl3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3pPr>
            <a:lvl4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4pPr>
            <a:lvl5pPr algn="ctr">
              <a:defRPr sz="1200">
                <a:ln>
                  <a:noFill/>
                </a:ln>
                <a:solidFill>
                  <a:schemeClr val="accent2"/>
                </a:solidFill>
                <a:latin typeface="+mj-lt"/>
                <a:cs typeface="Robot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7273819" y="3409970"/>
            <a:ext cx="1618723" cy="897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161960" tIns="53987" rIns="161960" bIns="161960"/>
          <a:lstStyle>
            <a:lvl1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1pPr>
            <a:lvl2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2pPr>
            <a:lvl3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3pPr>
            <a:lvl4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4pPr>
            <a:lvl5pPr algn="ctr">
              <a:lnSpc>
                <a:spcPct val="120000"/>
              </a:lnSpc>
              <a:defRPr sz="1000">
                <a:ln>
                  <a:noFill/>
                </a:ln>
                <a:solidFill>
                  <a:schemeClr val="tx1"/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38"/>
          </p:nvPr>
        </p:nvSpPr>
        <p:spPr>
          <a:xfrm>
            <a:off x="8362950" y="534988"/>
            <a:ext cx="461963" cy="442912"/>
          </a:xfrm>
          <a:prstGeom prst="wedgeRectCallou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0DD2B-FAFB-8843-8138-21C2362855B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3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705350"/>
            <a:ext cx="9144000" cy="43815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Title Placeholder 38"/>
          <p:cNvSpPr>
            <a:spLocks noGrp="1"/>
          </p:cNvSpPr>
          <p:nvPr>
            <p:ph type="title"/>
          </p:nvPr>
        </p:nvSpPr>
        <p:spPr bwMode="auto">
          <a:xfrm>
            <a:off x="252413" y="585470"/>
            <a:ext cx="79009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0" rIns="68564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FDEEA-1A25-4A27-93BD-5D6D810CAC0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8578" y="4752389"/>
            <a:ext cx="933460" cy="3482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8" r:id="rId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kern="1200">
          <a:solidFill>
            <a:schemeClr val="accent1"/>
          </a:solidFill>
          <a:latin typeface="Roboto Light"/>
          <a:ea typeface="ＭＳ Ｐゴシック" charset="0"/>
          <a:cs typeface="Roboto Light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9pPr>
    </p:titleStyle>
    <p:bodyStyle>
      <a:lvl1pPr marL="342900" indent="-342900" algn="l" defTabSz="9128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1pPr>
      <a:lvl2pPr marL="455613" indent="1588" algn="l" defTabSz="9128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2pPr>
      <a:lvl3pPr marL="912813" indent="1588" algn="l" defTabSz="9128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3pPr>
      <a:lvl4pPr marL="1370013" indent="1588" algn="l" defTabSz="9128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4pPr>
      <a:lvl5pPr marL="1827213" indent="1588" algn="l" defTabSz="9128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5pPr>
      <a:lvl6pPr marL="2513249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06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60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16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7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1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67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21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75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23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80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34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Placeholder 38"/>
          <p:cNvSpPr>
            <a:spLocks noGrp="1"/>
          </p:cNvSpPr>
          <p:nvPr>
            <p:ph type="title"/>
          </p:nvPr>
        </p:nvSpPr>
        <p:spPr bwMode="auto">
          <a:xfrm>
            <a:off x="982663" y="819150"/>
            <a:ext cx="71707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0" rIns="68564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556" name="Text Placeholder 40"/>
          <p:cNvSpPr>
            <a:spLocks noGrp="1"/>
          </p:cNvSpPr>
          <p:nvPr>
            <p:ph type="body" idx="1"/>
          </p:nvPr>
        </p:nvSpPr>
        <p:spPr bwMode="auto">
          <a:xfrm>
            <a:off x="252413" y="1276350"/>
            <a:ext cx="8639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64" tIns="34281" rIns="68564" bIns="342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8"/>
          <p:cNvSpPr txBox="1">
            <a:spLocks/>
          </p:cNvSpPr>
          <p:nvPr/>
        </p:nvSpPr>
        <p:spPr>
          <a:xfrm>
            <a:off x="982663" y="427038"/>
            <a:ext cx="7170737" cy="392112"/>
          </a:xfrm>
          <a:prstGeom prst="rect">
            <a:avLst/>
          </a:prstGeom>
        </p:spPr>
        <p:txBody>
          <a:bodyPr lIns="91418" tIns="45708" rIns="91418" bIns="45708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2000" b="0" i="0" cap="all" dirty="0" smtClean="0">
                <a:solidFill>
                  <a:schemeClr val="accent2"/>
                </a:solidFill>
                <a:latin typeface="Roboto Black"/>
                <a:ea typeface="+mj-ea"/>
                <a:cs typeface="Roboto Black"/>
              </a:defRPr>
            </a:lvl1pPr>
          </a:lstStyle>
          <a:p>
            <a:pPr algn="ctr" defTabSz="914124" fontAlgn="auto">
              <a:spcAft>
                <a:spcPts val="0"/>
              </a:spcAft>
              <a:defRPr/>
            </a:pPr>
            <a:r>
              <a:rPr lang="x-none"/>
              <a:t>BASIC</a:t>
            </a:r>
            <a:endParaRPr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62950" y="534988"/>
            <a:ext cx="461963" cy="442912"/>
          </a:xfrm>
          <a:prstGeom prst="wedgeRectCallout">
            <a:avLst/>
          </a:prstGeom>
          <a:noFill/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lvl1pPr defTabSz="685783" fontAlgn="auto">
              <a:spcBef>
                <a:spcPts val="0"/>
              </a:spcBef>
              <a:spcAft>
                <a:spcPts val="0"/>
              </a:spcAft>
              <a:defRPr lang="en-US" sz="11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</a:lstStyle>
          <a:p>
            <a:pPr>
              <a:defRPr/>
            </a:pPr>
            <a:fld id="{F74FE52B-F7AE-434D-9FAE-1D0D4FC069F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hf hdr="0" dt="0"/>
  <p:txStyles>
    <p:titleStyle>
      <a:lvl1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2800" kern="1200">
          <a:solidFill>
            <a:schemeClr val="accent1"/>
          </a:solidFill>
          <a:latin typeface="Roboto Light"/>
          <a:ea typeface="ＭＳ Ｐゴシック" charset="0"/>
          <a:cs typeface="Roboto Light"/>
        </a:defRPr>
      </a:lvl1pPr>
      <a:lvl2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2pPr>
      <a:lvl3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3pPr>
      <a:lvl4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4pPr>
      <a:lvl5pPr algn="ctr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5pPr>
      <a:lvl6pPr marL="457200" algn="ctr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6pPr>
      <a:lvl7pPr marL="914400" algn="ctr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7pPr>
      <a:lvl8pPr marL="1371600" algn="ctr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8pPr>
      <a:lvl9pPr marL="1828800" algn="ctr" defTabSz="912813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Roboto Light" charset="0"/>
          <a:ea typeface="ＭＳ Ｐゴシック" charset="0"/>
        </a:defRPr>
      </a:lvl9pPr>
    </p:titleStyle>
    <p:bodyStyle>
      <a:lvl1pPr marL="342900" indent="-342900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1pPr>
      <a:lvl2pPr marL="4556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2pPr>
      <a:lvl3pPr marL="9128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3pPr>
      <a:lvl4pPr marL="13700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4pPr>
      <a:lvl5pPr marL="1827213" indent="1588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defRPr sz="1000" kern="1200">
          <a:solidFill>
            <a:schemeClr val="tx1"/>
          </a:solidFill>
          <a:latin typeface="Roboto Light"/>
          <a:ea typeface="ＭＳ Ｐゴシック" charset="0"/>
          <a:cs typeface="Roboto Light"/>
        </a:defRPr>
      </a:lvl5pPr>
      <a:lvl6pPr marL="2513249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06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160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16" indent="-228476" algn="l" defTabSz="9139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47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11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67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21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75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23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680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34" algn="l" defTabSz="9139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g"/><Relationship Id="rId5" Type="http://schemas.openxmlformats.org/officeDocument/2006/relationships/hyperlink" Target="MatthewALanham.com" TargetMode="External"/><Relationship Id="rId4" Type="http://schemas.openxmlformats.org/officeDocument/2006/relationships/hyperlink" Target="https://krannert.purdue.edu/masters/programs/business-analytics-and-information-manageme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3AE5B7E-DAD1-42FC-A367-B74801B0F26A}"/>
              </a:ext>
            </a:extLst>
          </p:cNvPr>
          <p:cNvSpPr/>
          <p:nvPr/>
        </p:nvSpPr>
        <p:spPr>
          <a:xfrm>
            <a:off x="-3" y="3580453"/>
            <a:ext cx="91440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Professor Matthew Lanham</a:t>
            </a:r>
          </a:p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Academic Director,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boto Light" charset="0"/>
                <a:ea typeface="ＭＳ Ｐゴシック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 BAIM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Program</a:t>
            </a:r>
          </a:p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Associate Director of Student Engagements, </a:t>
            </a:r>
          </a:p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Light" charset="0"/>
                <a:ea typeface="ＭＳ Ｐゴシック" charset="0"/>
              </a:rPr>
              <a:t>Krenicki Center for Business Analytics &amp; Machine Learning</a:t>
            </a:r>
          </a:p>
          <a:p>
            <a:pPr marL="0" marR="0" lvl="0" indent="0" algn="ctr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accent2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MatthewALanham.com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Roboto Light" charset="0"/>
              <a:ea typeface="ＭＳ Ｐゴシック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27F138-8DA8-4826-AD47-F1A486ABC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5325" y="2379075"/>
            <a:ext cx="2393344" cy="1087884"/>
          </a:xfrm>
          <a:prstGeom prst="rect">
            <a:avLst/>
          </a:prstGeom>
        </p:spPr>
      </p:pic>
      <p:sp>
        <p:nvSpPr>
          <p:cNvPr id="5" name="Nadpis 5">
            <a:extLst>
              <a:ext uri="{FF2B5EF4-FFF2-40B4-BE49-F238E27FC236}">
                <a16:creationId xmlns:a16="http://schemas.microsoft.com/office/drawing/2014/main" id="{70FBC63F-BF30-4237-9614-E7D39EDEC8D5}"/>
              </a:ext>
            </a:extLst>
          </p:cNvPr>
          <p:cNvSpPr txBox="1">
            <a:spLocks/>
          </p:cNvSpPr>
          <p:nvPr/>
        </p:nvSpPr>
        <p:spPr bwMode="auto">
          <a:xfrm>
            <a:off x="205740" y="211345"/>
            <a:ext cx="8755380" cy="228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64" tIns="34281" rIns="68564" bIns="34281" numCol="1" anchor="ctr" anchorCtr="0" compatLnSpc="1">
            <a:prstTxWarp prst="textNoShape">
              <a:avLst/>
            </a:prstTxWarp>
          </a:bodyPr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lang="en-US" sz="2800" kern="1200">
                <a:solidFill>
                  <a:schemeClr val="accent2"/>
                </a:solidFill>
                <a:latin typeface="Roboto Light"/>
                <a:ea typeface="ＭＳ Ｐゴシック" charset="0"/>
                <a:cs typeface="Roboto Light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Roboto Light" charset="0"/>
                <a:ea typeface="ＭＳ Ｐゴシック" charset="0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Roboto Light" charset="0"/>
                <a:ea typeface="ＭＳ Ｐゴシック" charset="0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Roboto Light" charset="0"/>
                <a:ea typeface="ＭＳ Ｐゴシック" charset="0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Roboto Light" charset="0"/>
                <a:ea typeface="ＭＳ Ｐゴシック" charset="0"/>
              </a:defRPr>
            </a:lvl5pPr>
            <a:lvl6pPr marL="457200" algn="ctr" defTabSz="45561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Roboto Light" charset="0"/>
                <a:ea typeface="ＭＳ Ｐゴシック" charset="0"/>
              </a:defRPr>
            </a:lvl6pPr>
            <a:lvl7pPr marL="914400" algn="ctr" defTabSz="45561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Roboto Light" charset="0"/>
                <a:ea typeface="ＭＳ Ｐゴシック" charset="0"/>
              </a:defRPr>
            </a:lvl7pPr>
            <a:lvl8pPr marL="1371600" algn="ctr" defTabSz="45561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Roboto Light" charset="0"/>
                <a:ea typeface="ＭＳ Ｐゴシック" charset="0"/>
              </a:defRPr>
            </a:lvl8pPr>
            <a:lvl9pPr marL="1828800" algn="ctr" defTabSz="455613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Roboto Light" charset="0"/>
                <a:ea typeface="ＭＳ Ｐゴシック" charset="0"/>
              </a:defRPr>
            </a:lvl9pPr>
          </a:lstStyle>
          <a:p>
            <a:pPr marL="0" marR="0" lvl="0" indent="0" algn="ctr" defTabSz="9128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 Light"/>
                <a:ea typeface="ＭＳ Ｐゴシック" charset="0"/>
              </a:rPr>
              <a:t>Window Manufacturing</a:t>
            </a:r>
          </a:p>
        </p:txBody>
      </p:sp>
    </p:spTree>
    <p:extLst>
      <p:ext uri="{BB962C8B-B14F-4D97-AF65-F5344CB8AC3E}">
        <p14:creationId xmlns:p14="http://schemas.microsoft.com/office/powerpoint/2010/main" val="30810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"/>
          <p:cNvSpPr>
            <a:spLocks noGrp="1"/>
          </p:cNvSpPr>
          <p:nvPr>
            <p:ph type="title"/>
          </p:nvPr>
        </p:nvSpPr>
        <p:spPr>
          <a:xfrm>
            <a:off x="252413" y="158279"/>
            <a:ext cx="8763697" cy="381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916621"/>
                </a:solidFill>
                <a:latin typeface="+mj-lt"/>
              </a:rPr>
              <a:t>Example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11" name="Content 1"/>
          <p:cNvSpPr/>
          <p:nvPr/>
        </p:nvSpPr>
        <p:spPr>
          <a:xfrm>
            <a:off x="252411" y="539279"/>
            <a:ext cx="87636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just"/>
            <a:r>
              <a:rPr lang="en-US" dirty="0">
                <a:solidFill>
                  <a:schemeClr val="tx2"/>
                </a:solidFill>
                <a:latin typeface="+mj-lt"/>
                <a:cs typeface="Roboto Light"/>
              </a:rPr>
              <a:t>Imagine you are a process engineer at a window manufacturing company. Glass is shipped from different suppliers, and various processes occur at your company to distribute the windows to distributors.</a:t>
            </a:r>
          </a:p>
        </p:txBody>
      </p:sp>
      <p:sp>
        <p:nvSpPr>
          <p:cNvPr id="8" name="Slide Number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D930DD2B-FAFB-8843-8138-21C2362855B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C470041-2D24-4878-AA02-9DFFB4DD1CF3}"/>
              </a:ext>
            </a:extLst>
          </p:cNvPr>
          <p:cNvSpPr txBox="1">
            <a:spLocks/>
          </p:cNvSpPr>
          <p:nvPr/>
        </p:nvSpPr>
        <p:spPr>
          <a:xfrm>
            <a:off x="0" y="4708516"/>
            <a:ext cx="9144000" cy="434984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</a:rPr>
              <a:t>Data Mining &amp; Predictive Analytics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13D00D-1D36-43FE-8A55-1E86FA095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93" y="1451779"/>
            <a:ext cx="7437664" cy="290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7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"/>
          <p:cNvSpPr>
            <a:spLocks noGrp="1"/>
          </p:cNvSpPr>
          <p:nvPr>
            <p:ph type="title"/>
          </p:nvPr>
        </p:nvSpPr>
        <p:spPr>
          <a:xfrm>
            <a:off x="252413" y="158279"/>
            <a:ext cx="8763697" cy="381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916621"/>
                </a:solidFill>
                <a:latin typeface="+mj-lt"/>
              </a:rPr>
              <a:t>Example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11" name="Content 1"/>
          <p:cNvSpPr/>
          <p:nvPr/>
        </p:nvSpPr>
        <p:spPr>
          <a:xfrm>
            <a:off x="252411" y="539279"/>
            <a:ext cx="8763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just"/>
            <a:r>
              <a:rPr lang="en-US" dirty="0">
                <a:solidFill>
                  <a:schemeClr val="tx2"/>
                </a:solidFill>
                <a:latin typeface="+mj-lt"/>
                <a:cs typeface="Roboto Light"/>
              </a:rPr>
              <a:t>Complications in our process.</a:t>
            </a:r>
          </a:p>
        </p:txBody>
      </p:sp>
      <p:sp>
        <p:nvSpPr>
          <p:cNvPr id="8" name="Slide Number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D930DD2B-FAFB-8843-8138-21C2362855B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C470041-2D24-4878-AA02-9DFFB4DD1CF3}"/>
              </a:ext>
            </a:extLst>
          </p:cNvPr>
          <p:cNvSpPr txBox="1">
            <a:spLocks/>
          </p:cNvSpPr>
          <p:nvPr/>
        </p:nvSpPr>
        <p:spPr>
          <a:xfrm>
            <a:off x="0" y="4708516"/>
            <a:ext cx="9144000" cy="434984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</a:rPr>
              <a:t>Data Mining &amp; Predictive Analytics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1DCD2-8DC2-4669-AF87-9214B66E8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3" y="975852"/>
            <a:ext cx="8312273" cy="35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6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"/>
          <p:cNvSpPr>
            <a:spLocks noGrp="1"/>
          </p:cNvSpPr>
          <p:nvPr>
            <p:ph type="title"/>
          </p:nvPr>
        </p:nvSpPr>
        <p:spPr>
          <a:xfrm>
            <a:off x="252413" y="158279"/>
            <a:ext cx="8763697" cy="381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916621"/>
                </a:solidFill>
                <a:latin typeface="+mj-lt"/>
              </a:rPr>
              <a:t>Example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11" name="Content 1"/>
          <p:cNvSpPr/>
          <p:nvPr/>
        </p:nvSpPr>
        <p:spPr>
          <a:xfrm>
            <a:off x="252411" y="539279"/>
            <a:ext cx="8763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just"/>
            <a:r>
              <a:rPr lang="en-US" dirty="0">
                <a:solidFill>
                  <a:schemeClr val="tx2"/>
                </a:solidFill>
                <a:latin typeface="+mj-lt"/>
                <a:cs typeface="Roboto Light"/>
              </a:rPr>
              <a:t>Data that has been collected.</a:t>
            </a:r>
          </a:p>
        </p:txBody>
      </p:sp>
      <p:sp>
        <p:nvSpPr>
          <p:cNvPr id="8" name="Slide Number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D930DD2B-FAFB-8843-8138-21C2362855B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C470041-2D24-4878-AA02-9DFFB4DD1CF3}"/>
              </a:ext>
            </a:extLst>
          </p:cNvPr>
          <p:cNvSpPr txBox="1">
            <a:spLocks/>
          </p:cNvSpPr>
          <p:nvPr/>
        </p:nvSpPr>
        <p:spPr>
          <a:xfrm>
            <a:off x="0" y="4708516"/>
            <a:ext cx="9144000" cy="434984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</a:rPr>
              <a:t>Data Mining &amp; Predictive Analytics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9798D9-1EBE-44B2-BFDF-FC5FA6082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97" y="1114294"/>
            <a:ext cx="8360229" cy="301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3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"/>
          <p:cNvSpPr>
            <a:spLocks noGrp="1"/>
          </p:cNvSpPr>
          <p:nvPr>
            <p:ph type="title"/>
          </p:nvPr>
        </p:nvSpPr>
        <p:spPr>
          <a:xfrm>
            <a:off x="252413" y="158279"/>
            <a:ext cx="8763697" cy="381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916621"/>
                </a:solidFill>
                <a:latin typeface="+mj-lt"/>
              </a:rPr>
              <a:t>Data Dictionary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8" name="Slide Number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D930DD2B-FAFB-8843-8138-21C2362855B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C470041-2D24-4878-AA02-9DFFB4DD1CF3}"/>
              </a:ext>
            </a:extLst>
          </p:cNvPr>
          <p:cNvSpPr txBox="1">
            <a:spLocks/>
          </p:cNvSpPr>
          <p:nvPr/>
        </p:nvSpPr>
        <p:spPr>
          <a:xfrm>
            <a:off x="0" y="4708516"/>
            <a:ext cx="9144000" cy="434984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</a:rPr>
              <a:t>Data Mining &amp; Predictive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B806D-2C33-4727-9269-E97B65DB7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14" y="549951"/>
            <a:ext cx="8385771" cy="404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5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"/>
          <p:cNvSpPr>
            <a:spLocks noGrp="1"/>
          </p:cNvSpPr>
          <p:nvPr>
            <p:ph type="title"/>
          </p:nvPr>
        </p:nvSpPr>
        <p:spPr>
          <a:xfrm>
            <a:off x="252413" y="158279"/>
            <a:ext cx="8763697" cy="381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916621"/>
                </a:solidFill>
                <a:latin typeface="+mj-lt"/>
              </a:rPr>
              <a:t>Example: Business Problem to Analytics Problem</a:t>
            </a:r>
            <a:endParaRPr b="1" dirty="0">
              <a:solidFill>
                <a:srgbClr val="916621"/>
              </a:solidFill>
              <a:latin typeface="+mj-lt"/>
            </a:endParaRPr>
          </a:p>
        </p:txBody>
      </p:sp>
      <p:sp>
        <p:nvSpPr>
          <p:cNvPr id="11" name="Content 1"/>
          <p:cNvSpPr/>
          <p:nvPr/>
        </p:nvSpPr>
        <p:spPr>
          <a:xfrm>
            <a:off x="252411" y="539279"/>
            <a:ext cx="87636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just"/>
            <a:r>
              <a:rPr lang="en-US" b="1" dirty="0">
                <a:solidFill>
                  <a:schemeClr val="tx2"/>
                </a:solidFill>
                <a:latin typeface="+mj-lt"/>
                <a:cs typeface="Roboto Light"/>
              </a:rPr>
              <a:t>Business Problem: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  <a:cs typeface="Roboto Light"/>
              </a:rPr>
              <a:t>We know the number of broken windows per batch and features about those windows and their process. </a:t>
            </a:r>
            <a:r>
              <a:rPr lang="en-US" dirty="0">
                <a:solidFill>
                  <a:schemeClr val="tx2"/>
                </a:solidFill>
                <a:cs typeface="Roboto Light"/>
              </a:rPr>
              <a:t>Find process settings that decrease breakage.</a:t>
            </a:r>
            <a:r>
              <a:rPr lang="en-US" dirty="0">
                <a:solidFill>
                  <a:schemeClr val="tx2"/>
                </a:solidFill>
                <a:latin typeface="+mj-lt"/>
                <a:cs typeface="Roboto Light"/>
              </a:rPr>
              <a:t> </a:t>
            </a:r>
          </a:p>
          <a:p>
            <a:pPr marL="0" lvl="1" indent="0" algn="just"/>
            <a:endParaRPr lang="en-US" dirty="0">
              <a:solidFill>
                <a:schemeClr val="tx2"/>
              </a:solidFill>
              <a:latin typeface="+mj-lt"/>
              <a:cs typeface="Roboto Light"/>
            </a:endParaRPr>
          </a:p>
          <a:p>
            <a:pPr marL="0" lvl="1" indent="0" algn="just"/>
            <a:r>
              <a:rPr lang="en-US" b="1" dirty="0">
                <a:solidFill>
                  <a:schemeClr val="tx2"/>
                </a:solidFill>
                <a:latin typeface="+mj-lt"/>
                <a:cs typeface="Roboto Light"/>
              </a:rPr>
              <a:t>Analytics Problem: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  <a:cs typeface="Roboto Light"/>
              </a:rPr>
              <a:t>Here we have a measured target variable (Y). We can start thinking this problem might lend nicely to a predictive model where we make predictions about the breakage rate?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  <a:cs typeface="Roboto Light"/>
              </a:rPr>
              <a:t>A predictive model would allow us to </a:t>
            </a:r>
            <a:r>
              <a:rPr lang="en-US" b="1" dirty="0">
                <a:solidFill>
                  <a:srgbClr val="0070C0"/>
                </a:solidFill>
                <a:latin typeface="+mj-lt"/>
                <a:cs typeface="Roboto Light"/>
              </a:rPr>
              <a:t>predict</a:t>
            </a:r>
            <a:r>
              <a:rPr lang="en-US" b="1" dirty="0">
                <a:solidFill>
                  <a:schemeClr val="tx2"/>
                </a:solidFill>
                <a:latin typeface="+mj-lt"/>
                <a:cs typeface="Roboto Light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Roboto Light"/>
              </a:rPr>
              <a:t>under various scenarios what is likely to break for planning purposes in the future. Also, since we want to decrease breakage, make </a:t>
            </a:r>
            <a:r>
              <a:rPr lang="en-US" b="1" dirty="0">
                <a:solidFill>
                  <a:srgbClr val="0070C0"/>
                </a:solidFill>
                <a:latin typeface="+mj-lt"/>
                <a:cs typeface="Roboto Light"/>
              </a:rPr>
              <a:t>inferences</a:t>
            </a:r>
            <a:r>
              <a:rPr lang="en-US" dirty="0">
                <a:solidFill>
                  <a:schemeClr val="tx2"/>
                </a:solidFill>
                <a:latin typeface="+mj-lt"/>
                <a:cs typeface="Roboto Light"/>
              </a:rPr>
              <a:t> about which process is contributing most to breakage so we can try to reduce that (set the right settings) if possible.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  <a:cs typeface="Roboto Light"/>
              </a:rPr>
              <a:t>Lets try two predictive approaches.</a:t>
            </a:r>
          </a:p>
          <a:p>
            <a:pPr marL="800100" lvl="2" indent="-342900" algn="just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+mj-lt"/>
                <a:cs typeface="Roboto Light"/>
              </a:rPr>
              <a:t>Make it a classification-type problem – predict pass/fail</a:t>
            </a:r>
          </a:p>
          <a:p>
            <a:pPr marL="800100" lvl="2" indent="-342900" algn="just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+mj-lt"/>
                <a:cs typeface="Roboto Light"/>
              </a:rPr>
              <a:t>Make it a regression-type problem – predict Breakage Rate</a:t>
            </a:r>
          </a:p>
        </p:txBody>
      </p:sp>
      <p:sp>
        <p:nvSpPr>
          <p:cNvPr id="8" name="Slide Number"/>
          <p:cNvSpPr txBox="1">
            <a:spLocks/>
          </p:cNvSpPr>
          <p:nvPr/>
        </p:nvSpPr>
        <p:spPr>
          <a:xfrm>
            <a:off x="8724226" y="4775757"/>
            <a:ext cx="291884" cy="242103"/>
          </a:xfrm>
          <a:prstGeom prst="wedgeRectCallout">
            <a:avLst/>
          </a:prstGeom>
          <a:solidFill>
            <a:schemeClr val="bg1"/>
          </a:solidFill>
          <a:ln w="12700" cmpd="sng">
            <a:solidFill>
              <a:srgbClr val="916621"/>
            </a:solidFill>
          </a:ln>
        </p:spPr>
        <p:txBody>
          <a:bodyPr wrap="none" lIns="143963" tIns="134997" rIns="143963" bIns="134997" anchor="ctr" anchorCtr="1">
            <a:spAutoFit/>
          </a:bodyPr>
          <a:lstStyle>
            <a:defPPr>
              <a:defRPr lang="en-US"/>
            </a:defPPr>
            <a:lvl1pPr algn="l" defTabSz="685783" rtl="0" fontAlgn="auto">
              <a:spcBef>
                <a:spcPts val="0"/>
              </a:spcBef>
              <a:spcAft>
                <a:spcPts val="0"/>
              </a:spcAft>
              <a:defRPr lang="en-US" sz="1100" kern="1200">
                <a:ln>
                  <a:noFill/>
                </a:ln>
                <a:solidFill>
                  <a:srgbClr val="916621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D930DD2B-FAFB-8843-8138-21C2362855B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C470041-2D24-4878-AA02-9DFFB4DD1CF3}"/>
              </a:ext>
            </a:extLst>
          </p:cNvPr>
          <p:cNvSpPr txBox="1">
            <a:spLocks/>
          </p:cNvSpPr>
          <p:nvPr/>
        </p:nvSpPr>
        <p:spPr>
          <a:xfrm>
            <a:off x="0" y="4708516"/>
            <a:ext cx="9144000" cy="434984"/>
          </a:xfrm>
          <a:prstGeom prst="rect">
            <a:avLst/>
          </a:prstGeom>
        </p:spPr>
        <p:txBody>
          <a:bodyPr vert="horz" lIns="68564" tIns="0" rIns="68564" bIns="0" anchor="ctr" anchorCtr="0">
            <a:noAutofit/>
          </a:bodyPr>
          <a:lstStyle>
            <a:defPPr>
              <a:defRPr lang="en-US"/>
            </a:defPPr>
            <a:lvl1pPr algn="r" defTabSz="914124" rtl="0" fontAlgn="auto">
              <a:spcBef>
                <a:spcPts val="0"/>
              </a:spcBef>
              <a:spcAft>
                <a:spcPts val="0"/>
              </a:spcAft>
              <a:defRPr sz="1000" i="0" u="none" kern="1200" spc="0">
                <a:solidFill>
                  <a:schemeClr val="accent3"/>
                </a:solidFill>
                <a:latin typeface="Roboto Light"/>
                <a:ea typeface="+mn-ea"/>
                <a:cs typeface="Roboto Light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 Light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chemeClr val="accent2"/>
                </a:solidFill>
              </a:rPr>
              <a:t>Data Mining &amp; 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400987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>
</file>

<file path=ppt/theme/theme1.xml><?xml version="1.0" encoding="utf-8"?>
<a:theme xmlns:a="http://schemas.openxmlformats.org/drawingml/2006/main" name="PowerPoint-PurdueTemplate">
  <a:themeElements>
    <a:clrScheme name="Custom 3">
      <a:dk1>
        <a:srgbClr val="787878"/>
      </a:dk1>
      <a:lt1>
        <a:srgbClr val="FFFFFF"/>
      </a:lt1>
      <a:dk2>
        <a:srgbClr val="1A1A1A"/>
      </a:dk2>
      <a:lt2>
        <a:srgbClr val="FFFFFF"/>
      </a:lt2>
      <a:accent1>
        <a:srgbClr val="1A1A1A"/>
      </a:accent1>
      <a:accent2>
        <a:srgbClr val="FACE0E"/>
      </a:accent2>
      <a:accent3>
        <a:srgbClr val="BFBFBF"/>
      </a:accent3>
      <a:accent4>
        <a:srgbClr val="5C5C5C"/>
      </a:accent4>
      <a:accent5>
        <a:srgbClr val="808080"/>
      </a:accent5>
      <a:accent6>
        <a:srgbClr val="999999"/>
      </a:accent6>
      <a:hlink>
        <a:srgbClr val="0070C0"/>
      </a:hlink>
      <a:folHlink>
        <a:srgbClr val="BFBFBF"/>
      </a:folHlink>
    </a:clrScheme>
    <a:fontScheme name="Office 2">
      <a:majorFont>
        <a:latin typeface="Robot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Robot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mmit-01" id="{839AE325-EC27-41C2-BB25-10380FDE0E63}" vid="{E1FF81CA-314F-4FFD-8BAF-9534A298B5B6}"/>
    </a:ext>
  </a:extLst>
</a:theme>
</file>

<file path=ppt/theme/theme2.xml><?xml version="1.0" encoding="utf-8"?>
<a:theme xmlns:a="http://schemas.openxmlformats.org/drawingml/2006/main" name="Basic Centered Master">
  <a:themeElements>
    <a:clrScheme name="Custom 1">
      <a:dk1>
        <a:srgbClr val="787878"/>
      </a:dk1>
      <a:lt1>
        <a:srgbClr val="FFFFFF"/>
      </a:lt1>
      <a:dk2>
        <a:srgbClr val="1A1A1A"/>
      </a:dk2>
      <a:lt2>
        <a:srgbClr val="FFFFFF"/>
      </a:lt2>
      <a:accent1>
        <a:srgbClr val="1A1A1A"/>
      </a:accent1>
      <a:accent2>
        <a:srgbClr val="916621"/>
      </a:accent2>
      <a:accent3>
        <a:srgbClr val="BFBFBF"/>
      </a:accent3>
      <a:accent4>
        <a:srgbClr val="5C5C5C"/>
      </a:accent4>
      <a:accent5>
        <a:srgbClr val="808080"/>
      </a:accent5>
      <a:accent6>
        <a:srgbClr val="999999"/>
      </a:accent6>
      <a:hlink>
        <a:srgbClr val="916621"/>
      </a:hlink>
      <a:folHlink>
        <a:srgbClr val="BFBFBF"/>
      </a:folHlink>
    </a:clrScheme>
    <a:fontScheme name="Office 2">
      <a:majorFont>
        <a:latin typeface="Robot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Roboto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mmit-01" id="{839AE325-EC27-41C2-BB25-10380FDE0E63}" vid="{E1FF81CA-314F-4FFD-8BAF-9534A298B5B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PowerPoint-PurdueTemplate.pot</Template>
  <TotalTime>11796</TotalTime>
  <Words>275</Words>
  <Application>Microsoft Office PowerPoint</Application>
  <PresentationFormat>On-screen Show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Roboto Black</vt:lpstr>
      <vt:lpstr>Roboto Light</vt:lpstr>
      <vt:lpstr>PowerPoint-PurdueTemplate</vt:lpstr>
      <vt:lpstr>Basic Centered Master</vt:lpstr>
      <vt:lpstr>PowerPoint Presentation</vt:lpstr>
      <vt:lpstr>Example</vt:lpstr>
      <vt:lpstr>Example</vt:lpstr>
      <vt:lpstr>Example</vt:lpstr>
      <vt:lpstr>Data Dictionary</vt:lpstr>
      <vt:lpstr>Example: Business Problem to Analytics Problem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Summit_1-PowerPoint-Template</dc:title>
  <dc:subject/>
  <dc:creator>GoaShape</dc:creator>
  <cp:keywords/>
  <dc:description/>
  <cp:lastModifiedBy>Lanham, Matthew A</cp:lastModifiedBy>
  <cp:revision>787</cp:revision>
  <cp:lastPrinted>2015-07-09T22:06:03Z</cp:lastPrinted>
  <dcterms:created xsi:type="dcterms:W3CDTF">2014-10-25T17:49:30Z</dcterms:created>
  <dcterms:modified xsi:type="dcterms:W3CDTF">2025-05-23T02:22:08Z</dcterms:modified>
  <cp:category>Light Blue</cp:category>
</cp:coreProperties>
</file>