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4" r:id="rId6"/>
    <p:sldId id="260" r:id="rId7"/>
    <p:sldId id="265" r:id="rId8"/>
    <p:sldId id="282" r:id="rId9"/>
    <p:sldId id="284" r:id="rId10"/>
    <p:sldId id="285" r:id="rId11"/>
    <p:sldId id="286" r:id="rId12"/>
    <p:sldId id="287" r:id="rId13"/>
    <p:sldId id="289" r:id="rId14"/>
    <p:sldId id="292" r:id="rId15"/>
    <p:sldId id="293" r:id="rId16"/>
    <p:sldId id="279" r:id="rId17"/>
    <p:sldId id="294" r:id="rId18"/>
    <p:sldId id="280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611" autoAdjust="0"/>
  </p:normalViewPr>
  <p:slideViewPr>
    <p:cSldViewPr snapToGrid="0">
      <p:cViewPr>
        <p:scale>
          <a:sx n="92" d="100"/>
          <a:sy n="92" d="100"/>
        </p:scale>
        <p:origin x="12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5/7/2021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and welcome to my presentation on US Healthcare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7864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We can safely Reject Null Hypothesis: claims by smokers are statistically greater than claims by non-smokers.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58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fail to reject the null hypothesis and can conclude that There is no difference between BMI of Female and BMI of Male.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379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</a:t>
            </a:r>
            <a:r>
              <a:rPr lang="en-US"/>
              <a:t>on this </a:t>
            </a:r>
            <a:r>
              <a:rPr lang="en-US" dirty="0"/>
              <a:t>research, here are my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563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concludes my presentation, feel free to ask any questions you may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goal of this analysis is to identify unbiased factors that contribute to disproportionally high utilization of medical insurance. By identifying these factors, I hope to provide solutions that will reduce cost as well as increase the quality of life and longevity of beneficiaries.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leveraging data and technology, the health care sector and its social care partners have an opportunity to improve the efficiency, effectiveness, and sustainability of efforts that address health-related needs as a regular component of health care delivery.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Data relating to patient health status, or the delivery of healthcare is routinely collected from a range of sources and is increasingly being used in clinical decision-making as well as after-care. Organizations are leveraging electronic health record data, patient registries, and mobile device information to better understand trends and outcomes, leading to improved preventative care. </a:t>
            </a:r>
          </a:p>
          <a:p>
            <a:endParaRPr lang="en-US" sz="1800" dirty="0"/>
          </a:p>
          <a:p>
            <a:r>
              <a:rPr lang="en-US" sz="1800" dirty="0"/>
              <a:t>It is important to note that the data does not include individuals over the age of 64 as they fall under the umbrella of Medicare, a government run national health insurance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These charts show the spread of the data.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Age of primary beneficiary lies approximately between 20 - 65 . Average Age is approximately 40.  Majority of beneficiaries are aged 18-20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is normally distributed;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Distribution of charges is unimodal and right skewed. Average cost incurred in claims is approximately $13,0000 and the highest charge is $63,770. There is a significant number of outliers at upper 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Beneficiaries have an average of one child.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65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7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Here I have created a dataset correlation matrix of all available fields. There appears to be some interesting phenomena going on between Charges &amp; Tobacco usage, Charges &amp; Age, and Charges &amp; BMI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45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10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 There appears to be some variability in the count of smokers by region.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77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194550" y="454784"/>
            <a:ext cx="5676382" cy="1887724"/>
          </a:xfrm>
          <a:noFill/>
        </p:spPr>
        <p:txBody>
          <a:bodyPr anchor="t"/>
          <a:lstStyle/>
          <a:p>
            <a:pPr algn="ctr"/>
            <a:r>
              <a:rPr lang="en-US" sz="4000" dirty="0"/>
              <a:t>U.S. Healthcare Utilization Analysis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 err="1"/>
              <a:t>Thinkful</a:t>
            </a:r>
            <a:r>
              <a:rPr lang="en-US" dirty="0"/>
              <a:t> | Capstone III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B3010E0-9257-495A-A4FF-8E30966A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538287"/>
            <a:ext cx="55721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42A9819-6845-451D-A6B6-1998ABB22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19" y="1538286"/>
            <a:ext cx="55721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CCBC4C-F614-4C22-B1B4-A7325E49BFF2}"/>
              </a:ext>
            </a:extLst>
          </p:cNvPr>
          <p:cNvSpPr txBox="1"/>
          <p:nvPr/>
        </p:nvSpPr>
        <p:spPr>
          <a:xfrm>
            <a:off x="249382" y="446809"/>
            <a:ext cx="116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Smoking and Obesity are directly proportional to the dollar amount of medical insurance claims. All things equal, a smoker with a higher BMI will cost more to insure than a non-smoker with the same BMI.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8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432000"/>
            <a:ext cx="10215639" cy="432000"/>
          </a:xfrm>
        </p:spPr>
        <p:txBody>
          <a:bodyPr/>
          <a:lstStyle/>
          <a:p>
            <a:r>
              <a:rPr lang="en-US" dirty="0"/>
              <a:t>Formulated Hypotheses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AAEA93-E8D0-4F8E-82C5-C06F8C550246}"/>
              </a:ext>
            </a:extLst>
          </p:cNvPr>
          <p:cNvSpPr txBox="1">
            <a:spLocks/>
          </p:cNvSpPr>
          <p:nvPr/>
        </p:nvSpPr>
        <p:spPr>
          <a:xfrm>
            <a:off x="432000" y="977397"/>
            <a:ext cx="5044126" cy="52795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/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B17D7-665C-4C8A-9CEB-B9E4EBA2BBFB}"/>
              </a:ext>
            </a:extLst>
          </p:cNvPr>
          <p:cNvSpPr txBox="1"/>
          <p:nvPr/>
        </p:nvSpPr>
        <p:spPr>
          <a:xfrm>
            <a:off x="270417" y="936301"/>
            <a:ext cx="562695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Prove (or disprove) that the medical claims made by beneficiaries who smoke is greater than those who don't?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H0:μ1&lt;=μ2  The average charges of smokers is less than or equal to nonsmokers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Ha:μ1&gt;μ2  The average charges of smokers is greater than nonsmokers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α = 0.05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T stat test will be preformed. The &gt; sign in alternate hypothesis indicate test is right tailed, that is all z values that would cause us to reject null hypothesis are in just one tail to the right of sampling distribution curve.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statistic = 30.168384427571915 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Pvalue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=2.160499003168038e-118 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OnetailPvalue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1.080249501584019e-118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73" name="Picture 9">
            <a:extLst>
              <a:ext uri="{FF2B5EF4-FFF2-40B4-BE49-F238E27FC236}">
                <a16:creationId xmlns:a16="http://schemas.microsoft.com/office/drawing/2014/main" id="{08D1F6DE-D135-4B4C-8D3B-946A0F20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79" y="432000"/>
            <a:ext cx="5743521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C5A1D2-8D8D-4BC7-BB02-90584E4031CF}"/>
              </a:ext>
            </a:extLst>
          </p:cNvPr>
          <p:cNvSpPr txBox="1"/>
          <p:nvPr/>
        </p:nvSpPr>
        <p:spPr>
          <a:xfrm>
            <a:off x="6294635" y="5049982"/>
            <a:ext cx="582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Conclusion: Since P value 1.080249501584019e-118 is less than alpha 0.05 Reject Null Hypothesis that Average charges for smokers are less than or equal to nonsmoker.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6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432000"/>
            <a:ext cx="10215639" cy="432000"/>
          </a:xfrm>
        </p:spPr>
        <p:txBody>
          <a:bodyPr/>
          <a:lstStyle/>
          <a:p>
            <a:r>
              <a:rPr lang="en-US" dirty="0"/>
              <a:t>Formulated Hypotheses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AAEA93-E8D0-4F8E-82C5-C06F8C550246}"/>
              </a:ext>
            </a:extLst>
          </p:cNvPr>
          <p:cNvSpPr txBox="1">
            <a:spLocks/>
          </p:cNvSpPr>
          <p:nvPr/>
        </p:nvSpPr>
        <p:spPr>
          <a:xfrm>
            <a:off x="432000" y="977397"/>
            <a:ext cx="5044126" cy="52795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/>
            <a:endParaRPr lang="en-US" dirty="0"/>
          </a:p>
          <a:p>
            <a:pPr marL="2667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B17D7-665C-4C8A-9CEB-B9E4EBA2BBFB}"/>
              </a:ext>
            </a:extLst>
          </p:cNvPr>
          <p:cNvSpPr txBox="1"/>
          <p:nvPr/>
        </p:nvSpPr>
        <p:spPr>
          <a:xfrm>
            <a:off x="270417" y="936301"/>
            <a:ext cx="56269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Prove (or disprove) with statistical evidence that the BMI of female beneficiaries is different from that of male beneficiaries.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Let  μ1 μ2  and be the respective population means for BMI of males and BMI of females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H0:μ1−μ2=0  There is no difference between the BMI of Male and BMI of female.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Ha:μ1−μ2!=0  There is difference between the BMI of Male and BMI of female.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Standard deviation of the population is not known ,will perform a T stat test. Not equal to sign in alternate hypothesis indicate its a two tailed test.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tstats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1.696752635752224  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pvalue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 0.08997637178984932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5A1D2-8D8D-4BC7-BB02-90584E4031CF}"/>
              </a:ext>
            </a:extLst>
          </p:cNvPr>
          <p:cNvSpPr txBox="1"/>
          <p:nvPr/>
        </p:nvSpPr>
        <p:spPr>
          <a:xfrm>
            <a:off x="6294635" y="5049982"/>
            <a:ext cx="582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Conclusion: Since P value 0.08997637178984932 is greater than alpha 0.05 Failed to Reject Null Hypothesis that there is a difference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men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female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DFFC8A9-8208-49C2-BCED-5A804EF9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87" y="648000"/>
            <a:ext cx="5944196" cy="395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9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7" descr="Arm and blood pressure machine reading scale">
            <a:extLst>
              <a:ext uri="{FF2B5EF4-FFF2-40B4-BE49-F238E27FC236}">
                <a16:creationId xmlns:a16="http://schemas.microsoft.com/office/drawing/2014/main" id="{C2E38F1A-8043-47AF-91FA-B8CE26E387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043" y="136525"/>
            <a:ext cx="4313008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833072" y="1272496"/>
            <a:ext cx="6584950" cy="43130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7818" y="398046"/>
            <a:ext cx="6587837" cy="32803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exploratory data analysis and statistical evidence the primary factors seen in disproportional insurance claim utilization are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Tobacco addiction</a:t>
            </a:r>
          </a:p>
          <a:p>
            <a:pPr marL="0" indent="0">
              <a:buNone/>
            </a:pPr>
            <a:r>
              <a:rPr lang="en-US" dirty="0"/>
              <a:t>		Obesity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Comorbidity of these two conditions further increases claim utilization.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000215" y="398046"/>
            <a:ext cx="4212607" cy="720000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56019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1220" y="136525"/>
            <a:ext cx="4444800" cy="2728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beneficiaries with free programs that aim to reduce costs and prolong lives,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Smoking cessation programs that encourage beneficiaries to quit smoking incrementally by incentivizing milestones of cessation with cash rewards/gift cards and providing support by way of group therapy sessions.</a:t>
            </a:r>
          </a:p>
          <a:p>
            <a:endParaRPr lang="en-US" dirty="0"/>
          </a:p>
          <a:p>
            <a:r>
              <a:rPr lang="en-US" dirty="0"/>
              <a:t>Active wellness programs segmented by age group to provide a framework of regimented diet and exercise appropriate for every stage of life. Include gym memberships and group activities to further encourage beneficiaries to participate.</a:t>
            </a:r>
          </a:p>
          <a:p>
            <a:endParaRPr lang="en-US" dirty="0"/>
          </a:p>
          <a:p>
            <a:r>
              <a:rPr lang="en-US" dirty="0"/>
              <a:t>Provide life coaches and group therapy that encourages healthy life choices. Specifically targeting the prevention of comorbidity between addiction and obesity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605669" y="450000"/>
            <a:ext cx="5085650" cy="72000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3151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388110" y="1280493"/>
            <a:ext cx="5085650" cy="187000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4" y="1273020"/>
            <a:ext cx="6584950" cy="4311959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641052" y="136525"/>
            <a:ext cx="4313007" cy="1301857"/>
          </a:xfrm>
        </p:spPr>
        <p:txBody>
          <a:bodyPr anchor="t"/>
          <a:lstStyle/>
          <a:p>
            <a:pPr algn="ctr"/>
            <a:r>
              <a:rPr lang="en-US" dirty="0"/>
              <a:t>Why does it matter?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5944" y="1628998"/>
            <a:ext cx="3863221" cy="4905365"/>
          </a:xfrm>
        </p:spPr>
        <p:txBody>
          <a:bodyPr/>
          <a:lstStyle/>
          <a:p>
            <a:r>
              <a:rPr lang="en-US" sz="3600" dirty="0"/>
              <a:t>Harm reduction</a:t>
            </a:r>
          </a:p>
          <a:p>
            <a:r>
              <a:rPr lang="en-US" sz="3600" dirty="0"/>
              <a:t>Increase Longevity</a:t>
            </a:r>
          </a:p>
          <a:p>
            <a:r>
              <a:rPr lang="en-US" sz="3600" dirty="0"/>
              <a:t>Increase Quality of Life</a:t>
            </a:r>
          </a:p>
          <a:p>
            <a:r>
              <a:rPr lang="en-US" sz="3600" dirty="0"/>
              <a:t>Reduce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1252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706970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C08CD727-4B38-473B-BB71-306B2B9ABDC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52380407"/>
              </p:ext>
            </p:extLst>
          </p:nvPr>
        </p:nvGraphicFramePr>
        <p:xfrm>
          <a:off x="123290" y="136525"/>
          <a:ext cx="5969285" cy="643567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00027">
                  <a:extLst>
                    <a:ext uri="{9D8B030D-6E8A-4147-A177-3AD203B41FA5}">
                      <a16:colId xmlns:a16="http://schemas.microsoft.com/office/drawing/2014/main" val="117469510"/>
                    </a:ext>
                  </a:extLst>
                </a:gridCol>
                <a:gridCol w="4469258">
                  <a:extLst>
                    <a:ext uri="{9D8B030D-6E8A-4147-A177-3AD203B41FA5}">
                      <a16:colId xmlns:a16="http://schemas.microsoft.com/office/drawing/2014/main" val="804719582"/>
                    </a:ext>
                  </a:extLst>
                </a:gridCol>
              </a:tblGrid>
              <a:tr h="2140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9517437"/>
                  </a:ext>
                </a:extLst>
              </a:tr>
              <a:tr h="8206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is an integer indicating the age of the beneficiary.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827771"/>
                  </a:ext>
                </a:extLst>
              </a:tr>
              <a:tr h="6986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is the policy holder's gender, either male or female.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577338"/>
                  </a:ext>
                </a:extLst>
              </a:tr>
              <a:tr h="1569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BMI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is the body mass index (BMI), which provides a sense of how over or under-weight a person is relative to their height. BMI is equal to weight (in kilograms) divided by height (in meters) squared. An ideal BMI is within the range of 18.5 to 24.9.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304750"/>
                  </a:ext>
                </a:extLst>
              </a:tr>
              <a:tr h="9247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Children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This is an integer indicating the number of children / dependents covered by the insurance plan.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400096"/>
                  </a:ext>
                </a:extLst>
              </a:tr>
              <a:tr h="7323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Smoker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is yes or no depending on whether the insured regularly smokes tobacco.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033642"/>
                  </a:ext>
                </a:extLst>
              </a:tr>
              <a:tr h="1111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This is the beneficiary's place of residence in the U.S., divided into four geographic regions - northeast, southeast, southwest, or northwest.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87485"/>
                  </a:ext>
                </a:extLst>
              </a:tr>
              <a:tr h="364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Charges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Individual medical costs billed to health insurance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85685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456618" y="450000"/>
            <a:ext cx="5085650" cy="720000"/>
          </a:xfrm>
        </p:spPr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256962" y="1245737"/>
            <a:ext cx="5486400" cy="963207"/>
          </a:xfrm>
        </p:spPr>
        <p:txBody>
          <a:bodyPr/>
          <a:lstStyle/>
          <a:p>
            <a:pPr algn="ctr"/>
            <a:r>
              <a:rPr lang="en-US" sz="2000" dirty="0"/>
              <a:t>Anonymized customer information compiled from national database provided by Cigna Health Care</a:t>
            </a:r>
          </a:p>
          <a:p>
            <a:pPr algn="l"/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Sample includes 1337 entries in 7 columns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There are no missing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Categorical variables - sex, smoker, region, children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Quantitative variables - age, BMI , charges.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Children is a discrete variable, where as age, BMI, and charges are continuous variables</a:t>
            </a:r>
            <a:r>
              <a:rPr lang="en-US" sz="20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200" dirty="0"/>
          </a:p>
          <a:p>
            <a:r>
              <a:rPr lang="en-US" sz="1200" dirty="0"/>
              <a:t>Source: https://www.kaggle.com/mirichoi0218/insurance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310097" y="-37047"/>
            <a:ext cx="6584950" cy="693209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136523" y="332702"/>
            <a:ext cx="6932096" cy="6192596"/>
          </a:xfrm>
        </p:spPr>
        <p:txBody>
          <a:bodyPr anchor="t"/>
          <a:lstStyle/>
          <a:p>
            <a:pPr algn="ctr"/>
            <a:r>
              <a:rPr lang="en-US" sz="4000" dirty="0"/>
              <a:t>What factors drive higher than average insurance utilization?</a:t>
            </a:r>
            <a:br>
              <a:rPr lang="en-US" dirty="0"/>
            </a:br>
            <a:br>
              <a:rPr lang="en-US" sz="2000" dirty="0"/>
            </a:br>
            <a:r>
              <a:rPr lang="en-US" sz="2000" dirty="0">
                <a:latin typeface="+mn-lt"/>
              </a:rPr>
              <a:t>I hypothesized that  the greatest contributors to high utilization rates would be: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13F95-7F0D-4ABE-8783-749664591889}"/>
              </a:ext>
            </a:extLst>
          </p:cNvPr>
          <p:cNvSpPr txBox="1"/>
          <p:nvPr/>
        </p:nvSpPr>
        <p:spPr>
          <a:xfrm>
            <a:off x="1897061" y="2521059"/>
            <a:ext cx="3411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Tobacco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Obesity</a:t>
            </a:r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184707D2-65F1-4E4E-9004-177E41BA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77" y="19050"/>
            <a:ext cx="46767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2530EBE-1466-4A8A-995E-981F856F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76" y="3429000"/>
            <a:ext cx="46767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94DB1A0-2546-436A-B007-16CE9E90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8" y="71005"/>
            <a:ext cx="46767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0991D8B5-3A9B-4C2F-99D5-25FF7B9C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8" y="3480955"/>
            <a:ext cx="46767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6C4026E-BE22-4CFD-93D9-BAC09559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819275"/>
            <a:ext cx="80867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76C4C-8C65-436D-AEFE-FD2DB6747877}"/>
              </a:ext>
            </a:extLst>
          </p:cNvPr>
          <p:cNvSpPr txBox="1"/>
          <p:nvPr/>
        </p:nvSpPr>
        <p:spPr>
          <a:xfrm flipH="1">
            <a:off x="145473" y="1933576"/>
            <a:ext cx="3507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approximately the same number of male and female beneficiaries.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20.5% of beneficiaries are smokers.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Beneficiaries are evenly distributed with Southeast being the most populous region at 27% with the rest of regions each containing approximately 24%</a:t>
            </a:r>
          </a:p>
        </p:txBody>
      </p:sp>
    </p:spTree>
    <p:extLst>
      <p:ext uri="{BB962C8B-B14F-4D97-AF65-F5344CB8AC3E}">
        <p14:creationId xmlns:p14="http://schemas.microsoft.com/office/powerpoint/2010/main" val="182145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F210ABF-261B-4DF1-B226-234BBDFB3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42875"/>
            <a:ext cx="7696200" cy="657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03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EFC2399-DB2C-4E0A-A440-D8F13E69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8287"/>
            <a:ext cx="55721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F06C97-1698-4B68-842B-F9338A110366}"/>
              </a:ext>
            </a:extLst>
          </p:cNvPr>
          <p:cNvSpPr txBox="1"/>
          <p:nvPr/>
        </p:nvSpPr>
        <p:spPr>
          <a:xfrm>
            <a:off x="301336" y="2551836"/>
            <a:ext cx="5794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Using a scatter plot visually demonstrates that there are two groups of claimants within the smoker and non-smoker groups, with one sub-group generating significantly higher dollar amount claims. </a:t>
            </a:r>
          </a:p>
          <a:p>
            <a:endParaRPr lang="en-US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dataset, however, does not appear to have any features that sheds light on this subgrouping.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4928978-869B-491B-ADDC-9D20C2818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" y="1319862"/>
            <a:ext cx="6035216" cy="421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0E1A310-2F07-41B4-AC4F-C7883271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863"/>
            <a:ext cx="5982087" cy="421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DEED1-5616-4F83-95EC-E9373C6D35F6}"/>
              </a:ext>
            </a:extLst>
          </p:cNvPr>
          <p:cNvSpPr txBox="1"/>
          <p:nvPr/>
        </p:nvSpPr>
        <p:spPr>
          <a:xfrm>
            <a:off x="335192" y="41563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Smokers by Gender and Region</a:t>
            </a:r>
          </a:p>
        </p:txBody>
      </p:sp>
    </p:spTree>
    <p:extLst>
      <p:ext uri="{BB962C8B-B14F-4D97-AF65-F5344CB8AC3E}">
        <p14:creationId xmlns:p14="http://schemas.microsoft.com/office/powerpoint/2010/main" val="72829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462</TotalTime>
  <Words>1299</Words>
  <Application>Microsoft Office PowerPoint</Application>
  <PresentationFormat>Widescreen</PresentationFormat>
  <Paragraphs>141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Roboto</vt:lpstr>
      <vt:lpstr>Times New Roman</vt:lpstr>
      <vt:lpstr>Wingdings</vt:lpstr>
      <vt:lpstr>Office Theme</vt:lpstr>
      <vt:lpstr>U.S. Healthcare Utilization Analysis and Recommendations</vt:lpstr>
      <vt:lpstr>Why does it matter?</vt:lpstr>
      <vt:lpstr>About the data</vt:lpstr>
      <vt:lpstr>What factors drive higher than average insurance utilization?  I hypothesized that  the greatest contributors to high utilization rates would be: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Formulated Hypotheses </vt:lpstr>
      <vt:lpstr>Formulated Hypotheses </vt:lpstr>
      <vt:lpstr>Conclusions</vt:lpstr>
      <vt:lpstr>Recommendations</vt:lpstr>
      <vt:lpstr>Thank You  Questions?</vt:lpstr>
      <vt:lpstr>Goals: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Healthcare Cost Analysis</dc:title>
  <dc:creator>matt haworth</dc:creator>
  <cp:lastModifiedBy>matt haworth</cp:lastModifiedBy>
  <cp:revision>38</cp:revision>
  <dcterms:created xsi:type="dcterms:W3CDTF">2021-05-07T17:37:28Z</dcterms:created>
  <dcterms:modified xsi:type="dcterms:W3CDTF">2021-05-08T01:20:03Z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