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lata"/>
      <p:regular r:id="rId24"/>
    </p:embeddedFont>
    <p:embeddedFont>
      <p:font typeface="Alber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jny4JFtALS9iqt9cDASdBDMn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lat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.fntdata"/><Relationship Id="rId25" Type="http://schemas.openxmlformats.org/officeDocument/2006/relationships/font" Target="fonts/AlbertSans-regular.fntdata"/><Relationship Id="rId28" Type="http://schemas.openxmlformats.org/officeDocument/2006/relationships/font" Target="fonts/AlbertSans-boldItalic.fntdata"/><Relationship Id="rId27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Matt: </a:t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2fe90e5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272" name="Google Shape;272;g2e2fe90e5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2fe90e5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282" name="Google Shape;282;g2e2fe90e5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 </a:t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 </a:t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Sandra 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Regular Patching: 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(helps organizations mitigate known 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vulnerabilities &amp; stay ahead of potential threats &amp; reduce risk of security/data breaches)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Implement least privilege: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(limit # of users &amp; system privilege to only what is necessary for their roles)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Monitor and Audit: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(logging &amp; monitoring solutions for suspicious activity)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Periodic Red Team Exercises: 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(conduct real-world attack scenarios &amp; identify weaknesses in your defenses) 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Implement Endpoint Protection: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(detect &amp; block malicious activities on endpoints)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2d497ba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2d497ba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Sandra &amp; Matt Slide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Evil-WinRM: </a:t>
            </a:r>
            <a:r>
              <a:rPr lang="en-US"/>
              <a:t>open-source, command-line-based tool that provides remote shell access to Windows machines over WinRm (Windows Remote Mgmt.).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Failure to launch BH &amp; SH after manually creating an AD: connection issues within Windows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Sandra: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Importance of having the correct version downloaded: Trying to find which version is compatible with what (i.e. neo4j &amp; BloodHound).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Newer version of neo4j was not compatible with the BH version I had, so had to revert to an older version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Overall, I l</a:t>
            </a:r>
            <a:r>
              <a:rPr lang="en-US"/>
              <a:t>earned that a certain process or approach may work for someone else, but it may not work for you; therefore, it is best not to rely </a:t>
            </a:r>
            <a:r>
              <a:rPr lang="en-US"/>
              <a:t>solely</a:t>
            </a:r>
            <a:r>
              <a:rPr lang="en-US"/>
              <a:t> on research of others but to also conduct additional and in-depth research of your own before starting anything or making any decisions.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36f5d5a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36f5d5a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36f5d5a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36f5d5a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Sandra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SharpHound data collector</a:t>
            </a:r>
            <a:endParaRPr sz="1200">
              <a:solidFill>
                <a:srgbClr val="F5F5F5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Neo4j backend (Graph Database)</a:t>
            </a:r>
            <a:endParaRPr sz="1200">
              <a:solidFill>
                <a:srgbClr val="F5F5F5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BloodHound GUI</a:t>
            </a:r>
            <a:endParaRPr sz="1200">
              <a:solidFill>
                <a:srgbClr val="F5F5F5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BloodHound query language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have not covered the BloodHound tool in this bootcamp, therefore, we thought it would be beneficial to research it in depth and learn more about it.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It is also used by both red and blue teams as an offensive and defensive tool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Provides a valuable learning experience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Matt: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Although BH is a powerful tool and is widely used by security professionals, it does have its pros and cons: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PROS: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AD Assessment: </a:t>
            </a:r>
            <a:r>
              <a:rPr lang="en-US"/>
              <a:t>offers a deep dive into AD environments, allowing sec professionals to identify potential vulnerabilities, misconfig., and attack paths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Attack Path Visualization</a:t>
            </a:r>
            <a:r>
              <a:rPr lang="en-US"/>
              <a:t>: provides graphs which help sec teams understand relationships between users, groups, and computers within the AD – making it easier to address sec issues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Identification of Privilege Escalation Paths</a:t>
            </a:r>
            <a:r>
              <a:rPr lang="en-US"/>
              <a:t>: helps in identifying privilege escalation paths, allowing security teams to mitigate risks associated with excessive user privileges.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Real-Time Monitoring</a:t>
            </a:r>
            <a:r>
              <a:rPr lang="en-US"/>
              <a:t>: It can be used for continuous monitoring of AD environments, helping detect and respond to potential threats in real-time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Open Source and Active Community</a:t>
            </a:r>
            <a:r>
              <a:rPr lang="en-US"/>
              <a:t>: Being open-source, BH benefits from a large and active community of security professionals contributing to its development, ensuring that it stays updated with the latest techniques and methodologies.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CONS: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Steep Learning Curve</a:t>
            </a:r>
            <a:r>
              <a:rPr lang="en-US"/>
              <a:t>: can have a steep learning curve for beginners due to its complex functionalities and the need to understand Active Directory structures and attack techniques.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Limited to Active Directory Environments</a:t>
            </a:r>
            <a:r>
              <a:rPr lang="en-US"/>
              <a:t>: is specifically designed for Active Directory environments and may not be as useful for assessing other types of systems or networks.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Requires Administrative Access</a:t>
            </a:r>
            <a:r>
              <a:rPr lang="en-US"/>
              <a:t>: To collect data effectively, BH requires administrative access to the Active Directory environment, which may raise security concerns and require proper authorization.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Potential for Misinterpretation</a:t>
            </a:r>
            <a:r>
              <a:rPr lang="en-US"/>
              <a:t>: While BH provides valuable insights, there is a risk of misinterpreting the data or overlooking critical issues if not used correctly or if the user lacks sufficient understanding of Active Directory security principles.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Resource Intensive</a:t>
            </a:r>
            <a:r>
              <a:rPr lang="en-US"/>
              <a:t>: Running BH scans and analyses can be resource-intensive, especially in large and complex Active Directory environments, requiring adequate computing resources and time for processing.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Sandra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451ea26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451ea26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Sidenote: PingCastle launched under username BBanner since MegaCorpDomain already created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45859b6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45859b6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2d497ba7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2d497ba7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8595B"/>
                </a:solidFill>
              </a:rPr>
              <a:t>Sandra’s Slide:</a:t>
            </a:r>
            <a:endParaRPr b="1"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8595B"/>
                </a:solidFill>
              </a:rPr>
              <a:t>**For High Quality video - launch video via ‘Open in Drive’ - (click on the demo, then click on the arrow in top right corner)** </a:t>
            </a:r>
            <a:endParaRPr b="1"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8595B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Sandra: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Since BloodHound does not come pre-installed on Kali, the following installation process took place: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Java (OpenJDK 11 – Linux x64): Downloaded from Microsoft onto the Kali VM</a:t>
            </a:r>
            <a:endParaRPr/>
          </a:p>
          <a:p>
            <a:pPr indent="0" lvl="1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Neo4J: Downloaded from neo4j.com/deployment-center/#community &gt; choose which version to download &gt; Linux/Mac Executable 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Once connected in Kali, leave program running in the background </a:t>
            </a:r>
            <a:endParaRPr/>
          </a:p>
          <a:p>
            <a:pPr indent="0" lvl="2" marL="1073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the BloodHound GUI: Downloaded from GitHub/BloodHoundAD/BloodHound/releases &gt; Linux x64 &gt;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Once connected in Kali, leave program running in the background</a:t>
            </a:r>
            <a:endParaRPr/>
          </a:p>
          <a:p>
            <a:pPr indent="0" lvl="2" marL="1073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SharpHound (data collector): downloaded from GitHub </a:t>
            </a:r>
            <a:r>
              <a:rPr lang="en-US"/>
              <a:t>on to</a:t>
            </a:r>
            <a:r>
              <a:rPr lang="en-US"/>
              <a:t> Kali VM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" type="subTitle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720000" y="1017725"/>
            <a:ext cx="7704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4" name="Google Shape;14;p15"/>
          <p:cNvGrpSpPr/>
          <p:nvPr/>
        </p:nvGrpSpPr>
        <p:grpSpPr>
          <a:xfrm>
            <a:off x="-330296" y="1755052"/>
            <a:ext cx="1534613" cy="2378626"/>
            <a:chOff x="-330296" y="1755052"/>
            <a:chExt cx="1534613" cy="2378626"/>
          </a:xfrm>
        </p:grpSpPr>
        <p:sp>
          <p:nvSpPr>
            <p:cNvPr id="15" name="Google Shape;15;p15"/>
            <p:cNvSpPr/>
            <p:nvPr/>
          </p:nvSpPr>
          <p:spPr>
            <a:xfrm>
              <a:off x="188563" y="1955232"/>
              <a:ext cx="562096" cy="401417"/>
            </a:xfrm>
            <a:custGeom>
              <a:rect b="b" l="l" r="r" t="t"/>
              <a:pathLst>
                <a:path extrusionOk="0" h="6463" w="905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-142044" y="1755052"/>
              <a:ext cx="1248100" cy="1075683"/>
            </a:xfrm>
            <a:custGeom>
              <a:rect b="b" l="l" r="r" t="t"/>
              <a:pathLst>
                <a:path extrusionOk="0" h="17319" w="20095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-280733" y="1898277"/>
              <a:ext cx="1485050" cy="2235401"/>
            </a:xfrm>
            <a:custGeom>
              <a:rect b="b" l="l" r="r" t="t"/>
              <a:pathLst>
                <a:path extrusionOk="0" h="35991" w="2391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-330296" y="1949704"/>
              <a:ext cx="1406978" cy="2062735"/>
            </a:xfrm>
            <a:custGeom>
              <a:rect b="b" l="l" r="r" t="t"/>
              <a:pathLst>
                <a:path extrusionOk="0" h="33211" w="22653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5"/>
          <p:cNvSpPr/>
          <p:nvPr/>
        </p:nvSpPr>
        <p:spPr>
          <a:xfrm>
            <a:off x="7760025" y="1114097"/>
            <a:ext cx="3164167" cy="2923198"/>
          </a:xfrm>
          <a:custGeom>
            <a:rect b="b" l="l" r="r" t="t"/>
            <a:pathLst>
              <a:path extrusionOk="0" h="48973" w="5301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2382250" y="772088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2382350" y="1911388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>
            <a:off x="5944317" y="-1855125"/>
            <a:ext cx="4239000" cy="42390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6"/>
          <p:cNvGrpSpPr/>
          <p:nvPr/>
        </p:nvGrpSpPr>
        <p:grpSpPr>
          <a:xfrm>
            <a:off x="-1020168" y="-2925692"/>
            <a:ext cx="5110788" cy="5069504"/>
            <a:chOff x="-1020168" y="-2925692"/>
            <a:chExt cx="5110788" cy="5069504"/>
          </a:xfrm>
        </p:grpSpPr>
        <p:sp>
          <p:nvSpPr>
            <p:cNvPr id="27" name="Google Shape;27;p16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rect b="b" l="l" r="r" t="t"/>
              <a:pathLst>
                <a:path extrusionOk="0" h="17185" w="17641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rect b="b" l="l" r="r" t="t"/>
              <a:pathLst>
                <a:path extrusionOk="0" h="5797" w="12303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rect b="b" l="l" r="r" t="t"/>
              <a:pathLst>
                <a:path extrusionOk="0" h="13934" w="15645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rect b="b" l="l" r="r" t="t"/>
              <a:pathLst>
                <a:path extrusionOk="0" h="9849" w="15955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rect b="b" l="l" r="r" t="t"/>
              <a:pathLst>
                <a:path extrusionOk="0" h="57075" w="60846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6"/>
          <p:cNvSpPr/>
          <p:nvPr/>
        </p:nvSpPr>
        <p:spPr>
          <a:xfrm>
            <a:off x="282058" y="3499895"/>
            <a:ext cx="391110" cy="392022"/>
          </a:xfrm>
          <a:custGeom>
            <a:rect b="b" l="l" r="r" t="t"/>
            <a:pathLst>
              <a:path extrusionOk="0" h="6448" w="6433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6"/>
          <p:cNvGrpSpPr/>
          <p:nvPr/>
        </p:nvGrpSpPr>
        <p:grpSpPr>
          <a:xfrm>
            <a:off x="-396668" y="3016263"/>
            <a:ext cx="1086026" cy="1481619"/>
            <a:chOff x="-396668" y="3016263"/>
            <a:chExt cx="1086026" cy="1481619"/>
          </a:xfrm>
        </p:grpSpPr>
        <p:sp>
          <p:nvSpPr>
            <p:cNvPr id="34" name="Google Shape;34;p16"/>
            <p:cNvSpPr/>
            <p:nvPr/>
          </p:nvSpPr>
          <p:spPr>
            <a:xfrm>
              <a:off x="-383171" y="3016263"/>
              <a:ext cx="1072529" cy="104474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-249238" y="3962856"/>
              <a:ext cx="747992" cy="352565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-287904" y="3651824"/>
              <a:ext cx="950265" cy="846058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-396668" y="3217619"/>
              <a:ext cx="969173" cy="598795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/>
          <p:nvPr/>
        </p:nvSpPr>
        <p:spPr>
          <a:xfrm>
            <a:off x="-435437" y="2731200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7544613" y="3624475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 txBox="1"/>
          <p:nvPr/>
        </p:nvSpPr>
        <p:spPr>
          <a:xfrm>
            <a:off x="2382325" y="3641606"/>
            <a:ext cx="4379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7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17"/>
          <p:cNvSpPr/>
          <p:nvPr/>
        </p:nvSpPr>
        <p:spPr>
          <a:xfrm flipH="1">
            <a:off x="197188" y="1582824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 flipH="1">
            <a:off x="307781" y="1797677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7"/>
          <p:cNvSpPr/>
          <p:nvPr/>
        </p:nvSpPr>
        <p:spPr>
          <a:xfrm flipH="1">
            <a:off x="190472" y="2484564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 flipH="1">
            <a:off x="314562" y="2599651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 flipH="1">
            <a:off x="193825" y="3850336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/>
          <p:nvPr/>
        </p:nvSpPr>
        <p:spPr>
          <a:xfrm flipH="1">
            <a:off x="187109" y="4752076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 flipH="1">
            <a:off x="304425" y="5476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7"/>
          <p:cNvGrpSpPr/>
          <p:nvPr/>
        </p:nvGrpSpPr>
        <p:grpSpPr>
          <a:xfrm>
            <a:off x="6638688" y="1317128"/>
            <a:ext cx="3810270" cy="5096351"/>
            <a:chOff x="6638688" y="1317128"/>
            <a:chExt cx="3810270" cy="5096351"/>
          </a:xfrm>
        </p:grpSpPr>
        <p:sp>
          <p:nvSpPr>
            <p:cNvPr id="52" name="Google Shape;52;p17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7"/>
            <p:cNvGrpSpPr/>
            <p:nvPr/>
          </p:nvGrpSpPr>
          <p:grpSpPr>
            <a:xfrm>
              <a:off x="6638688" y="1813567"/>
              <a:ext cx="3810270" cy="4599911"/>
              <a:chOff x="6638688" y="1813567"/>
              <a:chExt cx="3810270" cy="4599911"/>
            </a:xfrm>
          </p:grpSpPr>
          <p:grpSp>
            <p:nvGrpSpPr>
              <p:cNvPr id="54" name="Google Shape;54;p17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55" name="Google Shape;55;p17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rect b="b" l="l" r="r" t="t"/>
                  <a:pathLst>
                    <a:path extrusionOk="0" h="28997" w="32945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17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rect b="b" l="l" r="r" t="t"/>
                  <a:pathLst>
                    <a:path extrusionOk="0" h="8756" w="12909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" name="Google Shape;57;p17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rect b="b" l="l" r="r" t="t"/>
                <a:pathLst>
                  <a:path extrusionOk="0" h="28997" w="32945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7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rect b="b" l="l" r="r" t="t"/>
                <a:pathLst>
                  <a:path extrusionOk="0" h="29736" w="3429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17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7" name="Google Shape;67;p19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68" name="Google Shape;68;p19"/>
            <p:cNvSpPr/>
            <p:nvPr/>
          </p:nvSpPr>
          <p:spPr>
            <a:xfrm flipH="1" rot="10800000">
              <a:off x="7886558" y="-880263"/>
              <a:ext cx="2021060" cy="2541910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flipH="1" rot="10800000">
              <a:off x="7668200" y="-380156"/>
              <a:ext cx="2015859" cy="22786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flipH="1" rot="10800000">
              <a:off x="7690736" y="-689843"/>
              <a:ext cx="2067174" cy="2371946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9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72" name="Google Shape;72;p19"/>
            <p:cNvSpPr/>
            <p:nvPr/>
          </p:nvSpPr>
          <p:spPr>
            <a:xfrm flipH="1" rot="2700000">
              <a:off x="-720057" y="1680127"/>
              <a:ext cx="2233987" cy="1766762"/>
            </a:xfrm>
            <a:custGeom>
              <a:rect b="b" l="l" r="r" t="t"/>
              <a:pathLst>
                <a:path extrusionOk="0" h="29060" w="36745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 rot="2700000">
              <a:off x="-817063" y="1701393"/>
              <a:ext cx="2084731" cy="1808104"/>
            </a:xfrm>
            <a:custGeom>
              <a:rect b="b" l="l" r="r" t="t"/>
              <a:pathLst>
                <a:path extrusionOk="0" h="29740" w="3429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 rot="2700000">
              <a:off x="-969804" y="1590434"/>
              <a:ext cx="2003870" cy="1762932"/>
            </a:xfrm>
            <a:custGeom>
              <a:rect b="b" l="l" r="r" t="t"/>
              <a:pathLst>
                <a:path extrusionOk="0" h="28997" w="3296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9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9"/>
          <p:cNvGrpSpPr/>
          <p:nvPr/>
        </p:nvGrpSpPr>
        <p:grpSpPr>
          <a:xfrm>
            <a:off x="7037622" y="4721768"/>
            <a:ext cx="1805200" cy="335359"/>
            <a:chOff x="7037622" y="4721767"/>
            <a:chExt cx="1805200" cy="335359"/>
          </a:xfrm>
        </p:grpSpPr>
        <p:sp>
          <p:nvSpPr>
            <p:cNvPr id="78" name="Google Shape;78;p19"/>
            <p:cNvSpPr/>
            <p:nvPr/>
          </p:nvSpPr>
          <p:spPr>
            <a:xfrm flipH="1" rot="5400000">
              <a:off x="82238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flipH="1" rot="5400000">
              <a:off x="82912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flipH="1" rot="5400000">
              <a:off x="73212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 rot="5400000">
              <a:off x="73886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 flipH="1" rot="-2700000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85" name="Google Shape;85;p21"/>
            <p:cNvSpPr/>
            <p:nvPr/>
          </p:nvSpPr>
          <p:spPr>
            <a:xfrm>
              <a:off x="715100" y="1571201"/>
              <a:ext cx="2303597" cy="2027543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861935" y="2976281"/>
              <a:ext cx="902630" cy="61224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1"/>
          <p:cNvSpPr/>
          <p:nvPr/>
        </p:nvSpPr>
        <p:spPr>
          <a:xfrm flipH="1" rot="-5400000">
            <a:off x="7327584" y="-18025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 flipH="1" rot="-5400000">
            <a:off x="7494893" y="-868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/>
          <p:nvPr/>
        </p:nvSpPr>
        <p:spPr>
          <a:xfrm flipH="1" rot="-5400000">
            <a:off x="8229750" y="-17396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 flipH="1" rot="-5400000">
            <a:off x="8296837" y="-15434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 flipH="1">
            <a:off x="8977263" y="10966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flipH="1">
            <a:off x="8970547" y="101140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 flipH="1">
            <a:off x="9094637" y="11264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 rot="10800000">
            <a:off x="9032937" y="1317128"/>
            <a:ext cx="452268" cy="441242"/>
          </a:xfrm>
          <a:custGeom>
            <a:rect b="b" l="l" r="r" t="t"/>
            <a:pathLst>
              <a:path extrusionOk="0" h="6363" w="6522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/>
          <p:nvPr/>
        </p:nvSpPr>
        <p:spPr>
          <a:xfrm flipH="1" rot="-8100000">
            <a:off x="-961065" y="2268543"/>
            <a:ext cx="2270858" cy="1998728"/>
          </a:xfrm>
          <a:custGeom>
            <a:rect b="b" l="l" r="r" t="t"/>
            <a:pathLst>
              <a:path extrusionOk="0" h="28997" w="32945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 flipH="1" rot="-8100000">
            <a:off x="-880424" y="2391847"/>
            <a:ext cx="2363567" cy="2049666"/>
          </a:xfrm>
          <a:custGeom>
            <a:rect b="b" l="l" r="r" t="t"/>
            <a:pathLst>
              <a:path extrusionOk="0" h="29736" w="3429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 flipH="1" rot="10800000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2"/>
          <p:cNvGrpSpPr/>
          <p:nvPr/>
        </p:nvGrpSpPr>
        <p:grpSpPr>
          <a:xfrm flipH="1" rot="10800000">
            <a:off x="7466845" y="2485915"/>
            <a:ext cx="3111009" cy="3789123"/>
            <a:chOff x="7466845" y="-519013"/>
            <a:chExt cx="3111009" cy="3789123"/>
          </a:xfrm>
        </p:grpSpPr>
        <p:sp>
          <p:nvSpPr>
            <p:cNvPr id="102" name="Google Shape;102;p22"/>
            <p:cNvSpPr/>
            <p:nvPr/>
          </p:nvSpPr>
          <p:spPr>
            <a:xfrm>
              <a:off x="8677278" y="2368361"/>
              <a:ext cx="335359" cy="901749"/>
            </a:xfrm>
            <a:custGeom>
              <a:rect b="b" l="l" r="r" t="t"/>
              <a:pathLst>
                <a:path extrusionOk="0" h="14832" w="5516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>
              <a:off x="8801302" y="2583214"/>
              <a:ext cx="100741" cy="572044"/>
            </a:xfrm>
            <a:custGeom>
              <a:rect b="b" l="l" r="r" t="t"/>
              <a:pathLst>
                <a:path extrusionOk="0" h="9409" w="1657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flipH="1" rot="-8100000">
              <a:off x="8046167" y="19648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flipH="1" rot="-8100000">
              <a:off x="7796809" y="-69035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flipH="1" rot="-8100000">
              <a:off x="7948860" y="41638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2"/>
          <p:cNvGrpSpPr/>
          <p:nvPr/>
        </p:nvGrpSpPr>
        <p:grpSpPr>
          <a:xfrm flipH="1" rot="10800000">
            <a:off x="-1109500" y="1555370"/>
            <a:ext cx="2785746" cy="3818578"/>
            <a:chOff x="-1109500" y="382076"/>
            <a:chExt cx="2785746" cy="3818578"/>
          </a:xfrm>
        </p:grpSpPr>
        <p:sp>
          <p:nvSpPr>
            <p:cNvPr id="108" name="Google Shape;108;p22"/>
            <p:cNvSpPr/>
            <p:nvPr/>
          </p:nvSpPr>
          <p:spPr>
            <a:xfrm>
              <a:off x="200594" y="382076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311121" y="497163"/>
              <a:ext cx="100741" cy="571983"/>
            </a:xfrm>
            <a:custGeom>
              <a:rect b="b" l="l" r="r" t="t"/>
              <a:pathLst>
                <a:path extrusionOk="0" h="9408" w="1657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 rot="-8100000">
              <a:off x="-486593" y="1823141"/>
              <a:ext cx="1666001" cy="209534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flipH="1" rot="-8100000">
              <a:off x="62928" y="1755044"/>
              <a:ext cx="997429" cy="1132847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 rot="-8100000">
              <a:off x="-667764" y="1853946"/>
              <a:ext cx="1704014" cy="1955244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/>
          <p:nvPr/>
        </p:nvSpPr>
        <p:spPr>
          <a:xfrm flipH="1" rot="10800000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 flipH="1" rot="10800000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b="1" i="0" sz="27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ZMVbgqpIAccn6WpKKktNiMYw4U2jBqNp/view" TargetMode="External"/><Relationship Id="rId4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luegoatcyber.com/blog/top-active-directory-security-tools/" TargetMode="External"/><Relationship Id="rId4" Type="http://schemas.openxmlformats.org/officeDocument/2006/relationships/hyperlink" Target="https://bluegoatcyber.com/blog/top-active-directory-security-tools/" TargetMode="External"/><Relationship Id="rId11" Type="http://schemas.openxmlformats.org/officeDocument/2006/relationships/hyperlink" Target="https://bloodhoundenterprise.io/" TargetMode="External"/><Relationship Id="rId10" Type="http://schemas.openxmlformats.org/officeDocument/2006/relationships/hyperlink" Target="https://www.sans.org/blog/bloodhound-sniffing-out-path-through-windows-domains/" TargetMode="External"/><Relationship Id="rId9" Type="http://schemas.openxmlformats.org/officeDocument/2006/relationships/hyperlink" Target="https://www.semperis.com/blog/active-directory-security/active-directory-security-best-practices-checklist/" TargetMode="External"/><Relationship Id="rId5" Type="http://schemas.openxmlformats.org/officeDocument/2006/relationships/hyperlink" Target="https://www.stationx.net/how-to-use-bloodhound-active-directory/" TargetMode="External"/><Relationship Id="rId6" Type="http://schemas.openxmlformats.org/officeDocument/2006/relationships/hyperlink" Target="https://book.hacktricks.xyz/windows-hardening/active-directory-methodology/bloodhound" TargetMode="External"/><Relationship Id="rId7" Type="http://schemas.openxmlformats.org/officeDocument/2006/relationships/hyperlink" Target="https://www.pingcastle.com/" TargetMode="External"/><Relationship Id="rId8" Type="http://schemas.openxmlformats.org/officeDocument/2006/relationships/hyperlink" Target="https://www.reddit.com/r/sysadmin/comments/s0tdoe/best_active_directory_analyzer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iYDTrRcEwjIQQ_J9SyVsQj87HbHnvTH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8.jpg"/><Relationship Id="rId5" Type="http://schemas.openxmlformats.org/officeDocument/2006/relationships/image" Target="../media/image11.jp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1730850" y="545600"/>
            <a:ext cx="5682300" cy="142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6667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BloodHound </a:t>
            </a:r>
            <a:endParaRPr/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813100" y="3434400"/>
            <a:ext cx="5682300" cy="40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/>
              <a:t>Matthew Bialas &amp; Sandra Markovic</a:t>
            </a:r>
            <a:endParaRPr sz="1800"/>
          </a:p>
        </p:txBody>
      </p:sp>
      <p:grpSp>
        <p:nvGrpSpPr>
          <p:cNvPr id="121" name="Google Shape;121;p1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122" name="Google Shape;122;p1"/>
            <p:cNvSpPr/>
            <p:nvPr/>
          </p:nvSpPr>
          <p:spPr>
            <a:xfrm>
              <a:off x="-434046" y="3735967"/>
              <a:ext cx="1405680" cy="1112073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32271" y="4016526"/>
              <a:ext cx="867738" cy="1270602"/>
            </a:xfrm>
            <a:custGeom>
              <a:rect b="b" l="l" r="r" t="t"/>
              <a:pathLst>
                <a:path extrusionOk="0" h="33214" w="22683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361631" y="4510315"/>
              <a:ext cx="674856" cy="65737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48108" y="3801573"/>
              <a:ext cx="763685" cy="661850"/>
            </a:xfrm>
            <a:custGeom>
              <a:rect b="b" l="l" r="r" t="t"/>
              <a:pathLst>
                <a:path extrusionOk="0" h="17301" w="19963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277356" y="5105939"/>
              <a:ext cx="470651" cy="221841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-301686" y="4910228"/>
              <a:ext cx="597926" cy="532357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95912" y="3984277"/>
              <a:ext cx="1620061" cy="1527905"/>
            </a:xfrm>
            <a:custGeom>
              <a:rect b="b" l="l" r="r" t="t"/>
              <a:pathLst>
                <a:path extrusionOk="0" h="39940" w="42349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-564150" y="3615465"/>
              <a:ext cx="1260311" cy="1109280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-186272" y="3843998"/>
              <a:ext cx="422565" cy="419160"/>
            </a:xfrm>
            <a:custGeom>
              <a:rect b="b" l="l" r="r" t="t"/>
              <a:pathLst>
                <a:path extrusionOk="0" h="10957" w="11046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429129" y="3589452"/>
              <a:ext cx="483084" cy="398808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49368" y="3896598"/>
              <a:ext cx="768199" cy="662424"/>
            </a:xfrm>
            <a:custGeom>
              <a:rect b="b" l="l" r="r" t="t"/>
              <a:pathLst>
                <a:path extrusionOk="0" h="17316" w="20081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6950" y="4814630"/>
              <a:ext cx="246094" cy="246668"/>
            </a:xfrm>
            <a:custGeom>
              <a:rect b="b" l="l" r="r" t="t"/>
              <a:pathLst>
                <a:path extrusionOk="0" h="6448" w="6433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-483816" y="4384190"/>
              <a:ext cx="493834" cy="33496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-370123" y="4637014"/>
              <a:ext cx="609823" cy="376773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-444796" y="3627936"/>
              <a:ext cx="1311764" cy="113755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-303369" y="4423783"/>
              <a:ext cx="168016" cy="56579"/>
            </a:xfrm>
            <a:custGeom>
              <a:rect b="b" l="l" r="r" t="t"/>
              <a:pathLst>
                <a:path extrusionOk="0" h="1479" w="4392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48259" y="4185649"/>
              <a:ext cx="467820" cy="177656"/>
            </a:xfrm>
            <a:custGeom>
              <a:rect b="b" l="l" r="r" t="t"/>
              <a:pathLst>
                <a:path extrusionOk="0" h="4644" w="12229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35214" y="4123983"/>
              <a:ext cx="665828" cy="554391"/>
            </a:xfrm>
            <a:custGeom>
              <a:rect b="b" l="l" r="r" t="t"/>
              <a:pathLst>
                <a:path extrusionOk="0" h="14492" w="17405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52997" y="4019892"/>
              <a:ext cx="346208" cy="246745"/>
            </a:xfrm>
            <a:custGeom>
              <a:rect b="b" l="l" r="r" t="t"/>
              <a:pathLst>
                <a:path extrusionOk="0" h="6450" w="905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2230" y="4755221"/>
              <a:ext cx="63389" cy="359941"/>
            </a:xfrm>
            <a:custGeom>
              <a:rect b="b" l="l" r="r" t="t"/>
              <a:pathLst>
                <a:path extrusionOk="0" h="9409" w="1657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57311" y="4374550"/>
              <a:ext cx="748383" cy="657948"/>
            </a:xfrm>
            <a:custGeom>
              <a:rect b="b" l="l" r="r" t="t"/>
              <a:pathLst>
                <a:path extrusionOk="0" h="17199" w="19563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929153" y="4695276"/>
              <a:ext cx="675430" cy="657374"/>
            </a:xfrm>
            <a:custGeom>
              <a:rect b="b" l="l" r="r" t="t"/>
              <a:pathLst>
                <a:path extrusionOk="0" h="17184" w="17656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989098" y="5095189"/>
              <a:ext cx="598499" cy="532357"/>
            </a:xfrm>
            <a:custGeom>
              <a:rect b="b" l="l" r="r" t="t"/>
              <a:pathLst>
                <a:path extrusionOk="0" h="13916" w="15645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32645" y="4316862"/>
              <a:ext cx="944095" cy="933919"/>
            </a:xfrm>
            <a:custGeom>
              <a:rect b="b" l="l" r="r" t="t"/>
              <a:pathLst>
                <a:path extrusionOk="0" h="24413" w="24679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807542" y="4569151"/>
              <a:ext cx="493260" cy="334961"/>
            </a:xfrm>
            <a:custGeom>
              <a:rect b="b" l="l" r="r" t="t"/>
              <a:pathLst>
                <a:path extrusionOk="0" h="8756" w="12894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921235" y="4821401"/>
              <a:ext cx="609785" cy="377347"/>
            </a:xfrm>
            <a:custGeom>
              <a:rect b="b" l="l" r="r" t="t"/>
              <a:pathLst>
                <a:path extrusionOk="0" h="9864" w="1594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846562" y="4350258"/>
              <a:ext cx="695208" cy="600183"/>
            </a:xfrm>
            <a:custGeom>
              <a:rect b="b" l="l" r="r" t="t"/>
              <a:pathLst>
                <a:path extrusionOk="0" h="15689" w="18173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87989" y="4608706"/>
              <a:ext cx="167442" cy="56617"/>
            </a:xfrm>
            <a:custGeom>
              <a:rect b="b" l="l" r="r" t="t"/>
              <a:pathLst>
                <a:path extrusionOk="0" h="1480" w="4377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 flipH="1" rot="10800000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151" name="Google Shape;151;p1"/>
            <p:cNvSpPr/>
            <p:nvPr/>
          </p:nvSpPr>
          <p:spPr>
            <a:xfrm>
              <a:off x="-434046" y="3735967"/>
              <a:ext cx="1405680" cy="1112073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32271" y="4016526"/>
              <a:ext cx="867738" cy="1270602"/>
            </a:xfrm>
            <a:custGeom>
              <a:rect b="b" l="l" r="r" t="t"/>
              <a:pathLst>
                <a:path extrusionOk="0" h="33214" w="22683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-361631" y="4510315"/>
              <a:ext cx="674856" cy="65737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48108" y="3801573"/>
              <a:ext cx="763685" cy="661850"/>
            </a:xfrm>
            <a:custGeom>
              <a:rect b="b" l="l" r="r" t="t"/>
              <a:pathLst>
                <a:path extrusionOk="0" h="17301" w="19963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-277356" y="5105939"/>
              <a:ext cx="470651" cy="221841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-301686" y="4910228"/>
              <a:ext cx="597926" cy="532357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-195912" y="3984277"/>
              <a:ext cx="1620061" cy="1527905"/>
            </a:xfrm>
            <a:custGeom>
              <a:rect b="b" l="l" r="r" t="t"/>
              <a:pathLst>
                <a:path extrusionOk="0" h="39940" w="42349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-564150" y="3615465"/>
              <a:ext cx="1260311" cy="1109280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-186272" y="3843998"/>
              <a:ext cx="422565" cy="419160"/>
            </a:xfrm>
            <a:custGeom>
              <a:rect b="b" l="l" r="r" t="t"/>
              <a:pathLst>
                <a:path extrusionOk="0" h="10957" w="11046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29129" y="3589452"/>
              <a:ext cx="483084" cy="398808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49368" y="3896598"/>
              <a:ext cx="768199" cy="662424"/>
            </a:xfrm>
            <a:custGeom>
              <a:rect b="b" l="l" r="r" t="t"/>
              <a:pathLst>
                <a:path extrusionOk="0" h="17316" w="20081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56950" y="4814630"/>
              <a:ext cx="246094" cy="246668"/>
            </a:xfrm>
            <a:custGeom>
              <a:rect b="b" l="l" r="r" t="t"/>
              <a:pathLst>
                <a:path extrusionOk="0" h="6448" w="6433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-483816" y="4384190"/>
              <a:ext cx="493834" cy="33496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-370123" y="4637014"/>
              <a:ext cx="609823" cy="376773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-444796" y="3627936"/>
              <a:ext cx="1311764" cy="113755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-303369" y="4423783"/>
              <a:ext cx="168016" cy="56579"/>
            </a:xfrm>
            <a:custGeom>
              <a:rect b="b" l="l" r="r" t="t"/>
              <a:pathLst>
                <a:path extrusionOk="0" h="1479" w="4392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48259" y="4185649"/>
              <a:ext cx="467820" cy="177656"/>
            </a:xfrm>
            <a:custGeom>
              <a:rect b="b" l="l" r="r" t="t"/>
              <a:pathLst>
                <a:path extrusionOk="0" h="4644" w="12229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35214" y="4123983"/>
              <a:ext cx="665828" cy="554391"/>
            </a:xfrm>
            <a:custGeom>
              <a:rect b="b" l="l" r="r" t="t"/>
              <a:pathLst>
                <a:path extrusionOk="0" h="14492" w="17405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552997" y="4019892"/>
              <a:ext cx="346208" cy="246745"/>
            </a:xfrm>
            <a:custGeom>
              <a:rect b="b" l="l" r="r" t="t"/>
              <a:pathLst>
                <a:path extrusionOk="0" h="6450" w="905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02230" y="4755221"/>
              <a:ext cx="63389" cy="359941"/>
            </a:xfrm>
            <a:custGeom>
              <a:rect b="b" l="l" r="r" t="t"/>
              <a:pathLst>
                <a:path extrusionOk="0" h="9409" w="1657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57311" y="4374550"/>
              <a:ext cx="748383" cy="657948"/>
            </a:xfrm>
            <a:custGeom>
              <a:rect b="b" l="l" r="r" t="t"/>
              <a:pathLst>
                <a:path extrusionOk="0" h="17199" w="19563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929153" y="4695276"/>
              <a:ext cx="675430" cy="657374"/>
            </a:xfrm>
            <a:custGeom>
              <a:rect b="b" l="l" r="r" t="t"/>
              <a:pathLst>
                <a:path extrusionOk="0" h="17184" w="17656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989098" y="5095189"/>
              <a:ext cx="598499" cy="532357"/>
            </a:xfrm>
            <a:custGeom>
              <a:rect b="b" l="l" r="r" t="t"/>
              <a:pathLst>
                <a:path extrusionOk="0" h="13916" w="15645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32645" y="4316862"/>
              <a:ext cx="944095" cy="933919"/>
            </a:xfrm>
            <a:custGeom>
              <a:rect b="b" l="l" r="r" t="t"/>
              <a:pathLst>
                <a:path extrusionOk="0" h="24413" w="24679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07542" y="4569151"/>
              <a:ext cx="493260" cy="334961"/>
            </a:xfrm>
            <a:custGeom>
              <a:rect b="b" l="l" r="r" t="t"/>
              <a:pathLst>
                <a:path extrusionOk="0" h="8756" w="12894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921235" y="4821401"/>
              <a:ext cx="609785" cy="377347"/>
            </a:xfrm>
            <a:custGeom>
              <a:rect b="b" l="l" r="r" t="t"/>
              <a:pathLst>
                <a:path extrusionOk="0" h="9864" w="1594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6562" y="4350258"/>
              <a:ext cx="695208" cy="600183"/>
            </a:xfrm>
            <a:custGeom>
              <a:rect b="b" l="l" r="r" t="t"/>
              <a:pathLst>
                <a:path extrusionOk="0" h="15689" w="18173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987989" y="4608706"/>
              <a:ext cx="167442" cy="56617"/>
            </a:xfrm>
            <a:custGeom>
              <a:rect b="b" l="l" r="r" t="t"/>
              <a:pathLst>
                <a:path extrusionOk="0" h="1480" w="4377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 amt="95000"/>
          </a:blip>
          <a:srcRect b="70331" l="0" r="0" t="0"/>
          <a:stretch/>
        </p:blipFill>
        <p:spPr>
          <a:xfrm>
            <a:off x="2419475" y="1748238"/>
            <a:ext cx="4469526" cy="1525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  <a:reflection blurRad="0" dir="5400000" dist="28575" endA="0" endPos="30000" fadeDir="5400012" kx="0" rotWithShape="0" algn="bl" stA="13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Pathway to BloodHound </a:t>
            </a:r>
            <a:endParaRPr/>
          </a:p>
        </p:txBody>
      </p:sp>
      <p:pic>
        <p:nvPicPr>
          <p:cNvPr id="267" name="Google Shape;2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0" y="1221700"/>
            <a:ext cx="5790776" cy="203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4">
            <a:alphaModFix/>
          </a:blip>
          <a:srcRect b="10095" l="0" r="3409" t="4783"/>
          <a:stretch/>
        </p:blipFill>
        <p:spPr>
          <a:xfrm>
            <a:off x="3210700" y="3070375"/>
            <a:ext cx="5648525" cy="150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69" name="Google Shape;269;p7"/>
          <p:cNvSpPr txBox="1"/>
          <p:nvPr/>
        </p:nvSpPr>
        <p:spPr>
          <a:xfrm>
            <a:off x="1860400" y="914500"/>
            <a:ext cx="1309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Starting neo4j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2fe90e50c_0_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Pathway to BloodHound </a:t>
            </a:r>
            <a:endParaRPr/>
          </a:p>
        </p:txBody>
      </p:sp>
      <p:sp>
        <p:nvSpPr>
          <p:cNvPr id="275" name="Google Shape;275;g2e2fe90e50c_0_5"/>
          <p:cNvSpPr txBox="1"/>
          <p:nvPr/>
        </p:nvSpPr>
        <p:spPr>
          <a:xfrm>
            <a:off x="4985125" y="2075925"/>
            <a:ext cx="2657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Metasploit Meterpreter Shell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6" name="Google Shape;276;g2e2fe90e50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48725"/>
            <a:ext cx="2775950" cy="217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77" name="Google Shape;277;g2e2fe90e50c_0_5"/>
          <p:cNvPicPr preferRelativeResize="0"/>
          <p:nvPr/>
        </p:nvPicPr>
        <p:blipFill rotWithShape="1">
          <a:blip r:embed="rId4">
            <a:alphaModFix/>
          </a:blip>
          <a:srcRect b="0" l="5570" r="-5570" t="0"/>
          <a:stretch/>
        </p:blipFill>
        <p:spPr>
          <a:xfrm>
            <a:off x="288175" y="1322650"/>
            <a:ext cx="2830675" cy="43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78" name="Google Shape;278;g2e2fe90e50c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4600" y="2383125"/>
            <a:ext cx="5238450" cy="16181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79" name="Google Shape;279;g2e2fe90e50c_0_5"/>
          <p:cNvSpPr txBox="1"/>
          <p:nvPr/>
        </p:nvSpPr>
        <p:spPr>
          <a:xfrm>
            <a:off x="916700" y="981200"/>
            <a:ext cx="1834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Starting BloodHound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2fe90e50c_0_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Pathway to BloodHound </a:t>
            </a:r>
            <a:endParaRPr/>
          </a:p>
        </p:txBody>
      </p:sp>
      <p:sp>
        <p:nvSpPr>
          <p:cNvPr id="285" name="Google Shape;285;g2e2fe90e50c_0_17"/>
          <p:cNvSpPr txBox="1"/>
          <p:nvPr/>
        </p:nvSpPr>
        <p:spPr>
          <a:xfrm>
            <a:off x="3321000" y="926325"/>
            <a:ext cx="2502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Metasploit BloodHound Module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6" name="Google Shape;286;g2e2fe90e50c_0_17"/>
          <p:cNvPicPr preferRelativeResize="0"/>
          <p:nvPr/>
        </p:nvPicPr>
        <p:blipFill rotWithShape="1">
          <a:blip r:embed="rId3">
            <a:alphaModFix/>
          </a:blip>
          <a:srcRect b="7817" l="0" r="0" t="0"/>
          <a:stretch/>
        </p:blipFill>
        <p:spPr>
          <a:xfrm>
            <a:off x="804500" y="1205425"/>
            <a:ext cx="7535002" cy="179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87" name="Google Shape;287;g2e2fe90e50c_0_17"/>
          <p:cNvPicPr preferRelativeResize="0"/>
          <p:nvPr/>
        </p:nvPicPr>
        <p:blipFill rotWithShape="1">
          <a:blip r:embed="rId4">
            <a:alphaModFix/>
          </a:blip>
          <a:srcRect b="1536" l="0" r="0" t="0"/>
          <a:stretch/>
        </p:blipFill>
        <p:spPr>
          <a:xfrm>
            <a:off x="818513" y="3116625"/>
            <a:ext cx="7506975" cy="192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  <p:sp>
        <p:nvSpPr>
          <p:cNvPr id="288" name="Google Shape;288;g2e2fe90e50c_0_17"/>
          <p:cNvSpPr txBox="1"/>
          <p:nvPr/>
        </p:nvSpPr>
        <p:spPr>
          <a:xfrm>
            <a:off x="3667213" y="3002950"/>
            <a:ext cx="1809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Running SharpHound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Demonstration</a:t>
            </a:r>
            <a:endParaRPr/>
          </a:p>
        </p:txBody>
      </p:sp>
      <p:sp>
        <p:nvSpPr>
          <p:cNvPr id="294" name="Google Shape;294;p8"/>
          <p:cNvSpPr txBox="1"/>
          <p:nvPr>
            <p:ph idx="1" type="body"/>
          </p:nvPr>
        </p:nvSpPr>
        <p:spPr>
          <a:xfrm>
            <a:off x="720000" y="1017725"/>
            <a:ext cx="77040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5" name="Google Shape;295;p8" title="BH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017725"/>
            <a:ext cx="7704000" cy="38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Demonstration Summary</a:t>
            </a:r>
            <a:endParaRPr/>
          </a:p>
        </p:txBody>
      </p:sp>
      <p:sp>
        <p:nvSpPr>
          <p:cNvPr id="301" name="Google Shape;301;p9"/>
          <p:cNvSpPr txBox="1"/>
          <p:nvPr>
            <p:ph idx="1" type="body"/>
          </p:nvPr>
        </p:nvSpPr>
        <p:spPr>
          <a:xfrm>
            <a:off x="720000" y="1017725"/>
            <a:ext cx="77040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300"/>
              <a:t>BloodHound is a powerful &amp; convenient tool for evaluating Active Directory environments.</a:t>
            </a:r>
            <a:br>
              <a:rPr lang="en-US" sz="1300"/>
            </a:b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300"/>
              <a:t>AD objects are easily visualized with a Red Team mindset in pre-built queries.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300"/>
              <a:t>Escalate Privilege to MegaCorpOne Administrators Group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Diverse options of attack paths &amp; methods. </a:t>
            </a:r>
            <a:br>
              <a:rPr lang="en-US" sz="1300"/>
            </a:b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300"/>
              <a:t>OpSec Considerations helpful from a Blue Team perspective.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Strengthening Kerberos Accounts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	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ENHANCEMENT SUGGESTIONS</a:t>
            </a:r>
            <a:endParaRPr b="1" sz="1300"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Visuals highlighting weak spots.</a:t>
            </a:r>
            <a:endParaRPr sz="1300"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Consistent real-time data.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Mitigations/AD Security Best Practices</a:t>
            </a:r>
            <a:endParaRPr/>
          </a:p>
        </p:txBody>
      </p:sp>
      <p:sp>
        <p:nvSpPr>
          <p:cNvPr id="307" name="Google Shape;307;p10"/>
          <p:cNvSpPr txBox="1"/>
          <p:nvPr>
            <p:ph idx="1" type="body"/>
          </p:nvPr>
        </p:nvSpPr>
        <p:spPr>
          <a:xfrm>
            <a:off x="720000" y="1017725"/>
            <a:ext cx="77040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 strong password policies &amp; e</a:t>
            </a:r>
            <a:r>
              <a:rPr lang="en-US"/>
              <a:t>nforce MFA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Regular Patching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 least privilege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Monitor and Audit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Tiered </a:t>
            </a:r>
            <a:r>
              <a:rPr lang="en-US"/>
              <a:t>administrative</a:t>
            </a:r>
            <a:r>
              <a:rPr lang="en-US"/>
              <a:t> model to control access rights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Disable unnecessary services and protocols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BloodHound for defensive purposes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Periodic Red Team Exercises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Plan for Active Directory recovery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Regular Security Awareness Training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 Endpoint Protection (detect &amp; block malicious activities)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Stay informed &amp; updated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2d497ba74_2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Encountered</a:t>
            </a:r>
            <a:endParaRPr/>
          </a:p>
        </p:txBody>
      </p:sp>
      <p:sp>
        <p:nvSpPr>
          <p:cNvPr id="313" name="Google Shape;313;g2e2d497ba74_2_0"/>
          <p:cNvSpPr txBox="1"/>
          <p:nvPr>
            <p:ph idx="1" type="body"/>
          </p:nvPr>
        </p:nvSpPr>
        <p:spPr>
          <a:xfrm>
            <a:off x="720000" y="1017725"/>
            <a:ext cx="77040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VM Disc 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Compatibility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Newer/Older Versions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Integration with Existing Tools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Issues installing </a:t>
            </a:r>
            <a:r>
              <a:rPr lang="en-US"/>
              <a:t>packages </a:t>
            </a:r>
            <a:r>
              <a:rPr lang="en-US"/>
              <a:t>with ‘apt-get’ in Kali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Failure to launch BloodHound with other open-source tools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Failure to launch SharpHound/BloodHound after manually creating an 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References: 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/>
              <a:t>ChatGPT - Personal Communications: May &amp; June 2024</a:t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b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luegoatcyber.com - Top Active Directory Security Tools</a:t>
            </a:r>
            <a:endParaRPr sz="11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stationx.net - How To Use Bloodhound Active Directory</a:t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hacktricks.xyz - Windows Hardening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pingcastle.com</a:t>
            </a:r>
            <a:r>
              <a:rPr lang="en-US" sz="1100"/>
              <a:t> </a:t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reddit.com - Active Directory Analyzer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9"/>
              </a:rPr>
              <a:t>semperis.com - Active Directory Security Best Practices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10"/>
              </a:rPr>
              <a:t>sans.org - Sniffing Out Path Through Windows Domains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11"/>
              </a:rPr>
              <a:t>bloodhoundenterprise.io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e36f5d5a6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2e36f5d5a6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What is BloodHound? </a:t>
            </a:r>
            <a:endParaRPr/>
          </a:p>
        </p:txBody>
      </p:sp>
      <p:sp>
        <p:nvSpPr>
          <p:cNvPr id="190" name="Google Shape;190;p2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Open-source tool used for analyzing AD relationships &amp; permissions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</a:t>
            </a:r>
            <a:r>
              <a:rPr lang="en-US" sz="1300"/>
              <a:t>isplays potential attack paths in AD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Visually maps hidden AD relationships using graph theory 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BloodHound is not a standalone executable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Created by: 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Andy Robbins (@_wald0)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Rohan Va</a:t>
            </a:r>
            <a:r>
              <a:rPr lang="en-US" sz="1300"/>
              <a:t>zarkar</a:t>
            </a:r>
            <a:r>
              <a:rPr lang="en-US" sz="1300"/>
              <a:t> (@CptJesus)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Will Schroeder (@harmj0y)</a:t>
            </a:r>
            <a:endParaRPr sz="13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Key Features:</a:t>
            </a:r>
            <a:endParaRPr b="1"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Automates AD environment data collection 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Generates visual AD environment graphs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Analyzes and identifies potential attack paths in AD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Utilizes Cypher query language for security searches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Creates reports and documentation for findings </a:t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Why BloodHound? 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720000" y="1017724"/>
            <a:ext cx="7704000" cy="3836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**</a:t>
            </a:r>
            <a:r>
              <a:rPr b="1" lang="en-US" sz="1400"/>
              <a:t>Our goal**</a:t>
            </a:r>
            <a:r>
              <a:rPr lang="en-US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Expose vulnerabilities within the Active Directory environment.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Identify and visualize attack paths.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Privilege escalation opportunities &amp; potential security risks.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**</a:t>
            </a:r>
            <a:r>
              <a:rPr b="1" lang="en-US" sz="1400"/>
              <a:t>Why We Chose It**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Enjoyed </a:t>
            </a:r>
            <a:r>
              <a:rPr lang="en-US" sz="1400"/>
              <a:t>Pentesting module.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Expand knowledge of Kali &amp; other tools.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Metasploit, Mimikatz, DCSync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**Benefits &amp; Opportunities**</a:t>
            </a:r>
            <a:r>
              <a:rPr lang="en-US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Understanding</a:t>
            </a:r>
            <a:r>
              <a:rPr lang="en-US" sz="1400"/>
              <a:t> AD Security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Hands-On Experience w/ CyberSec Tools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Real-World Application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Research &amp; Analysis Opportunities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Strengthen</a:t>
            </a:r>
            <a:r>
              <a:rPr lang="en-US" sz="1400"/>
              <a:t> Defensive Capabilities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Advantages &amp; Disadvantages</a:t>
            </a:r>
            <a:endParaRPr/>
          </a:p>
        </p:txBody>
      </p:sp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Pros: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Active Directory Assessment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Attack Path Visualization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Identify Escalation/Lateral </a:t>
            </a:r>
            <a:r>
              <a:rPr lang="en-US" sz="1600"/>
              <a:t>Vulnerabilities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Open-Source and Active Community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Cons: 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Steep Learning Curve for Beginners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Limited to AD Environments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Requires Administrative Access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Resource Intensive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vs. PingCastle</a:t>
            </a:r>
            <a:endParaRPr/>
          </a:p>
        </p:txBody>
      </p:sp>
      <p:sp>
        <p:nvSpPr>
          <p:cNvPr id="212" name="Google Shape;212;p4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BloodHound: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Uses graph theory to reveal hidden relationships in AD environments.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Identifies high-value targets and potential attack paths helping security professionals anticipate and prevent breaches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PingCastle: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Designed to rapidly assess AD security based on risk assessment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Prioritizes </a:t>
            </a:r>
            <a:r>
              <a:rPr lang="en-US" sz="1400"/>
              <a:t>efficiency</a:t>
            </a:r>
            <a:r>
              <a:rPr lang="en-US" sz="1400"/>
              <a:t> over perfection</a:t>
            </a:r>
            <a:r>
              <a:rPr lang="en-US" sz="1400"/>
              <a:t>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Offers </a:t>
            </a:r>
            <a:r>
              <a:rPr lang="en-US" sz="1400"/>
              <a:t>visual</a:t>
            </a:r>
            <a:r>
              <a:rPr lang="en-US" sz="1400"/>
              <a:t> reports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Audits large AD infrastructures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Provides comprehensive health check reports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Assesses risks, scores security, and offers improvement recommendations</a:t>
            </a:r>
            <a:endParaRPr sz="14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451ea260d_1_8"/>
          <p:cNvSpPr txBox="1"/>
          <p:nvPr>
            <p:ph type="title"/>
          </p:nvPr>
        </p:nvSpPr>
        <p:spPr>
          <a:xfrm>
            <a:off x="720000" y="445025"/>
            <a:ext cx="37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PingCastle Installation</a:t>
            </a:r>
            <a:endParaRPr/>
          </a:p>
        </p:txBody>
      </p:sp>
      <p:pic>
        <p:nvPicPr>
          <p:cNvPr id="218" name="Google Shape;218;g2e451ea26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75" y="1258100"/>
            <a:ext cx="3134124" cy="212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e451ea260d_1_8"/>
          <p:cNvPicPr preferRelativeResize="0"/>
          <p:nvPr/>
        </p:nvPicPr>
        <p:blipFill rotWithShape="1">
          <a:blip r:embed="rId4">
            <a:alphaModFix/>
          </a:blip>
          <a:srcRect b="24094" l="3229" r="22366" t="5739"/>
          <a:stretch/>
        </p:blipFill>
        <p:spPr>
          <a:xfrm>
            <a:off x="363125" y="3562000"/>
            <a:ext cx="3487600" cy="11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e451ea260d_1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775" y="1320800"/>
            <a:ext cx="4467675" cy="2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e451ea260d_1_8"/>
          <p:cNvSpPr txBox="1"/>
          <p:nvPr/>
        </p:nvSpPr>
        <p:spPr>
          <a:xfrm>
            <a:off x="51575" y="1156925"/>
            <a:ext cx="276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2" name="Google Shape;222;g2e451ea260d_1_8"/>
          <p:cNvSpPr txBox="1"/>
          <p:nvPr/>
        </p:nvSpPr>
        <p:spPr>
          <a:xfrm>
            <a:off x="111450" y="3625525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" name="Google Shape;223;g2e451ea260d_1_8"/>
          <p:cNvSpPr txBox="1"/>
          <p:nvPr/>
        </p:nvSpPr>
        <p:spPr>
          <a:xfrm>
            <a:off x="4323000" y="1320800"/>
            <a:ext cx="363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4" name="Google Shape;224;g2e451ea260d_1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400" y="3988259"/>
            <a:ext cx="4467675" cy="49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e451ea260d_1_8"/>
          <p:cNvSpPr txBox="1"/>
          <p:nvPr/>
        </p:nvSpPr>
        <p:spPr>
          <a:xfrm>
            <a:off x="4504400" y="3661325"/>
            <a:ext cx="363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45859b6f0_0_5"/>
          <p:cNvSpPr txBox="1"/>
          <p:nvPr>
            <p:ph type="title"/>
          </p:nvPr>
        </p:nvSpPr>
        <p:spPr>
          <a:xfrm>
            <a:off x="720000" y="445025"/>
            <a:ext cx="31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PingCastle, cont’d. </a:t>
            </a:r>
            <a:endParaRPr/>
          </a:p>
        </p:txBody>
      </p:sp>
      <p:pic>
        <p:nvPicPr>
          <p:cNvPr id="231" name="Google Shape;231;g2e45859b6f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925" y="2872800"/>
            <a:ext cx="3294949" cy="20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e45859b6f0_0_5"/>
          <p:cNvSpPr txBox="1"/>
          <p:nvPr/>
        </p:nvSpPr>
        <p:spPr>
          <a:xfrm>
            <a:off x="5257613" y="2907250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3" name="Google Shape;233;g2e45859b6f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975" y="512300"/>
            <a:ext cx="3764025" cy="19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e45859b6f0_0_5"/>
          <p:cNvSpPr txBox="1"/>
          <p:nvPr/>
        </p:nvSpPr>
        <p:spPr>
          <a:xfrm>
            <a:off x="4764388" y="512300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5" name="Google Shape;235;g2e45859b6f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25" y="1623350"/>
            <a:ext cx="4635624" cy="25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e45859b6f0_0_5"/>
          <p:cNvSpPr txBox="1"/>
          <p:nvPr/>
        </p:nvSpPr>
        <p:spPr>
          <a:xfrm>
            <a:off x="261213" y="1277475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2d497ba74_2_8"/>
          <p:cNvSpPr txBox="1"/>
          <p:nvPr>
            <p:ph type="title"/>
          </p:nvPr>
        </p:nvSpPr>
        <p:spPr>
          <a:xfrm>
            <a:off x="720000" y="445025"/>
            <a:ext cx="30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PingCastle Demo</a:t>
            </a:r>
            <a:endParaRPr/>
          </a:p>
        </p:txBody>
      </p:sp>
      <p:pic>
        <p:nvPicPr>
          <p:cNvPr id="242" name="Google Shape;242;g2e2d497ba74_2_8" title="Project 4 PingCastle Demo 2024-06-08 18472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8625"/>
            <a:ext cx="8928376" cy="39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Installation Process</a:t>
            </a:r>
            <a:endParaRPr/>
          </a:p>
        </p:txBody>
      </p:sp>
      <p:pic>
        <p:nvPicPr>
          <p:cNvPr descr="Download and install OpenJDK 11" id="248" name="Google Shape;248;p6"/>
          <p:cNvPicPr preferRelativeResize="0"/>
          <p:nvPr/>
        </p:nvPicPr>
        <p:blipFill rotWithShape="1">
          <a:blip r:embed="rId3">
            <a:alphaModFix/>
          </a:blip>
          <a:srcRect b="15208" l="6307" r="13603" t="14289"/>
          <a:stretch/>
        </p:blipFill>
        <p:spPr>
          <a:xfrm>
            <a:off x="257836" y="3054348"/>
            <a:ext cx="1524638" cy="10261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descr="Microsoft Azure Marketplace" id="249" name="Google Shape;2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6471" y="3062896"/>
            <a:ext cx="1777366" cy="10259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descr="Kali Linux 2024.1 released with 4 new tools, UI refresh" id="250" name="Google Shape;25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3172" y="1187678"/>
            <a:ext cx="3028527" cy="13840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descr="BloodHound logo" id="251" name="Google Shape;25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5027" y="3053384"/>
            <a:ext cx="1524638" cy="1035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cxnSp>
        <p:nvCxnSpPr>
          <p:cNvPr id="252" name="Google Shape;252;p6"/>
          <p:cNvCxnSpPr/>
          <p:nvPr/>
        </p:nvCxnSpPr>
        <p:spPr>
          <a:xfrm flipH="1" rot="10800000">
            <a:off x="1485900" y="2701263"/>
            <a:ext cx="1524638" cy="249760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6"/>
          <p:cNvSpPr txBox="1"/>
          <p:nvPr/>
        </p:nvSpPr>
        <p:spPr>
          <a:xfrm>
            <a:off x="1516699" y="1367050"/>
            <a:ext cx="146303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Connect to Kali Linux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355674" y="4210055"/>
            <a:ext cx="165417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Download Java (OpenJDK 11 – Linux x64)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2589765" y="4258826"/>
            <a:ext cx="146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3. Download Neo4j Graph Database 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4962737" y="4188395"/>
            <a:ext cx="146303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4. Download BloodHound GUI</a:t>
            </a:r>
            <a:endParaRPr/>
          </a:p>
        </p:txBody>
      </p:sp>
      <p:pic>
        <p:nvPicPr>
          <p:cNvPr descr="All SharpHound Community Edition Flags, Explained – BloodHound" id="257" name="Google Shape;25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7540" y="3053384"/>
            <a:ext cx="1752016" cy="1035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cxnSp>
        <p:nvCxnSpPr>
          <p:cNvPr id="258" name="Google Shape;258;p6"/>
          <p:cNvCxnSpPr/>
          <p:nvPr/>
        </p:nvCxnSpPr>
        <p:spPr>
          <a:xfrm rot="10800000">
            <a:off x="3848100" y="2590625"/>
            <a:ext cx="0" cy="379273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6"/>
          <p:cNvCxnSpPr/>
          <p:nvPr/>
        </p:nvCxnSpPr>
        <p:spPr>
          <a:xfrm rot="10800000">
            <a:off x="6004561" y="2655236"/>
            <a:ext cx="1463039" cy="295787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6"/>
          <p:cNvCxnSpPr/>
          <p:nvPr/>
        </p:nvCxnSpPr>
        <p:spPr>
          <a:xfrm rot="10800000">
            <a:off x="5044440" y="2590625"/>
            <a:ext cx="0" cy="379273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6"/>
          <p:cNvSpPr txBox="1"/>
          <p:nvPr/>
        </p:nvSpPr>
        <p:spPr>
          <a:xfrm>
            <a:off x="7005689" y="4188395"/>
            <a:ext cx="163539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5. Download SharpHound (Data Collector File)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