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4" name="Google Shape;21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5" name="Google Shape;22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Google Shape;23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7" name="Google Shape;2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9" name="Google Shape;26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0" name="Google Shape;2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1" name="Google Shape;2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2" name="Google Shape;3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3" name="Google Shape;3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4" name="Google Shape;32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5" name="Google Shape;33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9" name="Google Shape;1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 name="Google Shape;1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b="0" i="0" lang="en-AU" sz="2000" u="none" cap="none" strike="noStrike">
                <a:solidFill>
                  <a:schemeClr val="dk1"/>
                </a:solidFill>
                <a:latin typeface="Calibri"/>
                <a:ea typeface="Calibri"/>
                <a:cs typeface="Calibri"/>
                <a:sym typeface="Calibri"/>
              </a:rPr>
              <a:t>Story ID #1</a:t>
            </a:r>
            <a:endParaRPr/>
          </a:p>
        </p:txBody>
      </p:sp>
      <p:sp>
        <p:nvSpPr>
          <p:cNvPr id="85" name="Google Shape;85;p13"/>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Story Title: Home Page</a:t>
            </a:r>
            <a:endParaRPr/>
          </a:p>
        </p:txBody>
      </p:sp>
      <p:sp>
        <p:nvSpPr>
          <p:cNvPr id="86" name="Google Shape;86;p13"/>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client, I want the home page to show the company name and a search box for location and dates, it should be clean and minimalistic without bombarding the user with a whole list of vehicles offered. I should be able to search from this page for cars to rent.</a:t>
            </a:r>
            <a:endParaRPr sz="2400">
              <a:solidFill>
                <a:schemeClr val="dk1"/>
              </a:solidFill>
              <a:latin typeface="Calibri"/>
              <a:ea typeface="Calibri"/>
              <a:cs typeface="Calibri"/>
              <a:sym typeface="Calibri"/>
            </a:endParaRPr>
          </a:p>
        </p:txBody>
      </p:sp>
      <p:sp>
        <p:nvSpPr>
          <p:cNvPr id="87" name="Google Shape;87;p13"/>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285750" lvl="0" marL="285750"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Displays company name and a simple background</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Shows the dropdown box for locations and other buttons for page navigation</a:t>
            </a:r>
            <a:endParaRPr/>
          </a:p>
          <a:p>
            <a:pPr indent="-285750" lvl="0" marL="285750" marR="0" rtl="0" algn="l">
              <a:spcBef>
                <a:spcPts val="0"/>
              </a:spcBef>
              <a:spcAft>
                <a:spcPts val="0"/>
              </a:spcAft>
              <a:buClr>
                <a:schemeClr val="dk1"/>
              </a:buClr>
              <a:buSzPts val="1800"/>
              <a:buFont typeface="Arial"/>
              <a:buChar char="•"/>
            </a:pPr>
            <a:r>
              <a:rPr lang="en-AU" sz="1800">
                <a:solidFill>
                  <a:schemeClr val="dk1"/>
                </a:solidFill>
                <a:latin typeface="Calibri"/>
                <a:ea typeface="Calibri"/>
                <a:cs typeface="Calibri"/>
                <a:sym typeface="Calibri"/>
              </a:rPr>
              <a:t>Search button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88" name="Google Shape;88;p13"/>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89" name="Google Shape;89;p13"/>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90" name="Google Shape;90;p13"/>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rgbClr val="000000"/>
              </a:buClr>
              <a:buSzPts val="1800"/>
              <a:buFont typeface="Arial"/>
              <a:buChar char="•"/>
            </a:pPr>
            <a:r>
              <a:rPr lang="en-AU" sz="1800">
                <a:solidFill>
                  <a:srgbClr val="000000"/>
                </a:solidFill>
                <a:latin typeface="Calibri"/>
                <a:ea typeface="Calibri"/>
                <a:cs typeface="Calibri"/>
                <a:sym typeface="Calibri"/>
              </a:rPr>
              <a:t>This is the first thing the user sees when the arrive at the page.</a:t>
            </a:r>
            <a:endParaRPr b="1" sz="18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Arial"/>
              <a:buChar char="•"/>
            </a:pPr>
            <a:r>
              <a:rPr lang="en-AU" sz="1800">
                <a:solidFill>
                  <a:srgbClr val="000000"/>
                </a:solidFill>
                <a:latin typeface="Calibri"/>
                <a:ea typeface="Calibri"/>
                <a:cs typeface="Calibri"/>
                <a:sym typeface="Calibri"/>
              </a:rPr>
              <a:t>Could possible add a login tab somewhere at the top for existing users and employees.</a:t>
            </a:r>
            <a:endParaRPr/>
          </a:p>
          <a:p>
            <a:pPr indent="-52387" lvl="0" marL="179388"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2"/>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#10</a:t>
            </a:r>
            <a:endParaRPr/>
          </a:p>
        </p:txBody>
      </p:sp>
      <p:sp>
        <p:nvSpPr>
          <p:cNvPr id="184" name="Google Shape;184;p22"/>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Session Management</a:t>
            </a:r>
            <a:endParaRPr/>
          </a:p>
        </p:txBody>
      </p:sp>
      <p:sp>
        <p:nvSpPr>
          <p:cNvPr id="185" name="Google Shape;185;p22"/>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client, I would like to give the opportunity for users to restore sessions such stored rentals as to be lessen the inconvenience making it more likely for them to go through our service.</a:t>
            </a:r>
            <a:endParaRPr sz="2400">
              <a:solidFill>
                <a:schemeClr val="dk1"/>
              </a:solidFill>
              <a:latin typeface="Calibri"/>
              <a:ea typeface="Calibri"/>
              <a:cs typeface="Calibri"/>
              <a:sym typeface="Calibri"/>
            </a:endParaRPr>
          </a:p>
        </p:txBody>
      </p:sp>
      <p:sp>
        <p:nvSpPr>
          <p:cNvPr id="186" name="Google Shape;186;p22"/>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Well made session ID structure (Length, Value, Fingerprinting)</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Session expiration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Security features with cookie attributes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87" name="Google Shape;187;p22"/>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8</a:t>
            </a:r>
            <a:endParaRPr/>
          </a:p>
        </p:txBody>
      </p:sp>
      <p:sp>
        <p:nvSpPr>
          <p:cNvPr id="188" name="Google Shape;188;p22"/>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189" name="Google Shape;189;p22"/>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Unsure on implementation capabilities in the time frame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#11</a:t>
            </a:r>
            <a:endParaRPr/>
          </a:p>
        </p:txBody>
      </p:sp>
      <p:sp>
        <p:nvSpPr>
          <p:cNvPr id="195" name="Google Shape;195;p23"/>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Display Data</a:t>
            </a:r>
            <a:endParaRPr/>
          </a:p>
        </p:txBody>
      </p:sp>
      <p:sp>
        <p:nvSpPr>
          <p:cNvPr id="196" name="Google Shape;196;p23"/>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see well formatted data on the Web app when I request it.</a:t>
            </a:r>
            <a:endParaRPr sz="2400">
              <a:solidFill>
                <a:schemeClr val="dk1"/>
              </a:solidFill>
              <a:latin typeface="Calibri"/>
              <a:ea typeface="Calibri"/>
              <a:cs typeface="Calibri"/>
              <a:sym typeface="Calibri"/>
            </a:endParaRPr>
          </a:p>
        </p:txBody>
      </p:sp>
      <p:sp>
        <p:nvSpPr>
          <p:cNvPr id="197" name="Google Shape;197;p23"/>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Searches on the database return data to show on the web app.</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Can display data more specific to the type of request.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198" name="Google Shape;198;p23"/>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99" name="Google Shape;199;p23"/>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200" name="Google Shape;200;p23"/>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Searches must have proper error checking.</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4"/>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#12</a:t>
            </a:r>
            <a:endParaRPr/>
          </a:p>
        </p:txBody>
      </p:sp>
      <p:sp>
        <p:nvSpPr>
          <p:cNvPr id="206" name="Google Shape;206;p24"/>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App Responsiveness</a:t>
            </a:r>
            <a:endParaRPr/>
          </a:p>
        </p:txBody>
      </p:sp>
      <p:sp>
        <p:nvSpPr>
          <p:cNvPr id="207" name="Google Shape;207;p24"/>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client I want the car rental application to be able to be viewed on multiple different devices so that I can clearly navigate the app on phone or computer.</a:t>
            </a:r>
            <a:endParaRPr sz="2400">
              <a:solidFill>
                <a:schemeClr val="dk1"/>
              </a:solidFill>
              <a:latin typeface="Calibri"/>
              <a:ea typeface="Calibri"/>
              <a:cs typeface="Calibri"/>
              <a:sym typeface="Calibri"/>
            </a:endParaRPr>
          </a:p>
        </p:txBody>
      </p:sp>
      <p:sp>
        <p:nvSpPr>
          <p:cNvPr id="208" name="Google Shape;208;p24"/>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Looks professional on different sized devices (computers, phones)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Keeps all functionality over different sizes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09" name="Google Shape;209;p24"/>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8</a:t>
            </a:r>
            <a:endParaRPr/>
          </a:p>
        </p:txBody>
      </p:sp>
      <p:sp>
        <p:nvSpPr>
          <p:cNvPr id="210" name="Google Shape;210;p24"/>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11" name="Google Shape;211;p24"/>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Must be able to check and test with everyone that it meets visual standards</a:t>
            </a:r>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5"/>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#13</a:t>
            </a:r>
            <a:endParaRPr/>
          </a:p>
        </p:txBody>
      </p:sp>
      <p:sp>
        <p:nvSpPr>
          <p:cNvPr id="217" name="Google Shape;217;p25"/>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Search Results</a:t>
            </a:r>
            <a:endParaRPr/>
          </a:p>
        </p:txBody>
      </p:sp>
      <p:sp>
        <p:nvSpPr>
          <p:cNvPr id="218" name="Google Shape;218;p25"/>
          <p:cNvSpPr/>
          <p:nvPr/>
        </p:nvSpPr>
        <p:spPr>
          <a:xfrm>
            <a:off x="1182153" y="822470"/>
            <a:ext cx="9828000" cy="1402115"/>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see a list of vehicles, after I’ve searched, with information about the vehicle next to the picture so that I can see specifics about the vehicle at a glance.</a:t>
            </a:r>
            <a:endParaRPr sz="2400">
              <a:solidFill>
                <a:schemeClr val="dk1"/>
              </a:solidFill>
              <a:latin typeface="Calibri"/>
              <a:ea typeface="Calibri"/>
              <a:cs typeface="Calibri"/>
              <a:sym typeface="Calibri"/>
            </a:endParaRPr>
          </a:p>
        </p:txBody>
      </p:sp>
      <p:sp>
        <p:nvSpPr>
          <p:cNvPr id="219" name="Google Shape;219;p25"/>
          <p:cNvSpPr/>
          <p:nvPr/>
        </p:nvSpPr>
        <p:spPr>
          <a:xfrm>
            <a:off x="1182153" y="2397645"/>
            <a:ext cx="9828000" cy="2557885"/>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Vehicles displayed with basic specs next to the picture </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Specifications could be:</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Number of seats</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Engine size</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Type (SUV, sedan, hatch)</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20" name="Google Shape;220;p25"/>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221" name="Google Shape;221;p25"/>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222" name="Google Shape;222;p25"/>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6"/>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#14</a:t>
            </a:r>
            <a:endParaRPr/>
          </a:p>
        </p:txBody>
      </p:sp>
      <p:sp>
        <p:nvSpPr>
          <p:cNvPr id="228" name="Google Shape;228;p26"/>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Rental Popularity</a:t>
            </a:r>
            <a:endParaRPr/>
          </a:p>
        </p:txBody>
      </p:sp>
      <p:sp>
        <p:nvSpPr>
          <p:cNvPr id="229" name="Google Shape;229;p26"/>
          <p:cNvSpPr/>
          <p:nvPr/>
        </p:nvSpPr>
        <p:spPr>
          <a:xfrm>
            <a:off x="1182153" y="822470"/>
            <a:ext cx="9828000" cy="1347524"/>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receive a list of the most popular rental cars so I can see if any of them meet my needs</a:t>
            </a:r>
            <a:endParaRPr sz="2400">
              <a:solidFill>
                <a:schemeClr val="dk1"/>
              </a:solidFill>
              <a:latin typeface="Calibri"/>
              <a:ea typeface="Calibri"/>
              <a:cs typeface="Calibri"/>
              <a:sym typeface="Calibri"/>
            </a:endParaRPr>
          </a:p>
        </p:txBody>
      </p:sp>
      <p:sp>
        <p:nvSpPr>
          <p:cNvPr id="230" name="Google Shape;230;p26"/>
          <p:cNvSpPr/>
          <p:nvPr/>
        </p:nvSpPr>
        <p:spPr>
          <a:xfrm>
            <a:off x="1182153" y="2343054"/>
            <a:ext cx="9828000" cy="2612476"/>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Show list of popular cars underneath new window</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Window does not detract from rest of the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Change list on weekly basis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Vehicles should appear based off certain data:</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Rented most times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31" name="Google Shape;231;p26"/>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232" name="Google Shape;232;p26"/>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33" name="Google Shape;233;p26"/>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customers.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not become more accurate over time.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7"/>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#15</a:t>
            </a:r>
            <a:endParaRPr/>
          </a:p>
        </p:txBody>
      </p:sp>
      <p:sp>
        <p:nvSpPr>
          <p:cNvPr id="239" name="Google Shape;239;p27"/>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Monthly Report Download</a:t>
            </a:r>
            <a:endParaRPr/>
          </a:p>
        </p:txBody>
      </p:sp>
      <p:sp>
        <p:nvSpPr>
          <p:cNvPr id="240" name="Google Shape;240;p27"/>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board member I want to be able to download monthly reports so I can see how our business is progressing</a:t>
            </a:r>
            <a:endParaRPr sz="2400">
              <a:solidFill>
                <a:schemeClr val="dk1"/>
              </a:solidFill>
              <a:latin typeface="Calibri"/>
              <a:ea typeface="Calibri"/>
              <a:cs typeface="Calibri"/>
              <a:sym typeface="Calibri"/>
            </a:endParaRPr>
          </a:p>
        </p:txBody>
      </p:sp>
      <p:sp>
        <p:nvSpPr>
          <p:cNvPr id="241" name="Google Shape;241;p27"/>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New Reports Section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List of Reports by year and month</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Ability to download each in PDF format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42" name="Google Shape;242;p27"/>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43" name="Google Shape;243;p27"/>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244" name="Google Shape;244;p27"/>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28"/>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#16</a:t>
            </a:r>
            <a:endParaRPr/>
          </a:p>
        </p:txBody>
      </p:sp>
      <p:sp>
        <p:nvSpPr>
          <p:cNvPr id="250" name="Google Shape;250;p28"/>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Contact Details</a:t>
            </a:r>
            <a:endParaRPr/>
          </a:p>
        </p:txBody>
      </p:sp>
      <p:sp>
        <p:nvSpPr>
          <p:cNvPr id="251" name="Google Shape;251;p28"/>
          <p:cNvSpPr/>
          <p:nvPr/>
        </p:nvSpPr>
        <p:spPr>
          <a:xfrm>
            <a:off x="1182153" y="822470"/>
            <a:ext cx="9828000" cy="162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see a phone number that I can call, so that I can phone and ask about special deals.</a:t>
            </a:r>
            <a:endParaRPr sz="2400">
              <a:solidFill>
                <a:schemeClr val="dk1"/>
              </a:solidFill>
              <a:latin typeface="Calibri"/>
              <a:ea typeface="Calibri"/>
              <a:cs typeface="Calibri"/>
              <a:sym typeface="Calibri"/>
            </a:endParaRPr>
          </a:p>
        </p:txBody>
      </p:sp>
      <p:sp>
        <p:nvSpPr>
          <p:cNvPr id="252" name="Google Shape;252;p28"/>
          <p:cNvSpPr/>
          <p:nvPr/>
        </p:nvSpPr>
        <p:spPr>
          <a:xfrm>
            <a:off x="1182153" y="2615530"/>
            <a:ext cx="9828000" cy="234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Section that shows:</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Address</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Phone number</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Email</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Social media</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53" name="Google Shape;253;p28"/>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54" name="Google Shape;254;p28"/>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255" name="Google Shape;255;p28"/>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9"/>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#17</a:t>
            </a:r>
            <a:endParaRPr/>
          </a:p>
        </p:txBody>
      </p:sp>
      <p:sp>
        <p:nvSpPr>
          <p:cNvPr id="261" name="Google Shape;261;p29"/>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Live Chat</a:t>
            </a:r>
            <a:endParaRPr/>
          </a:p>
        </p:txBody>
      </p:sp>
      <p:sp>
        <p:nvSpPr>
          <p:cNvPr id="262" name="Google Shape;262;p29"/>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chat with an employee in real-time, so that I can have my questions answered immediately.</a:t>
            </a:r>
            <a:endParaRPr sz="2400">
              <a:solidFill>
                <a:schemeClr val="dk1"/>
              </a:solidFill>
              <a:latin typeface="Calibri"/>
              <a:ea typeface="Calibri"/>
              <a:cs typeface="Calibri"/>
              <a:sym typeface="Calibri"/>
            </a:endParaRPr>
          </a:p>
        </p:txBody>
      </p:sp>
      <p:sp>
        <p:nvSpPr>
          <p:cNvPr id="263" name="Google Shape;263;p29"/>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Floating chat icon floating on the screen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When pressed, opens a small chat window</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Can send text and attach files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64" name="Google Shape;264;p29"/>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265" name="Google Shape;265;p29"/>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Won’t</a:t>
            </a:r>
            <a:endParaRPr/>
          </a:p>
        </p:txBody>
      </p:sp>
      <p:sp>
        <p:nvSpPr>
          <p:cNvPr id="266" name="Google Shape;266;p29"/>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could be available on all the pages for the users, as the floating icon will be small and won't take up much room on the page.</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0"/>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#18</a:t>
            </a:r>
            <a:endParaRPr/>
          </a:p>
        </p:txBody>
      </p:sp>
      <p:sp>
        <p:nvSpPr>
          <p:cNvPr id="272" name="Google Shape;272;p30"/>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Car Information Page</a:t>
            </a:r>
            <a:endParaRPr/>
          </a:p>
        </p:txBody>
      </p:sp>
      <p:sp>
        <p:nvSpPr>
          <p:cNvPr id="273" name="Google Shape;273;p30"/>
          <p:cNvSpPr/>
          <p:nvPr/>
        </p:nvSpPr>
        <p:spPr>
          <a:xfrm>
            <a:off x="1182153" y="822470"/>
            <a:ext cx="9828000" cy="1743309"/>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a page to view and  rent out a selected car of my choosing, this page should show all relevant information about the car I have selected and should be saveable to my profile for later.</a:t>
            </a:r>
            <a:endParaRPr sz="2400">
              <a:solidFill>
                <a:schemeClr val="dk1"/>
              </a:solidFill>
              <a:latin typeface="Calibri"/>
              <a:ea typeface="Calibri"/>
              <a:cs typeface="Calibri"/>
              <a:sym typeface="Calibri"/>
            </a:endParaRPr>
          </a:p>
        </p:txBody>
      </p:sp>
      <p:sp>
        <p:nvSpPr>
          <p:cNvPr id="274" name="Google Shape;274;p30"/>
          <p:cNvSpPr/>
          <p:nvPr/>
        </p:nvSpPr>
        <p:spPr>
          <a:xfrm>
            <a:off x="1182153" y="2738839"/>
            <a:ext cx="9828000" cy="2216691"/>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Displays company name and a simple background like home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Shows the dropdown box for locations and other buttons for page navigation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Calendar dropdown where user can select the desired dates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Rent Button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Save to personal list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75" name="Google Shape;275;p30"/>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76" name="Google Shape;276;p30"/>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77" name="Google Shape;277;p30"/>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is the page after a customer has selected a specific car to look at.</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Requires user login to select rent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1"/>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#19</a:t>
            </a:r>
            <a:endParaRPr/>
          </a:p>
        </p:txBody>
      </p:sp>
      <p:sp>
        <p:nvSpPr>
          <p:cNvPr id="283" name="Google Shape;283;p31"/>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Customer Profile Page</a:t>
            </a:r>
            <a:endParaRPr/>
          </a:p>
        </p:txBody>
      </p:sp>
      <p:sp>
        <p:nvSpPr>
          <p:cNvPr id="284" name="Google Shape;284;p31"/>
          <p:cNvSpPr/>
          <p:nvPr/>
        </p:nvSpPr>
        <p:spPr>
          <a:xfrm>
            <a:off x="1182153" y="822470"/>
            <a:ext cx="9828000" cy="1388467"/>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save all my information and be able to view or edit it whenever I need to as well as view my personal rent history.</a:t>
            </a:r>
            <a:endParaRPr sz="2400">
              <a:solidFill>
                <a:schemeClr val="dk1"/>
              </a:solidFill>
              <a:latin typeface="Calibri"/>
              <a:ea typeface="Calibri"/>
              <a:cs typeface="Calibri"/>
              <a:sym typeface="Calibri"/>
            </a:endParaRPr>
          </a:p>
        </p:txBody>
      </p:sp>
      <p:sp>
        <p:nvSpPr>
          <p:cNvPr id="285" name="Google Shape;285;p31"/>
          <p:cNvSpPr/>
          <p:nvPr/>
        </p:nvSpPr>
        <p:spPr>
          <a:xfrm>
            <a:off x="1182153" y="2383997"/>
            <a:ext cx="9828000" cy="2571533"/>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Displays company name and a simple background like home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Shows the dropdown box for locations and other buttons for page navigation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Customer information </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Rent History list</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Current rented cars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86" name="Google Shape;286;p31"/>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sz="2000">
              <a:solidFill>
                <a:schemeClr val="dk1"/>
              </a:solidFill>
              <a:latin typeface="Calibri"/>
              <a:ea typeface="Calibri"/>
              <a:cs typeface="Calibri"/>
              <a:sym typeface="Calibri"/>
            </a:endParaRPr>
          </a:p>
        </p:txBody>
      </p:sp>
      <p:sp>
        <p:nvSpPr>
          <p:cNvPr id="287" name="Google Shape;287;p31"/>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88" name="Google Shape;288;p31"/>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Possible payment methods saved to account</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Requires user login to view information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4"/>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a:t>
            </a:r>
            <a:endParaRPr/>
          </a:p>
        </p:txBody>
      </p:sp>
      <p:sp>
        <p:nvSpPr>
          <p:cNvPr id="96" name="Google Shape;96;p14"/>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User Authentication</a:t>
            </a:r>
            <a:endParaRPr/>
          </a:p>
        </p:txBody>
      </p:sp>
      <p:sp>
        <p:nvSpPr>
          <p:cNvPr id="97" name="Google Shape;97;p14"/>
          <p:cNvSpPr/>
          <p:nvPr/>
        </p:nvSpPr>
        <p:spPr>
          <a:xfrm>
            <a:off x="1182153" y="822470"/>
            <a:ext cx="9828000" cy="1497649"/>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client I want the users of the web application to have the ability to make an account and be able to log in. I want there to be multiple types of account and for each to show different information if logged in under them</a:t>
            </a:r>
            <a:endParaRPr sz="2400">
              <a:solidFill>
                <a:schemeClr val="dk1"/>
              </a:solidFill>
              <a:latin typeface="Calibri"/>
              <a:ea typeface="Calibri"/>
              <a:cs typeface="Calibri"/>
              <a:sym typeface="Calibri"/>
            </a:endParaRPr>
          </a:p>
        </p:txBody>
      </p:sp>
      <p:sp>
        <p:nvSpPr>
          <p:cNvPr id="98" name="Google Shape;98;p14"/>
          <p:cNvSpPr/>
          <p:nvPr/>
        </p:nvSpPr>
        <p:spPr>
          <a:xfrm>
            <a:off x="1182153" y="2493179"/>
            <a:ext cx="9828000" cy="2515549"/>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r>
              <a:rPr lang="en-AU" sz="2000">
                <a:solidFill>
                  <a:schemeClr val="dk1"/>
                </a:solidFill>
                <a:latin typeface="Calibri"/>
                <a:ea typeface="Calibri"/>
                <a:cs typeface="Calibri"/>
                <a:sym typeface="Calibri"/>
              </a:rPr>
              <a:t> </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Passwords need to be at least 8 characters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Username can be used as long as there is no existing username in the database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Once the user has created an account it needs to be added to the database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If user enters wrong login information alert them with a message saying that there information they entered is wrong try again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Should be able to create logins for multiple type of users when the user is in the create account area</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99" name="Google Shape;99;p14"/>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00" name="Google Shape;100;p14"/>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101" name="Google Shape;101;p14"/>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Account will need to be created before the user tries to log into the Car Rental App achieve this step)</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Different types of users that I want will be the Guest, Employee and also the Owner accounts</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2"/>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#20</a:t>
            </a:r>
            <a:endParaRPr/>
          </a:p>
        </p:txBody>
      </p:sp>
      <p:sp>
        <p:nvSpPr>
          <p:cNvPr id="294" name="Google Shape;294;p32"/>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Reporting Page</a:t>
            </a:r>
            <a:endParaRPr/>
          </a:p>
        </p:txBody>
      </p:sp>
      <p:sp>
        <p:nvSpPr>
          <p:cNvPr id="295" name="Google Shape;295;p32"/>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client I want to have a personalised page for displaying company statistics and a view of current rentals.</a:t>
            </a:r>
            <a:endParaRPr sz="2400">
              <a:solidFill>
                <a:schemeClr val="dk1"/>
              </a:solidFill>
              <a:latin typeface="Calibri"/>
              <a:ea typeface="Calibri"/>
              <a:cs typeface="Calibri"/>
              <a:sym typeface="Calibri"/>
            </a:endParaRPr>
          </a:p>
        </p:txBody>
      </p:sp>
      <p:sp>
        <p:nvSpPr>
          <p:cNvPr id="296" name="Google Shape;296;p32"/>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Displays company name and a simple background like home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Shows the dropdown box for locations and other buttons for page navigation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Only Employees/Owner may see this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Can display information about current rental standings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97" name="Google Shape;297;p32"/>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298" name="Google Shape;298;p32"/>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299" name="Google Shape;299;p32"/>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page only shows up as an option to enter when a employee/owner has logged in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3"/>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#21</a:t>
            </a:r>
            <a:endParaRPr/>
          </a:p>
        </p:txBody>
      </p:sp>
      <p:sp>
        <p:nvSpPr>
          <p:cNvPr id="305" name="Google Shape;305;p33"/>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Search Results Page</a:t>
            </a:r>
            <a:endParaRPr/>
          </a:p>
        </p:txBody>
      </p:sp>
      <p:sp>
        <p:nvSpPr>
          <p:cNvPr id="306" name="Google Shape;306;p33"/>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search up cars to my personal needs and have them shown nicely on a page for me to click and view for renting.</a:t>
            </a:r>
            <a:endParaRPr sz="2400">
              <a:solidFill>
                <a:schemeClr val="dk1"/>
              </a:solidFill>
              <a:latin typeface="Calibri"/>
              <a:ea typeface="Calibri"/>
              <a:cs typeface="Calibri"/>
              <a:sym typeface="Calibri"/>
            </a:endParaRPr>
          </a:p>
        </p:txBody>
      </p:sp>
      <p:sp>
        <p:nvSpPr>
          <p:cNvPr id="307" name="Google Shape;307;p33"/>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Displays company name and a simple background like home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Shows the dropdown box for locations and other buttons for page navigation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Results returned are custom for the input search</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Results placed in table like format</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08" name="Google Shape;308;p33"/>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309" name="Google Shape;309;p33"/>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10" name="Google Shape;310;p33"/>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Can search without needing to log in</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4"/>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#22</a:t>
            </a:r>
            <a:endParaRPr/>
          </a:p>
        </p:txBody>
      </p:sp>
      <p:sp>
        <p:nvSpPr>
          <p:cNvPr id="316" name="Google Shape;316;p34"/>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Customer Reviews</a:t>
            </a:r>
            <a:endParaRPr/>
          </a:p>
        </p:txBody>
      </p:sp>
      <p:sp>
        <p:nvSpPr>
          <p:cNvPr id="317" name="Google Shape;317;p34"/>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post reviews about the company and the service I had.</a:t>
            </a:r>
            <a:endParaRPr sz="2400">
              <a:solidFill>
                <a:schemeClr val="dk1"/>
              </a:solidFill>
              <a:latin typeface="Calibri"/>
              <a:ea typeface="Calibri"/>
              <a:cs typeface="Calibri"/>
              <a:sym typeface="Calibri"/>
            </a:endParaRPr>
          </a:p>
        </p:txBody>
      </p:sp>
      <p:sp>
        <p:nvSpPr>
          <p:cNvPr id="318" name="Google Shape;318;p34"/>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Reviews should be shown on home page underneath general information of the company.</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Users must log in to post a review</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rating system from 1-5 stars to go with message reviews.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19" name="Google Shape;319;p34"/>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4</a:t>
            </a:r>
            <a:endParaRPr sz="2000">
              <a:solidFill>
                <a:schemeClr val="dk1"/>
              </a:solidFill>
              <a:latin typeface="Calibri"/>
              <a:ea typeface="Calibri"/>
              <a:cs typeface="Calibri"/>
              <a:sym typeface="Calibri"/>
            </a:endParaRPr>
          </a:p>
        </p:txBody>
      </p:sp>
      <p:sp>
        <p:nvSpPr>
          <p:cNvPr id="320" name="Google Shape;320;p34"/>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321" name="Google Shape;321;p34"/>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Profanity must be filtered out for reviews posted.</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5"/>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#23</a:t>
            </a:r>
            <a:endParaRPr/>
          </a:p>
        </p:txBody>
      </p:sp>
      <p:sp>
        <p:nvSpPr>
          <p:cNvPr id="327" name="Google Shape;327;p35"/>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Trip Planner</a:t>
            </a:r>
            <a:endParaRPr/>
          </a:p>
        </p:txBody>
      </p:sp>
      <p:sp>
        <p:nvSpPr>
          <p:cNvPr id="328" name="Google Shape;328;p35"/>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plan out trips so I can easily navigate and return the car on time.</a:t>
            </a:r>
            <a:endParaRPr sz="2400">
              <a:solidFill>
                <a:schemeClr val="dk1"/>
              </a:solidFill>
              <a:latin typeface="Calibri"/>
              <a:ea typeface="Calibri"/>
              <a:cs typeface="Calibri"/>
              <a:sym typeface="Calibri"/>
            </a:endParaRPr>
          </a:p>
        </p:txBody>
      </p:sp>
      <p:sp>
        <p:nvSpPr>
          <p:cNvPr id="329" name="Google Shape;329;p35"/>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Planner can start at any of our companies locations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Any user without the need to log in can use this feature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Information about travel distance and fuel stops shown on the trip planner</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30" name="Google Shape;330;p35"/>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4</a:t>
            </a:r>
            <a:endParaRPr/>
          </a:p>
        </p:txBody>
      </p:sp>
      <p:sp>
        <p:nvSpPr>
          <p:cNvPr id="331" name="Google Shape;331;p35"/>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332" name="Google Shape;332;p35"/>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36"/>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#24</a:t>
            </a:r>
            <a:endParaRPr/>
          </a:p>
        </p:txBody>
      </p:sp>
      <p:sp>
        <p:nvSpPr>
          <p:cNvPr id="338" name="Google Shape;338;p36"/>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View User History</a:t>
            </a:r>
            <a:endParaRPr/>
          </a:p>
        </p:txBody>
      </p:sp>
      <p:sp>
        <p:nvSpPr>
          <p:cNvPr id="339" name="Google Shape;339;p36"/>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to view all my previous and ongoing history of renting.</a:t>
            </a:r>
            <a:endParaRPr sz="2400">
              <a:solidFill>
                <a:schemeClr val="dk1"/>
              </a:solidFill>
              <a:latin typeface="Calibri"/>
              <a:ea typeface="Calibri"/>
              <a:cs typeface="Calibri"/>
              <a:sym typeface="Calibri"/>
            </a:endParaRPr>
          </a:p>
        </p:txBody>
      </p:sp>
      <p:sp>
        <p:nvSpPr>
          <p:cNvPr id="340" name="Google Shape;340;p36"/>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a:t>
            </a:r>
            <a:r>
              <a:rPr lang="en-AU" sz="2000">
                <a:solidFill>
                  <a:schemeClr val="dk1"/>
                </a:solidFill>
                <a:latin typeface="Calibri"/>
                <a:ea typeface="Calibri"/>
                <a:cs typeface="Calibri"/>
                <a:sym typeface="Calibri"/>
              </a:rPr>
              <a:t>nformation is shown on customer profile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Only person’s own history and employees/owner can view</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Viewable in a table with button to view extra details on specific trips.</a:t>
            </a:r>
            <a:endParaRPr/>
          </a:p>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341" name="Google Shape;341;p36"/>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342" name="Google Shape;342;p36"/>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343" name="Google Shape;343;p36"/>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History shouldn’t be deletable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5"/>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#3</a:t>
            </a:r>
            <a:endParaRPr/>
          </a:p>
        </p:txBody>
      </p:sp>
      <p:sp>
        <p:nvSpPr>
          <p:cNvPr id="107" name="Google Shape;107;p15"/>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Display Without Login</a:t>
            </a:r>
            <a:endParaRPr/>
          </a:p>
        </p:txBody>
      </p:sp>
      <p:sp>
        <p:nvSpPr>
          <p:cNvPr id="108" name="Google Shape;108;p15"/>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client I want the users of the web application to have the ability to search and look through the website without having to create an account and login</a:t>
            </a:r>
            <a:endParaRPr sz="2400">
              <a:solidFill>
                <a:schemeClr val="dk1"/>
              </a:solidFill>
              <a:latin typeface="Calibri"/>
              <a:ea typeface="Calibri"/>
              <a:cs typeface="Calibri"/>
              <a:sym typeface="Calibri"/>
            </a:endParaRPr>
          </a:p>
        </p:txBody>
      </p:sp>
      <p:sp>
        <p:nvSpPr>
          <p:cNvPr id="109" name="Google Shape;109;p15"/>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Whole car rental web application so have full access even if a user has not logged in</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Only features that will remain unusable is the actual renting features which will require you to login.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10" name="Google Shape;110;p15"/>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11" name="Google Shape;111;p15"/>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12" name="Google Shape;112;p15"/>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Display the web application how you would normally view it but without the need of logging in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6"/>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#4</a:t>
            </a:r>
            <a:endParaRPr/>
          </a:p>
        </p:txBody>
      </p:sp>
      <p:sp>
        <p:nvSpPr>
          <p:cNvPr id="118" name="Google Shape;118;p16"/>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Vehicle Availability</a:t>
            </a:r>
            <a:endParaRPr/>
          </a:p>
        </p:txBody>
      </p:sp>
      <p:sp>
        <p:nvSpPr>
          <p:cNvPr id="119" name="Google Shape;119;p16"/>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select the dates that I want the car for, and the location that I will be picking up and dropping off the car from so that I can see which cars are available for me to rent.</a:t>
            </a:r>
            <a:endParaRPr sz="2400">
              <a:solidFill>
                <a:schemeClr val="dk1"/>
              </a:solidFill>
              <a:latin typeface="Calibri"/>
              <a:ea typeface="Calibri"/>
              <a:cs typeface="Calibri"/>
              <a:sym typeface="Calibri"/>
            </a:endParaRPr>
          </a:p>
        </p:txBody>
      </p:sp>
      <p:sp>
        <p:nvSpPr>
          <p:cNvPr id="120" name="Google Shape;120;p16"/>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Calendar where user can select the desired dates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Dropdown option pane for user to select the location of pick up and drop off</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Search button, when pressed filters and displays all the vehicles available for selected dates and location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21" name="Google Shape;121;p16"/>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22" name="Google Shape;122;p16"/>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Must</a:t>
            </a:r>
            <a:endParaRPr/>
          </a:p>
        </p:txBody>
      </p:sp>
      <p:sp>
        <p:nvSpPr>
          <p:cNvPr id="123" name="Google Shape;123;p16"/>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Could be the welcome page, some rental companies main welcome page has the dates and location filter on it.</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7"/>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#5</a:t>
            </a:r>
            <a:endParaRPr/>
          </a:p>
        </p:txBody>
      </p:sp>
      <p:sp>
        <p:nvSpPr>
          <p:cNvPr id="129" name="Google Shape;129;p17"/>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Specific Search</a:t>
            </a:r>
            <a:endParaRPr/>
          </a:p>
        </p:txBody>
      </p:sp>
      <p:sp>
        <p:nvSpPr>
          <p:cNvPr id="130" name="Google Shape;130;p17"/>
          <p:cNvSpPr/>
          <p:nvPr/>
        </p:nvSpPr>
        <p:spPr>
          <a:xfrm>
            <a:off x="1182153" y="822470"/>
            <a:ext cx="9828000" cy="162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the ability to search for criteria that matches what I desire in a car so that I can pick out the most suited rental for my needs at the time.</a:t>
            </a:r>
            <a:endParaRPr sz="2400">
              <a:solidFill>
                <a:schemeClr val="dk1"/>
              </a:solidFill>
              <a:latin typeface="Calibri"/>
              <a:ea typeface="Calibri"/>
              <a:cs typeface="Calibri"/>
              <a:sym typeface="Calibri"/>
            </a:endParaRPr>
          </a:p>
        </p:txBody>
      </p:sp>
      <p:sp>
        <p:nvSpPr>
          <p:cNvPr id="131" name="Google Shape;131;p17"/>
          <p:cNvSpPr/>
          <p:nvPr/>
        </p:nvSpPr>
        <p:spPr>
          <a:xfrm>
            <a:off x="1182153" y="2615530"/>
            <a:ext cx="9828000" cy="234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Basic search for location of requirement</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Advanced filter option for specific car requirements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Car type (Small/Medium, Full Size Luxury, SUV, Signature Series)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Transmission Type (Automatic/Manual)</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Price Range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32" name="Google Shape;132;p17"/>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a:p>
        </p:txBody>
      </p:sp>
      <p:sp>
        <p:nvSpPr>
          <p:cNvPr id="133" name="Google Shape;133;p17"/>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34" name="Google Shape;134;p17"/>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If the user does not filter the results, display the cars starting with the most popular</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8"/>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#6</a:t>
            </a:r>
            <a:endParaRPr/>
          </a:p>
        </p:txBody>
      </p:sp>
      <p:sp>
        <p:nvSpPr>
          <p:cNvPr id="140" name="Google Shape;140;p18"/>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Search Filter/Sort</a:t>
            </a:r>
            <a:endParaRPr/>
          </a:p>
        </p:txBody>
      </p:sp>
      <p:sp>
        <p:nvSpPr>
          <p:cNvPr id="141" name="Google Shape;141;p18"/>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user, I want to be able to see the cars in order of price, starting with the cheapest, so that I don’t spend too much money on the car hire for my holiday.</a:t>
            </a:r>
            <a:endParaRPr sz="2400">
              <a:solidFill>
                <a:schemeClr val="dk1"/>
              </a:solidFill>
              <a:latin typeface="Calibri"/>
              <a:ea typeface="Calibri"/>
              <a:cs typeface="Calibri"/>
              <a:sym typeface="Calibri"/>
            </a:endParaRPr>
          </a:p>
        </p:txBody>
      </p:sp>
      <p:sp>
        <p:nvSpPr>
          <p:cNvPr id="142" name="Google Shape;142;p18"/>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Filter option clearly visible on the side or top of the list of the vehicles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Drop down menu which shows different sort options, e.g. price low to high, engine size high – low, fuel consumption low – high, etc.</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Once selected the page should refresh and display the vehicles sorted.</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43" name="Google Shape;143;p18"/>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1</a:t>
            </a:r>
            <a:endParaRPr sz="2000">
              <a:solidFill>
                <a:schemeClr val="dk1"/>
              </a:solidFill>
              <a:latin typeface="Calibri"/>
              <a:ea typeface="Calibri"/>
              <a:cs typeface="Calibri"/>
              <a:sym typeface="Calibri"/>
            </a:endParaRPr>
          </a:p>
        </p:txBody>
      </p:sp>
      <p:sp>
        <p:nvSpPr>
          <p:cNvPr id="144" name="Google Shape;144;p18"/>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45" name="Google Shape;145;p18"/>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#7</a:t>
            </a:r>
            <a:endParaRPr/>
          </a:p>
        </p:txBody>
      </p:sp>
      <p:sp>
        <p:nvSpPr>
          <p:cNvPr id="151" name="Google Shape;151;p19"/>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400">
                <a:solidFill>
                  <a:schemeClr val="lt1"/>
                </a:solidFill>
                <a:latin typeface="Calibri"/>
                <a:ea typeface="Calibri"/>
                <a:cs typeface="Calibri"/>
                <a:sym typeface="Calibri"/>
              </a:rPr>
              <a:t>Story Title: Car Rental Recommendation</a:t>
            </a:r>
            <a:endParaRPr/>
          </a:p>
        </p:txBody>
      </p:sp>
      <p:sp>
        <p:nvSpPr>
          <p:cNvPr id="152" name="Google Shape;152;p19"/>
          <p:cNvSpPr/>
          <p:nvPr/>
        </p:nvSpPr>
        <p:spPr>
          <a:xfrm>
            <a:off x="1182153" y="822470"/>
            <a:ext cx="9828000" cy="1361172"/>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customer I want to receive recommendations about cars available to rent so that I can be assisted in choosing a suitable vehicle for my needs.</a:t>
            </a:r>
            <a:endParaRPr sz="2400">
              <a:solidFill>
                <a:schemeClr val="dk1"/>
              </a:solidFill>
              <a:latin typeface="Calibri"/>
              <a:ea typeface="Calibri"/>
              <a:cs typeface="Calibri"/>
              <a:sym typeface="Calibri"/>
            </a:endParaRPr>
          </a:p>
        </p:txBody>
      </p:sp>
      <p:sp>
        <p:nvSpPr>
          <p:cNvPr id="153" name="Google Shape;153;p19"/>
          <p:cNvSpPr/>
          <p:nvPr/>
        </p:nvSpPr>
        <p:spPr>
          <a:xfrm>
            <a:off x="1182153" y="2356702"/>
            <a:ext cx="9828000" cy="2598828"/>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Recommended vehicle window created.</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Window does not detract from rest of the page.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Random Vehicle displayed each time.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Vehicles should appear based off certain data:</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Geographic location (City)</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Time (Month)</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54" name="Google Shape;154;p19"/>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55" name="Google Shape;155;p19"/>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56" name="Google Shape;156;p19"/>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customers.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not become more accurate over time.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#8</a:t>
            </a:r>
            <a:endParaRPr/>
          </a:p>
        </p:txBody>
      </p:sp>
      <p:sp>
        <p:nvSpPr>
          <p:cNvPr id="162" name="Google Shape;162;p20"/>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Monthly Rental Info.</a:t>
            </a:r>
            <a:endParaRPr/>
          </a:p>
        </p:txBody>
      </p:sp>
      <p:sp>
        <p:nvSpPr>
          <p:cNvPr id="163" name="Google Shape;163;p20"/>
          <p:cNvSpPr/>
          <p:nvPr/>
        </p:nvSpPr>
        <p:spPr>
          <a:xfrm>
            <a:off x="1182153" y="822470"/>
            <a:ext cx="9828000" cy="1347524"/>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board member I want to be able to browse the numbers of different cars picked up or returned in specific stores monthly so that I can improve management and services.</a:t>
            </a:r>
            <a:endParaRPr sz="2400">
              <a:solidFill>
                <a:schemeClr val="dk1"/>
              </a:solidFill>
              <a:latin typeface="Calibri"/>
              <a:ea typeface="Calibri"/>
              <a:cs typeface="Calibri"/>
              <a:sym typeface="Calibri"/>
            </a:endParaRPr>
          </a:p>
        </p:txBody>
      </p:sp>
      <p:sp>
        <p:nvSpPr>
          <p:cNvPr id="164" name="Google Shape;164;p20"/>
          <p:cNvSpPr/>
          <p:nvPr/>
        </p:nvSpPr>
        <p:spPr>
          <a:xfrm>
            <a:off x="1182153" y="2343054"/>
            <a:ext cx="9828000" cy="2612476"/>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Information displayed in management portal.</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Buttons to choose city.</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Feature that allows choice of month.</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Shows all cars picked up or returned based on following data:</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City chosen.</a:t>
            </a:r>
            <a:endParaRPr/>
          </a:p>
          <a:p>
            <a:pPr indent="-342900" lvl="1" marL="800100" marR="0" rtl="0" algn="l">
              <a:spcBef>
                <a:spcPts val="0"/>
              </a:spcBef>
              <a:spcAft>
                <a:spcPts val="0"/>
              </a:spcAft>
              <a:buClr>
                <a:schemeClr val="dk1"/>
              </a:buClr>
              <a:buSzPts val="2000"/>
              <a:buFont typeface="Arial"/>
              <a:buChar char="•"/>
            </a:pPr>
            <a:r>
              <a:rPr b="0" i="0" lang="en-AU" sz="2000" u="none" cap="none" strike="noStrike">
                <a:solidFill>
                  <a:schemeClr val="dk1"/>
                </a:solidFill>
                <a:latin typeface="Calibri"/>
                <a:ea typeface="Calibri"/>
                <a:cs typeface="Calibri"/>
                <a:sym typeface="Calibri"/>
              </a:rPr>
              <a:t>Month chosen.</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65" name="Google Shape;165;p20"/>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66" name="Google Shape;166;p20"/>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Could</a:t>
            </a:r>
            <a:endParaRPr/>
          </a:p>
        </p:txBody>
      </p:sp>
      <p:sp>
        <p:nvSpPr>
          <p:cNvPr id="167" name="Google Shape;167;p20"/>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feature will only be displayed for management.</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1"/>
          <p:cNvSpPr/>
          <p:nvPr/>
        </p:nvSpPr>
        <p:spPr>
          <a:xfrm>
            <a:off x="1182153" y="109410"/>
            <a:ext cx="720000" cy="540000"/>
          </a:xfrm>
          <a:prstGeom prst="rect">
            <a:avLst/>
          </a:prstGeom>
          <a:solidFill>
            <a:srgbClr val="B3C6E7"/>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ID #9</a:t>
            </a:r>
            <a:endParaRPr/>
          </a:p>
        </p:txBody>
      </p:sp>
      <p:sp>
        <p:nvSpPr>
          <p:cNvPr id="173" name="Google Shape;173;p21"/>
          <p:cNvSpPr/>
          <p:nvPr/>
        </p:nvSpPr>
        <p:spPr>
          <a:xfrm>
            <a:off x="1974153" y="109410"/>
            <a:ext cx="5777775" cy="540000"/>
          </a:xfrm>
          <a:prstGeom prst="rect">
            <a:avLst/>
          </a:prstGeom>
          <a:solidFill>
            <a:schemeClr val="accent1"/>
          </a:solidFill>
          <a:ln cap="flat" cmpd="sng" w="12700">
            <a:solidFill>
              <a:srgbClr val="1F386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Story Title: Improved Database</a:t>
            </a:r>
            <a:endParaRPr/>
          </a:p>
        </p:txBody>
      </p:sp>
      <p:sp>
        <p:nvSpPr>
          <p:cNvPr id="174" name="Google Shape;174;p21"/>
          <p:cNvSpPr/>
          <p:nvPr/>
        </p:nvSpPr>
        <p:spPr>
          <a:xfrm>
            <a:off x="1182153" y="822470"/>
            <a:ext cx="9828000" cy="2340000"/>
          </a:xfrm>
          <a:prstGeom prst="rect">
            <a:avLst/>
          </a:prstGeom>
          <a:solidFill>
            <a:srgbClr val="D5DBE5"/>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client I want our company’s history of rental services safely stored and accessible from everyone in our company and across all our locations.</a:t>
            </a:r>
            <a:endParaRPr sz="2400">
              <a:solidFill>
                <a:schemeClr val="dk1"/>
              </a:solidFill>
              <a:latin typeface="Calibri"/>
              <a:ea typeface="Calibri"/>
              <a:cs typeface="Calibri"/>
              <a:sym typeface="Calibri"/>
            </a:endParaRPr>
          </a:p>
        </p:txBody>
      </p:sp>
      <p:sp>
        <p:nvSpPr>
          <p:cNvPr id="175" name="Google Shape;175;p21"/>
          <p:cNvSpPr/>
          <p:nvPr/>
        </p:nvSpPr>
        <p:spPr>
          <a:xfrm>
            <a:off x="1182153" y="3335530"/>
            <a:ext cx="9828000" cy="1620000"/>
          </a:xfrm>
          <a:prstGeom prst="rect">
            <a:avLst/>
          </a:prstGeom>
          <a:solidFill>
            <a:srgbClr val="D8E2F3"/>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Acceptance Criteria</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Old and New information should be viewable from the database.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Whole car rental web application will need to view data from the database.</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Information from all branches needs to be accessible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76" name="Google Shape;176;p21"/>
          <p:cNvSpPr/>
          <p:nvPr/>
        </p:nvSpPr>
        <p:spPr>
          <a:xfrm>
            <a:off x="9816499" y="109410"/>
            <a:ext cx="1193654" cy="540000"/>
          </a:xfrm>
          <a:prstGeom prst="rect">
            <a:avLst/>
          </a:prstGeom>
          <a:solidFill>
            <a:srgbClr val="CCF0CD">
              <a:alpha val="20000"/>
            </a:srgbClr>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Story Points: 2</a:t>
            </a:r>
            <a:endParaRPr/>
          </a:p>
        </p:txBody>
      </p:sp>
      <p:sp>
        <p:nvSpPr>
          <p:cNvPr id="177" name="Google Shape;177;p21"/>
          <p:cNvSpPr/>
          <p:nvPr/>
        </p:nvSpPr>
        <p:spPr>
          <a:xfrm>
            <a:off x="7823927" y="109410"/>
            <a:ext cx="1920573" cy="540000"/>
          </a:xfrm>
          <a:prstGeom prst="rect">
            <a:avLst/>
          </a:prstGeom>
          <a:solidFill>
            <a:srgbClr val="FFF2CC"/>
          </a:solidFill>
          <a:ln cap="flat" cmpd="sng" w="12700">
            <a:solidFill>
              <a:srgbClr val="1F3864"/>
            </a:solidFill>
            <a:prstDash val="solid"/>
            <a:miter lim="800000"/>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Priority: Should</a:t>
            </a:r>
            <a:endParaRPr/>
          </a:p>
        </p:txBody>
      </p:sp>
      <p:sp>
        <p:nvSpPr>
          <p:cNvPr id="178" name="Google Shape;178;p21"/>
          <p:cNvSpPr/>
          <p:nvPr/>
        </p:nvSpPr>
        <p:spPr>
          <a:xfrm>
            <a:off x="1182153" y="5128590"/>
            <a:ext cx="9828000" cy="1620000"/>
          </a:xfrm>
          <a:prstGeom prst="rect">
            <a:avLst/>
          </a:prstGeom>
          <a:solidFill>
            <a:schemeClr val="lt1"/>
          </a:solidFill>
          <a:ln cap="flat" cmpd="sng" w="12700">
            <a:solidFill>
              <a:srgbClr val="1F3864"/>
            </a:solidFill>
            <a:prstDash val="solid"/>
            <a:miter lim="800000"/>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b="1" lang="en-AU" sz="2000">
                <a:solidFill>
                  <a:schemeClr val="dk1"/>
                </a:solidFill>
                <a:latin typeface="Calibri"/>
                <a:ea typeface="Calibri"/>
                <a:cs typeface="Calibri"/>
                <a:sym typeface="Calibri"/>
              </a:rPr>
              <a:t>Notes</a:t>
            </a:r>
            <a:endParaRPr/>
          </a:p>
          <a:p>
            <a:pPr indent="-342900" lvl="0" marL="342900"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Database needs to hold old and new data in the same format for easy reading.</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