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80" r:id="rId3"/>
    <p:sldId id="257" r:id="rId4"/>
    <p:sldId id="281" r:id="rId5"/>
    <p:sldId id="258" r:id="rId6"/>
    <p:sldId id="282" r:id="rId7"/>
    <p:sldId id="259" r:id="rId8"/>
    <p:sldId id="283" r:id="rId9"/>
    <p:sldId id="260" r:id="rId10"/>
    <p:sldId id="284" r:id="rId11"/>
    <p:sldId id="261" r:id="rId12"/>
    <p:sldId id="285" r:id="rId13"/>
    <p:sldId id="262" r:id="rId14"/>
    <p:sldId id="286" r:id="rId15"/>
    <p:sldId id="263" r:id="rId16"/>
    <p:sldId id="287" r:id="rId17"/>
    <p:sldId id="264" r:id="rId18"/>
    <p:sldId id="288" r:id="rId19"/>
    <p:sldId id="265" r:id="rId20"/>
    <p:sldId id="289" r:id="rId21"/>
    <p:sldId id="266" r:id="rId22"/>
    <p:sldId id="290" r:id="rId23"/>
    <p:sldId id="267" r:id="rId24"/>
    <p:sldId id="291" r:id="rId25"/>
    <p:sldId id="268" r:id="rId26"/>
    <p:sldId id="292" r:id="rId27"/>
    <p:sldId id="269" r:id="rId28"/>
    <p:sldId id="293" r:id="rId29"/>
    <p:sldId id="270" r:id="rId30"/>
    <p:sldId id="294" r:id="rId31"/>
    <p:sldId id="271" r:id="rId32"/>
    <p:sldId id="295" r:id="rId33"/>
    <p:sldId id="272" r:id="rId34"/>
    <p:sldId id="296" r:id="rId35"/>
    <p:sldId id="273" r:id="rId36"/>
    <p:sldId id="297" r:id="rId37"/>
    <p:sldId id="274" r:id="rId38"/>
    <p:sldId id="298" r:id="rId39"/>
    <p:sldId id="275" r:id="rId40"/>
    <p:sldId id="299" r:id="rId41"/>
    <p:sldId id="276" r:id="rId42"/>
    <p:sldId id="300" r:id="rId43"/>
    <p:sldId id="277" r:id="rId44"/>
    <p:sldId id="301" r:id="rId45"/>
    <p:sldId id="278" r:id="rId46"/>
    <p:sldId id="302" r:id="rId47"/>
    <p:sldId id="279" r:id="rId48"/>
    <p:sldId id="303" r:id="rId49"/>
    <p:sldId id="304" r:id="rId50"/>
    <p:sldId id="305" r:id="rId51"/>
    <p:sldId id="306" r:id="rId52"/>
    <p:sldId id="307"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Google Shape;2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Google Shape;2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Google Shape;2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0" name="Google Shape;2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1" name="Google Shape;29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3" name="Google Shape;3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4" name="Google Shape;3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900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515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182153" y="6412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b="0" i="0" u="none" strike="noStrike" cap="none">
                <a:solidFill>
                  <a:schemeClr val="dk1"/>
                </a:solidFill>
                <a:latin typeface="Calibri"/>
                <a:ea typeface="Calibri"/>
                <a:cs typeface="Calibri"/>
                <a:sym typeface="Calibri"/>
              </a:rPr>
              <a:t>Story ID #1</a:t>
            </a:r>
            <a:endParaRPr/>
          </a:p>
        </p:txBody>
      </p:sp>
      <p:sp>
        <p:nvSpPr>
          <p:cNvPr id="85" name="Google Shape;85;p13"/>
          <p:cNvSpPr/>
          <p:nvPr/>
        </p:nvSpPr>
        <p:spPr>
          <a:xfrm>
            <a:off x="1974153" y="6412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b="0" i="0" u="none" strike="noStrike" cap="none">
                <a:solidFill>
                  <a:schemeClr val="lt1"/>
                </a:solidFill>
                <a:latin typeface="Calibri"/>
                <a:ea typeface="Calibri"/>
                <a:cs typeface="Calibri"/>
                <a:sym typeface="Calibri"/>
              </a:rPr>
              <a:t>Story Title: Home Page</a:t>
            </a:r>
            <a:endParaRPr/>
          </a:p>
        </p:txBody>
      </p:sp>
      <p:sp>
        <p:nvSpPr>
          <p:cNvPr id="86" name="Google Shape;86;p13"/>
          <p:cNvSpPr/>
          <p:nvPr/>
        </p:nvSpPr>
        <p:spPr>
          <a:xfrm>
            <a:off x="1182153" y="13543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a:solidFill>
                  <a:schemeClr val="dk1"/>
                </a:solidFill>
                <a:latin typeface="Calibri"/>
                <a:ea typeface="Calibri"/>
                <a:cs typeface="Calibri"/>
                <a:sym typeface="Calibri"/>
              </a:rPr>
              <a:t>As a client, I want the home page to show the company name and a search box for location and dates, it should be clean and minimalistic without bombarding the user with a whole list of vehicles offered. I should be able to search from this page for cars to rent.</a:t>
            </a:r>
            <a:endParaRPr sz="2400">
              <a:solidFill>
                <a:schemeClr val="dk1"/>
              </a:solidFill>
              <a:latin typeface="Calibri"/>
              <a:ea typeface="Calibri"/>
              <a:cs typeface="Calibri"/>
              <a:sym typeface="Calibri"/>
            </a:endParaRPr>
          </a:p>
        </p:txBody>
      </p:sp>
      <p:sp>
        <p:nvSpPr>
          <p:cNvPr id="88" name="Google Shape;88;p13"/>
          <p:cNvSpPr/>
          <p:nvPr/>
        </p:nvSpPr>
        <p:spPr>
          <a:xfrm>
            <a:off x="9816499" y="6412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89" name="Google Shape;89;p13"/>
          <p:cNvSpPr/>
          <p:nvPr/>
        </p:nvSpPr>
        <p:spPr>
          <a:xfrm>
            <a:off x="7823927" y="6412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9" name="Google Shape;90;p13">
            <a:extLst>
              <a:ext uri="{FF2B5EF4-FFF2-40B4-BE49-F238E27FC236}">
                <a16:creationId xmlns:a16="http://schemas.microsoft.com/office/drawing/2014/main" id="{89DB10E3-85A8-48A4-AE7E-30E3F030B626}"/>
              </a:ext>
            </a:extLst>
          </p:cNvPr>
          <p:cNvSpPr/>
          <p:nvPr/>
        </p:nvSpPr>
        <p:spPr>
          <a:xfrm>
            <a:off x="1182153" y="420932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rgbClr val="000000"/>
              </a:buClr>
              <a:buSzPts val="1800"/>
              <a:buFont typeface="Arial"/>
              <a:buChar char="•"/>
            </a:pPr>
            <a:r>
              <a:rPr lang="en-AU" sz="1800" dirty="0">
                <a:solidFill>
                  <a:srgbClr val="000000"/>
                </a:solidFill>
                <a:latin typeface="Calibri"/>
                <a:ea typeface="Calibri"/>
                <a:cs typeface="Calibri"/>
                <a:sym typeface="Calibri"/>
              </a:rPr>
              <a:t>This is the first thing the user sees when the arrive at the page.</a:t>
            </a:r>
            <a:endParaRPr sz="1800" b="1" dirty="0">
              <a:solidFill>
                <a:srgbClr val="000000"/>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Arial"/>
              <a:buChar char="•"/>
            </a:pPr>
            <a:r>
              <a:rPr lang="en-AU" sz="1800" dirty="0">
                <a:solidFill>
                  <a:srgbClr val="000000"/>
                </a:solidFill>
                <a:latin typeface="Calibri"/>
                <a:ea typeface="Calibri"/>
                <a:cs typeface="Calibri"/>
                <a:sym typeface="Calibri"/>
              </a:rPr>
              <a:t>Could possible add a login tab somewhere at the top for existing users and employees.</a:t>
            </a:r>
            <a:endParaRPr dirty="0"/>
          </a:p>
          <a:p>
            <a:pPr marL="179388" marR="0" lvl="0" indent="-52387"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1;p17">
            <a:extLst>
              <a:ext uri="{FF2B5EF4-FFF2-40B4-BE49-F238E27FC236}">
                <a16:creationId xmlns:a16="http://schemas.microsoft.com/office/drawing/2014/main" id="{1AC19F46-374E-4B6B-A243-6C8FEEED04CD}"/>
              </a:ext>
            </a:extLst>
          </p:cNvPr>
          <p:cNvSpPr/>
          <p:nvPr/>
        </p:nvSpPr>
        <p:spPr>
          <a:xfrm>
            <a:off x="1182000" y="1604865"/>
            <a:ext cx="9828000" cy="376956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takes any input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query can use car make</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model</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series</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year</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seating</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drive type</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body type</a:t>
            </a:r>
          </a:p>
          <a:p>
            <a:pPr marL="342900" indent="-342900">
              <a:buClr>
                <a:schemeClr val="dk1"/>
              </a:buClr>
              <a:buSzPts val="2000"/>
              <a:buFont typeface="Arial"/>
              <a:buChar char="•"/>
            </a:pPr>
            <a:r>
              <a:rPr lang="en-AU" sz="2000" dirty="0">
                <a:solidFill>
                  <a:schemeClr val="dk1"/>
                </a:solidFill>
                <a:latin typeface="Calibri"/>
                <a:cs typeface="Calibri"/>
                <a:sym typeface="Calibri"/>
              </a:rPr>
              <a:t>Only vehicles that match search are returned</a:t>
            </a:r>
          </a:p>
          <a:p>
            <a:pPr marL="342900" indent="-342900">
              <a:buClr>
                <a:schemeClr val="dk1"/>
              </a:buClr>
              <a:buSzPts val="2000"/>
              <a:buFont typeface="Arial"/>
              <a:buChar char="•"/>
            </a:pPr>
            <a:r>
              <a:rPr lang="en-AU" sz="2000" dirty="0">
                <a:solidFill>
                  <a:schemeClr val="dk1"/>
                </a:solidFill>
                <a:latin typeface="Calibri"/>
                <a:cs typeface="Calibri"/>
                <a:sym typeface="Calibri"/>
              </a:rPr>
              <a:t>If no cars are returned a no cars match this search field is shown</a:t>
            </a:r>
          </a:p>
          <a:p>
            <a:pPr marL="342900" indent="-342900">
              <a:buClr>
                <a:schemeClr val="dk1"/>
              </a:buClr>
              <a:buSzPts val="2000"/>
              <a:buFont typeface="Arial"/>
              <a:buChar char="•"/>
            </a:pPr>
            <a:r>
              <a:rPr lang="en-AU" sz="2000" dirty="0">
                <a:solidFill>
                  <a:schemeClr val="dk1"/>
                </a:solidFill>
                <a:latin typeface="Calibri"/>
                <a:cs typeface="Calibri"/>
                <a:sym typeface="Calibri"/>
              </a:rPr>
              <a:t>Search button takes input from the search bar when clicked and searches</a:t>
            </a:r>
          </a:p>
          <a:p>
            <a:pPr marL="342900" indent="-342900">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809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p:nvPr/>
        </p:nvSpPr>
        <p:spPr>
          <a:xfrm>
            <a:off x="1182000" y="90251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#6</a:t>
            </a:r>
            <a:endParaRPr/>
          </a:p>
        </p:txBody>
      </p:sp>
      <p:sp>
        <p:nvSpPr>
          <p:cNvPr id="140" name="Google Shape;140;p18"/>
          <p:cNvSpPr/>
          <p:nvPr/>
        </p:nvSpPr>
        <p:spPr>
          <a:xfrm>
            <a:off x="1974000" y="90251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Filter/Sort</a:t>
            </a:r>
            <a:endParaRPr/>
          </a:p>
        </p:txBody>
      </p:sp>
      <p:sp>
        <p:nvSpPr>
          <p:cNvPr id="141" name="Google Shape;141;p18"/>
          <p:cNvSpPr/>
          <p:nvPr/>
        </p:nvSpPr>
        <p:spPr>
          <a:xfrm>
            <a:off x="1182000" y="161557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the cars in order of price, starting with the cheapest, so that I don’t spend too much money on the car hire for my holiday.</a:t>
            </a:r>
            <a:endParaRPr sz="2400">
              <a:solidFill>
                <a:schemeClr val="dk1"/>
              </a:solidFill>
              <a:latin typeface="Calibri"/>
              <a:ea typeface="Calibri"/>
              <a:cs typeface="Calibri"/>
              <a:sym typeface="Calibri"/>
            </a:endParaRPr>
          </a:p>
        </p:txBody>
      </p:sp>
      <p:sp>
        <p:nvSpPr>
          <p:cNvPr id="143" name="Google Shape;143;p18"/>
          <p:cNvSpPr/>
          <p:nvPr/>
        </p:nvSpPr>
        <p:spPr>
          <a:xfrm>
            <a:off x="9816346" y="90251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sz="2000">
              <a:solidFill>
                <a:schemeClr val="dk1"/>
              </a:solidFill>
              <a:latin typeface="Calibri"/>
              <a:ea typeface="Calibri"/>
              <a:cs typeface="Calibri"/>
              <a:sym typeface="Calibri"/>
            </a:endParaRPr>
          </a:p>
        </p:txBody>
      </p:sp>
      <p:sp>
        <p:nvSpPr>
          <p:cNvPr id="144" name="Google Shape;144;p18"/>
          <p:cNvSpPr/>
          <p:nvPr/>
        </p:nvSpPr>
        <p:spPr>
          <a:xfrm>
            <a:off x="7823774" y="90251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45" name="Google Shape;145;p18"/>
          <p:cNvSpPr/>
          <p:nvPr/>
        </p:nvSpPr>
        <p:spPr>
          <a:xfrm>
            <a:off x="1182000" y="469938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1;p17">
            <a:extLst>
              <a:ext uri="{FF2B5EF4-FFF2-40B4-BE49-F238E27FC236}">
                <a16:creationId xmlns:a16="http://schemas.microsoft.com/office/drawing/2014/main" id="{2FE9B797-1299-4C61-A529-896506D8C614}"/>
              </a:ext>
            </a:extLst>
          </p:cNvPr>
          <p:cNvSpPr/>
          <p:nvPr/>
        </p:nvSpPr>
        <p:spPr>
          <a:xfrm>
            <a:off x="1182000" y="1604866"/>
            <a:ext cx="9828000" cy="225800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Price can be input to and changed with value buttons</a:t>
            </a:r>
          </a:p>
          <a:p>
            <a:pPr marL="342900" indent="-342900">
              <a:buClr>
                <a:schemeClr val="dk1"/>
              </a:buClr>
              <a:buSzPts val="2000"/>
              <a:buFont typeface="Arial"/>
              <a:buChar char="•"/>
            </a:pPr>
            <a:r>
              <a:rPr lang="en-AU" sz="2000" dirty="0">
                <a:solidFill>
                  <a:schemeClr val="dk1"/>
                </a:solidFill>
                <a:latin typeface="Calibri"/>
                <a:cs typeface="Calibri"/>
                <a:sym typeface="Calibri"/>
              </a:rPr>
              <a:t>Search button when clicked uses parameters that have been enabled to search</a:t>
            </a:r>
          </a:p>
          <a:p>
            <a:pPr marL="342900" indent="-342900">
              <a:buClr>
                <a:schemeClr val="dk1"/>
              </a:buClr>
              <a:buSzPts val="2000"/>
              <a:buFont typeface="Arial"/>
              <a:buChar char="•"/>
            </a:pPr>
            <a:r>
              <a:rPr lang="en-AU" sz="2000" dirty="0">
                <a:solidFill>
                  <a:schemeClr val="dk1"/>
                </a:solidFill>
                <a:latin typeface="Calibri"/>
                <a:cs typeface="Calibri"/>
                <a:sym typeface="Calibri"/>
              </a:rPr>
              <a:t>Buttons for different brands can be clicked on and off</a:t>
            </a:r>
          </a:p>
          <a:p>
            <a:pPr marL="342900" indent="-342900">
              <a:buClr>
                <a:schemeClr val="dk1"/>
              </a:buClr>
              <a:buSzPts val="2000"/>
              <a:buFont typeface="Arial"/>
              <a:buChar char="•"/>
            </a:pPr>
            <a:r>
              <a:rPr lang="en-AU" sz="2000" dirty="0">
                <a:solidFill>
                  <a:schemeClr val="dk1"/>
                </a:solidFill>
                <a:latin typeface="Calibri"/>
                <a:cs typeface="Calibri"/>
                <a:sym typeface="Calibri"/>
              </a:rPr>
              <a:t>Buttons for different car body can be clicked on and off</a:t>
            </a:r>
          </a:p>
          <a:p>
            <a:pPr marL="342900" indent="-342900">
              <a:buClr>
                <a:schemeClr val="dk1"/>
              </a:buClr>
              <a:buSzPts val="2000"/>
              <a:buFont typeface="Arial"/>
              <a:buChar char="•"/>
            </a:pPr>
            <a:r>
              <a:rPr lang="en-AU" sz="2000" dirty="0">
                <a:solidFill>
                  <a:schemeClr val="dk1"/>
                </a:solidFill>
                <a:latin typeface="Calibri"/>
                <a:cs typeface="Calibri"/>
                <a:sym typeface="Calibri"/>
              </a:rPr>
              <a:t>Only vehicles that match search are returned</a:t>
            </a:r>
          </a:p>
          <a:p>
            <a:pPr marL="342900" indent="-342900">
              <a:buClr>
                <a:schemeClr val="dk1"/>
              </a:buClr>
              <a:buSzPts val="2000"/>
              <a:buFont typeface="Arial"/>
              <a:buChar char="•"/>
            </a:pPr>
            <a:r>
              <a:rPr lang="en-AU" sz="2000" dirty="0">
                <a:solidFill>
                  <a:schemeClr val="dk1"/>
                </a:solidFill>
                <a:latin typeface="Calibri"/>
                <a:cs typeface="Calibri"/>
                <a:sym typeface="Calibri"/>
              </a:rPr>
              <a:t>If no cars are returned a no cars match this search field is shown</a:t>
            </a:r>
          </a:p>
          <a:p>
            <a:pPr marL="342900" indent="-342900">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632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1182000" y="96782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#7</a:t>
            </a:r>
            <a:endParaRPr/>
          </a:p>
        </p:txBody>
      </p:sp>
      <p:sp>
        <p:nvSpPr>
          <p:cNvPr id="151" name="Google Shape;151;p19"/>
          <p:cNvSpPr/>
          <p:nvPr/>
        </p:nvSpPr>
        <p:spPr>
          <a:xfrm>
            <a:off x="1974000" y="96782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a:solidFill>
                  <a:schemeClr val="lt1"/>
                </a:solidFill>
                <a:latin typeface="Calibri"/>
                <a:ea typeface="Calibri"/>
                <a:cs typeface="Calibri"/>
                <a:sym typeface="Calibri"/>
              </a:rPr>
              <a:t>Story Title: Car Rental Recommendation</a:t>
            </a:r>
            <a:endParaRPr/>
          </a:p>
        </p:txBody>
      </p:sp>
      <p:sp>
        <p:nvSpPr>
          <p:cNvPr id="152" name="Google Shape;152;p19"/>
          <p:cNvSpPr/>
          <p:nvPr/>
        </p:nvSpPr>
        <p:spPr>
          <a:xfrm>
            <a:off x="1182000" y="1680886"/>
            <a:ext cx="9828000" cy="1361172"/>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customer I want to receive recommendations about cars available to rent so that I can be assisted in choosing a suitable vehicle for my needs.</a:t>
            </a:r>
            <a:endParaRPr sz="2400" dirty="0">
              <a:solidFill>
                <a:schemeClr val="dk1"/>
              </a:solidFill>
              <a:latin typeface="Calibri"/>
              <a:ea typeface="Calibri"/>
              <a:cs typeface="Calibri"/>
              <a:sym typeface="Calibri"/>
            </a:endParaRPr>
          </a:p>
        </p:txBody>
      </p:sp>
      <p:sp>
        <p:nvSpPr>
          <p:cNvPr id="154" name="Google Shape;154;p19"/>
          <p:cNvSpPr/>
          <p:nvPr/>
        </p:nvSpPr>
        <p:spPr>
          <a:xfrm>
            <a:off x="9816346" y="96782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55" name="Google Shape;155;p19"/>
          <p:cNvSpPr/>
          <p:nvPr/>
        </p:nvSpPr>
        <p:spPr>
          <a:xfrm>
            <a:off x="7823774" y="96782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56" name="Google Shape;156;p19"/>
          <p:cNvSpPr/>
          <p:nvPr/>
        </p:nvSpPr>
        <p:spPr>
          <a:xfrm>
            <a:off x="1182000" y="3557114"/>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customers.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not become more accurate over time.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3;p19">
            <a:extLst>
              <a:ext uri="{FF2B5EF4-FFF2-40B4-BE49-F238E27FC236}">
                <a16:creationId xmlns:a16="http://schemas.microsoft.com/office/drawing/2014/main" id="{396387DA-5E13-4E73-8E71-CF92465A8F6D}"/>
              </a:ext>
            </a:extLst>
          </p:cNvPr>
          <p:cNvSpPr/>
          <p:nvPr/>
        </p:nvSpPr>
        <p:spPr>
          <a:xfrm>
            <a:off x="1182153" y="2356702"/>
            <a:ext cx="9828000" cy="1403535"/>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Cars recommended show up on search results page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cars that are within the searches location are shown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Only non-rented cars are shown</a:t>
            </a:r>
            <a:endParaRPr dirty="0"/>
          </a:p>
          <a:p>
            <a:pPr marL="0" marR="0" lvl="0" indent="0" algn="l" rtl="0">
              <a:spcBef>
                <a:spcPts val="0"/>
              </a:spcBef>
              <a:spcAft>
                <a:spcPts val="0"/>
              </a:spcAft>
              <a:buNone/>
            </a:pPr>
            <a:endParaRPr lang="en-AU"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138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1182153" y="128506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#8</a:t>
            </a:r>
            <a:endParaRPr/>
          </a:p>
        </p:txBody>
      </p:sp>
      <p:sp>
        <p:nvSpPr>
          <p:cNvPr id="162" name="Google Shape;162;p20"/>
          <p:cNvSpPr/>
          <p:nvPr/>
        </p:nvSpPr>
        <p:spPr>
          <a:xfrm>
            <a:off x="1974153" y="128506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Monthly Rental Info.</a:t>
            </a:r>
            <a:endParaRPr/>
          </a:p>
        </p:txBody>
      </p:sp>
      <p:sp>
        <p:nvSpPr>
          <p:cNvPr id="163" name="Google Shape;163;p20"/>
          <p:cNvSpPr/>
          <p:nvPr/>
        </p:nvSpPr>
        <p:spPr>
          <a:xfrm>
            <a:off x="1182153" y="1998128"/>
            <a:ext cx="9828000" cy="1347524"/>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be able to browse the numbers of different cars picked up or returned in specific stores monthly so that I can improve management and services.</a:t>
            </a:r>
            <a:endParaRPr sz="2400">
              <a:solidFill>
                <a:schemeClr val="dk1"/>
              </a:solidFill>
              <a:latin typeface="Calibri"/>
              <a:ea typeface="Calibri"/>
              <a:cs typeface="Calibri"/>
              <a:sym typeface="Calibri"/>
            </a:endParaRPr>
          </a:p>
        </p:txBody>
      </p:sp>
      <p:sp>
        <p:nvSpPr>
          <p:cNvPr id="165" name="Google Shape;165;p20"/>
          <p:cNvSpPr/>
          <p:nvPr/>
        </p:nvSpPr>
        <p:spPr>
          <a:xfrm>
            <a:off x="9816499" y="128506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66" name="Google Shape;166;p20"/>
          <p:cNvSpPr/>
          <p:nvPr/>
        </p:nvSpPr>
        <p:spPr>
          <a:xfrm>
            <a:off x="7823927" y="128506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167" name="Google Shape;167;p20"/>
          <p:cNvSpPr/>
          <p:nvPr/>
        </p:nvSpPr>
        <p:spPr>
          <a:xfrm>
            <a:off x="1182153" y="407423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management.</a:t>
            </a:r>
            <a:endParaRPr sz="20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4;p20">
            <a:extLst>
              <a:ext uri="{FF2B5EF4-FFF2-40B4-BE49-F238E27FC236}">
                <a16:creationId xmlns:a16="http://schemas.microsoft.com/office/drawing/2014/main" id="{01D8B139-8863-4A9E-8514-96DE90D475F6}"/>
              </a:ext>
            </a:extLst>
          </p:cNvPr>
          <p:cNvSpPr/>
          <p:nvPr/>
        </p:nvSpPr>
        <p:spPr>
          <a:xfrm>
            <a:off x="1182153" y="2343053"/>
            <a:ext cx="9828000" cy="1883713"/>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Graphs and lists are shown of the selected month on the reporting page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Changing month shows data relevant to that month</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Changing month updates the lists and graphs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Clicking on a customer will take you to their customer profile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Clicking on a vehicle will take you to the vehicle’s information page</a:t>
            </a:r>
            <a:endParaRPr dirty="0"/>
          </a:p>
        </p:txBody>
      </p:sp>
    </p:spTree>
    <p:extLst>
      <p:ext uri="{BB962C8B-B14F-4D97-AF65-F5344CB8AC3E}">
        <p14:creationId xmlns:p14="http://schemas.microsoft.com/office/powerpoint/2010/main" val="381729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182153" y="48263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#9</a:t>
            </a:r>
            <a:endParaRPr/>
          </a:p>
        </p:txBody>
      </p:sp>
      <p:sp>
        <p:nvSpPr>
          <p:cNvPr id="173" name="Google Shape;173;p21"/>
          <p:cNvSpPr/>
          <p:nvPr/>
        </p:nvSpPr>
        <p:spPr>
          <a:xfrm>
            <a:off x="1974153" y="48263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Improved Database</a:t>
            </a:r>
            <a:endParaRPr/>
          </a:p>
        </p:txBody>
      </p:sp>
      <p:sp>
        <p:nvSpPr>
          <p:cNvPr id="174" name="Google Shape;174;p21"/>
          <p:cNvSpPr/>
          <p:nvPr/>
        </p:nvSpPr>
        <p:spPr>
          <a:xfrm>
            <a:off x="1182153" y="119569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our company’s history of rental services safely stored and accessible from everyone in our company and across all our locations.</a:t>
            </a:r>
            <a:endParaRPr sz="2400">
              <a:solidFill>
                <a:schemeClr val="dk1"/>
              </a:solidFill>
              <a:latin typeface="Calibri"/>
              <a:ea typeface="Calibri"/>
              <a:cs typeface="Calibri"/>
              <a:sym typeface="Calibri"/>
            </a:endParaRPr>
          </a:p>
        </p:txBody>
      </p:sp>
      <p:sp>
        <p:nvSpPr>
          <p:cNvPr id="176" name="Google Shape;176;p21"/>
          <p:cNvSpPr/>
          <p:nvPr/>
        </p:nvSpPr>
        <p:spPr>
          <a:xfrm>
            <a:off x="9816499" y="48263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77" name="Google Shape;177;p21"/>
          <p:cNvSpPr/>
          <p:nvPr/>
        </p:nvSpPr>
        <p:spPr>
          <a:xfrm>
            <a:off x="7823927" y="48263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78" name="Google Shape;178;p21"/>
          <p:cNvSpPr/>
          <p:nvPr/>
        </p:nvSpPr>
        <p:spPr>
          <a:xfrm>
            <a:off x="1182153" y="404623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Database needs to hold old and new data in the same format for easy reading.</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5;p21">
            <a:extLst>
              <a:ext uri="{FF2B5EF4-FFF2-40B4-BE49-F238E27FC236}">
                <a16:creationId xmlns:a16="http://schemas.microsoft.com/office/drawing/2014/main" id="{4613C2D9-147F-49ED-85A2-B4F9DCDDF6CB}"/>
              </a:ext>
            </a:extLst>
          </p:cNvPr>
          <p:cNvSpPr/>
          <p:nvPr/>
        </p:nvSpPr>
        <p:spPr>
          <a:xfrm>
            <a:off x="1182000" y="2206525"/>
            <a:ext cx="9828000" cy="2085557"/>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Old and New information is viewable from the database.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Data is consistent with the database when shown on pages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Users can’t modify any information in the database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Employees can modify information in the database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Employees can add/delete information to/from the database</a:t>
            </a:r>
            <a:endParaRPr lang="en-US"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439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p:nvPr/>
        </p:nvSpPr>
        <p:spPr>
          <a:xfrm>
            <a:off x="1182153" y="69723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#10</a:t>
            </a:r>
            <a:endParaRPr/>
          </a:p>
        </p:txBody>
      </p:sp>
      <p:sp>
        <p:nvSpPr>
          <p:cNvPr id="184" name="Google Shape;184;p22"/>
          <p:cNvSpPr/>
          <p:nvPr/>
        </p:nvSpPr>
        <p:spPr>
          <a:xfrm>
            <a:off x="1974153" y="69723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Session Management</a:t>
            </a:r>
            <a:endParaRPr/>
          </a:p>
        </p:txBody>
      </p:sp>
      <p:sp>
        <p:nvSpPr>
          <p:cNvPr id="185" name="Google Shape;185;p22"/>
          <p:cNvSpPr/>
          <p:nvPr/>
        </p:nvSpPr>
        <p:spPr>
          <a:xfrm>
            <a:off x="1182153" y="141029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would like to give the opportunity for users to restore sessions such stored rentals as to be lessen the inconvenience making it more likely for them to go through our service.</a:t>
            </a:r>
            <a:endParaRPr sz="2400">
              <a:solidFill>
                <a:schemeClr val="dk1"/>
              </a:solidFill>
              <a:latin typeface="Calibri"/>
              <a:ea typeface="Calibri"/>
              <a:cs typeface="Calibri"/>
              <a:sym typeface="Calibri"/>
            </a:endParaRPr>
          </a:p>
        </p:txBody>
      </p:sp>
      <p:sp>
        <p:nvSpPr>
          <p:cNvPr id="187" name="Google Shape;187;p22"/>
          <p:cNvSpPr/>
          <p:nvPr/>
        </p:nvSpPr>
        <p:spPr>
          <a:xfrm>
            <a:off x="9816499" y="69723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188" name="Google Shape;188;p22"/>
          <p:cNvSpPr/>
          <p:nvPr/>
        </p:nvSpPr>
        <p:spPr>
          <a:xfrm>
            <a:off x="7823927" y="69723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189" name="Google Shape;189;p22"/>
          <p:cNvSpPr/>
          <p:nvPr/>
        </p:nvSpPr>
        <p:spPr>
          <a:xfrm>
            <a:off x="1182153" y="4195528"/>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Unsure on implementation capabilities in the time frame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7;p13">
            <a:extLst>
              <a:ext uri="{FF2B5EF4-FFF2-40B4-BE49-F238E27FC236}">
                <a16:creationId xmlns:a16="http://schemas.microsoft.com/office/drawing/2014/main" id="{1A12AC5A-84C3-4B48-B786-0A607E5877C1}"/>
              </a:ext>
            </a:extLst>
          </p:cNvPr>
          <p:cNvSpPr/>
          <p:nvPr/>
        </p:nvSpPr>
        <p:spPr>
          <a:xfrm>
            <a:off x="1107508" y="2134295"/>
            <a:ext cx="9828000" cy="2589409"/>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Image slider transitions between images at a constant rate</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400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a:extLst>
              <a:ext uri="{FF2B5EF4-FFF2-40B4-BE49-F238E27FC236}">
                <a16:creationId xmlns:a16="http://schemas.microsoft.com/office/drawing/2014/main" id="{59849DB9-72CF-4EF5-9DBD-AE8B2D0D3B81}"/>
              </a:ext>
            </a:extLst>
          </p:cNvPr>
          <p:cNvSpPr/>
          <p:nvPr/>
        </p:nvSpPr>
        <p:spPr>
          <a:xfrm>
            <a:off x="1182000" y="2430461"/>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User receives cookie for session when logging in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Cookie invalidates when logging out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Sessions</a:t>
            </a:r>
            <a:r>
              <a:rPr lang="en-US" sz="2000" dirty="0">
                <a:solidFill>
                  <a:schemeClr val="dk1"/>
                </a:solidFill>
                <a:latin typeface="Calibri"/>
                <a:ea typeface="Calibri"/>
                <a:cs typeface="Calibri"/>
                <a:sym typeface="Calibri"/>
              </a:rPr>
              <a:t> expire after 1 week </a:t>
            </a:r>
            <a:endParaRPr lang="en-US"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Pages return bad requests when cookies don’t exist for the user</a:t>
            </a:r>
            <a:endParaRPr lang="en-US"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069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1182153" y="9771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#11</a:t>
            </a:r>
            <a:endParaRPr dirty="0"/>
          </a:p>
        </p:txBody>
      </p:sp>
      <p:sp>
        <p:nvSpPr>
          <p:cNvPr id="195" name="Google Shape;195;p23"/>
          <p:cNvSpPr/>
          <p:nvPr/>
        </p:nvSpPr>
        <p:spPr>
          <a:xfrm>
            <a:off x="1974153" y="9771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Display Data</a:t>
            </a:r>
            <a:endParaRPr/>
          </a:p>
        </p:txBody>
      </p:sp>
      <p:sp>
        <p:nvSpPr>
          <p:cNvPr id="196" name="Google Shape;196;p23"/>
          <p:cNvSpPr/>
          <p:nvPr/>
        </p:nvSpPr>
        <p:spPr>
          <a:xfrm>
            <a:off x="1182153" y="16902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see well formatted data on the Web app when I request it.</a:t>
            </a:r>
            <a:endParaRPr sz="2400" dirty="0">
              <a:solidFill>
                <a:schemeClr val="dk1"/>
              </a:solidFill>
              <a:latin typeface="Calibri"/>
              <a:ea typeface="Calibri"/>
              <a:cs typeface="Calibri"/>
              <a:sym typeface="Calibri"/>
            </a:endParaRPr>
          </a:p>
        </p:txBody>
      </p:sp>
      <p:sp>
        <p:nvSpPr>
          <p:cNvPr id="198" name="Google Shape;198;p23"/>
          <p:cNvSpPr/>
          <p:nvPr/>
        </p:nvSpPr>
        <p:spPr>
          <a:xfrm>
            <a:off x="9816499" y="9771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99" name="Google Shape;199;p23"/>
          <p:cNvSpPr/>
          <p:nvPr/>
        </p:nvSpPr>
        <p:spPr>
          <a:xfrm>
            <a:off x="7823927" y="9771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00" name="Google Shape;200;p23"/>
          <p:cNvSpPr/>
          <p:nvPr/>
        </p:nvSpPr>
        <p:spPr>
          <a:xfrm>
            <a:off x="1182000" y="429679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Searches must have proper error checking.</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7;p23">
            <a:extLst>
              <a:ext uri="{FF2B5EF4-FFF2-40B4-BE49-F238E27FC236}">
                <a16:creationId xmlns:a16="http://schemas.microsoft.com/office/drawing/2014/main" id="{605476A4-006C-4258-874A-B1C932E557C2}"/>
              </a:ext>
            </a:extLst>
          </p:cNvPr>
          <p:cNvSpPr/>
          <p:nvPr/>
        </p:nvSpPr>
        <p:spPr>
          <a:xfrm>
            <a:off x="1182000" y="2619000"/>
            <a:ext cx="9828000" cy="105726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Graphs updates according to the input data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updates according to the input data</a:t>
            </a:r>
          </a:p>
          <a:p>
            <a:pPr marL="342900" marR="0" lvl="0" indent="-342900" algn="l" rtl="0">
              <a:spcBef>
                <a:spcPts val="0"/>
              </a:spcBef>
              <a:spcAft>
                <a:spcPts val="0"/>
              </a:spcAft>
              <a:buClr>
                <a:schemeClr val="dk1"/>
              </a:buClr>
              <a:buSzPts val="2000"/>
              <a:buFont typeface="Arial"/>
              <a:buChar char="•"/>
            </a:pP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501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p:nvPr/>
        </p:nvSpPr>
        <p:spPr>
          <a:xfrm>
            <a:off x="1182153" y="977157"/>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#12</a:t>
            </a:r>
            <a:endParaRPr/>
          </a:p>
        </p:txBody>
      </p:sp>
      <p:sp>
        <p:nvSpPr>
          <p:cNvPr id="206" name="Google Shape;206;p24"/>
          <p:cNvSpPr/>
          <p:nvPr/>
        </p:nvSpPr>
        <p:spPr>
          <a:xfrm>
            <a:off x="1974153" y="977157"/>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App Responsiveness</a:t>
            </a:r>
            <a:endParaRPr/>
          </a:p>
        </p:txBody>
      </p:sp>
      <p:sp>
        <p:nvSpPr>
          <p:cNvPr id="207" name="Google Shape;207;p24"/>
          <p:cNvSpPr/>
          <p:nvPr/>
        </p:nvSpPr>
        <p:spPr>
          <a:xfrm>
            <a:off x="1182153" y="1690217"/>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the car rental application to be able to be viewed on multiple different devices so that I can clearly navigate the app on phone or computer.</a:t>
            </a:r>
            <a:endParaRPr sz="2400">
              <a:solidFill>
                <a:schemeClr val="dk1"/>
              </a:solidFill>
              <a:latin typeface="Calibri"/>
              <a:ea typeface="Calibri"/>
              <a:cs typeface="Calibri"/>
              <a:sym typeface="Calibri"/>
            </a:endParaRPr>
          </a:p>
        </p:txBody>
      </p:sp>
      <p:sp>
        <p:nvSpPr>
          <p:cNvPr id="209" name="Google Shape;209;p24"/>
          <p:cNvSpPr/>
          <p:nvPr/>
        </p:nvSpPr>
        <p:spPr>
          <a:xfrm>
            <a:off x="9816499" y="977157"/>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210" name="Google Shape;210;p24"/>
          <p:cNvSpPr/>
          <p:nvPr/>
        </p:nvSpPr>
        <p:spPr>
          <a:xfrm>
            <a:off x="7823927" y="977157"/>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11" name="Google Shape;211;p24"/>
          <p:cNvSpPr/>
          <p:nvPr/>
        </p:nvSpPr>
        <p:spPr>
          <a:xfrm>
            <a:off x="1182153" y="435778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Must be able to check and test with everyone that it meets visual standards</a:t>
            </a:r>
            <a:endParaRPr sz="20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8;p24">
            <a:extLst>
              <a:ext uri="{FF2B5EF4-FFF2-40B4-BE49-F238E27FC236}">
                <a16:creationId xmlns:a16="http://schemas.microsoft.com/office/drawing/2014/main" id="{1F4CD581-8A8D-4845-8A91-A99A6D12D065}"/>
              </a:ext>
            </a:extLst>
          </p:cNvPr>
          <p:cNvSpPr/>
          <p:nvPr/>
        </p:nvSpPr>
        <p:spPr>
          <a:xfrm>
            <a:off x="1182000" y="2467783"/>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panose="020F0502020204030204" pitchFamily="34" charset="0"/>
                <a:ea typeface="Calibri"/>
                <a:cs typeface="Calibri" panose="020F0502020204030204" pitchFamily="34" charset="0"/>
                <a:sym typeface="Calibri"/>
              </a:rPr>
              <a:t>Acceptance Criteria</a:t>
            </a:r>
            <a:endParaRPr sz="2000" dirty="0">
              <a:latin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panose="020F0502020204030204" pitchFamily="34" charset="0"/>
                <a:cs typeface="Calibri" panose="020F0502020204030204" pitchFamily="34" charset="0"/>
                <a:sym typeface="Calibri"/>
              </a:rPr>
              <a:t>Pages responds fast to button clicks</a:t>
            </a:r>
          </a:p>
          <a:p>
            <a:pPr marL="342900" marR="0" lvl="0" indent="-342900" algn="l" rtl="0">
              <a:spcBef>
                <a:spcPts val="0"/>
              </a:spcBef>
              <a:spcAft>
                <a:spcPts val="0"/>
              </a:spcAft>
              <a:buClr>
                <a:schemeClr val="dk1"/>
              </a:buClr>
              <a:buSzPts val="2000"/>
              <a:buFont typeface="Arial"/>
              <a:buChar char="•"/>
            </a:pPr>
            <a:r>
              <a:rPr lang="en-AU" sz="2000" dirty="0">
                <a:latin typeface="Calibri" panose="020F0502020204030204" pitchFamily="34" charset="0"/>
                <a:cs typeface="Calibri" panose="020F0502020204030204" pitchFamily="34" charset="0"/>
              </a:rPr>
              <a:t>Pages update to different sized screens</a:t>
            </a:r>
            <a:endParaRPr sz="2000" dirty="0">
              <a:latin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panose="020F0502020204030204" pitchFamily="34" charset="0"/>
                <a:ea typeface="Calibri"/>
                <a:cs typeface="Calibri" panose="020F0502020204030204" pitchFamily="34" charset="0"/>
                <a:sym typeface="Calibri"/>
              </a:rPr>
              <a:t>Page keeps all functionality over different sizes</a:t>
            </a:r>
            <a:endParaRPr sz="2000" dirty="0">
              <a:latin typeface="Calibri" panose="020F0502020204030204" pitchFamily="34" charset="0"/>
              <a:cs typeface="Calibri" panose="020F0502020204030204" pitchFamily="34" charset="0"/>
            </a:endParaRP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419739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p:nvPr/>
        </p:nvSpPr>
        <p:spPr>
          <a:xfrm>
            <a:off x="1182153" y="1210423"/>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#13</a:t>
            </a:r>
            <a:endParaRPr dirty="0"/>
          </a:p>
        </p:txBody>
      </p:sp>
      <p:sp>
        <p:nvSpPr>
          <p:cNvPr id="217" name="Google Shape;217;p25"/>
          <p:cNvSpPr/>
          <p:nvPr/>
        </p:nvSpPr>
        <p:spPr>
          <a:xfrm>
            <a:off x="1974153" y="1210423"/>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Results</a:t>
            </a:r>
            <a:endParaRPr/>
          </a:p>
        </p:txBody>
      </p:sp>
      <p:sp>
        <p:nvSpPr>
          <p:cNvPr id="218" name="Google Shape;218;p25"/>
          <p:cNvSpPr/>
          <p:nvPr/>
        </p:nvSpPr>
        <p:spPr>
          <a:xfrm>
            <a:off x="1182153" y="1923483"/>
            <a:ext cx="9828000" cy="1402115"/>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a list of vehicles, after I’ve searched, with information about the vehicle next to the picture so that I can see specifics about the vehicle at a glance.</a:t>
            </a:r>
            <a:endParaRPr sz="2400">
              <a:solidFill>
                <a:schemeClr val="dk1"/>
              </a:solidFill>
              <a:latin typeface="Calibri"/>
              <a:ea typeface="Calibri"/>
              <a:cs typeface="Calibri"/>
              <a:sym typeface="Calibri"/>
            </a:endParaRPr>
          </a:p>
        </p:txBody>
      </p:sp>
      <p:sp>
        <p:nvSpPr>
          <p:cNvPr id="220" name="Google Shape;220;p25"/>
          <p:cNvSpPr/>
          <p:nvPr/>
        </p:nvSpPr>
        <p:spPr>
          <a:xfrm>
            <a:off x="9816499" y="1210423"/>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21" name="Google Shape;221;p25"/>
          <p:cNvSpPr/>
          <p:nvPr/>
        </p:nvSpPr>
        <p:spPr>
          <a:xfrm>
            <a:off x="7823927" y="1210423"/>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22" name="Google Shape;222;p25"/>
          <p:cNvSpPr/>
          <p:nvPr/>
        </p:nvSpPr>
        <p:spPr>
          <a:xfrm>
            <a:off x="1182000" y="380364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p25">
            <a:extLst>
              <a:ext uri="{FF2B5EF4-FFF2-40B4-BE49-F238E27FC236}">
                <a16:creationId xmlns:a16="http://schemas.microsoft.com/office/drawing/2014/main" id="{6EC8D5B0-AF65-4C6B-91F0-450998C33F2E}"/>
              </a:ext>
            </a:extLst>
          </p:cNvPr>
          <p:cNvSpPr/>
          <p:nvPr/>
        </p:nvSpPr>
        <p:spPr>
          <a:xfrm>
            <a:off x="1182000" y="1912454"/>
            <a:ext cx="9828000" cy="181979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 results show correct vehicle information with database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results have correct vehicle models in their pictures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results display Car make, model, year, series, price, fuel system and seating</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Each result can be clicked to view the car information page for that exact car.</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2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p:nvPr/>
        </p:nvSpPr>
        <p:spPr>
          <a:xfrm>
            <a:off x="1182153" y="128506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#14</a:t>
            </a:r>
            <a:endParaRPr/>
          </a:p>
        </p:txBody>
      </p:sp>
      <p:sp>
        <p:nvSpPr>
          <p:cNvPr id="228" name="Google Shape;228;p26"/>
          <p:cNvSpPr/>
          <p:nvPr/>
        </p:nvSpPr>
        <p:spPr>
          <a:xfrm>
            <a:off x="1974153" y="128506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Rental Popularity</a:t>
            </a:r>
            <a:endParaRPr/>
          </a:p>
        </p:txBody>
      </p:sp>
      <p:sp>
        <p:nvSpPr>
          <p:cNvPr id="229" name="Google Shape;229;p26"/>
          <p:cNvSpPr/>
          <p:nvPr/>
        </p:nvSpPr>
        <p:spPr>
          <a:xfrm>
            <a:off x="1182153" y="1998128"/>
            <a:ext cx="9828000" cy="1347524"/>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receive a list of the most popular rental cars so I can see if any of them meet my needs</a:t>
            </a:r>
            <a:endParaRPr sz="2400">
              <a:solidFill>
                <a:schemeClr val="dk1"/>
              </a:solidFill>
              <a:latin typeface="Calibri"/>
              <a:ea typeface="Calibri"/>
              <a:cs typeface="Calibri"/>
              <a:sym typeface="Calibri"/>
            </a:endParaRPr>
          </a:p>
        </p:txBody>
      </p:sp>
      <p:sp>
        <p:nvSpPr>
          <p:cNvPr id="231" name="Google Shape;231;p26"/>
          <p:cNvSpPr/>
          <p:nvPr/>
        </p:nvSpPr>
        <p:spPr>
          <a:xfrm>
            <a:off x="9816499" y="128506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32" name="Google Shape;232;p26"/>
          <p:cNvSpPr/>
          <p:nvPr/>
        </p:nvSpPr>
        <p:spPr>
          <a:xfrm>
            <a:off x="7823927" y="128506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33" name="Google Shape;233;p26"/>
          <p:cNvSpPr/>
          <p:nvPr/>
        </p:nvSpPr>
        <p:spPr>
          <a:xfrm>
            <a:off x="1182000" y="378498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customers.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not become more accurate over time.</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0;p26">
            <a:extLst>
              <a:ext uri="{FF2B5EF4-FFF2-40B4-BE49-F238E27FC236}">
                <a16:creationId xmlns:a16="http://schemas.microsoft.com/office/drawing/2014/main" id="{02ED5B27-42A9-42AE-B35E-2212ABA0D00A}"/>
              </a:ext>
            </a:extLst>
          </p:cNvPr>
          <p:cNvSpPr/>
          <p:nvPr/>
        </p:nvSpPr>
        <p:spPr>
          <a:xfrm>
            <a:off x="1182000" y="2122762"/>
            <a:ext cx="9828000" cy="1723374"/>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updates according to the current rentals and previous week rentals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doesn’t deform when rescaling home page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Vehicles should appear based off certain data:</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Rented most times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587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p:nvPr/>
        </p:nvSpPr>
        <p:spPr>
          <a:xfrm>
            <a:off x="1182153" y="67857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#15</a:t>
            </a:r>
            <a:endParaRPr/>
          </a:p>
        </p:txBody>
      </p:sp>
      <p:sp>
        <p:nvSpPr>
          <p:cNvPr id="239" name="Google Shape;239;p27"/>
          <p:cNvSpPr/>
          <p:nvPr/>
        </p:nvSpPr>
        <p:spPr>
          <a:xfrm>
            <a:off x="1974153" y="67857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Monthly Report Download</a:t>
            </a:r>
            <a:endParaRPr/>
          </a:p>
        </p:txBody>
      </p:sp>
      <p:sp>
        <p:nvSpPr>
          <p:cNvPr id="240" name="Google Shape;240;p27"/>
          <p:cNvSpPr/>
          <p:nvPr/>
        </p:nvSpPr>
        <p:spPr>
          <a:xfrm>
            <a:off x="1182153" y="139163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be able to download monthly reports so I can see how our business is progressing</a:t>
            </a:r>
            <a:endParaRPr sz="2400">
              <a:solidFill>
                <a:schemeClr val="dk1"/>
              </a:solidFill>
              <a:latin typeface="Calibri"/>
              <a:ea typeface="Calibri"/>
              <a:cs typeface="Calibri"/>
              <a:sym typeface="Calibri"/>
            </a:endParaRPr>
          </a:p>
        </p:txBody>
      </p:sp>
      <p:sp>
        <p:nvSpPr>
          <p:cNvPr id="242" name="Google Shape;242;p27"/>
          <p:cNvSpPr/>
          <p:nvPr/>
        </p:nvSpPr>
        <p:spPr>
          <a:xfrm>
            <a:off x="9816499" y="67857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43" name="Google Shape;243;p27"/>
          <p:cNvSpPr/>
          <p:nvPr/>
        </p:nvSpPr>
        <p:spPr>
          <a:xfrm>
            <a:off x="7823927" y="67857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44" name="Google Shape;244;p27"/>
          <p:cNvSpPr/>
          <p:nvPr/>
        </p:nvSpPr>
        <p:spPr>
          <a:xfrm>
            <a:off x="1182000" y="4176870"/>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a:off x="1182153" y="846527"/>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a:t>
            </a:r>
            <a:endParaRPr/>
          </a:p>
        </p:txBody>
      </p:sp>
      <p:sp>
        <p:nvSpPr>
          <p:cNvPr id="96" name="Google Shape;96;p14"/>
          <p:cNvSpPr/>
          <p:nvPr/>
        </p:nvSpPr>
        <p:spPr>
          <a:xfrm>
            <a:off x="1974153" y="846527"/>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User Authentication</a:t>
            </a:r>
            <a:endParaRPr/>
          </a:p>
        </p:txBody>
      </p:sp>
      <p:sp>
        <p:nvSpPr>
          <p:cNvPr id="97" name="Google Shape;97;p14"/>
          <p:cNvSpPr/>
          <p:nvPr/>
        </p:nvSpPr>
        <p:spPr>
          <a:xfrm>
            <a:off x="1182153" y="1559587"/>
            <a:ext cx="9828000" cy="1497649"/>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client I want the users of the web application to have the ability to make an account and be able to log in. I want there to be multiple types of account and for each to show different information if logged in under them</a:t>
            </a:r>
            <a:endParaRPr sz="2400" dirty="0">
              <a:solidFill>
                <a:schemeClr val="dk1"/>
              </a:solidFill>
              <a:latin typeface="Calibri"/>
              <a:ea typeface="Calibri"/>
              <a:cs typeface="Calibri"/>
              <a:sym typeface="Calibri"/>
            </a:endParaRPr>
          </a:p>
        </p:txBody>
      </p:sp>
      <p:sp>
        <p:nvSpPr>
          <p:cNvPr id="99" name="Google Shape;99;p14"/>
          <p:cNvSpPr/>
          <p:nvPr/>
        </p:nvSpPr>
        <p:spPr>
          <a:xfrm>
            <a:off x="9816499" y="846527"/>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00" name="Google Shape;100;p14"/>
          <p:cNvSpPr/>
          <p:nvPr/>
        </p:nvSpPr>
        <p:spPr>
          <a:xfrm>
            <a:off x="7823927" y="846527"/>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01" name="Google Shape;101;p14"/>
          <p:cNvSpPr/>
          <p:nvPr/>
        </p:nvSpPr>
        <p:spPr>
          <a:xfrm>
            <a:off x="1182000" y="366116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Account will need to be created before the user tries to log into the Car Rental App achieve this step)</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Different types of users that I want will be the Guest, Employee and also the Owner accounts</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1;p27">
            <a:extLst>
              <a:ext uri="{FF2B5EF4-FFF2-40B4-BE49-F238E27FC236}">
                <a16:creationId xmlns:a16="http://schemas.microsoft.com/office/drawing/2014/main" id="{94DD7197-F822-4652-B779-83FCE3BCD2FA}"/>
              </a:ext>
            </a:extLst>
          </p:cNvPr>
          <p:cNvSpPr/>
          <p:nvPr/>
        </p:nvSpPr>
        <p:spPr>
          <a:xfrm>
            <a:off x="1182000" y="2346485"/>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download report button begins the download process for that report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Any month can be downloaded</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Data is the same as the report shown on the reporting page when downloaded</a:t>
            </a: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268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p:nvPr/>
        </p:nvSpPr>
        <p:spPr>
          <a:xfrm>
            <a:off x="1182153" y="119175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#16</a:t>
            </a:r>
            <a:endParaRPr/>
          </a:p>
        </p:txBody>
      </p:sp>
      <p:sp>
        <p:nvSpPr>
          <p:cNvPr id="250" name="Google Shape;250;p28"/>
          <p:cNvSpPr/>
          <p:nvPr/>
        </p:nvSpPr>
        <p:spPr>
          <a:xfrm>
            <a:off x="1974153" y="119175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Contact Details</a:t>
            </a:r>
            <a:endParaRPr/>
          </a:p>
        </p:txBody>
      </p:sp>
      <p:sp>
        <p:nvSpPr>
          <p:cNvPr id="251" name="Google Shape;251;p28"/>
          <p:cNvSpPr/>
          <p:nvPr/>
        </p:nvSpPr>
        <p:spPr>
          <a:xfrm>
            <a:off x="1182153" y="1904816"/>
            <a:ext cx="9828000" cy="162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a phone number that I can call, so that I can phone and ask about special deals.</a:t>
            </a:r>
            <a:endParaRPr sz="2400">
              <a:solidFill>
                <a:schemeClr val="dk1"/>
              </a:solidFill>
              <a:latin typeface="Calibri"/>
              <a:ea typeface="Calibri"/>
              <a:cs typeface="Calibri"/>
              <a:sym typeface="Calibri"/>
            </a:endParaRPr>
          </a:p>
        </p:txBody>
      </p:sp>
      <p:sp>
        <p:nvSpPr>
          <p:cNvPr id="253" name="Google Shape;253;p28"/>
          <p:cNvSpPr/>
          <p:nvPr/>
        </p:nvSpPr>
        <p:spPr>
          <a:xfrm>
            <a:off x="9816499" y="119175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54" name="Google Shape;254;p28"/>
          <p:cNvSpPr/>
          <p:nvPr/>
        </p:nvSpPr>
        <p:spPr>
          <a:xfrm>
            <a:off x="7823927" y="119175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55" name="Google Shape;255;p28"/>
          <p:cNvSpPr/>
          <p:nvPr/>
        </p:nvSpPr>
        <p:spPr>
          <a:xfrm>
            <a:off x="1182000" y="3850291"/>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2;p28">
            <a:extLst>
              <a:ext uri="{FF2B5EF4-FFF2-40B4-BE49-F238E27FC236}">
                <a16:creationId xmlns:a16="http://schemas.microsoft.com/office/drawing/2014/main" id="{F87C5C18-72C6-416D-93F8-1799D12FD26B}"/>
              </a:ext>
            </a:extLst>
          </p:cNvPr>
          <p:cNvSpPr/>
          <p:nvPr/>
        </p:nvSpPr>
        <p:spPr>
          <a:xfrm>
            <a:off x="1182000" y="2259000"/>
            <a:ext cx="9828000" cy="234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Information is correct for the company that shows:</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Address</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Phone number</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Email</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Social media</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7081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p:nvPr/>
        </p:nvSpPr>
        <p:spPr>
          <a:xfrm>
            <a:off x="1182153" y="105180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#17</a:t>
            </a:r>
            <a:endParaRPr/>
          </a:p>
        </p:txBody>
      </p:sp>
      <p:sp>
        <p:nvSpPr>
          <p:cNvPr id="261" name="Google Shape;261;p29"/>
          <p:cNvSpPr/>
          <p:nvPr/>
        </p:nvSpPr>
        <p:spPr>
          <a:xfrm>
            <a:off x="1974153" y="105180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Live Chat</a:t>
            </a:r>
            <a:endParaRPr/>
          </a:p>
        </p:txBody>
      </p:sp>
      <p:sp>
        <p:nvSpPr>
          <p:cNvPr id="262" name="Google Shape;262;p29"/>
          <p:cNvSpPr/>
          <p:nvPr/>
        </p:nvSpPr>
        <p:spPr>
          <a:xfrm>
            <a:off x="1182153" y="176486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chat with an employee in real-time, so that I can have my questions answered immediately.</a:t>
            </a:r>
            <a:endParaRPr sz="2400">
              <a:solidFill>
                <a:schemeClr val="dk1"/>
              </a:solidFill>
              <a:latin typeface="Calibri"/>
              <a:ea typeface="Calibri"/>
              <a:cs typeface="Calibri"/>
              <a:sym typeface="Calibri"/>
            </a:endParaRPr>
          </a:p>
        </p:txBody>
      </p:sp>
      <p:sp>
        <p:nvSpPr>
          <p:cNvPr id="264" name="Google Shape;264;p29"/>
          <p:cNvSpPr/>
          <p:nvPr/>
        </p:nvSpPr>
        <p:spPr>
          <a:xfrm>
            <a:off x="9816499" y="105180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265" name="Google Shape;265;p29"/>
          <p:cNvSpPr/>
          <p:nvPr/>
        </p:nvSpPr>
        <p:spPr>
          <a:xfrm>
            <a:off x="7823927" y="105180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66" name="Google Shape;266;p29"/>
          <p:cNvSpPr/>
          <p:nvPr/>
        </p:nvSpPr>
        <p:spPr>
          <a:xfrm>
            <a:off x="1182153" y="446611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could be available on all the pages for the users, as the floating icon will be small and won't take up much room on the page.</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3;p29">
            <a:extLst>
              <a:ext uri="{FF2B5EF4-FFF2-40B4-BE49-F238E27FC236}">
                <a16:creationId xmlns:a16="http://schemas.microsoft.com/office/drawing/2014/main" id="{5E7C8F0C-DD00-44FA-BA57-F4E608B6DCDB}"/>
              </a:ext>
            </a:extLst>
          </p:cNvPr>
          <p:cNvSpPr/>
          <p:nvPr/>
        </p:nvSpPr>
        <p:spPr>
          <a:xfrm>
            <a:off x="1182000" y="2495775"/>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Chat icon is always visible on home screen bottom right corner</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When pressed, opens a small chat window</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Can send text and attach files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7879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p:nvPr/>
        </p:nvSpPr>
        <p:spPr>
          <a:xfrm>
            <a:off x="1182153" y="95849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#18</a:t>
            </a:r>
            <a:endParaRPr/>
          </a:p>
        </p:txBody>
      </p:sp>
      <p:sp>
        <p:nvSpPr>
          <p:cNvPr id="272" name="Google Shape;272;p30"/>
          <p:cNvSpPr/>
          <p:nvPr/>
        </p:nvSpPr>
        <p:spPr>
          <a:xfrm>
            <a:off x="1974153" y="95849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Car Information Page</a:t>
            </a:r>
            <a:endParaRPr/>
          </a:p>
        </p:txBody>
      </p:sp>
      <p:sp>
        <p:nvSpPr>
          <p:cNvPr id="273" name="Google Shape;273;p30"/>
          <p:cNvSpPr/>
          <p:nvPr/>
        </p:nvSpPr>
        <p:spPr>
          <a:xfrm>
            <a:off x="1182153" y="1671558"/>
            <a:ext cx="9828000" cy="1743309"/>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a page to view and  rent out a selected car of my choosing, this page should show all relevant information about the car I have selected and should be saveable to my profile for later.</a:t>
            </a:r>
            <a:endParaRPr sz="2400">
              <a:solidFill>
                <a:schemeClr val="dk1"/>
              </a:solidFill>
              <a:latin typeface="Calibri"/>
              <a:ea typeface="Calibri"/>
              <a:cs typeface="Calibri"/>
              <a:sym typeface="Calibri"/>
            </a:endParaRPr>
          </a:p>
        </p:txBody>
      </p:sp>
      <p:sp>
        <p:nvSpPr>
          <p:cNvPr id="275" name="Google Shape;275;p30"/>
          <p:cNvSpPr/>
          <p:nvPr/>
        </p:nvSpPr>
        <p:spPr>
          <a:xfrm>
            <a:off x="9816499" y="95849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76" name="Google Shape;276;p30"/>
          <p:cNvSpPr/>
          <p:nvPr/>
        </p:nvSpPr>
        <p:spPr>
          <a:xfrm>
            <a:off x="7823927" y="95849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77" name="Google Shape;277;p30"/>
          <p:cNvSpPr/>
          <p:nvPr/>
        </p:nvSpPr>
        <p:spPr>
          <a:xfrm>
            <a:off x="1182000" y="398092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is the page after a customer has selected a specific car to look at.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Requires user login to select rent</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0178EDEA-EC24-4DE5-A0DB-5EDE02358E1B}"/>
              </a:ext>
            </a:extLst>
          </p:cNvPr>
          <p:cNvSpPr/>
          <p:nvPr/>
        </p:nvSpPr>
        <p:spPr>
          <a:xfrm>
            <a:off x="1050948" y="1493272"/>
            <a:ext cx="9828000" cy="3201276"/>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Calendar drop down button shows calendar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Rent button redirects to rent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save button saves vehicle to person list if logged in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save button while not logged in prompts user to log in first</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3292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p:nvPr/>
        </p:nvSpPr>
        <p:spPr>
          <a:xfrm>
            <a:off x="1182153" y="107046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#19</a:t>
            </a:r>
            <a:endParaRPr/>
          </a:p>
        </p:txBody>
      </p:sp>
      <p:sp>
        <p:nvSpPr>
          <p:cNvPr id="283" name="Google Shape;283;p31"/>
          <p:cNvSpPr/>
          <p:nvPr/>
        </p:nvSpPr>
        <p:spPr>
          <a:xfrm>
            <a:off x="1974153" y="107046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Customer Profile Page</a:t>
            </a:r>
            <a:endParaRPr/>
          </a:p>
        </p:txBody>
      </p:sp>
      <p:sp>
        <p:nvSpPr>
          <p:cNvPr id="284" name="Google Shape;284;p31"/>
          <p:cNvSpPr/>
          <p:nvPr/>
        </p:nvSpPr>
        <p:spPr>
          <a:xfrm>
            <a:off x="1182153" y="1783525"/>
            <a:ext cx="9828000" cy="1388467"/>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save all my information and be able to view or edit it whenever I need to as well as view my personal rent history.</a:t>
            </a:r>
            <a:endParaRPr sz="2400">
              <a:solidFill>
                <a:schemeClr val="dk1"/>
              </a:solidFill>
              <a:latin typeface="Calibri"/>
              <a:ea typeface="Calibri"/>
              <a:cs typeface="Calibri"/>
              <a:sym typeface="Calibri"/>
            </a:endParaRPr>
          </a:p>
        </p:txBody>
      </p:sp>
      <p:sp>
        <p:nvSpPr>
          <p:cNvPr id="286" name="Google Shape;286;p31"/>
          <p:cNvSpPr/>
          <p:nvPr/>
        </p:nvSpPr>
        <p:spPr>
          <a:xfrm>
            <a:off x="9816499" y="107046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sz="2000">
              <a:solidFill>
                <a:schemeClr val="dk1"/>
              </a:solidFill>
              <a:latin typeface="Calibri"/>
              <a:ea typeface="Calibri"/>
              <a:cs typeface="Calibri"/>
              <a:sym typeface="Calibri"/>
            </a:endParaRPr>
          </a:p>
        </p:txBody>
      </p:sp>
      <p:sp>
        <p:nvSpPr>
          <p:cNvPr id="287" name="Google Shape;287;p31"/>
          <p:cNvSpPr/>
          <p:nvPr/>
        </p:nvSpPr>
        <p:spPr>
          <a:xfrm>
            <a:off x="7823927" y="107046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88" name="Google Shape;288;p31"/>
          <p:cNvSpPr/>
          <p:nvPr/>
        </p:nvSpPr>
        <p:spPr>
          <a:xfrm>
            <a:off x="1182000" y="350506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Possible payment methods saved to account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Requires user login to view information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7;p13">
            <a:extLst>
              <a:ext uri="{FF2B5EF4-FFF2-40B4-BE49-F238E27FC236}">
                <a16:creationId xmlns:a16="http://schemas.microsoft.com/office/drawing/2014/main" id="{7F0FA516-263A-417C-9DC4-8DD770BD681F}"/>
              </a:ext>
            </a:extLst>
          </p:cNvPr>
          <p:cNvSpPr/>
          <p:nvPr/>
        </p:nvSpPr>
        <p:spPr>
          <a:xfrm>
            <a:off x="1182000" y="1658679"/>
            <a:ext cx="9828000" cy="327154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Customer information updates depending on which person is logged in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If user is an employee any customer’s information can be looked at</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Current rented cars is updated if new cars are rented to the customer</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Rent History list updates with every rental</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4433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p:nvPr/>
        </p:nvSpPr>
        <p:spPr>
          <a:xfrm>
            <a:off x="1182153" y="120109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#20</a:t>
            </a:r>
            <a:endParaRPr/>
          </a:p>
        </p:txBody>
      </p:sp>
      <p:sp>
        <p:nvSpPr>
          <p:cNvPr id="294" name="Google Shape;294;p32"/>
          <p:cNvSpPr/>
          <p:nvPr/>
        </p:nvSpPr>
        <p:spPr>
          <a:xfrm>
            <a:off x="1974153" y="120109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Reporting Page</a:t>
            </a:r>
            <a:endParaRPr/>
          </a:p>
        </p:txBody>
      </p:sp>
      <p:sp>
        <p:nvSpPr>
          <p:cNvPr id="295" name="Google Shape;295;p32"/>
          <p:cNvSpPr/>
          <p:nvPr/>
        </p:nvSpPr>
        <p:spPr>
          <a:xfrm>
            <a:off x="1182153" y="191415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to have a personalised page for displaying company statistics and a view of current rentals.</a:t>
            </a:r>
            <a:endParaRPr sz="2400">
              <a:solidFill>
                <a:schemeClr val="dk1"/>
              </a:solidFill>
              <a:latin typeface="Calibri"/>
              <a:ea typeface="Calibri"/>
              <a:cs typeface="Calibri"/>
              <a:sym typeface="Calibri"/>
            </a:endParaRPr>
          </a:p>
        </p:txBody>
      </p:sp>
      <p:sp>
        <p:nvSpPr>
          <p:cNvPr id="297" name="Google Shape;297;p32"/>
          <p:cNvSpPr/>
          <p:nvPr/>
        </p:nvSpPr>
        <p:spPr>
          <a:xfrm>
            <a:off x="9816499" y="120109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98" name="Google Shape;298;p32"/>
          <p:cNvSpPr/>
          <p:nvPr/>
        </p:nvSpPr>
        <p:spPr>
          <a:xfrm>
            <a:off x="7823927" y="120109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99" name="Google Shape;299;p32"/>
          <p:cNvSpPr/>
          <p:nvPr/>
        </p:nvSpPr>
        <p:spPr>
          <a:xfrm>
            <a:off x="1182153" y="442721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page only shows up as an option to enter when a employee/owner has logged in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4">
            <a:extLst>
              <a:ext uri="{FF2B5EF4-FFF2-40B4-BE49-F238E27FC236}">
                <a16:creationId xmlns:a16="http://schemas.microsoft.com/office/drawing/2014/main" id="{49A0649F-A76F-4138-BA83-2E08BB4B93EA}"/>
              </a:ext>
            </a:extLst>
          </p:cNvPr>
          <p:cNvSpPr/>
          <p:nvPr/>
        </p:nvSpPr>
        <p:spPr>
          <a:xfrm>
            <a:off x="1182000" y="2203930"/>
            <a:ext cx="9828000" cy="301188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r>
              <a:rPr lang="en-AU" sz="2000" dirty="0">
                <a:solidFill>
                  <a:schemeClr val="dk1"/>
                </a:solidFill>
                <a:latin typeface="Calibri"/>
                <a:ea typeface="Calibri"/>
                <a:cs typeface="Calibri"/>
                <a:sym typeface="Calibri"/>
              </a:rPr>
              <a:t> </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Passwords need to be at least 8 characters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Email addresses are the only valid input for username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Email addresses must be unique when creating an account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Home page, search results, login page and car information page should be viewable without user authentication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Customer profile and Reporting Page can only be viewable when logged into an account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Profiles with low level access can’t view reporting page or manage data of other users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Profiles with high level access can view reporting page and manage data of other users</a:t>
            </a: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596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666FAF34-C03F-4BA5-9146-C0910A171D5C}"/>
              </a:ext>
            </a:extLst>
          </p:cNvPr>
          <p:cNvSpPr/>
          <p:nvPr/>
        </p:nvSpPr>
        <p:spPr>
          <a:xfrm>
            <a:off x="1182000" y="1823211"/>
            <a:ext cx="9828000" cy="336153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Only Employees may see this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Information updates according to week or month requested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Month and week change buttons change data when clicked</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474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#21</a:t>
            </a:r>
            <a:endParaRPr/>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Results Page</a:t>
            </a:r>
            <a:endParaRPr/>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search up cars to my personal needs and have them shown nicely on a page for me to click and view for renting.</a:t>
            </a:r>
            <a:endParaRPr sz="240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000"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Can search without needing to log in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2F81425D-BF7C-495E-893E-FC512F5956EC}"/>
              </a:ext>
            </a:extLst>
          </p:cNvPr>
          <p:cNvSpPr/>
          <p:nvPr/>
        </p:nvSpPr>
        <p:spPr>
          <a:xfrm>
            <a:off x="1182000" y="2002320"/>
            <a:ext cx="9828000" cy="3446373"/>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Results shown are consistent with the search query</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search button updates search results with the search query</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filter buttons changes search query when searchings</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specific vehicles redirects to car information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Vehicle information is consistent with database</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155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p:nvPr/>
        </p:nvSpPr>
        <p:spPr>
          <a:xfrm>
            <a:off x="1182153" y="911843"/>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#22</a:t>
            </a:r>
            <a:endParaRPr/>
          </a:p>
        </p:txBody>
      </p:sp>
      <p:sp>
        <p:nvSpPr>
          <p:cNvPr id="316" name="Google Shape;316;p34"/>
          <p:cNvSpPr/>
          <p:nvPr/>
        </p:nvSpPr>
        <p:spPr>
          <a:xfrm>
            <a:off x="1974153" y="911843"/>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Customer Reviews</a:t>
            </a:r>
            <a:endParaRPr/>
          </a:p>
        </p:txBody>
      </p:sp>
      <p:sp>
        <p:nvSpPr>
          <p:cNvPr id="317" name="Google Shape;317;p34"/>
          <p:cNvSpPr/>
          <p:nvPr/>
        </p:nvSpPr>
        <p:spPr>
          <a:xfrm>
            <a:off x="1182153" y="1624903"/>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post reviews about the company and the service I had.</a:t>
            </a:r>
            <a:endParaRPr sz="2400">
              <a:solidFill>
                <a:schemeClr val="dk1"/>
              </a:solidFill>
              <a:latin typeface="Calibri"/>
              <a:ea typeface="Calibri"/>
              <a:cs typeface="Calibri"/>
              <a:sym typeface="Calibri"/>
            </a:endParaRPr>
          </a:p>
        </p:txBody>
      </p:sp>
      <p:sp>
        <p:nvSpPr>
          <p:cNvPr id="319" name="Google Shape;319;p34"/>
          <p:cNvSpPr/>
          <p:nvPr/>
        </p:nvSpPr>
        <p:spPr>
          <a:xfrm>
            <a:off x="9816499" y="911843"/>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20" name="Google Shape;320;p34"/>
          <p:cNvSpPr/>
          <p:nvPr/>
        </p:nvSpPr>
        <p:spPr>
          <a:xfrm>
            <a:off x="7823927" y="911843"/>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21" name="Google Shape;321;p34"/>
          <p:cNvSpPr/>
          <p:nvPr/>
        </p:nvSpPr>
        <p:spPr>
          <a:xfrm>
            <a:off x="1182000" y="432615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Profanity must be filtered out for reviews posted.</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8;p34">
            <a:extLst>
              <a:ext uri="{FF2B5EF4-FFF2-40B4-BE49-F238E27FC236}">
                <a16:creationId xmlns:a16="http://schemas.microsoft.com/office/drawing/2014/main" id="{A59AE023-9311-4A8D-B60A-410A500B1D35}"/>
              </a:ext>
            </a:extLst>
          </p:cNvPr>
          <p:cNvSpPr/>
          <p:nvPr/>
        </p:nvSpPr>
        <p:spPr>
          <a:xfrm>
            <a:off x="1182000" y="2619000"/>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Reviews updates when a new review is posted</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Users must log in to post a review</a:t>
            </a:r>
            <a:endParaRPr lang="en-US"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rating system from 1-5 stars is shown with each review</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Users can only delete their own reviews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6779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p:nvPr/>
        </p:nvSpPr>
        <p:spPr>
          <a:xfrm>
            <a:off x="1182153" y="129439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#23</a:t>
            </a:r>
            <a:endParaRPr/>
          </a:p>
        </p:txBody>
      </p:sp>
      <p:sp>
        <p:nvSpPr>
          <p:cNvPr id="327" name="Google Shape;327;p35"/>
          <p:cNvSpPr/>
          <p:nvPr/>
        </p:nvSpPr>
        <p:spPr>
          <a:xfrm>
            <a:off x="1974153" y="129439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Trip Planner</a:t>
            </a:r>
            <a:endParaRPr/>
          </a:p>
        </p:txBody>
      </p:sp>
      <p:sp>
        <p:nvSpPr>
          <p:cNvPr id="328" name="Google Shape;328;p35"/>
          <p:cNvSpPr/>
          <p:nvPr/>
        </p:nvSpPr>
        <p:spPr>
          <a:xfrm>
            <a:off x="1182153" y="200745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plan out trips so I can easily navigate and return the car on time.</a:t>
            </a:r>
            <a:endParaRPr sz="2400">
              <a:solidFill>
                <a:schemeClr val="dk1"/>
              </a:solidFill>
              <a:latin typeface="Calibri"/>
              <a:ea typeface="Calibri"/>
              <a:cs typeface="Calibri"/>
              <a:sym typeface="Calibri"/>
            </a:endParaRPr>
          </a:p>
        </p:txBody>
      </p:sp>
      <p:sp>
        <p:nvSpPr>
          <p:cNvPr id="330" name="Google Shape;330;p35"/>
          <p:cNvSpPr/>
          <p:nvPr/>
        </p:nvSpPr>
        <p:spPr>
          <a:xfrm>
            <a:off x="9816499" y="129439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331" name="Google Shape;331;p35"/>
          <p:cNvSpPr/>
          <p:nvPr/>
        </p:nvSpPr>
        <p:spPr>
          <a:xfrm>
            <a:off x="7823927" y="129439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32" name="Google Shape;332;p35"/>
          <p:cNvSpPr/>
          <p:nvPr/>
        </p:nvSpPr>
        <p:spPr>
          <a:xfrm>
            <a:off x="1182000" y="458741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9;p35">
            <a:extLst>
              <a:ext uri="{FF2B5EF4-FFF2-40B4-BE49-F238E27FC236}">
                <a16:creationId xmlns:a16="http://schemas.microsoft.com/office/drawing/2014/main" id="{93ADEDCB-E237-4885-BD0D-33076556E063}"/>
              </a:ext>
            </a:extLst>
          </p:cNvPr>
          <p:cNvSpPr/>
          <p:nvPr/>
        </p:nvSpPr>
        <p:spPr>
          <a:xfrm>
            <a:off x="1182000" y="2619000"/>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Planner can start at any of our companies locations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Any user without the need to log in can use this feature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Information about travel distance is shown when looking at trip</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Information about fuel stops is shown when looking at trip</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2360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p:nvPr/>
        </p:nvSpPr>
        <p:spPr>
          <a:xfrm>
            <a:off x="1182153" y="715901"/>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#24</a:t>
            </a:r>
            <a:endParaRPr/>
          </a:p>
        </p:txBody>
      </p:sp>
      <p:sp>
        <p:nvSpPr>
          <p:cNvPr id="338" name="Google Shape;338;p36"/>
          <p:cNvSpPr/>
          <p:nvPr/>
        </p:nvSpPr>
        <p:spPr>
          <a:xfrm>
            <a:off x="1974153" y="715901"/>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View User History</a:t>
            </a:r>
            <a:endParaRPr/>
          </a:p>
        </p:txBody>
      </p:sp>
      <p:sp>
        <p:nvSpPr>
          <p:cNvPr id="339" name="Google Shape;339;p36"/>
          <p:cNvSpPr/>
          <p:nvPr/>
        </p:nvSpPr>
        <p:spPr>
          <a:xfrm>
            <a:off x="1182153" y="1428961"/>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to view all my previous and ongoing history of renting.</a:t>
            </a:r>
            <a:endParaRPr sz="2400">
              <a:solidFill>
                <a:schemeClr val="dk1"/>
              </a:solidFill>
              <a:latin typeface="Calibri"/>
              <a:ea typeface="Calibri"/>
              <a:cs typeface="Calibri"/>
              <a:sym typeface="Calibri"/>
            </a:endParaRPr>
          </a:p>
        </p:txBody>
      </p:sp>
      <p:sp>
        <p:nvSpPr>
          <p:cNvPr id="341" name="Google Shape;341;p36"/>
          <p:cNvSpPr/>
          <p:nvPr/>
        </p:nvSpPr>
        <p:spPr>
          <a:xfrm>
            <a:off x="9816499" y="715901"/>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342" name="Google Shape;342;p36"/>
          <p:cNvSpPr/>
          <p:nvPr/>
        </p:nvSpPr>
        <p:spPr>
          <a:xfrm>
            <a:off x="7823927" y="715901"/>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43" name="Google Shape;343;p36"/>
          <p:cNvSpPr/>
          <p:nvPr/>
        </p:nvSpPr>
        <p:spPr>
          <a:xfrm>
            <a:off x="1182000" y="415820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History shouldn’t be deletable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0;p36">
            <a:extLst>
              <a:ext uri="{FF2B5EF4-FFF2-40B4-BE49-F238E27FC236}">
                <a16:creationId xmlns:a16="http://schemas.microsoft.com/office/drawing/2014/main" id="{C9D9B381-BD12-4544-896D-E9A590A52FE1}"/>
              </a:ext>
            </a:extLst>
          </p:cNvPr>
          <p:cNvSpPr/>
          <p:nvPr/>
        </p:nvSpPr>
        <p:spPr>
          <a:xfrm>
            <a:off x="1182000" y="2346485"/>
            <a:ext cx="9828000" cy="1082515"/>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Vehicle history updates with new rentals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person’s own history and employees/owner can view </a:t>
            </a:r>
            <a:r>
              <a:rPr lang="en-AU" sz="2000" dirty="0" err="1">
                <a:solidFill>
                  <a:schemeClr val="dk1"/>
                </a:solidFill>
                <a:latin typeface="Calibri"/>
                <a:ea typeface="Calibri"/>
                <a:cs typeface="Calibri"/>
                <a:sym typeface="Calibri"/>
              </a:rPr>
              <a:t>histroy</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8280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#25</a:t>
            </a:r>
            <a:endParaRPr dirty="0"/>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Login/Register Page</a:t>
            </a:r>
            <a:endParaRPr dirty="0"/>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be able to easily login and register from the same page</a:t>
            </a:r>
            <a:endParaRPr sz="2400" dirty="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1</a:t>
            </a:r>
            <a:endParaRPr sz="2000" dirty="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000"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Login and register must be verified</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88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p:nvPr/>
        </p:nvSpPr>
        <p:spPr>
          <a:xfrm>
            <a:off x="1182153" y="41732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#3</a:t>
            </a:r>
            <a:endParaRPr/>
          </a:p>
        </p:txBody>
      </p:sp>
      <p:sp>
        <p:nvSpPr>
          <p:cNvPr id="107" name="Google Shape;107;p15"/>
          <p:cNvSpPr/>
          <p:nvPr/>
        </p:nvSpPr>
        <p:spPr>
          <a:xfrm>
            <a:off x="1974153" y="41732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Display Without Login</a:t>
            </a:r>
            <a:endParaRPr dirty="0"/>
          </a:p>
        </p:txBody>
      </p:sp>
      <p:sp>
        <p:nvSpPr>
          <p:cNvPr id="108" name="Google Shape;108;p15"/>
          <p:cNvSpPr/>
          <p:nvPr/>
        </p:nvSpPr>
        <p:spPr>
          <a:xfrm>
            <a:off x="1182153" y="1130386"/>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client I want the users of the web application to have the ability to search and look through the website without having to create an account and login</a:t>
            </a:r>
            <a:endParaRPr sz="2400" dirty="0">
              <a:solidFill>
                <a:schemeClr val="dk1"/>
              </a:solidFill>
              <a:latin typeface="Calibri"/>
              <a:ea typeface="Calibri"/>
              <a:cs typeface="Calibri"/>
              <a:sym typeface="Calibri"/>
            </a:endParaRPr>
          </a:p>
        </p:txBody>
      </p:sp>
      <p:sp>
        <p:nvSpPr>
          <p:cNvPr id="110" name="Google Shape;110;p15"/>
          <p:cNvSpPr/>
          <p:nvPr/>
        </p:nvSpPr>
        <p:spPr>
          <a:xfrm>
            <a:off x="9816499" y="41732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11" name="Google Shape;111;p15"/>
          <p:cNvSpPr/>
          <p:nvPr/>
        </p:nvSpPr>
        <p:spPr>
          <a:xfrm>
            <a:off x="7823927" y="41732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12" name="Google Shape;112;p15"/>
          <p:cNvSpPr/>
          <p:nvPr/>
        </p:nvSpPr>
        <p:spPr>
          <a:xfrm>
            <a:off x="1182153" y="4288841"/>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 the web application how you would normally view it but without the need of logging in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DA2A2CA3-5C42-4D6F-BBCD-A2B1B0E61CAF}"/>
              </a:ext>
            </a:extLst>
          </p:cNvPr>
          <p:cNvSpPr/>
          <p:nvPr/>
        </p:nvSpPr>
        <p:spPr>
          <a:xfrm>
            <a:off x="1182000" y="582107"/>
            <a:ext cx="9828000" cy="476289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Log in button takes login information and submits it to verify</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Register button takes register information and submits it to verify and submit to database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verifies if account exists or not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informs user of successful account creation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informs user of existing profile if it already exists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If Log in process verifies account details it responds with a success and redirects to redirection page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If log in process fails it responds with a fail message and asks to retry logging in.</a:t>
            </a:r>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Dropdown box is clickable to show buttons for page navigation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navigation buttons redirect to the correct page when clicked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Search area can be written to by the user</a:t>
            </a:r>
            <a:endParaRPr lang="en-US" sz="2000"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Clicking search button should take the input query and redirect to the search results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re-adjusts when rescaling size of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adjusts for different types of screen resolution</a:t>
            </a: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7317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#26</a:t>
            </a:r>
            <a:endParaRPr dirty="0"/>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Rent Page</a:t>
            </a:r>
            <a:endParaRPr dirty="0"/>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be able to easily rent vehicles at the click of a button</a:t>
            </a:r>
            <a:endParaRPr sz="2400" dirty="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1</a:t>
            </a:r>
            <a:endParaRPr sz="2000" dirty="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153"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Must be logged in to rent a vehicle</a:t>
            </a: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105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DA2A2CA3-5C42-4D6F-BBCD-A2B1B0E61CAF}"/>
              </a:ext>
            </a:extLst>
          </p:cNvPr>
          <p:cNvSpPr/>
          <p:nvPr/>
        </p:nvSpPr>
        <p:spPr>
          <a:xfrm>
            <a:off x="1182000" y="1402239"/>
            <a:ext cx="9828000" cy="316976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Dropdown box is clickable to show buttons for page navigation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navigation buttons redirect to the correct page when clicked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Search area can be written to by the user</a:t>
            </a:r>
            <a:endParaRPr lang="en-US" sz="2000"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Clicking search button should take the input query and redirect to the search results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re-adjusts when rescaling size of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adjusts for different types of screen resolution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asks user to log in if they aren't currently logged in</a:t>
            </a:r>
          </a:p>
          <a:p>
            <a:pPr marL="285750" lvl="0" indent="-285750">
              <a:buClr>
                <a:schemeClr val="dk1"/>
              </a:buClr>
              <a:buSzPts val="1800"/>
              <a:buFont typeface="Arial"/>
              <a:buChar char="•"/>
            </a:pPr>
            <a:r>
              <a:rPr lang="en-US" sz="2000" dirty="0">
                <a:solidFill>
                  <a:schemeClr val="dk1"/>
                </a:solidFill>
                <a:latin typeface="Calibri"/>
                <a:cs typeface="Calibri"/>
                <a:sym typeface="Calibri"/>
              </a:rPr>
              <a:t>Vehicle information is correct with vehicle redirected from</a:t>
            </a:r>
          </a:p>
          <a:p>
            <a:pPr marL="285750" lvl="0" indent="-285750">
              <a:buClr>
                <a:schemeClr val="dk1"/>
              </a:buClr>
              <a:buSzPts val="1800"/>
              <a:buFont typeface="Arial"/>
              <a:buChar char="•"/>
            </a:pPr>
            <a:r>
              <a:rPr lang="en-US" sz="2000" dirty="0">
                <a:solidFill>
                  <a:schemeClr val="dk1"/>
                </a:solidFill>
                <a:latin typeface="Calibri"/>
                <a:cs typeface="Calibri"/>
                <a:sym typeface="Calibri"/>
              </a:rPr>
              <a:t>Clicking rent button updates the database for the rented vehicle</a:t>
            </a:r>
          </a:p>
          <a:p>
            <a:pPr lvl="0">
              <a:buClr>
                <a:schemeClr val="dk1"/>
              </a:buClr>
              <a:buSzPts val="1800"/>
            </a:pPr>
            <a:endParaRPr lang="en-US"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6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9;p15">
            <a:extLst>
              <a:ext uri="{FF2B5EF4-FFF2-40B4-BE49-F238E27FC236}">
                <a16:creationId xmlns:a16="http://schemas.microsoft.com/office/drawing/2014/main" id="{86AE4E60-F7DE-4718-BE40-66D40CBD50E7}"/>
              </a:ext>
            </a:extLst>
          </p:cNvPr>
          <p:cNvSpPr txBox="1">
            <a:spLocks/>
          </p:cNvSpPr>
          <p:nvPr/>
        </p:nvSpPr>
        <p:spPr>
          <a:xfrm>
            <a:off x="838200" y="1848691"/>
            <a:ext cx="10515600" cy="179957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b="1" dirty="0"/>
              <a:t>Acceptance Criteria</a:t>
            </a:r>
            <a:endParaRPr lang="en-US" dirty="0"/>
          </a:p>
          <a:p>
            <a:pPr marL="342900" indent="-342900">
              <a:buSzPts val="2000"/>
              <a:buFont typeface="Arial" panose="020B0604020202020204" pitchFamily="34" charset="0"/>
              <a:buChar char="•"/>
            </a:pPr>
            <a:r>
              <a:rPr lang="en-US" sz="2000" dirty="0"/>
              <a:t>Home page is always viewable regardless of being logged in or not.</a:t>
            </a:r>
          </a:p>
          <a:p>
            <a:pPr marL="342900" indent="-342900">
              <a:buSzPts val="2000"/>
              <a:buFont typeface="Arial" panose="020B0604020202020204" pitchFamily="34" charset="0"/>
              <a:buChar char="•"/>
            </a:pPr>
            <a:r>
              <a:rPr lang="en-US" sz="2000" dirty="0"/>
              <a:t>Searching is possible without being logged in</a:t>
            </a:r>
          </a:p>
          <a:p>
            <a:pPr marL="342900" indent="-342900">
              <a:buSzPts val="2000"/>
              <a:buFont typeface="Arial" panose="020B0604020202020204" pitchFamily="34" charset="0"/>
              <a:buChar char="•"/>
            </a:pPr>
            <a:r>
              <a:rPr lang="en-US" sz="2000" dirty="0"/>
              <a:t>Search Results page can be viewed without being logged in</a:t>
            </a:r>
          </a:p>
          <a:p>
            <a:pPr marL="342900" indent="-342900">
              <a:buSzPts val="2000"/>
              <a:buFont typeface="Arial" panose="020B0604020202020204" pitchFamily="34" charset="0"/>
              <a:buChar char="•"/>
            </a:pPr>
            <a:r>
              <a:rPr lang="en-US" sz="2000" dirty="0"/>
              <a:t>Car Information page can be viewed without being logged in</a:t>
            </a:r>
          </a:p>
          <a:p>
            <a:pPr marL="342900" indent="-342900">
              <a:buSzPts val="2000"/>
              <a:buFont typeface="Arial" panose="020B0604020202020204" pitchFamily="34" charset="0"/>
              <a:buChar char="•"/>
            </a:pPr>
            <a:r>
              <a:rPr lang="en-US" sz="2000" dirty="0"/>
              <a:t>Login page can be viewed without being logged in</a:t>
            </a:r>
          </a:p>
          <a:p>
            <a:pPr marL="342900" indent="-342900">
              <a:buSzPts val="2000"/>
              <a:buFont typeface="Arial" panose="020B0604020202020204" pitchFamily="34" charset="0"/>
              <a:buChar char="•"/>
            </a:pPr>
            <a:endParaRPr lang="en-US" sz="2000" dirty="0"/>
          </a:p>
          <a:p>
            <a:pPr marL="342900" indent="-342900">
              <a:buSzPts val="20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103410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p:nvPr/>
        </p:nvSpPr>
        <p:spPr>
          <a:xfrm>
            <a:off x="1182153" y="6412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#4</a:t>
            </a:r>
            <a:endParaRPr/>
          </a:p>
        </p:txBody>
      </p:sp>
      <p:sp>
        <p:nvSpPr>
          <p:cNvPr id="118" name="Google Shape;118;p16"/>
          <p:cNvSpPr/>
          <p:nvPr/>
        </p:nvSpPr>
        <p:spPr>
          <a:xfrm>
            <a:off x="1974153" y="6412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Vehicle Availability</a:t>
            </a:r>
            <a:endParaRPr/>
          </a:p>
        </p:txBody>
      </p:sp>
      <p:sp>
        <p:nvSpPr>
          <p:cNvPr id="119" name="Google Shape;119;p16"/>
          <p:cNvSpPr/>
          <p:nvPr/>
        </p:nvSpPr>
        <p:spPr>
          <a:xfrm>
            <a:off x="1182153" y="13543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select the dates that I want the car for, and the location that I will be picking up and dropping off the car from so that I can see which cars are available for me to rent.</a:t>
            </a:r>
            <a:endParaRPr sz="2400">
              <a:solidFill>
                <a:schemeClr val="dk1"/>
              </a:solidFill>
              <a:latin typeface="Calibri"/>
              <a:ea typeface="Calibri"/>
              <a:cs typeface="Calibri"/>
              <a:sym typeface="Calibri"/>
            </a:endParaRPr>
          </a:p>
        </p:txBody>
      </p:sp>
      <p:sp>
        <p:nvSpPr>
          <p:cNvPr id="121" name="Google Shape;121;p16"/>
          <p:cNvSpPr/>
          <p:nvPr/>
        </p:nvSpPr>
        <p:spPr>
          <a:xfrm>
            <a:off x="9816499" y="6412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22" name="Google Shape;122;p16"/>
          <p:cNvSpPr/>
          <p:nvPr/>
        </p:nvSpPr>
        <p:spPr>
          <a:xfrm>
            <a:off x="7823927" y="6412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23" name="Google Shape;123;p16"/>
          <p:cNvSpPr/>
          <p:nvPr/>
        </p:nvSpPr>
        <p:spPr>
          <a:xfrm>
            <a:off x="1182153" y="4568754"/>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Could be the welcome page, some rental companies main welcome page has the dates and location filter on it.</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0;p16">
            <a:extLst>
              <a:ext uri="{FF2B5EF4-FFF2-40B4-BE49-F238E27FC236}">
                <a16:creationId xmlns:a16="http://schemas.microsoft.com/office/drawing/2014/main" id="{59BD90DF-0BDD-4173-BD76-F81623FD2712}"/>
              </a:ext>
            </a:extLst>
          </p:cNvPr>
          <p:cNvSpPr/>
          <p:nvPr/>
        </p:nvSpPr>
        <p:spPr>
          <a:xfrm>
            <a:off x="1182000" y="2430461"/>
            <a:ext cx="9828000" cy="202024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Calendar where user can select the desired dates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Dropdown option pane for user to select the location of pick up and drop off</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 button, when pressed filters and displays all the vehicles available for selected dates and location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vehicles that fit the filter are shown</a:t>
            </a: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167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p:nvPr/>
        </p:nvSpPr>
        <p:spPr>
          <a:xfrm>
            <a:off x="1182153" y="125707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#5</a:t>
            </a:r>
            <a:endParaRPr/>
          </a:p>
        </p:txBody>
      </p:sp>
      <p:sp>
        <p:nvSpPr>
          <p:cNvPr id="129" name="Google Shape;129;p17"/>
          <p:cNvSpPr/>
          <p:nvPr/>
        </p:nvSpPr>
        <p:spPr>
          <a:xfrm>
            <a:off x="1974153" y="125707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Specific Search</a:t>
            </a:r>
            <a:endParaRPr/>
          </a:p>
        </p:txBody>
      </p:sp>
      <p:sp>
        <p:nvSpPr>
          <p:cNvPr id="130" name="Google Shape;130;p17"/>
          <p:cNvSpPr/>
          <p:nvPr/>
        </p:nvSpPr>
        <p:spPr>
          <a:xfrm>
            <a:off x="1182153" y="1970135"/>
            <a:ext cx="9828000" cy="162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the ability to search for criteria that matches what I desire in a car so that I can pick out the most suited rental for my needs at the time.</a:t>
            </a:r>
            <a:endParaRPr sz="2400">
              <a:solidFill>
                <a:schemeClr val="dk1"/>
              </a:solidFill>
              <a:latin typeface="Calibri"/>
              <a:ea typeface="Calibri"/>
              <a:cs typeface="Calibri"/>
              <a:sym typeface="Calibri"/>
            </a:endParaRPr>
          </a:p>
        </p:txBody>
      </p:sp>
      <p:sp>
        <p:nvSpPr>
          <p:cNvPr id="132" name="Google Shape;132;p17"/>
          <p:cNvSpPr/>
          <p:nvPr/>
        </p:nvSpPr>
        <p:spPr>
          <a:xfrm>
            <a:off x="9816499" y="125707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33" name="Google Shape;133;p17"/>
          <p:cNvSpPr/>
          <p:nvPr/>
        </p:nvSpPr>
        <p:spPr>
          <a:xfrm>
            <a:off x="7823927" y="125707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34" name="Google Shape;134;p17"/>
          <p:cNvSpPr/>
          <p:nvPr/>
        </p:nvSpPr>
        <p:spPr>
          <a:xfrm>
            <a:off x="1182000" y="404623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If the user does not filter the results, display the cars starting with the most popular</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3107</Words>
  <Application>Microsoft Office PowerPoint</Application>
  <PresentationFormat>Widescreen</PresentationFormat>
  <Paragraphs>371</Paragraphs>
  <Slides>52</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Luke Daniels</cp:lastModifiedBy>
  <cp:revision>160</cp:revision>
  <dcterms:modified xsi:type="dcterms:W3CDTF">2018-10-08T13:45:38Z</dcterms:modified>
</cp:coreProperties>
</file>