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8" r:id="rId2"/>
    <p:sldId id="309" r:id="rId3"/>
    <p:sldId id="307" r:id="rId4"/>
    <p:sldId id="310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CD"/>
    <a:srgbClr val="F3D7CD"/>
    <a:srgbClr val="404040"/>
    <a:srgbClr val="C00000"/>
    <a:srgbClr val="70D1FF"/>
    <a:srgbClr val="7E0000"/>
    <a:srgbClr val="C86B66"/>
    <a:srgbClr val="003C68"/>
    <a:srgbClr val="EA1F22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2" autoAdjust="0"/>
    <p:restoredTop sz="95407" autoAdjust="0"/>
  </p:normalViewPr>
  <p:slideViewPr>
    <p:cSldViewPr snapToGrid="0">
      <p:cViewPr>
        <p:scale>
          <a:sx n="105" d="100"/>
          <a:sy n="105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3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4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Matt/Downloads/table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Matt/Library/Containers/com.microsoft.Excel/Data/Library/Preferences/AutoRecovery/CRC%20graphs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Matt/Library/Containers/com.microsoft.Excel/Data/Library/Preferences/AutoRecovery/CRC%20graphs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Matt/Library/Containers/com.microsoft.Excel/Data/Library/Preferences/AutoRecovery/CRC%20graphs%20(version%201).xlsb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Matt/Library/Containers/com.microsoft.Excel/Data/Library/Preferences/AutoRecovery/CRC%20graphs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Matt/Library/Containers/com.microsoft.Excel/Data/Library/Preferences/AutoRecovery/CRC%20graphs%20(version%201).xlsb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368047886"/>
          <c:y val="0.215366231463465"/>
          <c:w val="0.379895386880853"/>
          <c:h val="0.6536075268460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cars and car parts</c:v>
                </c:pt>
                <c:pt idx="1">
                  <c:v>engines </c:v>
                </c:pt>
                <c:pt idx="2">
                  <c:v>sponsorship, commercial, and brand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0.653</c:v>
                </c:pt>
                <c:pt idx="1">
                  <c:v>0.168</c:v>
                </c:pt>
                <c:pt idx="2">
                  <c:v>0.157</c:v>
                </c:pt>
                <c:pt idx="3">
                  <c:v>0.032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390051766172"/>
          <c:y val="0.188617718904765"/>
          <c:w val="0.328099541201849"/>
          <c:h val="0.811382281095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0727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C1A-462D-89F2-6E783002EAD3}"/>
              </c:ext>
            </c:extLst>
          </c:dPt>
          <c:dPt>
            <c:idx val="1"/>
            <c:bubble3D val="0"/>
            <c:spPr>
              <a:solidFill>
                <a:srgbClr val="EFD97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C1A-462D-89F2-6E783002EAD3}"/>
              </c:ext>
            </c:extLst>
          </c:dPt>
          <c:dPt>
            <c:idx val="2"/>
            <c:bubble3D val="0"/>
            <c:spPr>
              <a:solidFill>
                <a:srgbClr val="ED6A5A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C1A-462D-89F2-6E783002EAD3}"/>
              </c:ext>
            </c:extLst>
          </c:dPt>
          <c:dPt>
            <c:idx val="3"/>
            <c:bubble3D val="0"/>
            <c:spPr>
              <a:solidFill>
                <a:srgbClr val="C6C5B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C1A-462D-89F2-6E783002EAD3}"/>
              </c:ext>
            </c:extLst>
          </c:dPt>
          <c:dLbls>
            <c:dLbl>
              <c:idx val="0"/>
              <c:layout>
                <c:manualLayout>
                  <c:x val="-0.184928751613383"/>
                  <c:y val="-0.1124675221454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538774832260046"/>
                  <c:y val="0.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C1A-462D-89F2-6E783002EAD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Graphs!$I$55:$L$55</c:f>
              <c:strCache>
                <c:ptCount val="4"/>
                <c:pt idx="0">
                  <c:v>Cars and Parts</c:v>
                </c:pt>
                <c:pt idx="1">
                  <c:v>Engines</c:v>
                </c:pt>
                <c:pt idx="2">
                  <c:v>Sponsorship, Commercial and Brand</c:v>
                </c:pt>
                <c:pt idx="3">
                  <c:v>Other</c:v>
                </c:pt>
              </c:strCache>
            </c:strRef>
          </c:cat>
          <c:val>
            <c:numRef>
              <c:f>Graphs!$I$57:$L$57</c:f>
              <c:numCache>
                <c:formatCode>0%</c:formatCode>
                <c:ptCount val="4"/>
                <c:pt idx="0">
                  <c:v>0.664932631311521</c:v>
                </c:pt>
                <c:pt idx="1">
                  <c:v>0.149403777096487</c:v>
                </c:pt>
                <c:pt idx="2">
                  <c:v>0.15657019522525</c:v>
                </c:pt>
                <c:pt idx="3">
                  <c:v>0.0296267951495599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C1A-462D-89F2-6E783002EA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0727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1F-4ECA-AEA9-F23804754E00}"/>
              </c:ext>
            </c:extLst>
          </c:dPt>
          <c:dPt>
            <c:idx val="1"/>
            <c:bubble3D val="0"/>
            <c:spPr>
              <a:solidFill>
                <a:srgbClr val="EFD97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1F-4ECA-AEA9-F23804754E00}"/>
              </c:ext>
            </c:extLst>
          </c:dPt>
          <c:dPt>
            <c:idx val="2"/>
            <c:bubble3D val="0"/>
            <c:spPr>
              <a:solidFill>
                <a:srgbClr val="ED6A5A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61F-4ECA-AEA9-F23804754E00}"/>
              </c:ext>
            </c:extLst>
          </c:dPt>
          <c:dPt>
            <c:idx val="3"/>
            <c:bubble3D val="0"/>
            <c:spPr>
              <a:solidFill>
                <a:srgbClr val="C6C5B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61F-4ECA-AEA9-F23804754E00}"/>
              </c:ext>
            </c:extLst>
          </c:dPt>
          <c:dLbls>
            <c:dLbl>
              <c:idx val="0"/>
              <c:layout>
                <c:manualLayout>
                  <c:x val="-0.202844371778724"/>
                  <c:y val="0.06468925413644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81194937881334"/>
                  <c:y val="-0.11664565646649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61F-4ECA-AEA9-F23804754E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0422120981408262"/>
                  <c:y val="0.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61F-4ECA-AEA9-F23804754E0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Graphs!$I$55:$L$55</c:f>
              <c:strCache>
                <c:ptCount val="4"/>
                <c:pt idx="0">
                  <c:v>Cars and Parts</c:v>
                </c:pt>
                <c:pt idx="1">
                  <c:v>Engines</c:v>
                </c:pt>
                <c:pt idx="2">
                  <c:v>Sponsorship, Commercial and Brand</c:v>
                </c:pt>
                <c:pt idx="3">
                  <c:v>Other</c:v>
                </c:pt>
              </c:strCache>
            </c:strRef>
          </c:cat>
          <c:val>
            <c:numRef>
              <c:f>Graphs!$I$58:$L$58</c:f>
              <c:numCache>
                <c:formatCode>0%</c:formatCode>
                <c:ptCount val="4"/>
                <c:pt idx="0">
                  <c:v>0.556450885365666</c:v>
                </c:pt>
                <c:pt idx="1">
                  <c:v>0.272115681138307</c:v>
                </c:pt>
                <c:pt idx="2">
                  <c:v>0.146510549408798</c:v>
                </c:pt>
                <c:pt idx="3">
                  <c:v>0.0249228840872295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61F-4ECA-AEA9-F23804754E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137296907250767"/>
                  <c:y val="0.0305743993539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0434476952756"/>
                      <c:h val="0.14810922673127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365036514406788"/>
                  <c:y val="-0.031475873208156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26783554486104"/>
                  <c:y val="-0.042145669291338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962310326991918"/>
                  <c:y val="0.09789420553200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EMEA</c:v>
                </c:pt>
                <c:pt idx="1">
                  <c:v>APAC</c:v>
                </c:pt>
                <c:pt idx="2">
                  <c:v>Greater China</c:v>
                </c:pt>
                <c:pt idx="3">
                  <c:v>Americas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0.451</c:v>
                </c:pt>
                <c:pt idx="1">
                  <c:v>0.137</c:v>
                </c:pt>
                <c:pt idx="2">
                  <c:v>0.077</c:v>
                </c:pt>
                <c:pt idx="3">
                  <c:v>0.335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94830295273415"/>
          <c:y val="0.860104680187427"/>
          <c:w val="0.821033696505587"/>
          <c:h val="0.13393317800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table!$F$3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F3D2CD"/>
            </a:solidFill>
            <a:ln>
              <a:noFill/>
            </a:ln>
            <a:effectLst/>
          </c:spPr>
          <c:invertIfNegative val="0"/>
          <c:cat>
            <c:strRef>
              <c:f>table!$G$1:$K$1</c:f>
              <c:strCache>
                <c:ptCount val="5"/>
                <c:pt idx="0">
                  <c:v>E5</c:v>
                </c:pt>
                <c:pt idx="1">
                  <c:v>Middle East</c:v>
                </c:pt>
                <c:pt idx="2">
                  <c:v>Americas</c:v>
                </c:pt>
                <c:pt idx="3">
                  <c:v>China</c:v>
                </c:pt>
                <c:pt idx="4">
                  <c:v>APAC</c:v>
                </c:pt>
              </c:strCache>
            </c:strRef>
          </c:cat>
          <c:val>
            <c:numRef>
              <c:f>table!$G$3:$K$3</c:f>
              <c:numCache>
                <c:formatCode>General</c:formatCode>
                <c:ptCount val="5"/>
                <c:pt idx="0" formatCode="#,##0.00">
                  <c:v>2149.0</c:v>
                </c:pt>
                <c:pt idx="1">
                  <c:v>521.0</c:v>
                </c:pt>
                <c:pt idx="2" formatCode="#,##0.00">
                  <c:v>2462.0</c:v>
                </c:pt>
                <c:pt idx="3">
                  <c:v>675.0</c:v>
                </c:pt>
                <c:pt idx="4">
                  <c:v>844.0</c:v>
                </c:pt>
              </c:numCache>
            </c:numRef>
          </c:val>
        </c:ser>
        <c:ser>
          <c:idx val="3"/>
          <c:order val="3"/>
          <c:tx>
            <c:strRef>
              <c:f>table!$F$5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table!$G$1:$K$1</c:f>
              <c:strCache>
                <c:ptCount val="5"/>
                <c:pt idx="0">
                  <c:v>E5</c:v>
                </c:pt>
                <c:pt idx="1">
                  <c:v>Middle East</c:v>
                </c:pt>
                <c:pt idx="2">
                  <c:v>Americas</c:v>
                </c:pt>
                <c:pt idx="3">
                  <c:v>China</c:v>
                </c:pt>
                <c:pt idx="4">
                  <c:v>APAC</c:v>
                </c:pt>
              </c:strCache>
            </c:strRef>
          </c:cat>
          <c:val>
            <c:numRef>
              <c:f>table!$G$5:$K$5</c:f>
              <c:numCache>
                <c:formatCode>General</c:formatCode>
                <c:ptCount val="5"/>
                <c:pt idx="0" formatCode="#,##0.00">
                  <c:v>2234.0</c:v>
                </c:pt>
                <c:pt idx="1">
                  <c:v>456.0</c:v>
                </c:pt>
                <c:pt idx="2" formatCode="#,##0.00">
                  <c:v>2640.0</c:v>
                </c:pt>
                <c:pt idx="3">
                  <c:v>610.0</c:v>
                </c:pt>
                <c:pt idx="4" formatCode="#,##0.00">
                  <c:v>1063.0</c:v>
                </c:pt>
              </c:numCache>
            </c:numRef>
          </c:val>
        </c:ser>
        <c:ser>
          <c:idx val="5"/>
          <c:order val="5"/>
          <c:tx>
            <c:strRef>
              <c:f>table!$F$7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table!$G$1:$K$1</c:f>
              <c:strCache>
                <c:ptCount val="5"/>
                <c:pt idx="0">
                  <c:v>E5</c:v>
                </c:pt>
                <c:pt idx="1">
                  <c:v>Middle East</c:v>
                </c:pt>
                <c:pt idx="2">
                  <c:v>Americas</c:v>
                </c:pt>
                <c:pt idx="3">
                  <c:v>China</c:v>
                </c:pt>
                <c:pt idx="4">
                  <c:v>APAC</c:v>
                </c:pt>
              </c:strCache>
            </c:strRef>
          </c:cat>
          <c:val>
            <c:numRef>
              <c:f>table!$G$7:$K$7</c:f>
              <c:numCache>
                <c:formatCode>General</c:formatCode>
                <c:ptCount val="5"/>
                <c:pt idx="0" formatCode="#,##0.00">
                  <c:v>2383.0</c:v>
                </c:pt>
                <c:pt idx="1">
                  <c:v>439.0</c:v>
                </c:pt>
                <c:pt idx="2" formatCode="#,##0.00">
                  <c:v>2687.0</c:v>
                </c:pt>
                <c:pt idx="3">
                  <c:v>619.0</c:v>
                </c:pt>
                <c:pt idx="4" formatCode="#,##0.00">
                  <c:v>1098.0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78070752"/>
        <c:axId val="19780721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table!$F$2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table!$G$1:$K$1</c15:sqref>
                        </c15:formulaRef>
                      </c:ext>
                    </c:extLst>
                    <c:strCache>
                      <c:ptCount val="5"/>
                      <c:pt idx="0">
                        <c:v>E5</c:v>
                      </c:pt>
                      <c:pt idx="1">
                        <c:v>Middle East</c:v>
                      </c:pt>
                      <c:pt idx="2">
                        <c:v>Americas</c:v>
                      </c:pt>
                      <c:pt idx="3">
                        <c:v>China</c:v>
                      </c:pt>
                      <c:pt idx="4">
                        <c:v>APAC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table!$G$2:$K$2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table!$F$4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table!$G$1:$K$1</c15:sqref>
                        </c15:formulaRef>
                      </c:ext>
                    </c:extLst>
                    <c:strCache>
                      <c:ptCount val="5"/>
                      <c:pt idx="0">
                        <c:v>E5</c:v>
                      </c:pt>
                      <c:pt idx="1">
                        <c:v>Middle East</c:v>
                      </c:pt>
                      <c:pt idx="2">
                        <c:v>Americas</c:v>
                      </c:pt>
                      <c:pt idx="3">
                        <c:v>China</c:v>
                      </c:pt>
                      <c:pt idx="4">
                        <c:v>APAC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table!$G$4:$K$4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table!$F$6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table!$G$1:$K$1</c15:sqref>
                        </c15:formulaRef>
                      </c:ext>
                    </c:extLst>
                    <c:strCache>
                      <c:ptCount val="5"/>
                      <c:pt idx="0">
                        <c:v>E5</c:v>
                      </c:pt>
                      <c:pt idx="1">
                        <c:v>Middle East</c:v>
                      </c:pt>
                      <c:pt idx="2">
                        <c:v>Americas</c:v>
                      </c:pt>
                      <c:pt idx="3">
                        <c:v>China</c:v>
                      </c:pt>
                      <c:pt idx="4">
                        <c:v>APAC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table!$G$6:$K$6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Chart>
      <c:catAx>
        <c:axId val="197807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072112"/>
        <c:crosses val="autoZero"/>
        <c:auto val="1"/>
        <c:lblAlgn val="ctr"/>
        <c:lblOffset val="100"/>
        <c:noMultiLvlLbl val="0"/>
      </c:catAx>
      <c:valAx>
        <c:axId val="197807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07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55117753623188"/>
          <c:y val="0.0225807885495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'Market Leader Pie Charts'!$B$5</c:f>
              <c:strCache>
                <c:ptCount val="1"/>
                <c:pt idx="0">
                  <c:v>Top 22 Markets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11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0.176359408878238"/>
                  <c:y val="0.1442426397593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02704553235193"/>
                  <c:y val="-0.014011942333051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'Market Leader Pie Charts'!$B$6:$B$8</c:f>
              <c:numCache>
                <c:formatCode>General</c:formatCode>
                <c:ptCount val="3"/>
                <c:pt idx="1">
                  <c:v>0.21</c:v>
                </c:pt>
                <c:pt idx="2">
                  <c:v>0.79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4258339172906"/>
          <c:y val="0.0912166287195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'Market Leader Pie Charts'!$D$5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rgbClr val="404040"/>
            </a:solidFill>
          </c:spPr>
          <c:explosion val="13"/>
          <c:dPt>
            <c:idx val="0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0.15229821786826"/>
                  <c:y val="0.1629416489016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26576619370414"/>
                  <c:y val="-0.012223752563915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'Market Leader Pie Charts'!$D$6:$D$8</c:f>
              <c:numCache>
                <c:formatCode>General</c:formatCode>
                <c:ptCount val="3"/>
                <c:pt idx="1">
                  <c:v>0.19</c:v>
                </c:pt>
                <c:pt idx="2">
                  <c:v>0.81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1778374216413"/>
          <c:y val="0.1063529264640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'Market Leader Pie Charts'!$F$5</c:f>
              <c:strCache>
                <c:ptCount val="1"/>
                <c:pt idx="0">
                  <c:v>Americas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0.156947079882391"/>
                  <c:y val="0.16784724928344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437347531610036"/>
                  <c:y val="0.019720233183676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'Market Leader Pie Charts'!$F$6:$F$8</c:f>
              <c:numCache>
                <c:formatCode>General</c:formatCode>
                <c:ptCount val="3"/>
                <c:pt idx="1">
                  <c:v>0.21</c:v>
                </c:pt>
                <c:pt idx="2">
                  <c:v>0.79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'Market Leader Pie Charts'!$H$5</c:f>
              <c:strCache>
                <c:ptCount val="1"/>
                <c:pt idx="0">
                  <c:v>Greater China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6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0.200943178941751"/>
                  <c:y val="0.1218318615752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706124277964138"/>
                  <c:y val="0.091868108658857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'Market Leader Pie Charts'!$H$6:$H$8</c:f>
              <c:numCache>
                <c:formatCode>General</c:formatCode>
                <c:ptCount val="3"/>
                <c:pt idx="1">
                  <c:v>0.3</c:v>
                </c:pt>
                <c:pt idx="2">
                  <c:v>0.7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APAC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8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40404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1727244999767"/>
                  <c:y val="0.1550322377002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77399827337534"/>
                  <c:y val="0.051298907770933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'Market Leader Pie Charts'!$J$7:$J$8</c:f>
              <c:numCache>
                <c:formatCode>General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2612601686991"/>
          <c:y val="0.223809632067912"/>
          <c:w val="0.23266212519686"/>
          <c:h val="0.49430506746691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0727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B0B-4F95-AE76-401BA18032CD}"/>
              </c:ext>
            </c:extLst>
          </c:dPt>
          <c:dPt>
            <c:idx val="1"/>
            <c:bubble3D val="0"/>
            <c:spPr>
              <a:solidFill>
                <a:srgbClr val="EFD97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B0B-4F95-AE76-401BA18032CD}"/>
              </c:ext>
            </c:extLst>
          </c:dPt>
          <c:dPt>
            <c:idx val="2"/>
            <c:bubble3D val="0"/>
            <c:spPr>
              <a:solidFill>
                <a:srgbClr val="ED6A5A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B0B-4F95-AE76-401BA18032CD}"/>
              </c:ext>
            </c:extLst>
          </c:dPt>
          <c:dPt>
            <c:idx val="3"/>
            <c:bubble3D val="0"/>
            <c:spPr>
              <a:solidFill>
                <a:srgbClr val="C6C5B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B0B-4F95-AE76-401BA18032CD}"/>
              </c:ext>
            </c:extLst>
          </c:dPt>
          <c:dLbls>
            <c:dLbl>
              <c:idx val="0"/>
              <c:layout>
                <c:manualLayout>
                  <c:x val="-0.0769574317460717"/>
                  <c:y val="-0.101098064835721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597060541270561"/>
                  <c:y val="0.0245932860540461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Graphs!$I$55:$L$55</c:f>
              <c:strCache>
                <c:ptCount val="4"/>
                <c:pt idx="0">
                  <c:v>Cars and Parts</c:v>
                </c:pt>
                <c:pt idx="1">
                  <c:v>Engines</c:v>
                </c:pt>
                <c:pt idx="2">
                  <c:v>Sponsorship, Commercial and Brand</c:v>
                </c:pt>
                <c:pt idx="3">
                  <c:v>Other</c:v>
                </c:pt>
              </c:strCache>
            </c:strRef>
          </c:cat>
          <c:val>
            <c:numRef>
              <c:f>Graphs!$I$56:$L$56</c:f>
              <c:numCache>
                <c:formatCode>0%</c:formatCode>
                <c:ptCount val="4"/>
                <c:pt idx="0">
                  <c:v>0.70208889678991</c:v>
                </c:pt>
                <c:pt idx="1">
                  <c:v>0.108829261945893</c:v>
                </c:pt>
                <c:pt idx="2">
                  <c:v>0.157327144772895</c:v>
                </c:pt>
                <c:pt idx="3">
                  <c:v>0.0317546964913026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B0B-4F95-AE76-401BA18032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666892820273776"/>
          <c:y val="0.837212715711249"/>
          <c:w val="0.899999868588109"/>
          <c:h val="0.0868069889108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Garamond" panose="020204040303010108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3794-2377-424C-B762-E383E0B6489C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EC669-3AE5-4D8C-BE25-35E1BA9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7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5C21-FADA-46D2-A33C-9FF6F3BC3D4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4296-0DBD-4505-B4FE-83FB2E22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4296-0DBD-4505-B4FE-83FB2E2239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1600200" y="6226177"/>
            <a:ext cx="5943600" cy="0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600200" y="6584412"/>
            <a:ext cx="5943600" cy="0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584484" y="6226177"/>
            <a:ext cx="597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erpetua" panose="02020502060401020303" pitchFamily="18" charset="0"/>
              </a:rPr>
              <a:t>Cleveland Research Company Stock Pitch Competition | 2016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98709" y="2107030"/>
            <a:ext cx="69465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56B9"/>
                </a:solidFill>
                <a:latin typeface="Perpetua" panose="02020502060401020303" pitchFamily="18" charset="0"/>
              </a:rPr>
              <a:t>Orbital ATK, Inc.</a:t>
            </a:r>
          </a:p>
          <a:p>
            <a:pPr algn="ctr"/>
            <a:r>
              <a:rPr lang="en-US" sz="4000" i="1" dirty="0">
                <a:solidFill>
                  <a:srgbClr val="EA1F22"/>
                </a:solidFill>
                <a:latin typeface="Perpetua" panose="02020502060401020303" pitchFamily="18" charset="0"/>
              </a:rPr>
              <a:t>“The Partner You Can Count On”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540193" y="4004999"/>
            <a:ext cx="606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erpetua" panose="02020502060401020303" pitchFamily="18" charset="0"/>
              </a:rPr>
              <a:t>Andrew Ames</a:t>
            </a:r>
            <a:r>
              <a:rPr lang="en-US" baseline="0" dirty="0">
                <a:latin typeface="Perpetua" panose="02020502060401020303" pitchFamily="18" charset="0"/>
              </a:rPr>
              <a:t> </a:t>
            </a:r>
            <a:r>
              <a:rPr lang="en-US" sz="1800" dirty="0">
                <a:latin typeface="Perpetua" panose="02020502060401020303" pitchFamily="18" charset="0"/>
              </a:rPr>
              <a:t>| </a:t>
            </a:r>
            <a:r>
              <a:rPr lang="en-US" dirty="0">
                <a:latin typeface="Perpetua" panose="02020502060401020303" pitchFamily="18" charset="0"/>
              </a:rPr>
              <a:t>Dan Ames</a:t>
            </a:r>
            <a:r>
              <a:rPr lang="en-US" baseline="0" dirty="0">
                <a:latin typeface="Perpetua" panose="02020502060401020303" pitchFamily="18" charset="0"/>
              </a:rPr>
              <a:t> </a:t>
            </a:r>
            <a:r>
              <a:rPr lang="en-US" sz="1800" dirty="0">
                <a:latin typeface="Perpetua" panose="02020502060401020303" pitchFamily="18" charset="0"/>
              </a:rPr>
              <a:t>|</a:t>
            </a:r>
            <a:r>
              <a:rPr lang="en-US" dirty="0">
                <a:latin typeface="Perpetua" panose="02020502060401020303" pitchFamily="18" charset="0"/>
              </a:rPr>
              <a:t> Michael Loffredo</a:t>
            </a:r>
            <a:r>
              <a:rPr lang="en-US" baseline="0" dirty="0">
                <a:latin typeface="Perpetua" panose="02020502060401020303" pitchFamily="18" charset="0"/>
              </a:rPr>
              <a:t> </a:t>
            </a:r>
            <a:r>
              <a:rPr lang="en-US" sz="1800" dirty="0">
                <a:latin typeface="Perpetua" panose="02020502060401020303" pitchFamily="18" charset="0"/>
              </a:rPr>
              <a:t>|</a:t>
            </a:r>
            <a:r>
              <a:rPr lang="en-US" dirty="0">
                <a:latin typeface="Perpetua" panose="02020502060401020303" pitchFamily="18" charset="0"/>
              </a:rPr>
              <a:t> Natalie</a:t>
            </a:r>
            <a:r>
              <a:rPr lang="en-US" baseline="0" dirty="0">
                <a:latin typeface="Perpetua" panose="02020502060401020303" pitchFamily="18" charset="0"/>
              </a:rPr>
              <a:t> Quintero</a:t>
            </a:r>
            <a:endParaRPr lang="en-US" dirty="0">
              <a:latin typeface="Perpetua" panose="02020502060401020303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95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Dynam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Industry Dynamics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2190014" y="1223219"/>
            <a:ext cx="0" cy="4482211"/>
          </a:xfrm>
          <a:prstGeom prst="line">
            <a:avLst/>
          </a:prstGeom>
          <a:ln w="19050">
            <a:solidFill>
              <a:srgbClr val="70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10"/>
          <p:cNvSpPr>
            <a:spLocks noGrp="1"/>
          </p:cNvSpPr>
          <p:nvPr>
            <p:ph sz="quarter" idx="12"/>
          </p:nvPr>
        </p:nvSpPr>
        <p:spPr>
          <a:xfrm>
            <a:off x="144116" y="1215230"/>
            <a:ext cx="1889014" cy="45899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Perpetua" panose="02020502060401020303" pitchFamily="18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122614" y="1190160"/>
            <a:ext cx="0" cy="265578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122614" y="1190160"/>
            <a:ext cx="1910516" cy="4482"/>
          </a:xfrm>
          <a:prstGeom prst="line">
            <a:avLst/>
          </a:prstGeom>
          <a:ln w="127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3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Growth Opportunities &amp; Drivers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39" name="Diamond 38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6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Valuation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Valuation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Valuation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Valuation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Valuation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8" name="Diamond 47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92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ation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Valuation</a:t>
            </a:r>
          </a:p>
        </p:txBody>
      </p:sp>
      <p:sp>
        <p:nvSpPr>
          <p:cNvPr id="23" name="Diamond 22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92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Risks &amp; Final Thoughts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Risks &amp; Final Thoughts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Risks &amp; Final Thoughts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Risks &amp; Final Thoughts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Risks &amp; Final Thoughts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39" name="Diamond 38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5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Risks &amp; Final Thoughts</a:t>
            </a:r>
          </a:p>
        </p:txBody>
      </p:sp>
      <p:sp>
        <p:nvSpPr>
          <p:cNvPr id="23" name="Diamond 22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919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 baseline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Appendix</a:t>
            </a:r>
          </a:p>
        </p:txBody>
      </p:sp>
      <p:sp>
        <p:nvSpPr>
          <p:cNvPr id="23" name="Diamond 22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81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ustry Dynam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Industry Dynamics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05740" y="3440430"/>
            <a:ext cx="5710457" cy="0"/>
          </a:xfrm>
          <a:prstGeom prst="line">
            <a:avLst/>
          </a:prstGeom>
          <a:ln w="19050">
            <a:solidFill>
              <a:srgbClr val="70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5916197" y="1046254"/>
            <a:ext cx="0" cy="4993240"/>
          </a:xfrm>
          <a:prstGeom prst="line">
            <a:avLst/>
          </a:prstGeom>
          <a:ln w="19050">
            <a:solidFill>
              <a:srgbClr val="70D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4"/>
          <p:cNvSpPr>
            <a:spLocks noGrp="1"/>
          </p:cNvSpPr>
          <p:nvPr>
            <p:ph sz="quarter" idx="24"/>
          </p:nvPr>
        </p:nvSpPr>
        <p:spPr>
          <a:xfrm>
            <a:off x="6011872" y="1428043"/>
            <a:ext cx="2540248" cy="3735189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011872" y="1008208"/>
            <a:ext cx="2540248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sp>
        <p:nvSpPr>
          <p:cNvPr id="24" name="Diamond 23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8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1600200" y="6226177"/>
            <a:ext cx="5943600" cy="0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600200" y="6584412"/>
            <a:ext cx="5943600" cy="0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584484" y="6226177"/>
            <a:ext cx="597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erpetua" panose="02020502060401020303" pitchFamily="18" charset="0"/>
              </a:rPr>
              <a:t>Michigan Undergraduate</a:t>
            </a:r>
            <a:r>
              <a:rPr lang="en-US" baseline="0" dirty="0">
                <a:solidFill>
                  <a:schemeClr val="tx1"/>
                </a:solidFill>
                <a:latin typeface="Perpetua" panose="02020502060401020303" pitchFamily="18" charset="0"/>
              </a:rPr>
              <a:t> Investment Conference</a:t>
            </a:r>
            <a:r>
              <a:rPr lang="en-US" dirty="0">
                <a:solidFill>
                  <a:schemeClr val="tx1"/>
                </a:solidFill>
                <a:latin typeface="Perpetua" panose="02020502060401020303" pitchFamily="18" charset="0"/>
              </a:rPr>
              <a:t>| October 2, 2016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228600" y="2505955"/>
            <a:ext cx="6946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err="1" smtClean="0">
                <a:solidFill>
                  <a:srgbClr val="0056B9"/>
                </a:solidFill>
                <a:latin typeface="Perpetua" panose="02020502060401020303" pitchFamily="18" charset="0"/>
              </a:rPr>
              <a:t>Aerojet</a:t>
            </a:r>
            <a:r>
              <a:rPr lang="en-US" sz="6000" dirty="0" smtClean="0">
                <a:solidFill>
                  <a:srgbClr val="0056B9"/>
                </a:solidFill>
                <a:latin typeface="Perpetua" panose="02020502060401020303" pitchFamily="18" charset="0"/>
              </a:rPr>
              <a:t> </a:t>
            </a:r>
            <a:r>
              <a:rPr lang="en-US" sz="6000" dirty="0" err="1" smtClean="0">
                <a:solidFill>
                  <a:srgbClr val="0056B9"/>
                </a:solidFill>
                <a:latin typeface="Perpetua" panose="02020502060401020303" pitchFamily="18" charset="0"/>
              </a:rPr>
              <a:t>Rocketdyne</a:t>
            </a:r>
            <a:endParaRPr lang="en-US" sz="6000" dirty="0">
              <a:solidFill>
                <a:srgbClr val="0056B9"/>
              </a:solidFill>
              <a:latin typeface="Perpetua" panose="02020502060401020303" pitchFamily="18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28600" y="3879852"/>
            <a:ext cx="606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Perpetua" panose="02020502060401020303" pitchFamily="18" charset="0"/>
              </a:rPr>
              <a:t>Andrew Ames</a:t>
            </a:r>
            <a:r>
              <a:rPr lang="en-US" sz="1400" baseline="0" dirty="0">
                <a:latin typeface="Perpetua" panose="02020502060401020303" pitchFamily="18" charset="0"/>
              </a:rPr>
              <a:t> </a:t>
            </a:r>
            <a:r>
              <a:rPr lang="en-US" sz="1400" dirty="0">
                <a:latin typeface="Perpetua" panose="02020502060401020303" pitchFamily="18" charset="0"/>
              </a:rPr>
              <a:t>| Daniel Ames</a:t>
            </a:r>
            <a:r>
              <a:rPr lang="en-US" sz="1400" baseline="0" dirty="0">
                <a:latin typeface="Perpetua" panose="02020502060401020303" pitchFamily="18" charset="0"/>
              </a:rPr>
              <a:t> </a:t>
            </a:r>
            <a:r>
              <a:rPr lang="en-US" sz="1400" dirty="0">
                <a:latin typeface="Perpetua" panose="02020502060401020303" pitchFamily="18" charset="0"/>
              </a:rPr>
              <a:t>| </a:t>
            </a:r>
            <a:r>
              <a:rPr lang="en-US" sz="1400" dirty="0" smtClean="0">
                <a:latin typeface="Perpetua" panose="02020502060401020303" pitchFamily="18" charset="0"/>
              </a:rPr>
              <a:t>Jack Condon</a:t>
            </a:r>
            <a:r>
              <a:rPr lang="en-US" sz="1400" baseline="0" dirty="0" smtClean="0">
                <a:latin typeface="Perpetua" panose="02020502060401020303" pitchFamily="18" charset="0"/>
              </a:rPr>
              <a:t> </a:t>
            </a:r>
            <a:r>
              <a:rPr lang="en-US" sz="1400" dirty="0">
                <a:latin typeface="Perpetua" panose="02020502060401020303" pitchFamily="18" charset="0"/>
              </a:rPr>
              <a:t>| </a:t>
            </a:r>
            <a:r>
              <a:rPr lang="en-US" sz="1400" dirty="0" smtClean="0">
                <a:latin typeface="Perpetua" panose="02020502060401020303" pitchFamily="18" charset="0"/>
              </a:rPr>
              <a:t>Jimmy Kruse</a:t>
            </a:r>
            <a:endParaRPr lang="en-US" sz="1400" dirty="0">
              <a:latin typeface="Perpetua" panose="02020502060401020303" pitchFamily="18" charset="0"/>
            </a:endParaRPr>
          </a:p>
        </p:txBody>
      </p:sp>
      <p:cxnSp>
        <p:nvCxnSpPr>
          <p:cNvPr id="33" name="Straight Connector 32"/>
          <p:cNvCxnSpPr/>
          <p:nvPr userDrawn="1"/>
        </p:nvCxnSpPr>
        <p:spPr>
          <a:xfrm flipH="1">
            <a:off x="6861041" y="1576656"/>
            <a:ext cx="2361105" cy="2104464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 flipV="1">
            <a:off x="6861041" y="3002057"/>
            <a:ext cx="2323789" cy="2108666"/>
          </a:xfrm>
          <a:prstGeom prst="line">
            <a:avLst/>
          </a:prstGeom>
          <a:ln w="1270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228600" y="3229231"/>
            <a:ext cx="460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i="1" dirty="0">
                <a:solidFill>
                  <a:srgbClr val="EA1F22"/>
                </a:solidFill>
                <a:latin typeface="Perpetua" panose="02020502060401020303" pitchFamily="18" charset="0"/>
              </a:rPr>
              <a:t>“The Partner You Can</a:t>
            </a:r>
            <a:r>
              <a:rPr lang="en-US" sz="3200" i="1" baseline="0" dirty="0">
                <a:solidFill>
                  <a:srgbClr val="EA1F22"/>
                </a:solidFill>
                <a:latin typeface="Perpetua" panose="02020502060401020303" pitchFamily="18" charset="0"/>
              </a:rPr>
              <a:t> </a:t>
            </a:r>
            <a:r>
              <a:rPr lang="en-US" sz="3200" i="1" dirty="0">
                <a:solidFill>
                  <a:srgbClr val="EA1F22"/>
                </a:solidFill>
                <a:latin typeface="Perpetua" panose="02020502060401020303" pitchFamily="18" charset="0"/>
              </a:rPr>
              <a:t>Count On” 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"/>
          <p:cNvSpPr txBox="1">
            <a:spLocks/>
          </p:cNvSpPr>
          <p:nvPr userDrawn="1"/>
        </p:nvSpPr>
        <p:spPr>
          <a:xfrm>
            <a:off x="457200" y="14478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Investment Thesis &amp; Overview</a:t>
            </a:r>
          </a:p>
        </p:txBody>
      </p:sp>
      <p:sp>
        <p:nvSpPr>
          <p:cNvPr id="26" name="Text Placeholder 2"/>
          <p:cNvSpPr txBox="1">
            <a:spLocks/>
          </p:cNvSpPr>
          <p:nvPr userDrawn="1"/>
        </p:nvSpPr>
        <p:spPr>
          <a:xfrm>
            <a:off x="457200" y="21336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Industry Dynamics</a:t>
            </a:r>
          </a:p>
        </p:txBody>
      </p:sp>
      <p:sp>
        <p:nvSpPr>
          <p:cNvPr id="27" name="Text Placeholder 3"/>
          <p:cNvSpPr txBox="1">
            <a:spLocks/>
          </p:cNvSpPr>
          <p:nvPr userDrawn="1"/>
        </p:nvSpPr>
        <p:spPr>
          <a:xfrm>
            <a:off x="457200" y="28194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Growth Opportunities &amp; Drivers</a:t>
            </a:r>
          </a:p>
        </p:txBody>
      </p:sp>
      <p:sp>
        <p:nvSpPr>
          <p:cNvPr id="28" name="Text Placeholder 4"/>
          <p:cNvSpPr txBox="1">
            <a:spLocks/>
          </p:cNvSpPr>
          <p:nvPr userDrawn="1"/>
        </p:nvSpPr>
        <p:spPr>
          <a:xfrm>
            <a:off x="457200" y="35052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Valuation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29" name="Text Placeholder 5"/>
          <p:cNvSpPr txBox="1">
            <a:spLocks/>
          </p:cNvSpPr>
          <p:nvPr userDrawn="1"/>
        </p:nvSpPr>
        <p:spPr>
          <a:xfrm>
            <a:off x="457200" y="41910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Risks &amp; Final Thoughts</a:t>
            </a:r>
          </a:p>
        </p:txBody>
      </p:sp>
      <p:sp>
        <p:nvSpPr>
          <p:cNvPr id="30" name="Text Placeholder 6"/>
          <p:cNvSpPr txBox="1">
            <a:spLocks/>
          </p:cNvSpPr>
          <p:nvPr userDrawn="1"/>
        </p:nvSpPr>
        <p:spPr>
          <a:xfrm>
            <a:off x="7010400" y="14478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1" name="Text Placeholder 7"/>
          <p:cNvSpPr txBox="1">
            <a:spLocks/>
          </p:cNvSpPr>
          <p:nvPr userDrawn="1"/>
        </p:nvSpPr>
        <p:spPr>
          <a:xfrm>
            <a:off x="7010400" y="21336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8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32" name="Text Placeholder 8"/>
          <p:cNvSpPr txBox="1">
            <a:spLocks/>
          </p:cNvSpPr>
          <p:nvPr userDrawn="1"/>
        </p:nvSpPr>
        <p:spPr>
          <a:xfrm>
            <a:off x="7010400" y="28194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11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35" name="Text Placeholder 9"/>
          <p:cNvSpPr txBox="1">
            <a:spLocks/>
          </p:cNvSpPr>
          <p:nvPr userDrawn="1"/>
        </p:nvSpPr>
        <p:spPr>
          <a:xfrm>
            <a:off x="7010400" y="35052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 smtClean="0">
                <a:solidFill>
                  <a:sysClr val="windowText" lastClr="000000"/>
                </a:solidFill>
              </a:rPr>
              <a:t>16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36" name="Text Placeholder 10"/>
          <p:cNvSpPr txBox="1">
            <a:spLocks/>
          </p:cNvSpPr>
          <p:nvPr userDrawn="1"/>
        </p:nvSpPr>
        <p:spPr>
          <a:xfrm>
            <a:off x="7010400" y="41910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21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37" name="Text Placeholder 5"/>
          <p:cNvSpPr txBox="1">
            <a:spLocks/>
          </p:cNvSpPr>
          <p:nvPr userDrawn="1"/>
        </p:nvSpPr>
        <p:spPr>
          <a:xfrm>
            <a:off x="457200" y="4876800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Appendix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 userDrawn="1"/>
        </p:nvSpPr>
        <p:spPr>
          <a:xfrm>
            <a:off x="7010400" y="4876800"/>
            <a:ext cx="1676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ysClr val="windowText" lastClr="000000"/>
                </a:solidFill>
              </a:rPr>
              <a:t>23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47244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0386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57200" y="33528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57200" y="26670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457200" y="19812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457200" y="5410200"/>
            <a:ext cx="82296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8444392" y="5702155"/>
            <a:ext cx="732264" cy="1096040"/>
            <a:chOff x="6861041" y="1576656"/>
            <a:chExt cx="2361105" cy="3534067"/>
          </a:xfrm>
        </p:grpSpPr>
        <p:cxnSp>
          <p:nvCxnSpPr>
            <p:cNvPr id="46" name="Straight Connector 45"/>
            <p:cNvCxnSpPr/>
            <p:nvPr userDrawn="1"/>
          </p:nvCxnSpPr>
          <p:spPr>
            <a:xfrm flipH="1">
              <a:off x="6861041" y="1576656"/>
              <a:ext cx="2361105" cy="2104464"/>
            </a:xfrm>
            <a:prstGeom prst="line">
              <a:avLst/>
            </a:prstGeom>
            <a:ln w="12700">
              <a:solidFill>
                <a:srgbClr val="7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 flipV="1">
              <a:off x="6861041" y="3002057"/>
              <a:ext cx="2323789" cy="2108666"/>
            </a:xfrm>
            <a:prstGeom prst="line">
              <a:avLst/>
            </a:prstGeom>
            <a:ln w="12700">
              <a:solidFill>
                <a:srgbClr val="7E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32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0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7" name="Diamond 16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Company Overview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grpSp>
        <p:nvGrpSpPr>
          <p:cNvPr id="40" name="Group 39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ra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Operations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2731552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2725718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2731552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23825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068407"/>
            <a:ext cx="4090308" cy="1176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283772" y="439842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83772" y="439259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39842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Company Overview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30"/>
          </p:nvPr>
        </p:nvSpPr>
        <p:spPr>
          <a:xfrm>
            <a:off x="304800" y="4735282"/>
            <a:ext cx="4090308" cy="1176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7" name="Diamond 46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53" name="Picture 5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stment Th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Investment Thesis</a:t>
            </a:r>
          </a:p>
        </p:txBody>
      </p:sp>
      <p:sp>
        <p:nvSpPr>
          <p:cNvPr id="23" name="Diamond 22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Competitors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39" name="Diamond 38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Industry Dynamics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Industry Dynamics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5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39" name="Diamond 38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5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 Prof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02794"/>
            <a:ext cx="551264" cy="41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76325" y="6319557"/>
            <a:ext cx="7029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 userDrawn="1"/>
        </p:nvSpPr>
        <p:spPr>
          <a:xfrm>
            <a:off x="1398137" y="6205257"/>
            <a:ext cx="228600" cy="228600"/>
          </a:xfrm>
          <a:prstGeom prst="diamond">
            <a:avLst/>
          </a:prstGeom>
          <a:solidFill>
            <a:schemeClr val="bg1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48421" y="6391238"/>
            <a:ext cx="1108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Investment Thesis &amp; Overview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48193" y="6432781"/>
            <a:ext cx="118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Industry Dynamics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86888" y="6391656"/>
            <a:ext cx="133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Growth Opportunities &amp; Drivers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0931" y="6439462"/>
            <a:ext cx="1036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Valuation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72668" y="6391237"/>
            <a:ext cx="105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Risks</a:t>
            </a:r>
            <a:r>
              <a:rPr lang="en-US" sz="1100" baseline="0" dirty="0">
                <a:latin typeface="Perpetua" panose="02020502060401020303" pitchFamily="18" charset="0"/>
              </a:rPr>
              <a:t> &amp; Final Thoughts</a:t>
            </a:r>
            <a:endParaRPr lang="en-US" sz="1100" dirty="0">
              <a:latin typeface="Perpetua" panose="020205020604010203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107597" y="6439462"/>
            <a:ext cx="105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Perpetua" panose="02020502060401020303" pitchFamily="18" charset="0"/>
              </a:rPr>
              <a:t>Appendix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28600" y="769620"/>
            <a:ext cx="7915275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99950" y="878840"/>
            <a:ext cx="7915450" cy="0"/>
          </a:xfrm>
          <a:prstGeom prst="line">
            <a:avLst/>
          </a:prstGeom>
          <a:ln w="19050">
            <a:solidFill>
              <a:srgbClr val="7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2880" y="184047"/>
            <a:ext cx="6248399" cy="533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0">
                <a:latin typeface="Perpetua" panose="02020502060401020303" pitchFamily="18" charset="0"/>
              </a:defRPr>
            </a:lvl1pPr>
          </a:lstStyle>
          <a:p>
            <a:r>
              <a:rPr lang="en-US" dirty="0"/>
              <a:t>Industry Dynamics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304800" y="1031420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3048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25828" y="1031420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4724400" y="1031420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724400" y="1025586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745428" y="1031420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83772" y="3579277"/>
            <a:ext cx="411480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2837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579277"/>
            <a:ext cx="409377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703372" y="3579277"/>
            <a:ext cx="4023360" cy="0"/>
          </a:xfrm>
          <a:prstGeom prst="line">
            <a:avLst/>
          </a:prstGeom>
          <a:ln w="1905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4703372" y="3573443"/>
            <a:ext cx="0" cy="304800"/>
          </a:xfrm>
          <a:prstGeom prst="line">
            <a:avLst/>
          </a:prstGeom>
          <a:ln w="38100">
            <a:solidFill>
              <a:srgbClr val="003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724400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baseline="0">
                <a:latin typeface="Perpetua" panose="02020502060401020303" pitchFamily="18" charset="0"/>
              </a:defRPr>
            </a:lvl1pPr>
          </a:lstStyle>
          <a:p>
            <a:pPr lvl="0"/>
            <a:r>
              <a:rPr lang="en-US" dirty="0"/>
              <a:t>Growth Opportunities &amp; Drivers</a:t>
            </a:r>
          </a:p>
        </p:txBody>
      </p:sp>
      <p:sp>
        <p:nvSpPr>
          <p:cNvPr id="55" name="Content Placeholder 4"/>
          <p:cNvSpPr>
            <a:spLocks noGrp="1"/>
          </p:cNvSpPr>
          <p:nvPr>
            <p:ph sz="quarter" idx="22"/>
          </p:nvPr>
        </p:nvSpPr>
        <p:spPr>
          <a:xfrm>
            <a:off x="323088" y="1371600"/>
            <a:ext cx="4096512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-274320">
              <a:buSzPct val="80000"/>
              <a:buFont typeface="Wingdings" panose="05000000000000000000" pitchFamily="2" charset="2"/>
              <a:buChar char="v"/>
              <a:defRPr sz="1400">
                <a:latin typeface="Perpetua" panose="02020502060401020303" pitchFamily="18" charset="0"/>
              </a:defRPr>
            </a:lvl1pPr>
            <a:lvl2pPr marL="742950" indent="-274320">
              <a:buSzPct val="75000"/>
              <a:buFont typeface="Wingdings" panose="05000000000000000000" pitchFamily="2" charset="2"/>
              <a:buChar char="Ø"/>
              <a:defRPr sz="1200">
                <a:latin typeface="Perpetua" panose="02020502060401020303" pitchFamily="18" charset="0"/>
              </a:defRPr>
            </a:lvl2pPr>
            <a:lvl3pPr>
              <a:defRPr sz="1600">
                <a:latin typeface="Perpetua" panose="02020502060401020303" pitchFamily="18" charset="0"/>
              </a:defRPr>
            </a:lvl3pPr>
            <a:lvl4pPr>
              <a:defRPr sz="1400">
                <a:latin typeface="Perpetua" panose="02020502060401020303" pitchFamily="18" charset="0"/>
              </a:defRPr>
            </a:lvl4pPr>
            <a:lvl5pPr>
              <a:defRPr sz="1400">
                <a:latin typeface="Perpetua" panose="02020502060401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6" name="Content Placeholder 4"/>
          <p:cNvSpPr>
            <a:spLocks noGrp="1"/>
          </p:cNvSpPr>
          <p:nvPr>
            <p:ph sz="quarter" idx="26"/>
          </p:nvPr>
        </p:nvSpPr>
        <p:spPr>
          <a:xfrm>
            <a:off x="304800" y="3916132"/>
            <a:ext cx="409030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57" name="Content Placeholder 4"/>
          <p:cNvSpPr>
            <a:spLocks noGrp="1"/>
          </p:cNvSpPr>
          <p:nvPr>
            <p:ph sz="quarter" idx="27"/>
          </p:nvPr>
        </p:nvSpPr>
        <p:spPr>
          <a:xfrm>
            <a:off x="4748784" y="1371600"/>
            <a:ext cx="3998976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58" name="Content Placeholder 4"/>
          <p:cNvSpPr>
            <a:spLocks noGrp="1"/>
          </p:cNvSpPr>
          <p:nvPr>
            <p:ph sz="quarter" idx="28"/>
          </p:nvPr>
        </p:nvSpPr>
        <p:spPr>
          <a:xfrm>
            <a:off x="4724400" y="3916132"/>
            <a:ext cx="3998868" cy="198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latin typeface="Perpetua" panose="02020502060401020303" pitchFamily="18" charset="0"/>
              </a:defRPr>
            </a:lvl1pPr>
            <a:lvl2pPr>
              <a:defRPr lang="en-US" sz="1200" dirty="0" smtClean="0">
                <a:latin typeface="Perpetua" panose="02020502060401020303" pitchFamily="18" charset="0"/>
              </a:defRPr>
            </a:lvl2pPr>
          </a:lstStyle>
          <a:p>
            <a:pPr marL="0" lvl="0" indent="-274320">
              <a:buSzPct val="80000"/>
              <a:buFont typeface="Wingdings" panose="05000000000000000000" pitchFamily="2" charset="2"/>
              <a:buChar char="v"/>
            </a:pPr>
            <a:r>
              <a:rPr lang="en-US" dirty="0"/>
              <a:t>Click to edit Master text styles</a:t>
            </a:r>
          </a:p>
          <a:p>
            <a:pPr marL="742950" lvl="1" indent="-274320">
              <a:buSzPct val="75000"/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</p:txBody>
      </p:sp>
      <p:sp>
        <p:nvSpPr>
          <p:cNvPr id="44" name="Diamond 43"/>
          <p:cNvSpPr/>
          <p:nvPr userDrawn="1"/>
        </p:nvSpPr>
        <p:spPr>
          <a:xfrm>
            <a:off x="7510200" y="620525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 userDrawn="1"/>
        </p:nvSpPr>
        <p:spPr>
          <a:xfrm>
            <a:off x="3842963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 userDrawn="1"/>
        </p:nvSpPr>
        <p:spPr>
          <a:xfrm>
            <a:off x="2620550" y="6207817"/>
            <a:ext cx="228600" cy="228600"/>
          </a:xfrm>
          <a:prstGeom prst="diamond">
            <a:avLst/>
          </a:prstGeom>
          <a:solidFill>
            <a:srgbClr val="70D1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mond 59"/>
          <p:cNvSpPr/>
          <p:nvPr userDrawn="1"/>
        </p:nvSpPr>
        <p:spPr>
          <a:xfrm>
            <a:off x="6287789" y="6207817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iamond 60"/>
          <p:cNvSpPr/>
          <p:nvPr userDrawn="1"/>
        </p:nvSpPr>
        <p:spPr>
          <a:xfrm>
            <a:off x="5065376" y="6205495"/>
            <a:ext cx="228600" cy="228600"/>
          </a:xfrm>
          <a:prstGeom prst="diamond">
            <a:avLst/>
          </a:prstGeom>
          <a:solidFill>
            <a:srgbClr val="FFFFFF"/>
          </a:solidFill>
          <a:ln>
            <a:solidFill>
              <a:srgbClr val="003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 noChangeAspect="1"/>
          </p:cNvGrpSpPr>
          <p:nvPr userDrawn="1"/>
        </p:nvGrpSpPr>
        <p:grpSpPr>
          <a:xfrm>
            <a:off x="6748877" y="75156"/>
            <a:ext cx="2166523" cy="777240"/>
            <a:chOff x="327184" y="407320"/>
            <a:chExt cx="6650195" cy="2385757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84" y="407320"/>
              <a:ext cx="6650195" cy="238575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 userDrawn="1"/>
          </p:nvSpPr>
          <p:spPr>
            <a:xfrm>
              <a:off x="6647935" y="875982"/>
              <a:ext cx="156519" cy="19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8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6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78" r:id="rId7"/>
    <p:sldLayoutId id="2147483666" r:id="rId8"/>
    <p:sldLayoutId id="2147483675" r:id="rId9"/>
    <p:sldLayoutId id="2147483667" r:id="rId10"/>
    <p:sldLayoutId id="2147483668" r:id="rId11"/>
    <p:sldLayoutId id="2147483669" r:id="rId12"/>
    <p:sldLayoutId id="2147483673" r:id="rId13"/>
    <p:sldLayoutId id="2147483670" r:id="rId14"/>
    <p:sldLayoutId id="2147483671" r:id="rId15"/>
    <p:sldLayoutId id="2147483672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6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Company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Revenue Distribution, 2016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Key Statistics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Stock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2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28600" indent="-228600">
              <a:buClr>
                <a:srgbClr val="40727C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Ferrari N.V. is an industry leader for luxury vehicles and is well known for their Formula One </a:t>
            </a:r>
            <a:r>
              <a:rPr lang="en-US" dirty="0" smtClean="0">
                <a:latin typeface="Garamond" panose="02020404030301010803" pitchFamily="18" charset="0"/>
              </a:rPr>
              <a:t>performance and exclusivity.</a:t>
            </a:r>
          </a:p>
          <a:p>
            <a:pPr marL="228600" indent="-228600">
              <a:buClr>
                <a:srgbClr val="40727C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Garamond" panose="02020404030301010803" pitchFamily="18" charset="0"/>
              </a:rPr>
              <a:t>Ferrari </a:t>
            </a:r>
            <a:r>
              <a:rPr lang="en-US" sz="1400" dirty="0">
                <a:latin typeface="Garamond" panose="02020404030301010803" pitchFamily="18" charset="0"/>
              </a:rPr>
              <a:t>has also expanded into other markets, including clothing apparel, watches, video games, and they also own the world’s largest indoor theme park in Abu </a:t>
            </a:r>
            <a:r>
              <a:rPr lang="en-US" sz="1400" dirty="0" smtClean="0">
                <a:latin typeface="Garamond" panose="02020404030301010803" pitchFamily="18" charset="0"/>
              </a:rPr>
              <a:t>Dhabi.</a:t>
            </a:r>
          </a:p>
          <a:p>
            <a:pPr marL="228600" indent="-228600">
              <a:buClr>
                <a:srgbClr val="40727C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Notable </a:t>
            </a:r>
            <a:r>
              <a:rPr lang="en-US" dirty="0">
                <a:latin typeface="Garamond" panose="02020404030301010803" pitchFamily="18" charset="0"/>
              </a:rPr>
              <a:t>Shareholders: </a:t>
            </a:r>
            <a:r>
              <a:rPr lang="en-US" sz="1400" dirty="0" err="1" smtClean="0">
                <a:latin typeface="Garamond" panose="02020404030301010803" pitchFamily="18" charset="0"/>
              </a:rPr>
              <a:t>Exor</a:t>
            </a:r>
            <a:r>
              <a:rPr lang="en-US" sz="1400" dirty="0" smtClean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N.V. (23.5</a:t>
            </a:r>
            <a:r>
              <a:rPr lang="en-US" sz="1400" dirty="0" smtClean="0">
                <a:latin typeface="Garamond" panose="02020404030301010803" pitchFamily="18" charset="0"/>
              </a:rPr>
              <a:t>%),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sz="1400" dirty="0" err="1" smtClean="0">
                <a:latin typeface="Garamond" panose="02020404030301010803" pitchFamily="18" charset="0"/>
              </a:rPr>
              <a:t>Piero</a:t>
            </a:r>
            <a:r>
              <a:rPr lang="en-US" sz="1400" dirty="0" smtClean="0">
                <a:latin typeface="Garamond" panose="02020404030301010803" pitchFamily="18" charset="0"/>
              </a:rPr>
              <a:t> </a:t>
            </a:r>
            <a:r>
              <a:rPr lang="en-US" sz="1400" dirty="0">
                <a:latin typeface="Garamond" panose="02020404030301010803" pitchFamily="18" charset="0"/>
              </a:rPr>
              <a:t>Ferrari (10.0</a:t>
            </a:r>
            <a:r>
              <a:rPr lang="en-US" sz="1400" dirty="0" smtClean="0">
                <a:latin typeface="Garamond" panose="02020404030301010803" pitchFamily="18" charset="0"/>
              </a:rPr>
              <a:t>%), and the General </a:t>
            </a:r>
            <a:r>
              <a:rPr lang="en-US" sz="1400" dirty="0">
                <a:latin typeface="Garamond" panose="02020404030301010803" pitchFamily="18" charset="0"/>
              </a:rPr>
              <a:t>Public</a:t>
            </a:r>
            <a:r>
              <a:rPr lang="en-US" sz="1400" dirty="0">
                <a:latin typeface="Garamond" panose="02020404030301010803" pitchFamily="18" charset="0"/>
                <a:sym typeface="Wingdings"/>
              </a:rPr>
              <a:t> (57.4</a:t>
            </a:r>
            <a:r>
              <a:rPr lang="en-US" sz="1400" dirty="0" smtClean="0">
                <a:latin typeface="Garamond" panose="02020404030301010803" pitchFamily="18" charset="0"/>
                <a:sym typeface="Wingdings"/>
              </a:rPr>
              <a:t>%).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681241933"/>
              </p:ext>
            </p:extLst>
          </p:nvPr>
        </p:nvGraphicFramePr>
        <p:xfrm>
          <a:off x="304801" y="3916361"/>
          <a:ext cx="4093772" cy="2210772"/>
        </p:xfrm>
        <a:graphic>
          <a:graphicData uri="http://schemas.openxmlformats.org/drawingml/2006/table">
            <a:tbl>
              <a:tblPr/>
              <a:tblGrid>
                <a:gridCol w="1282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64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9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1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644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842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</a:rPr>
                        <a:t>Market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89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Current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$71.89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EV/EBITDA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13.8x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Market Cap.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1,358.2M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EV/Sales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Annual Dividend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$0.64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Price/Book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Dividend Yield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0.88%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Price/Earnings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FCF per Basic Share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$3.82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PEG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2.2x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42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</a:rPr>
                        <a:t>Operations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</a:rPr>
                        <a:t>Capital Structure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3,293.8M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Debt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1,960.4M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EBITDA Margin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27.1%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Cash &amp; Equivalents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457.8M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Operating Margin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19.2%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Quick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0.52x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4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Net Profit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Margin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13.3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Current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0.54x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49646" y="6353799"/>
            <a:ext cx="4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7688" y="6657287"/>
            <a:ext cx="2315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Perpetua" panose="02020502060401020303" pitchFamily="18" charset="0"/>
              </a:rPr>
              <a:t>Sources: Bloomberg, Yahoo Finance, Company 10-K</a:t>
            </a: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252837565"/>
              </p:ext>
            </p:extLst>
          </p:nvPr>
        </p:nvGraphicFramePr>
        <p:xfrm>
          <a:off x="4621843" y="1188381"/>
          <a:ext cx="4145178" cy="240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1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Sample of New Car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Car Units Sold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Geographic Breakdown of Revenue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Breakdown of Revenues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820359509"/>
              </p:ext>
            </p:extLst>
          </p:nvPr>
        </p:nvGraphicFramePr>
        <p:xfrm>
          <a:off x="304800" y="3916362"/>
          <a:ext cx="4090988" cy="2130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5828" y="1368505"/>
            <a:ext cx="40699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err="1" smtClean="0"/>
              <a:t>LaFerrari</a:t>
            </a:r>
            <a:r>
              <a:rPr lang="en-US" dirty="0" smtClean="0"/>
              <a:t> </a:t>
            </a:r>
            <a:r>
              <a:rPr lang="en-US" dirty="0" err="1" smtClean="0"/>
              <a:t>Aperta</a:t>
            </a:r>
            <a:r>
              <a:rPr lang="en-US" dirty="0" smtClean="0"/>
              <a:t>- </a:t>
            </a:r>
            <a:r>
              <a:rPr lang="en-US" sz="1400" dirty="0" smtClean="0">
                <a:latin typeface="+mj-lt"/>
              </a:rPr>
              <a:t>The </a:t>
            </a:r>
            <a:r>
              <a:rPr lang="en-US" sz="1400" dirty="0" err="1" smtClean="0">
                <a:latin typeface="+mj-lt"/>
              </a:rPr>
              <a:t>Aperta</a:t>
            </a:r>
            <a:r>
              <a:rPr lang="en-US" sz="1400" dirty="0" smtClean="0">
                <a:latin typeface="+mj-lt"/>
              </a:rPr>
              <a:t>, the spider-version of the </a:t>
            </a:r>
            <a:r>
              <a:rPr lang="en-US" sz="1400" dirty="0" err="1" smtClean="0">
                <a:latin typeface="+mj-lt"/>
              </a:rPr>
              <a:t>Laferrari</a:t>
            </a:r>
            <a:r>
              <a:rPr lang="en-US" sz="1400" dirty="0" smtClean="0">
                <a:latin typeface="+mj-lt"/>
              </a:rPr>
              <a:t>, honors Ferrari’s 70</a:t>
            </a:r>
            <a:r>
              <a:rPr lang="en-US" sz="1400" baseline="30000" dirty="0" smtClean="0">
                <a:latin typeface="+mj-lt"/>
              </a:rPr>
              <a:t>th</a:t>
            </a:r>
            <a:r>
              <a:rPr lang="en-US" sz="1400" dirty="0" smtClean="0">
                <a:latin typeface="+mj-lt"/>
              </a:rPr>
              <a:t> Anniversary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812 Superfast- </a:t>
            </a:r>
            <a:r>
              <a:rPr lang="en-US" sz="1400" dirty="0" smtClean="0">
                <a:latin typeface="+mj-lt"/>
              </a:rPr>
              <a:t>A V12 version of the </a:t>
            </a:r>
            <a:r>
              <a:rPr lang="en-US" sz="1400" dirty="0" err="1" smtClean="0">
                <a:latin typeface="+mj-lt"/>
              </a:rPr>
              <a:t>Berlinetta</a:t>
            </a:r>
            <a:r>
              <a:rPr lang="en-US" sz="1400" dirty="0" smtClean="0">
                <a:latin typeface="+mj-lt"/>
              </a:rPr>
              <a:t>, the Superfast will commemorate Ferrari’s 70</a:t>
            </a:r>
            <a:r>
              <a:rPr lang="en-US" sz="1400" baseline="30000" dirty="0" smtClean="0">
                <a:latin typeface="+mj-lt"/>
              </a:rPr>
              <a:t>th</a:t>
            </a:r>
            <a:r>
              <a:rPr lang="en-US" sz="1400" dirty="0" smtClean="0">
                <a:latin typeface="+mj-lt"/>
              </a:rPr>
              <a:t> Anniversary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GTC4 </a:t>
            </a:r>
            <a:r>
              <a:rPr lang="en-US" dirty="0" err="1" smtClean="0"/>
              <a:t>Lusso</a:t>
            </a:r>
            <a:r>
              <a:rPr lang="en-US" dirty="0" smtClean="0"/>
              <a:t> T- </a:t>
            </a:r>
            <a:r>
              <a:rPr lang="en-US" sz="1400" dirty="0" smtClean="0">
                <a:latin typeface="+mj-lt"/>
              </a:rPr>
              <a:t>A 3.9-liter turbocharged V8 meant to be a daily driver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1355" y="3296387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j-lt"/>
              </a:rPr>
              <a:t>Ferrari N.V. 2016 Annual Report</a:t>
            </a:r>
            <a:endParaRPr lang="en-US" sz="1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9471" y="387579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2016A</a:t>
            </a:r>
            <a:endParaRPr lang="en-US" sz="16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6988" y="3878243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j-lt"/>
              </a:rPr>
              <a:t>2017E</a:t>
            </a:r>
            <a:endParaRPr lang="en-US" sz="16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75071" y="3875793"/>
            <a:ext cx="702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+mj-lt"/>
              </a:rPr>
              <a:t>2019E</a:t>
            </a:r>
            <a:endParaRPr lang="en-US" sz="1600" dirty="0">
              <a:latin typeface="+mj-lt"/>
            </a:endParaRPr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56" y="4293869"/>
            <a:ext cx="3949700" cy="1752600"/>
          </a:xfrm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460479"/>
              </p:ext>
            </p:extLst>
          </p:nvPr>
        </p:nvGraphicFramePr>
        <p:xfrm>
          <a:off x="4849471" y="1330386"/>
          <a:ext cx="3783585" cy="202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21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Executives and Initiatives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Key Executives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745428" y="1031420"/>
            <a:ext cx="4002332" cy="298966"/>
          </a:xfrm>
        </p:spPr>
        <p:txBody>
          <a:bodyPr/>
          <a:lstStyle/>
          <a:p>
            <a:r>
              <a:rPr lang="en-US" dirty="0" smtClean="0"/>
              <a:t>Growth Initiatives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323088" y="3579277"/>
            <a:ext cx="4093772" cy="298966"/>
          </a:xfrm>
        </p:spPr>
        <p:txBody>
          <a:bodyPr/>
          <a:lstStyle/>
          <a:p>
            <a:r>
              <a:rPr lang="en-US" dirty="0" smtClean="0"/>
              <a:t>Luxury Car Market Performance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" y="4104719"/>
            <a:ext cx="4115120" cy="1191443"/>
          </a:xfr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4728176" y="3579277"/>
            <a:ext cx="4002332" cy="298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Perpetua" panose="02020502060401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Strong 4Q 2016 Performance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7688" y="6657287"/>
            <a:ext cx="2315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Perpetua" panose="02020502060401020303" pitchFamily="18" charset="0"/>
              </a:rPr>
              <a:t>Sources: Company Q2 Transcript, 8-K, Investor </a:t>
            </a:r>
            <a:r>
              <a:rPr lang="en-US" sz="700" i="1" dirty="0" err="1">
                <a:latin typeface="Perpetua" panose="02020502060401020303" pitchFamily="18" charset="0"/>
              </a:rPr>
              <a:t>Preseentation</a:t>
            </a:r>
            <a:endParaRPr lang="en-US" sz="700" i="1" dirty="0">
              <a:latin typeface="Perpetua" panose="02020502060401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9646" y="6353799"/>
            <a:ext cx="4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 panose="02020502060401020303" pitchFamily="18" charset="0"/>
              </a:rPr>
              <a:t>7</a:t>
            </a:r>
            <a:endParaRPr lang="en-US" dirty="0">
              <a:latin typeface="Perpetua" panose="02020502060401020303" pitchFamily="18" charset="0"/>
            </a:endParaRPr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036481531"/>
              </p:ext>
            </p:extLst>
          </p:nvPr>
        </p:nvGraphicFramePr>
        <p:xfrm>
          <a:off x="630233" y="1414388"/>
          <a:ext cx="3479482" cy="1981200"/>
        </p:xfrm>
        <a:graphic>
          <a:graphicData uri="http://schemas.openxmlformats.org/drawingml/2006/table">
            <a:tbl>
              <a:tblPr/>
              <a:tblGrid>
                <a:gridCol w="1224777"/>
                <a:gridCol w="2254705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Name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Position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Sergio Marchionne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CEO, Executive Director, Chairman, CEO of FCA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Piero Ferrari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Vice-Chairman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, Non-Executive Director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John Elkann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Vice-Chairman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, Non-Executive Director, CEO of EXOR, Chairman of FCA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Piero Ferrari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Vice-Chairman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charset="0"/>
                          <a:ea typeface="Perpetua" charset="0"/>
                          <a:cs typeface="Perpetua" charset="0"/>
                        </a:rPr>
                        <a:t>, Non-Executive Director</a:t>
                      </a:r>
                    </a:p>
                  </a:txBody>
                  <a:tcPr marL="6191" marR="6191" marT="61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2CD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quarter" idx="28"/>
          </p:nvPr>
        </p:nvSpPr>
        <p:spPr>
          <a:xfrm>
            <a:off x="4745428" y="3916132"/>
            <a:ext cx="3977839" cy="1981200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Growth in engine sales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dirty="0"/>
              <a:t>Attributed to success of Maserati and Alfa Romeo sales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Highest-earning quarter in past two years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Higher than predicted EPS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Increased margins from previous quarters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Reduced hedging losses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088" y="5296162"/>
            <a:ext cx="4115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Ferrari is a market leader in Italy, USA, China, Japan, Australia, New Zealand, Indonesia, Singapore, and Thailand.</a:t>
            </a:r>
            <a:endParaRPr lang="en-US" sz="1400" dirty="0">
              <a:latin typeface="Perpetua" charset="0"/>
              <a:ea typeface="Perpetua" charset="0"/>
              <a:cs typeface="Perpetu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5427" y="1414388"/>
            <a:ext cx="4218172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Increase car production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Reduce material costs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Reduce currency hedges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Slowed R&amp;D expenses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Growth in foreign markets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r>
              <a:rPr lang="en-US" sz="1400" dirty="0" smtClean="0">
                <a:latin typeface="Perpetua" charset="0"/>
                <a:ea typeface="Perpetua" charset="0"/>
                <a:cs typeface="Perpetua" charset="0"/>
              </a:rPr>
              <a:t>Release specialty cars to drive demand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11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699042370"/>
              </p:ext>
            </p:extLst>
          </p:nvPr>
        </p:nvGraphicFramePr>
        <p:xfrm>
          <a:off x="59436" y="3914416"/>
          <a:ext cx="1682496" cy="168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058431"/>
              </p:ext>
            </p:extLst>
          </p:nvPr>
        </p:nvGraphicFramePr>
        <p:xfrm>
          <a:off x="1110287" y="3791712"/>
          <a:ext cx="1897970" cy="180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561205"/>
              </p:ext>
            </p:extLst>
          </p:nvPr>
        </p:nvGraphicFramePr>
        <p:xfrm>
          <a:off x="2305001" y="3774691"/>
          <a:ext cx="1697483" cy="179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731331"/>
              </p:ext>
            </p:extLst>
          </p:nvPr>
        </p:nvGraphicFramePr>
        <p:xfrm>
          <a:off x="3334085" y="3860346"/>
          <a:ext cx="1754068" cy="172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1931"/>
              </p:ext>
            </p:extLst>
          </p:nvPr>
        </p:nvGraphicFramePr>
        <p:xfrm>
          <a:off x="4464068" y="3878243"/>
          <a:ext cx="1753793" cy="172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024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Flight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Breakdown of Revenues</a:t>
            </a:r>
            <a:endParaRPr lang="en-US" dirty="0"/>
          </a:p>
        </p:txBody>
      </p:sp>
      <p:graphicFrame>
        <p:nvGraphicFramePr>
          <p:cNvPr id="19" name="Content Placeholder 23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641497698"/>
              </p:ext>
            </p:extLst>
          </p:nvPr>
        </p:nvGraphicFramePr>
        <p:xfrm>
          <a:off x="4776493" y="1598217"/>
          <a:ext cx="2514600" cy="16002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Operational Activities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Rocket Propulsion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Satellites &amp; Other Subsystems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Missile Defense Interceptors and Target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Medium-Caliber Gun Systems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Small Research Rockets &amp; Scientific Balloons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Small &amp; Medium Caliber Ammunition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6250"/>
              </p:ext>
            </p:extLst>
          </p:nvPr>
        </p:nvGraphicFramePr>
        <p:xfrm>
          <a:off x="7672478" y="1598217"/>
          <a:ext cx="1117600" cy="16002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Figures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6B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 Over 16,000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motors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More than 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More than 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15,000 units installed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30 missions/year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8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billion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erpetua" panose="02020502060401020303" pitchFamily="18" charset="0"/>
                        </a:rPr>
                        <a:t>since 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407928" y="1598217"/>
            <a:ext cx="147715" cy="1595342"/>
          </a:xfrm>
          <a:prstGeom prst="homePlate">
            <a:avLst>
              <a:gd name="adj" fmla="val 96579"/>
            </a:avLst>
          </a:prstGeom>
          <a:solidFill>
            <a:srgbClr val="EA1F22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8549646" y="6353799"/>
            <a:ext cx="41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7688" y="6657287"/>
            <a:ext cx="23159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Perpetua" panose="02020502060401020303" pitchFamily="18" charset="0"/>
              </a:rPr>
              <a:t>Sources: Company 10-K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275914"/>
              </p:ext>
            </p:extLst>
          </p:nvPr>
        </p:nvGraphicFramePr>
        <p:xfrm>
          <a:off x="3984306" y="3819423"/>
          <a:ext cx="5326763" cy="2507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844673"/>
              </p:ext>
            </p:extLst>
          </p:nvPr>
        </p:nvGraphicFramePr>
        <p:xfrm>
          <a:off x="5569610" y="4192216"/>
          <a:ext cx="2311912" cy="158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70625"/>
              </p:ext>
            </p:extLst>
          </p:nvPr>
        </p:nvGraphicFramePr>
        <p:xfrm>
          <a:off x="7186674" y="4158687"/>
          <a:ext cx="2280152" cy="1613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21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4490</TotalTime>
  <Words>469</Words>
  <Application>Microsoft Macintosh PowerPoint</Application>
  <PresentationFormat>On-screen Show (4:3)</PresentationFormat>
  <Paragraphs>144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Garamond</vt:lpstr>
      <vt:lpstr>Perpetua</vt:lpstr>
      <vt:lpstr>Wingdings</vt:lpstr>
      <vt:lpstr>Arial</vt:lpstr>
      <vt:lpstr>Office Theme</vt:lpstr>
      <vt:lpstr>Company Overview</vt:lpstr>
      <vt:lpstr>Operations</vt:lpstr>
      <vt:lpstr>Executives and Initiatives</vt:lpstr>
      <vt:lpstr>PowerPoint Presentation</vt:lpstr>
      <vt:lpstr>Operations</vt:lpstr>
    </vt:vector>
  </TitlesOfParts>
  <Company>Miami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Loffredo, Michael Thomas</dc:creator>
  <cp:lastModifiedBy>Brigham, Matthew Steven</cp:lastModifiedBy>
  <cp:revision>338</cp:revision>
  <dcterms:created xsi:type="dcterms:W3CDTF">2016-04-06T19:26:31Z</dcterms:created>
  <dcterms:modified xsi:type="dcterms:W3CDTF">2017-04-12T07:21:37Z</dcterms:modified>
</cp:coreProperties>
</file>