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2C03CC8-CD56-4F20-A85B-A30C58DFFB01}">
  <a:tblStyle styleName="Table_0" styleId="{E2C03CC8-CD56-4F20-A85B-A30C58DFFB01}">
    <a:wholeTbl>
      <a:tcStyle>
        <a:tcBdr>
          <a:left>
            <a:ln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1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2oi.sgrondin.ca/ss10/Delay.html" Type="http://schemas.openxmlformats.org/officeDocument/2006/relationships/hyperlink" TargetMode="External" Id="rId4"/><Relationship Target="../media/image01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2oi.sgrondin.ca/ss10/Delay.html" Type="http://schemas.openxmlformats.org/officeDocument/2006/relationships/hyperlink" TargetMode="External" Id="rId4"/><Relationship Target="https://github.com/MatthewBrock/TheDeepDarkTaurock" Type="http://schemas.openxmlformats.org/officeDocument/2006/relationships/hyperlink" TargetMode="External" Id="rId3"/><Relationship Target="http://obviam.net/index.php/getting-started-in-android-game-development-with-libgdx-create-a-working-prototype-in-a-day-tutorial-part-1/" Type="http://schemas.openxmlformats.org/officeDocument/2006/relationships/hyperlink" TargetMode="External" Id="rId6"/><Relationship Target="http://stackoverflow.com/questions/21488311/libgdx-how-to-create-a-button" Type="http://schemas.openxmlformats.org/officeDocument/2006/relationships/hyperlink" TargetMode="External" Id="rId5"/><Relationship Target="http://www.youtube.com/watch?v=qik60F5I6J4/" Type="http://schemas.openxmlformats.org/officeDocument/2006/relationships/hyperlink" TargetMode="External" Id="rId8"/><Relationship Target="https://github.com/libgdx/libgdx/wiki/2D-Animation" Type="http://schemas.openxmlformats.org/officeDocument/2006/relationships/hyperlink" TargetMode="External" Id="rId7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 Deep Dark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By: Matthew Brock and Max Tauro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Characters</a:t>
            </a: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t="23884" b="69292" r="37878" l="59314"/>
          <a:stretch/>
        </p:blipFill>
        <p:spPr>
          <a:xfrm>
            <a:off y="205975" x="3105200"/>
            <a:ext cy="1061249" cx="77637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y="1414100" x="457200"/>
            <a:ext cy="931800" cx="6953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rgbClr val="F3F3F3"/>
              </a:buClr>
              <a:buSzPct val="100000"/>
              <a:buFont typeface="Arial"/>
              <a:buChar char="-"/>
            </a:pPr>
            <a:r>
              <a:rPr sz="1800" lang="en">
                <a:solidFill>
                  <a:srgbClr val="F3F3F3"/>
                </a:solidFill>
              </a:rPr>
              <a:t>This is the main character that the user will control</a:t>
            </a:r>
          </a:p>
          <a:p>
            <a:pPr rtl="0" lvl="0" indent="-342900" marL="457200">
              <a:spcBef>
                <a:spcPts val="0"/>
              </a:spcBef>
              <a:buClr>
                <a:srgbClr val="F3F3F3"/>
              </a:buClr>
              <a:buSzPct val="100000"/>
              <a:buFont typeface="Arial"/>
              <a:buChar char="-"/>
            </a:pPr>
            <a:r>
              <a:rPr sz="1800" lang="en">
                <a:solidFill>
                  <a:srgbClr val="F3F3F3"/>
                </a:solidFill>
              </a:rPr>
              <a:t>The characters in the game are animated using spritesheets.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rtl="0" lvl="0" indent="-317500" marL="457200">
              <a:spcBef>
                <a:spcPts val="0"/>
              </a:spcBef>
              <a:buClr>
                <a:srgbClr val="F3F3F3"/>
              </a:buClr>
              <a:buSzPct val="100000"/>
              <a:buFont typeface="Arial"/>
              <a:buChar char="-"/>
            </a:pPr>
            <a:r>
              <a:rPr lang="en">
                <a:solidFill>
                  <a:srgbClr val="F3F3F3"/>
                </a:solidFill>
              </a:rPr>
              <a:t>            </a:t>
            </a:r>
            <a:r>
              <a:rPr b="1" lang="en">
                <a:solidFill>
                  <a:srgbClr val="00FF00"/>
                </a:solidFill>
              </a:rPr>
              <a:t>sbSpriteBatch.draw(araWalking[nCharacterRotation].getKeyFrame(stateTime,true), fCharacterX, fCharacterY, fCharacterWidth, fCharacterHeight)</a:t>
            </a:r>
            <a:r>
              <a:rPr lang="en">
                <a:solidFill>
                  <a:srgbClr val="00FF00"/>
                </a:solidFill>
              </a:rPr>
              <a:t>;</a:t>
            </a:r>
            <a:r>
              <a:rPr lang="en">
                <a:solidFill>
                  <a:srgbClr val="0000FF"/>
                </a:solidFill>
              </a:rPr>
              <a:t> </a:t>
            </a:r>
          </a:p>
          <a:p>
            <a:pPr rtl="0" lvl="0" indent="-3429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-"/>
            </a:pPr>
            <a:r>
              <a:rPr sz="1800" lang="en">
                <a:solidFill>
                  <a:srgbClr val="FFFFFF"/>
                </a:solidFill>
              </a:rPr>
              <a:t>The stateTime will indicate which frame of the spritesheet is drawn. </a:t>
            </a:r>
          </a:p>
          <a:p>
            <a:pPr rtl="0" lvl="0" indent="-3429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-"/>
            </a:pPr>
            <a:r>
              <a:rPr sz="1800" lang="en">
                <a:solidFill>
                  <a:srgbClr val="FFFFFF"/>
                </a:solidFill>
              </a:rPr>
              <a:t>fCharacterX and fCharacterY will determine location and change based on movement.</a:t>
            </a:r>
          </a:p>
          <a:p>
            <a:pPr rtl="0" lvl="0" indent="-317500" marL="457200">
              <a:spcBef>
                <a:spcPts val="0"/>
              </a:spcBef>
              <a:buClr>
                <a:srgbClr val="00FF00"/>
              </a:buClr>
              <a:buSzPct val="100000"/>
              <a:buFont typeface="Arial"/>
              <a:buChar char="-"/>
            </a:pPr>
            <a:r>
              <a:rPr lang="en">
                <a:solidFill>
                  <a:srgbClr val="00FF00"/>
                </a:solidFill>
              </a:rPr>
              <a:t>fCharacterX += fCharacterVelocityX;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247477" x="3691662"/>
            <a:ext cy="619124" cx="176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Characters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70000" x="3105511"/>
            <a:ext cy="593375" cx="6860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y="1261625" x="457200"/>
            <a:ext cy="931800" cx="7985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rgbClr val="F3F3F3"/>
              </a:buClr>
              <a:buSzPct val="100000"/>
              <a:buFont typeface="Arial"/>
              <a:buChar char="-"/>
            </a:pPr>
            <a:r>
              <a:rPr sz="1800" lang="en">
                <a:solidFill>
                  <a:srgbClr val="F3F3F3"/>
                </a:solidFill>
              </a:rPr>
              <a:t>This is the enemy that the user will encounter.</a:t>
            </a:r>
          </a:p>
          <a:p>
            <a:pPr rtl="0" lvl="0" indent="-342900" marL="457200">
              <a:spcBef>
                <a:spcPts val="0"/>
              </a:spcBef>
              <a:buClr>
                <a:srgbClr val="F3F3F3"/>
              </a:buClr>
              <a:buSzPct val="100000"/>
              <a:buFont typeface="Arial"/>
              <a:buChar char="-"/>
            </a:pPr>
            <a:r>
              <a:rPr sz="1800" lang="en">
                <a:solidFill>
                  <a:srgbClr val="F3F3F3"/>
                </a:solidFill>
              </a:rPr>
              <a:t>The enemy can be eliminated when hit by fireballs</a:t>
            </a:r>
          </a:p>
          <a:p>
            <a:pPr rtl="0" lvl="0" indent="-342900" marL="457200">
              <a:spcBef>
                <a:spcPts val="0"/>
              </a:spcBef>
              <a:buClr>
                <a:srgbClr val="F3F3F3"/>
              </a:buClr>
              <a:buSzPct val="100000"/>
              <a:buFont typeface="Arial"/>
              <a:buChar char="-"/>
            </a:pPr>
            <a:r>
              <a:rPr sz="1800" lang="en">
                <a:solidFill>
                  <a:srgbClr val="F3F3F3"/>
                </a:solidFill>
              </a:rPr>
              <a:t>The code referenced to have enemies chase is:</a:t>
            </a:r>
          </a:p>
          <a:p>
            <a:pPr rtl="0" lvl="1" indent="-317500" marL="914400">
              <a:spcBef>
                <a:spcPts val="0"/>
              </a:spcBef>
              <a:buClr>
                <a:srgbClr val="00FF00"/>
              </a:buClr>
              <a:buSzPct val="100000"/>
              <a:buFont typeface="Arial"/>
              <a:buChar char="-"/>
            </a:pPr>
            <a:r>
              <a:rPr lang="en">
                <a:solidFill>
                  <a:srgbClr val="00FF00"/>
                </a:solidFill>
              </a:rPr>
              <a:t>crosshair.x=0.9(crosshair.x-mouseX)+mouseX-1.5;</a:t>
            </a:r>
          </a:p>
          <a:p>
            <a:pPr rtl="0" lvl="1" indent="-317500" marL="914400">
              <a:spcBef>
                <a:spcPts val="0"/>
              </a:spcBef>
              <a:buClr>
                <a:srgbClr val="F3F3F3"/>
              </a:buClr>
              <a:buSzPct val="100000"/>
              <a:buFont typeface="Arial"/>
              <a:buChar char="-"/>
            </a:pPr>
            <a:r>
              <a:rPr lang="en">
                <a:solidFill>
                  <a:srgbClr val="F3F3F3"/>
                </a:solidFill>
              </a:rPr>
              <a:t>from: </a:t>
            </a:r>
            <a:r>
              <a:rPr u="sng" lang="en">
                <a:solidFill>
                  <a:schemeClr val="hlink"/>
                </a:solidFill>
                <a:hlinkClick r:id="rId4"/>
              </a:rPr>
              <a:t>http://2oi.sgrondin.ca/ss10/Delay.html</a:t>
            </a:r>
          </a:p>
          <a:p>
            <a:pPr rtl="0" lvl="1" indent="-317500" marL="914400">
              <a:spcBef>
                <a:spcPts val="0"/>
              </a:spcBef>
              <a:buClr>
                <a:srgbClr val="00FF00"/>
              </a:buClr>
              <a:buSzPct val="100000"/>
              <a:buFont typeface="Arial"/>
              <a:buChar char="-"/>
            </a:pPr>
            <a:r>
              <a:rPr lang="en">
                <a:solidFill>
                  <a:srgbClr val="00FF00"/>
                </a:solidFill>
              </a:rPr>
              <a:t>fGhostX = (float) (0.98 * (fGhostX - fX) + fX - 1.5); </a:t>
            </a:r>
            <a:r>
              <a:rPr lang="en">
                <a:solidFill>
                  <a:srgbClr val="F3F3F3"/>
                </a:solidFill>
              </a:rPr>
              <a:t> as it appears in our code</a:t>
            </a:r>
          </a:p>
          <a:p>
            <a:pPr rtl="0" lvl="0" indent="-342900" marL="457200">
              <a:spcBef>
                <a:spcPts val="0"/>
              </a:spcBef>
              <a:buClr>
                <a:srgbClr val="F3F3F3"/>
              </a:buClr>
              <a:buSzPct val="100000"/>
              <a:buFont typeface="Arial"/>
              <a:buChar char="-"/>
            </a:pPr>
            <a:r>
              <a:rPr sz="1800" lang="en">
                <a:solidFill>
                  <a:srgbClr val="F3F3F3"/>
                </a:solidFill>
              </a:rPr>
              <a:t>To determine whether the Ghost chases the main character we use pythagorean.</a:t>
            </a:r>
          </a:p>
          <a:p>
            <a:pPr rtl="0" lvl="1" indent="-317500" marL="914400">
              <a:spcBef>
                <a:spcPts val="0"/>
              </a:spcBef>
              <a:buClr>
                <a:srgbClr val="00FF00"/>
              </a:buClr>
              <a:buSzPct val="100000"/>
              <a:buFont typeface="Arial"/>
              <a:buChar char="-"/>
            </a:pPr>
            <a:r>
              <a:rPr lang="en">
                <a:solidFill>
                  <a:srgbClr val="00FF00"/>
                </a:solidFill>
              </a:rPr>
              <a:t>fPyth = (float) Math.abs(Math.sqrt(Math.pow(fDx, 2) + Math.pow(fDy, 2)));</a:t>
            </a:r>
          </a:p>
          <a:p>
            <a:pPr rtl="0" lvl="1" indent="-317500" marL="9144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-"/>
            </a:pPr>
            <a:r>
              <a:rPr lang="en">
                <a:solidFill>
                  <a:srgbClr val="FFFFFF"/>
                </a:solidFill>
              </a:rPr>
              <a:t>if the distance is small enough a boolean is set as true so the main character is chased</a:t>
            </a:r>
          </a:p>
          <a:p>
            <a:pPr rtl="0" lvl="1" indent="-317500" marL="9144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-"/>
            </a:pPr>
            <a:r>
              <a:rPr lang="en">
                <a:solidFill>
                  <a:srgbClr val="FFFFFF"/>
                </a:solidFill>
              </a:rPr>
              <a:t>this is also used to check if projectiles hit the Character</a:t>
            </a:r>
          </a:p>
          <a:p>
            <a:pPr rtl="0" lvl="1" indent="-317500" marL="914400">
              <a:spcBef>
                <a:spcPts val="0"/>
              </a:spcBef>
              <a:buClr>
                <a:srgbClr val="00FF00"/>
              </a:buClr>
              <a:buSzPct val="100000"/>
              <a:buFont typeface="Arial"/>
              <a:buChar char="-"/>
            </a:pPr>
            <a:r>
              <a:rPr lang="en">
                <a:solidFill>
                  <a:srgbClr val="00FF00"/>
                </a:solidFill>
              </a:rPr>
              <a:t>fPythFire = (float) Math.abs(Math.sqrt(Math.pow(fGhostX - fFireX, 2) + Math.pow(fGhostY - fFireY, 2)));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Menu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sz="2400" lang="en"/>
              <a:t>to use menus you have to actively change which screen is being shown based on user inputs 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sz="2400" lang="en"/>
              <a:t>to change the screen in main from other classes I made a sudo global variable by having a class that holds an int 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sz="2400" lang="en"/>
              <a:t>to control which screen has input control I made it so that when a screen is rendered the input processor is set to that screens stage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Menu example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/>
              <a:t>public void render() {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        nScreen = screenControl.nScreen;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        if (nScreen == 1) {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            mainMenu.render();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        } else if (nScreen == 2) {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            characterSelect.render();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        } else if (nScreen == 3) {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            gameScreen.render();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        }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    }</a:t>
            </a:r>
          </a:p>
          <a:p>
            <a:pPr lvl="0">
              <a:spcBef>
                <a:spcPts val="0"/>
              </a:spcBef>
              <a:buNone/>
            </a:pPr>
            <a:r>
              <a:rPr sz="1400"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Disclaimer: List of known bugs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sz="2400" lang="en"/>
              <a:t>Back button</a:t>
            </a:r>
          </a:p>
          <a:p>
            <a:pPr rtl="0" lvl="1" indent="-342900" marL="9144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sz="1800" lang="en"/>
              <a:t>Since the implementation of the menus when the back button is pressed in-game, it appears as though the play button is pressed(?)</a:t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sz="1800" lang="en"/>
              <a:t>Sword</a:t>
            </a:r>
          </a:p>
          <a:p>
            <a:pPr rtl="0" lvl="1" indent="-342900" marL="9144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sz="1800" lang="en"/>
              <a:t>The hittest for the sword is quite buggy and inaccurate, it will generally lead to the main characters health dropping to 0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133333"/>
              <a:buFont typeface="Arial"/>
              <a:buChar char="-"/>
            </a:pPr>
            <a:r>
              <a:rPr sz="1800" lang="en"/>
              <a:t>The Sword does not kill enemy at all</a:t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sz="1800" lang="en"/>
              <a:t>The Shield </a:t>
            </a:r>
          </a:p>
          <a:p>
            <a:pPr lvl="1" indent="-342900" marL="9144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sz="1800" lang="en"/>
              <a:t>The Shield can be used to kill the enemy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Object Overview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y="1165575" x="3699900"/>
            <a:ext cy="406199" cx="663000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Main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y="1647975" x="1064975"/>
            <a:ext cy="406199" cx="1158000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MainMenu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y="1647975" x="3699900"/>
            <a:ext cy="406199" cx="15611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CharacterSelect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y="1571775" x="6456175"/>
            <a:ext cy="406199" cx="1713600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GameScreen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y="2206575" x="2299175"/>
            <a:ext cy="406199" cx="15611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ScreenControl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y="2749650" x="4574775"/>
            <a:ext cy="406199" cx="753900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Enemy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y="2673450" x="7413350"/>
            <a:ext cy="406199" cx="15611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MainCharacter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y="4003725" x="7184750"/>
            <a:ext cy="406199" cx="15611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FireBalls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y="2749650" x="5471150"/>
            <a:ext cy="406199" cx="9200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Controls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y="2749650" x="6533725"/>
            <a:ext cy="406199" cx="5612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Map</a:t>
            </a:r>
          </a:p>
        </p:txBody>
      </p:sp>
      <p:cxnSp>
        <p:nvCxnSpPr>
          <p:cNvPr id="145" name="Shape 145"/>
          <p:cNvCxnSpPr/>
          <p:nvPr/>
        </p:nvCxnSpPr>
        <p:spPr>
          <a:xfrm flipH="1">
            <a:off y="1571775" x="2222975"/>
            <a:ext cy="311099" cx="14981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46" name="Shape 146"/>
          <p:cNvCxnSpPr>
            <a:endCxn id="139" idx="0"/>
          </p:cNvCxnSpPr>
          <p:nvPr/>
        </p:nvCxnSpPr>
        <p:spPr>
          <a:xfrm flipH="1">
            <a:off y="1593374" x="3079774"/>
            <a:ext cy="613200" cx="6414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47" name="Shape 147"/>
          <p:cNvCxnSpPr>
            <a:endCxn id="138" idx="1"/>
          </p:cNvCxnSpPr>
          <p:nvPr/>
        </p:nvCxnSpPr>
        <p:spPr>
          <a:xfrm>
            <a:off y="1368675" x="4362775"/>
            <a:ext cy="406200" cx="20934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48" name="Shape 148"/>
          <p:cNvCxnSpPr>
            <a:endCxn id="137" idx="0"/>
          </p:cNvCxnSpPr>
          <p:nvPr/>
        </p:nvCxnSpPr>
        <p:spPr>
          <a:xfrm>
            <a:off y="1571775" x="4277399"/>
            <a:ext cy="76200" cx="2031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49" name="Shape 149"/>
          <p:cNvCxnSpPr/>
          <p:nvPr/>
        </p:nvCxnSpPr>
        <p:spPr>
          <a:xfrm flipH="1">
            <a:off y="1988975" x="5271724"/>
            <a:ext cy="748500" cx="14544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50" name="Shape 150"/>
          <p:cNvCxnSpPr/>
          <p:nvPr/>
        </p:nvCxnSpPr>
        <p:spPr>
          <a:xfrm flipH="1">
            <a:off y="2010350" x="6223499"/>
            <a:ext cy="748500" cx="5133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51" name="Shape 151"/>
          <p:cNvCxnSpPr>
            <a:endCxn id="144" idx="0"/>
          </p:cNvCxnSpPr>
          <p:nvPr/>
        </p:nvCxnSpPr>
        <p:spPr>
          <a:xfrm flipH="1">
            <a:off y="1999650" x="6814374"/>
            <a:ext cy="750000" cx="507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52" name="Shape 152"/>
          <p:cNvCxnSpPr/>
          <p:nvPr/>
        </p:nvCxnSpPr>
        <p:spPr>
          <a:xfrm>
            <a:off y="2010350" x="7720600"/>
            <a:ext cy="705900" cx="1605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53" name="Shape 153"/>
          <p:cNvCxnSpPr>
            <a:endCxn id="142" idx="0"/>
          </p:cNvCxnSpPr>
          <p:nvPr/>
        </p:nvCxnSpPr>
        <p:spPr>
          <a:xfrm>
            <a:off y="3101024" x="7945249"/>
            <a:ext cy="902699" cx="201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Unique Challenges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Using predefined things that we didn’t fully understand</a:t>
            </a:r>
          </a:p>
          <a:p>
            <a:pPr rtl="0" lvl="1" indent="-342900" marL="91440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800" lang="en"/>
              <a:t>ex.  Touchpad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Scaling with different devices</a:t>
            </a:r>
          </a:p>
          <a:p>
            <a:pPr rtl="0" lvl="1" indent="-342900" marL="91440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800" lang="en"/>
              <a:t>ex. fCharacterX = 87 * tileWidth - (tileWidth / 2);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Getting the FireBall hit detection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Font typeface="Courier New"/>
              <a:buChar char="o"/>
            </a:pPr>
            <a:r>
              <a:t/>
            </a:r>
            <a:endParaRPr sz="2400"/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t="35483" b="34748" r="12081" l="31618"/>
          <a:stretch/>
        </p:blipFill>
        <p:spPr>
          <a:xfrm>
            <a:off y="2965850" x="1497075"/>
            <a:ext cy="2177650" cx="732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Advanced Data Structures 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sz="2400" lang="en"/>
              <a:t>Array lists 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sz="2400" lang="en"/>
              <a:t>we used an array list for our fireballs so we could add and remove them easily 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sz="2400" lang="en"/>
              <a:t>Maps 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sz="2400" lang="en"/>
              <a:t>The maps that we made with Tiled act as a 2D array and are very similar to a conventional map but they are easier to use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New Programming Concept 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sz="2400" lang="en"/>
              <a:t>Tiled was the main thing that we used that was not covered in class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sz="2400" lang="en"/>
              <a:t>Thanks to grondin telling us to check it out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Frustrations 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gitHub</a:t>
            </a:r>
          </a:p>
          <a:p>
            <a:pPr rtl="0" lvl="1" indent="-342900" marL="91440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800" lang="en"/>
              <a:t>Trouble merging code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Scaling</a:t>
            </a:r>
          </a:p>
          <a:p>
            <a:pPr rtl="0" lvl="1" indent="-342900" marL="91440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800" lang="en"/>
              <a:t>Early on we had difficulties scaling to different devices, especially with scaling spawn locations</a:t>
            </a:r>
          </a:p>
          <a:p>
            <a:pPr rtl="0" lvl="1" indent="-342900" marL="914400">
              <a:spcBef>
                <a:spcPts val="0"/>
              </a:spcBef>
              <a:buClr>
                <a:srgbClr val="00FF00"/>
              </a:buClr>
              <a:buSzPct val="100000"/>
              <a:buFont typeface="Courier New"/>
              <a:buChar char="o"/>
            </a:pPr>
            <a:r>
              <a:rPr sz="1800" lang="en">
                <a:solidFill>
                  <a:srgbClr val="00FF00"/>
                </a:solidFill>
              </a:rPr>
              <a:t>CharacterX = 87 * tileWidth - (tileWidth / 2);</a:t>
            </a:r>
          </a:p>
          <a:p>
            <a:pPr rtl="0" lvl="1" indent="-342900" marL="914400"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buChar char="o"/>
            </a:pPr>
            <a:r>
              <a:rPr sz="1800" lang="en">
                <a:solidFill>
                  <a:srgbClr val="FFFFFF"/>
                </a:solidFill>
              </a:rPr>
              <a:t>using tileWidth and tileHeight adjusted the scaling for other devices</a:t>
            </a:r>
          </a:p>
          <a:p>
            <a:pPr rtl="0" lvl="0" indent="-3810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FFFFFF"/>
                </a:solidFill>
              </a:rPr>
              <a:t>Android Studio</a:t>
            </a:r>
          </a:p>
          <a:p>
            <a:pPr lvl="1" indent="-342900" marL="914400"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buChar char="o"/>
            </a:pPr>
            <a:r>
              <a:rPr sz="1800" lang="en">
                <a:solidFill>
                  <a:srgbClr val="FFFFFF"/>
                </a:solidFill>
              </a:rPr>
              <a:t>Android Studio is not reading .java files as Java files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535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Release Schedule</a:t>
            </a:r>
          </a:p>
        </p:txBody>
      </p:sp>
      <p:graphicFrame>
        <p:nvGraphicFramePr>
          <p:cNvPr id="37" name="Shape 37"/>
          <p:cNvGraphicFramePr/>
          <p:nvPr/>
        </p:nvGraphicFramePr>
        <p:xfrm>
          <a:off y="914400" x="1919287"/>
          <a:ext cy="3000000" cx="3000000"/>
        </p:xfrm>
        <a:graphic>
          <a:graphicData uri="http://schemas.openxmlformats.org/drawingml/2006/table">
            <a:tbl>
              <a:tblPr>
                <a:noFill/>
                <a:tableStyleId>{E2C03CC8-CD56-4F20-A85B-A30C58DFFB01}</a:tableStyleId>
              </a:tblPr>
              <a:tblGrid>
                <a:gridCol w="1085850"/>
                <a:gridCol w="4219575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 indent="0" marL="444500">
                        <a:spcBef>
                          <a:spcPts val="0"/>
                        </a:spcBef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Release Name</a:t>
                      </a:r>
                    </a:p>
                  </a:txBody>
                  <a:tcPr marR="76200" marB="0" marT="0" marL="762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 indent="0" marL="444500">
                        <a:spcBef>
                          <a:spcPts val="0"/>
                        </a:spcBef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New incremental features of this release</a:t>
                      </a:r>
                    </a:p>
                  </a:txBody>
                  <a:tcPr marR="76200" marB="0" marT="0" marL="762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 indent="0" marL="444500">
                        <a:spcBef>
                          <a:spcPts val="0"/>
                        </a:spcBef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Alpha</a:t>
                      </a:r>
                    </a:p>
                  </a:txBody>
                  <a:tcPr marR="76200" marB="0" marT="0" marL="762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 indent="0" marL="444500">
                        <a:spcBef>
                          <a:spcPts val="0"/>
                        </a:spcBef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Have Animated Character on screen and Buttons that control the direction of a walking animation</a:t>
                      </a:r>
                    </a:p>
                  </a:txBody>
                  <a:tcPr marR="76200" marB="0" marT="0" marL="762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 indent="0" marL="444500">
                        <a:spcBef>
                          <a:spcPts val="0"/>
                        </a:spcBef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Beta</a:t>
                      </a:r>
                    </a:p>
                  </a:txBody>
                  <a:tcPr marR="76200" marB="0" marT="0" marL="762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 indent="0" marL="444500">
                        <a:spcBef>
                          <a:spcPts val="0"/>
                        </a:spcBef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Get GitHub working, button release detection, and clean up animation</a:t>
                      </a:r>
                    </a:p>
                  </a:txBody>
                  <a:tcPr marR="76200" marB="0" marT="0" marL="762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 indent="0" marL="444500">
                        <a:spcBef>
                          <a:spcPts val="0"/>
                        </a:spcBef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Gamma</a:t>
                      </a:r>
                    </a:p>
                  </a:txBody>
                  <a:tcPr marR="76200" marB="0" marT="0" marL="762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 indent="0" marL="444500">
                        <a:spcBef>
                          <a:spcPts val="0"/>
                        </a:spcBef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 character movement, camera movement, tilemap, hit detection on the map, and map changing with doors.</a:t>
                      </a:r>
                    </a:p>
                  </a:txBody>
                  <a:tcPr marR="76200" marB="0" marT="0" marL="762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5100">
                <a:tc>
                  <a:txBody>
                    <a:bodyPr>
                      <a:noAutofit/>
                    </a:bodyPr>
                    <a:lstStyle/>
                    <a:p>
                      <a:pPr rtl="0" lvl="0" indent="0" marL="444500">
                        <a:spcBef>
                          <a:spcPts val="0"/>
                        </a:spcBef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Delta</a:t>
                      </a:r>
                    </a:p>
                  </a:txBody>
                  <a:tcPr marR="76200" marB="0" marT="0" marL="762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 indent="0" marL="444500">
                        <a:spcBef>
                          <a:spcPts val="0"/>
                        </a:spcBef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 a bace enime and add fireballs</a:t>
                      </a:r>
                    </a:p>
                  </a:txBody>
                  <a:tcPr marR="76200" marB="0" marT="0" marL="762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 indent="0" marL="444500">
                        <a:spcBef>
                          <a:spcPts val="0"/>
                        </a:spcBef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Epsilon</a:t>
                      </a:r>
                    </a:p>
                  </a:txBody>
                  <a:tcPr marR="76200" marB="0" marT="0" marL="762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 indent="0" marL="444500">
                        <a:spcBef>
                          <a:spcPts val="0"/>
                        </a:spcBef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Make a “Nest” That will spawn The enemies when the character is close and at a set rate untill the “Nest” is destroid</a:t>
                      </a:r>
                    </a:p>
                  </a:txBody>
                  <a:tcPr marR="76200" marB="0" marT="0" marL="762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 indent="0" marL="444500">
                        <a:spcBef>
                          <a:spcPts val="0"/>
                        </a:spcBef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Zeta</a:t>
                      </a:r>
                    </a:p>
                  </a:txBody>
                  <a:tcPr marR="76200" marB="0" marT="0" marL="762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 indent="0" marL="444500">
                        <a:spcBef>
                          <a:spcPts val="0"/>
                        </a:spcBef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 potions that the character can store one at a time and use when they choose</a:t>
                      </a:r>
                    </a:p>
                  </a:txBody>
                  <a:tcPr marR="76200" marB="0" marT="0" marL="762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 indent="0" marL="444500">
                        <a:spcBef>
                          <a:spcPts val="0"/>
                        </a:spcBef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Eta</a:t>
                      </a:r>
                    </a:p>
                  </a:txBody>
                  <a:tcPr marR="76200" marB="0" marT="0" marL="762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 indent="0" marL="444500">
                        <a:spcBef>
                          <a:spcPts val="0"/>
                        </a:spcBef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 keys that the character can hold multiples of</a:t>
                      </a:r>
                    </a:p>
                  </a:txBody>
                  <a:tcPr marR="76200" marB="0" marT="0" marL="762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 indent="0" marL="444500">
                        <a:spcBef>
                          <a:spcPts val="0"/>
                        </a:spcBef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Theta</a:t>
                      </a:r>
                    </a:p>
                  </a:txBody>
                  <a:tcPr marR="76200" marB="0" marT="0" marL="762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 indent="0" marL="444500">
                        <a:spcBef>
                          <a:spcPts val="0"/>
                        </a:spcBef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 door that will be opened by the chorisponding key</a:t>
                      </a:r>
                    </a:p>
                  </a:txBody>
                  <a:tcPr marR="76200" marB="0" marT="0" marL="762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 indent="0" marL="444500">
                        <a:spcBef>
                          <a:spcPts val="0"/>
                        </a:spcBef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Iota</a:t>
                      </a:r>
                    </a:p>
                  </a:txBody>
                  <a:tcPr marR="76200" marB="0" marT="0" marL="762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 indent="0" marL="444500">
                        <a:spcBef>
                          <a:spcPts val="0"/>
                        </a:spcBef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 the ability to save the state of the game</a:t>
                      </a:r>
                    </a:p>
                  </a:txBody>
                  <a:tcPr marR="76200" marB="0" marT="0" marL="762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 indent="0" marL="444500">
                        <a:spcBef>
                          <a:spcPts val="0"/>
                        </a:spcBef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Kappa</a:t>
                      </a:r>
                    </a:p>
                  </a:txBody>
                  <a:tcPr marR="76200" marB="0" marT="0" marL="762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 indent="0" marL="444500">
                        <a:spcBef>
                          <a:spcPts val="0"/>
                        </a:spcBef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 the boss at the end of the level</a:t>
                      </a:r>
                    </a:p>
                  </a:txBody>
                  <a:tcPr marR="76200" marB="0" marT="0" marL="762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 indent="0" marL="444500">
                        <a:spcBef>
                          <a:spcPts val="0"/>
                        </a:spcBef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Lambda</a:t>
                      </a:r>
                    </a:p>
                  </a:txBody>
                  <a:tcPr marR="76200" marB="0" marT="0" marL="762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 indent="0" marL="444500">
                        <a:spcBef>
                          <a:spcPts val="0"/>
                        </a:spcBef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 music</a:t>
                      </a:r>
                    </a:p>
                  </a:txBody>
                  <a:tcPr marR="76200" marB="0" marT="0" marL="762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rtl="0" lvl="0" indent="0" marL="444500">
                        <a:spcBef>
                          <a:spcPts val="0"/>
                        </a:spcBef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</a:t>
                      </a:r>
                    </a:p>
                  </a:txBody>
                  <a:tcPr marR="76200" marB="0" marT="0" marL="762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 indent="0" marL="444500">
                        <a:spcBef>
                          <a:spcPts val="0"/>
                        </a:spcBef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 a start menu with Start, Load, New, and Controls</a:t>
                      </a:r>
                    </a:p>
                  </a:txBody>
                  <a:tcPr marR="76200" marB="0" marT="0" marL="762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 indent="0" marL="444500">
                        <a:spcBef>
                          <a:spcPts val="0"/>
                        </a:spcBef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</a:t>
                      </a:r>
                    </a:p>
                  </a:txBody>
                  <a:tcPr marR="76200" marB="0" marT="0" marL="762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 indent="0" marL="444500">
                        <a:spcBef>
                          <a:spcPts val="0"/>
                        </a:spcBef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 options to the start menu for music and difficulty</a:t>
                      </a:r>
                    </a:p>
                  </a:txBody>
                  <a:tcPr marR="76200" marB="0" marT="0" marL="762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 indent="0" marL="444500">
                        <a:spcBef>
                          <a:spcPts val="0"/>
                        </a:spcBef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Xi</a:t>
                      </a:r>
                    </a:p>
                  </a:txBody>
                  <a:tcPr marR="76200" marB="0" marT="0" marL="762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 indent="0" marL="444500">
                        <a:spcBef>
                          <a:spcPts val="0"/>
                        </a:spcBef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Check points that you can return to when you die</a:t>
                      </a:r>
                    </a:p>
                  </a:txBody>
                  <a:tcPr marR="76200" marB="0" marT="0" marL="762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 indent="0" marL="444500">
                        <a:spcBef>
                          <a:spcPts val="0"/>
                        </a:spcBef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Omicron</a:t>
                      </a:r>
                    </a:p>
                  </a:txBody>
                  <a:tcPr marR="76200" marB="0" marT="0" marL="762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R="76200" marB="0" marT="0" marL="762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 indent="0" marL="444500">
                        <a:spcBef>
                          <a:spcPts val="0"/>
                        </a:spcBef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Pi</a:t>
                      </a:r>
                    </a:p>
                  </a:txBody>
                  <a:tcPr marR="76200" marB="0" marT="0" marL="762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R="76200" marB="0" marT="0" marL="762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 indent="0" marL="444500">
                        <a:spcBef>
                          <a:spcPts val="0"/>
                        </a:spcBef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Rho</a:t>
                      </a:r>
                    </a:p>
                  </a:txBody>
                  <a:tcPr marR="76200" marB="0" marT="0" marL="762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R="76200" marB="0" marT="0" marL="762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 indent="0" marL="444500">
                        <a:spcBef>
                          <a:spcPts val="0"/>
                        </a:spcBef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Sigma</a:t>
                      </a:r>
                    </a:p>
                  </a:txBody>
                  <a:tcPr marR="76200" marB="0" marT="0" marL="762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R="76200" marB="0" marT="0" marL="762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 indent="0" marL="444500">
                        <a:spcBef>
                          <a:spcPts val="0"/>
                        </a:spcBef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Tau</a:t>
                      </a:r>
                    </a:p>
                  </a:txBody>
                  <a:tcPr marR="76200" marB="0" marT="0" marL="762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R="76200" marB="0" marT="0" marL="762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Notes to future programmers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Learn libGdx structure before trying to do things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Learn to use GitHub efficiently early on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Keep GitHub organized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Github and sources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Path to our Github:  </a:t>
            </a:r>
            <a:r>
              <a:rPr u="sng" sz="1800" lang="en">
                <a:solidFill>
                  <a:schemeClr val="hlink"/>
                </a:solidFill>
                <a:hlinkClick r:id="rId3"/>
              </a:rPr>
              <a:t>https://github.com/MatthewBrock/TheDeepDarkTaurock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algn="ctr" rtl="0">
              <a:spcBef>
                <a:spcPts val="0"/>
              </a:spcBef>
              <a:buNone/>
            </a:pPr>
            <a:r>
              <a:rPr sz="1800" lang="en"/>
              <a:t>Sources</a:t>
            </a:r>
          </a:p>
          <a:p>
            <a:pPr algn="just"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u="sng" sz="1800" lang="en">
                <a:solidFill>
                  <a:schemeClr val="hlink"/>
                </a:solidFill>
                <a:hlinkClick r:id="rId4"/>
              </a:rPr>
              <a:t>http://2oi.sgrondin.ca/ss10/Delay.html</a:t>
            </a:r>
          </a:p>
          <a:p>
            <a:pPr algn="just"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u="sng" sz="1800" lang="en">
                <a:solidFill>
                  <a:schemeClr val="hlink"/>
                </a:solidFill>
                <a:hlinkClick r:id="rId5"/>
              </a:rPr>
              <a:t>http://stackoverflow.com/questions/21488311/libgdx-how-to-create-a-button</a:t>
            </a:r>
          </a:p>
          <a:p>
            <a:pPr algn="just"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u="sng" sz="1800" lang="en">
                <a:solidFill>
                  <a:schemeClr val="hlink"/>
                </a:solidFill>
                <a:hlinkClick r:id="rId6"/>
              </a:rPr>
              <a:t>http://obviam.net/index.php/getting-started-in-android-game-development-with-libgdx-create-a-working-prototype-in-a-day-tutorial-part-1/</a:t>
            </a:r>
          </a:p>
          <a:p>
            <a:pPr algn="just"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u="sng" sz="1800" lang="en">
                <a:solidFill>
                  <a:schemeClr val="hlink"/>
                </a:solidFill>
                <a:hlinkClick r:id="rId7"/>
              </a:rPr>
              <a:t>https://github.com/libgdx/libgdx/wiki/2D-Animation</a:t>
            </a:r>
          </a:p>
          <a:p>
            <a:pPr algn="just"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u="sng" sz="1800" lang="en">
                <a:solidFill>
                  <a:schemeClr val="hlink"/>
                </a:solidFill>
                <a:hlinkClick r:id="rId8"/>
              </a:rPr>
              <a:t>http://www.youtube.com/watch?v=qik60F5I6J4/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/>
              <a:t>The Deep Dark is a top down dungeon crawler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/>
              <a:t>The objective is to navigate the level while avoiding enemies along the way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pic>
        <p:nvPicPr>
          <p:cNvPr id="49" name="Shape 49"/>
          <p:cNvPicPr preferRelativeResize="0"/>
          <p:nvPr/>
        </p:nvPicPr>
        <p:blipFill rotWithShape="1">
          <a:blip r:embed="rId3">
            <a:alphaModFix/>
          </a:blip>
          <a:srcRect t="4789" b="43817" r="15697" l="33972"/>
          <a:stretch/>
        </p:blipFill>
        <p:spPr>
          <a:xfrm>
            <a:off y="1250150" x="1297774"/>
            <a:ext cy="3759525" cx="6548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" name="Shape 50"/>
          <p:cNvCxnSpPr/>
          <p:nvPr/>
        </p:nvCxnSpPr>
        <p:spPr>
          <a:xfrm rot="10800000" flipH="1">
            <a:off y="1142924" x="4857750"/>
            <a:ext cy="1762200" cx="1178699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51" name="Shape 51"/>
          <p:cNvSpPr txBox="1"/>
          <p:nvPr/>
        </p:nvSpPr>
        <p:spPr>
          <a:xfrm>
            <a:off y="869150" x="6012650"/>
            <a:ext cy="285899" cx="1714500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Main Character</a:t>
            </a:r>
          </a:p>
        </p:txBody>
      </p:sp>
      <p:cxnSp>
        <p:nvCxnSpPr>
          <p:cNvPr id="52" name="Shape 52"/>
          <p:cNvCxnSpPr/>
          <p:nvPr/>
        </p:nvCxnSpPr>
        <p:spPr>
          <a:xfrm rot="10800000">
            <a:off y="2071750" x="833475"/>
            <a:ext cy="488099" cx="3690899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53" name="Shape 53"/>
          <p:cNvSpPr txBox="1"/>
          <p:nvPr/>
        </p:nvSpPr>
        <p:spPr>
          <a:xfrm>
            <a:off y="1783550" x="69050"/>
            <a:ext cy="285899" cx="1714500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An Enemy</a:t>
            </a:r>
          </a:p>
        </p:txBody>
      </p:sp>
      <p:cxnSp>
        <p:nvCxnSpPr>
          <p:cNvPr id="54" name="Shape 54"/>
          <p:cNvCxnSpPr/>
          <p:nvPr/>
        </p:nvCxnSpPr>
        <p:spPr>
          <a:xfrm rot="10800000">
            <a:off y="3786224" x="762074"/>
            <a:ext cy="261900" cx="904800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55" name="Shape 55"/>
          <p:cNvSpPr txBox="1"/>
          <p:nvPr/>
        </p:nvSpPr>
        <p:spPr>
          <a:xfrm>
            <a:off y="3536150" x="145250"/>
            <a:ext cy="285899" cx="1714500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Touch pad</a:t>
            </a:r>
          </a:p>
        </p:txBody>
      </p:sp>
      <p:cxnSp>
        <p:nvCxnSpPr>
          <p:cNvPr id="56" name="Shape 56"/>
          <p:cNvCxnSpPr/>
          <p:nvPr/>
        </p:nvCxnSpPr>
        <p:spPr>
          <a:xfrm rot="10800000" flipH="1">
            <a:off y="2440774" x="7453325"/>
            <a:ext cy="1143000" cx="881100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57" name="Shape 57"/>
          <p:cNvSpPr txBox="1"/>
          <p:nvPr/>
        </p:nvSpPr>
        <p:spPr>
          <a:xfrm>
            <a:off y="2164550" x="6927050"/>
            <a:ext cy="285899" cx="1714500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Buttons for atk/def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Controls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/>
              <a:t>we have two main types of controls the buttons and the touchpad 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/>
              <a:t>buttons are pretty simple you just load textures for the button pressed and released 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/>
              <a:t>a touchpad is also simple you just load textures for the front and back of the touchpad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Controls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sz="2400" lang="en"/>
              <a:t>To get a touchpad to do anything you can check a percentage that will tell you how far the knob of the touchpad is from the center in terms of x and y </a:t>
            </a:r>
          </a:p>
          <a:p>
            <a:pPr rtl="0" lvl="1" indent="-228600" marL="914400">
              <a:spcBef>
                <a:spcPts val="0"/>
              </a:spcBef>
              <a:buClr>
                <a:srgbClr val="00FF00"/>
              </a:buClr>
              <a:buSzPct val="100000"/>
              <a:buNone/>
            </a:pPr>
            <a:r>
              <a:rPr sz="1800" lang="en">
                <a:solidFill>
                  <a:srgbClr val="00FF00"/>
                </a:solidFill>
              </a:rPr>
              <a:t>public float getKnobPercentX () {</a:t>
            </a:r>
          </a:p>
          <a:p>
            <a:pPr rtl="0" lvl="1" indent="-228600" marL="914400">
              <a:spcBef>
                <a:spcPts val="0"/>
              </a:spcBef>
              <a:buClr>
                <a:srgbClr val="00FF00"/>
              </a:buClr>
              <a:buSzPct val="100000"/>
              <a:buNone/>
            </a:pPr>
            <a:r>
              <a:rPr sz="1800" lang="en">
                <a:solidFill>
                  <a:srgbClr val="00FF00"/>
                </a:solidFill>
              </a:rPr>
              <a:t>		return knobPercent.x;</a:t>
            </a:r>
          </a:p>
          <a:p>
            <a:pPr rtl="0" lvl="1" indent="-228600" marL="914400">
              <a:spcBef>
                <a:spcPts val="0"/>
              </a:spcBef>
              <a:buClr>
                <a:srgbClr val="00FF00"/>
              </a:buClr>
              <a:buSzPct val="100000"/>
              <a:buNone/>
            </a:pPr>
            <a:r>
              <a:rPr sz="1800" lang="en">
                <a:solidFill>
                  <a:srgbClr val="00FF00"/>
                </a:solidFill>
              </a:rPr>
              <a:t>	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Controls</a:t>
            </a:r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 t="36908" b="43595" r="15464" l="33933"/>
          <a:stretch/>
        </p:blipFill>
        <p:spPr>
          <a:xfrm>
            <a:off y="1484600" x="1119487"/>
            <a:ext cy="1426149" cx="658397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y="1005300" x="970275"/>
            <a:ext cy="785700" cx="6733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The buttons are located at the bottom of the screen.</a:t>
            </a:r>
          </a:p>
        </p:txBody>
      </p:sp>
      <p:cxnSp>
        <p:nvCxnSpPr>
          <p:cNvPr id="77" name="Shape 77"/>
          <p:cNvCxnSpPr/>
          <p:nvPr/>
        </p:nvCxnSpPr>
        <p:spPr>
          <a:xfrm flipH="1">
            <a:off y="2641900" x="1087225"/>
            <a:ext cy="1238999" cx="2453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78" name="Shape 78"/>
          <p:cNvSpPr txBox="1"/>
          <p:nvPr/>
        </p:nvSpPr>
        <p:spPr>
          <a:xfrm>
            <a:off y="3863250" x="1046475"/>
            <a:ext cy="785700" cx="2045700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The touchpad controlling all character movement</a:t>
            </a:r>
          </a:p>
        </p:txBody>
      </p:sp>
      <p:cxnSp>
        <p:nvCxnSpPr>
          <p:cNvPr id="79" name="Shape 79"/>
          <p:cNvCxnSpPr/>
          <p:nvPr/>
        </p:nvCxnSpPr>
        <p:spPr>
          <a:xfrm flipH="1">
            <a:off y="2641900" x="5505875"/>
            <a:ext cy="900000" cx="10403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80" name="Shape 80"/>
          <p:cNvSpPr txBox="1"/>
          <p:nvPr/>
        </p:nvSpPr>
        <p:spPr>
          <a:xfrm>
            <a:off y="3558450" x="4704075"/>
            <a:ext cy="579600" cx="2045700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The Button to shoot fire</a:t>
            </a:r>
          </a:p>
        </p:txBody>
      </p:sp>
      <p:cxnSp>
        <p:nvCxnSpPr>
          <p:cNvPr id="81" name="Shape 81"/>
          <p:cNvCxnSpPr/>
          <p:nvPr/>
        </p:nvCxnSpPr>
        <p:spPr>
          <a:xfrm flipH="1">
            <a:off y="1572950" x="5353875"/>
            <a:ext cy="624599" cx="13958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82" name="Shape 82"/>
          <p:cNvSpPr txBox="1"/>
          <p:nvPr/>
        </p:nvSpPr>
        <p:spPr>
          <a:xfrm>
            <a:off y="2197550" x="3460175"/>
            <a:ext cy="374100" cx="2045700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The shield button</a:t>
            </a:r>
          </a:p>
        </p:txBody>
      </p:sp>
      <p:cxnSp>
        <p:nvCxnSpPr>
          <p:cNvPr id="83" name="Shape 83"/>
          <p:cNvCxnSpPr/>
          <p:nvPr/>
        </p:nvCxnSpPr>
        <p:spPr>
          <a:xfrm>
            <a:off y="2811400" x="7341600"/>
            <a:ext cy="1046099" cx="7011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84" name="Shape 84"/>
          <p:cNvSpPr txBox="1"/>
          <p:nvPr/>
        </p:nvSpPr>
        <p:spPr>
          <a:xfrm>
            <a:off y="3863250" x="7066275"/>
            <a:ext cy="579600" cx="2045700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The button for melee attacks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sz="2400" lang="en"/>
              <a:t>to make our maps we used an editor called Tiled 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sz="2400" lang="en"/>
              <a:t>tiled outputs a tmx file which holds each tiles texture and ID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sz="2400" lang="en"/>
              <a:t>libgdx has something called an</a:t>
            </a:r>
            <a:r>
              <a:rPr lang="en"/>
              <a:t> </a:t>
            </a:r>
            <a:r>
              <a:rPr sz="2400" lang="en"/>
              <a:t>OrthogonalTiledMap renderer and renderer which allows you to render the map the you made in Tiled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sz="2400" lang="en"/>
              <a:t>to make use of the IDs you can use a  TiledMapTileLayer which holds the height and width of the tiles as well as the ID on each tile 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Map example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FF0000"/>
                </a:solidFill>
              </a:rPr>
              <a:t> </a:t>
            </a:r>
            <a:r>
              <a:rPr sz="1400" lang="en">
                <a:solidFill>
                  <a:srgbClr val="FF0000"/>
                </a:solidFill>
              </a:rPr>
              <a:t>public boolean getTileID(float fX, float fY, float nWidth, String sID) </a:t>
            </a:r>
            <a:r>
              <a:rPr sz="1400" lang="en">
                <a:solidFill>
                  <a:srgbClr val="FFFFFF"/>
                </a:solidFill>
              </a:rPr>
              <a:t>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       </a:t>
            </a:r>
            <a:r>
              <a:rPr sz="1400" lang="en">
                <a:solidFill>
                  <a:srgbClr val="FFFF00"/>
                </a:solidFill>
              </a:rPr>
              <a:t> boolean bCollided = false;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       </a:t>
            </a:r>
            <a:r>
              <a:rPr sz="1400" lang="en">
                <a:solidFill>
                  <a:srgbClr val="9900FF"/>
                </a:solidFill>
              </a:rPr>
              <a:t> for (nLayerCount = 0; nLayerCount &lt; armMaps[nCurrentMap].tiledMap.getLayers().getCount() - 1; nLayerCount++)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            </a:t>
            </a:r>
            <a:r>
              <a:rPr sz="1400" lang="en">
                <a:solidFill>
                  <a:srgbClr val="00FF00"/>
                </a:solidFill>
              </a:rPr>
              <a:t>bCollided = armMaps[nCurrentMap].arclCollisionLayer[nLayerCount].getCell((int) ((fX + nWidth / 4) / tileWidth), (int) (fY / tileHeight)).getTile().getProperties().containsKey(sID);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           </a:t>
            </a:r>
            <a:r>
              <a:rPr sz="1400" lang="en">
                <a:solidFill>
                  <a:srgbClr val="0000FF"/>
                </a:solidFill>
              </a:rPr>
              <a:t>  bCollided |= armMaps[nCurrentMap].arclCollisionLayer[nLayerCount].getCell((int) ((fX + 3 * nWidth / 4) / tileWidth), (int) (fY / tileHeight)).getTile().getProperties().containsKey(sID);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           </a:t>
            </a:r>
            <a:r>
              <a:rPr sz="1400" lang="en">
                <a:solidFill>
                  <a:srgbClr val="FF00FF"/>
                </a:solidFill>
              </a:rPr>
              <a:t>  bCollided |= armMaps[nCurrentMap].arclCollisionLayer[nLayerCount].getCell((int) ((fX + nWidth / 2) / tileWidth), (int) (fY / tileHeight)) .getTile().getProperties().containsKey(sID);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                          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        return bCollided;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    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