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98" d="100"/>
          <a:sy n="98"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8A3F-FB17-4D5B-88D5-8F48DE39BAB1}"/>
              </a:ext>
            </a:extLst>
          </p:cNvPr>
          <p:cNvSpPr>
            <a:spLocks noGrp="1"/>
          </p:cNvSpPr>
          <p:nvPr>
            <p:ph type="ctrTitle"/>
          </p:nvPr>
        </p:nvSpPr>
        <p:spPr/>
        <p:txBody>
          <a:bodyPr/>
          <a:lstStyle/>
          <a:p>
            <a:r>
              <a:rPr lang="en-GB" dirty="0"/>
              <a:t>(I)</a:t>
            </a:r>
            <a:r>
              <a:rPr lang="en-GB" dirty="0" err="1"/>
              <a:t>nventory</a:t>
            </a:r>
            <a:r>
              <a:rPr lang="en-GB" dirty="0"/>
              <a:t> (M)</a:t>
            </a:r>
            <a:r>
              <a:rPr lang="en-GB" dirty="0" err="1"/>
              <a:t>anagement</a:t>
            </a:r>
            <a:r>
              <a:rPr lang="en-GB" dirty="0"/>
              <a:t> (S)</a:t>
            </a:r>
            <a:r>
              <a:rPr lang="en-GB" dirty="0" err="1"/>
              <a:t>ystem</a:t>
            </a:r>
            <a:endParaRPr lang="en-GB" dirty="0"/>
          </a:p>
        </p:txBody>
      </p:sp>
      <p:sp>
        <p:nvSpPr>
          <p:cNvPr id="3" name="Subtitle 2">
            <a:extLst>
              <a:ext uri="{FF2B5EF4-FFF2-40B4-BE49-F238E27FC236}">
                <a16:creationId xmlns:a16="http://schemas.microsoft.com/office/drawing/2014/main" id="{3B55E89F-64EE-448E-8074-D58977E7AA53}"/>
              </a:ext>
            </a:extLst>
          </p:cNvPr>
          <p:cNvSpPr>
            <a:spLocks noGrp="1"/>
          </p:cNvSpPr>
          <p:nvPr>
            <p:ph type="subTitle" idx="1"/>
          </p:nvPr>
        </p:nvSpPr>
        <p:spPr/>
        <p:txBody>
          <a:bodyPr/>
          <a:lstStyle/>
          <a:p>
            <a:r>
              <a:rPr lang="en-GB" dirty="0"/>
              <a:t>By Matthew </a:t>
            </a:r>
            <a:r>
              <a:rPr lang="en-GB" dirty="0" err="1"/>
              <a:t>burt</a:t>
            </a:r>
            <a:endParaRPr lang="en-GB" dirty="0"/>
          </a:p>
        </p:txBody>
      </p:sp>
    </p:spTree>
    <p:extLst>
      <p:ext uri="{BB962C8B-B14F-4D97-AF65-F5344CB8AC3E}">
        <p14:creationId xmlns:p14="http://schemas.microsoft.com/office/powerpoint/2010/main" val="79626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623F-B960-45DD-9203-93CB9433F6B1}"/>
              </a:ext>
            </a:extLst>
          </p:cNvPr>
          <p:cNvSpPr>
            <a:spLocks noGrp="1"/>
          </p:cNvSpPr>
          <p:nvPr>
            <p:ph type="title"/>
          </p:nvPr>
        </p:nvSpPr>
        <p:spPr/>
        <p:txBody>
          <a:bodyPr/>
          <a:lstStyle/>
          <a:p>
            <a:r>
              <a:rPr lang="en-GB" dirty="0"/>
              <a:t>The Fat Jar and the Nexus Repo</a:t>
            </a:r>
          </a:p>
        </p:txBody>
      </p:sp>
      <p:pic>
        <p:nvPicPr>
          <p:cNvPr id="4" name="Picture 3">
            <a:extLst>
              <a:ext uri="{FF2B5EF4-FFF2-40B4-BE49-F238E27FC236}">
                <a16:creationId xmlns:a16="http://schemas.microsoft.com/office/drawing/2014/main" id="{EC845FAB-3C06-4924-B80D-7500E7D6660C}"/>
              </a:ext>
            </a:extLst>
          </p:cNvPr>
          <p:cNvPicPr>
            <a:picLocks noChangeAspect="1"/>
          </p:cNvPicPr>
          <p:nvPr/>
        </p:nvPicPr>
        <p:blipFill rotWithShape="1">
          <a:blip r:embed="rId2"/>
          <a:srcRect l="15831" t="19601" r="49587" b="4434"/>
          <a:stretch/>
        </p:blipFill>
        <p:spPr>
          <a:xfrm>
            <a:off x="288302" y="1347536"/>
            <a:ext cx="4897309" cy="5209675"/>
          </a:xfrm>
          <a:prstGeom prst="rect">
            <a:avLst/>
          </a:prstGeom>
        </p:spPr>
      </p:pic>
      <p:sp>
        <p:nvSpPr>
          <p:cNvPr id="5" name="Content Placeholder 2">
            <a:extLst>
              <a:ext uri="{FF2B5EF4-FFF2-40B4-BE49-F238E27FC236}">
                <a16:creationId xmlns:a16="http://schemas.microsoft.com/office/drawing/2014/main" id="{02A65FB0-B1C0-4818-B43D-C81AEC55F6B9}"/>
              </a:ext>
            </a:extLst>
          </p:cNvPr>
          <p:cNvSpPr>
            <a:spLocks noGrp="1"/>
          </p:cNvSpPr>
          <p:nvPr>
            <p:ph idx="1"/>
          </p:nvPr>
        </p:nvSpPr>
        <p:spPr>
          <a:xfrm>
            <a:off x="5748937" y="1853248"/>
            <a:ext cx="4659706" cy="4195481"/>
          </a:xfrm>
        </p:spPr>
        <p:txBody>
          <a:bodyPr/>
          <a:lstStyle/>
          <a:p>
            <a:r>
              <a:rPr lang="en-GB" dirty="0"/>
              <a:t>Fat JAR has all the dependencies built in. On the left you can see the nexus artefact repo, which holds all the build snapshots taken over the course of the project. This is very helpful for version control as well as deployment. Another crucial part of the CI pipeline. </a:t>
            </a:r>
          </a:p>
        </p:txBody>
      </p:sp>
    </p:spTree>
    <p:extLst>
      <p:ext uri="{BB962C8B-B14F-4D97-AF65-F5344CB8AC3E}">
        <p14:creationId xmlns:p14="http://schemas.microsoft.com/office/powerpoint/2010/main" val="395082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5BAE-FB5C-4E39-9742-CF8FF24282B3}"/>
              </a:ext>
            </a:extLst>
          </p:cNvPr>
          <p:cNvSpPr>
            <a:spLocks noGrp="1"/>
          </p:cNvSpPr>
          <p:nvPr>
            <p:ph type="title"/>
          </p:nvPr>
        </p:nvSpPr>
        <p:spPr/>
        <p:txBody>
          <a:bodyPr/>
          <a:lstStyle/>
          <a:p>
            <a:r>
              <a:rPr lang="en-GB" dirty="0"/>
              <a:t>The </a:t>
            </a:r>
            <a:r>
              <a:rPr lang="en-GB" dirty="0" err="1"/>
              <a:t>Github</a:t>
            </a:r>
            <a:r>
              <a:rPr lang="en-GB" dirty="0"/>
              <a:t> workflow</a:t>
            </a:r>
          </a:p>
        </p:txBody>
      </p:sp>
      <p:sp>
        <p:nvSpPr>
          <p:cNvPr id="3" name="Content Placeholder 2">
            <a:extLst>
              <a:ext uri="{FF2B5EF4-FFF2-40B4-BE49-F238E27FC236}">
                <a16:creationId xmlns:a16="http://schemas.microsoft.com/office/drawing/2014/main" id="{FFC60091-30F7-45C9-9891-D3A0DA169DE1}"/>
              </a:ext>
            </a:extLst>
          </p:cNvPr>
          <p:cNvSpPr>
            <a:spLocks noGrp="1"/>
          </p:cNvSpPr>
          <p:nvPr>
            <p:ph idx="1"/>
          </p:nvPr>
        </p:nvSpPr>
        <p:spPr>
          <a:xfrm>
            <a:off x="5724963" y="1152983"/>
            <a:ext cx="6467037" cy="4195481"/>
          </a:xfrm>
        </p:spPr>
        <p:txBody>
          <a:bodyPr/>
          <a:lstStyle/>
          <a:p>
            <a:r>
              <a:rPr lang="en-GB" dirty="0"/>
              <a:t>Black line – master </a:t>
            </a:r>
          </a:p>
          <a:p>
            <a:r>
              <a:rPr lang="en-GB" dirty="0"/>
              <a:t>Blue line – feature </a:t>
            </a:r>
          </a:p>
          <a:p>
            <a:r>
              <a:rPr lang="en-GB" dirty="0"/>
              <a:t>Blue points – these points are where feature branches were merged in. These did not show up properly on the network diagram, due to how I managed the local end of the git. From here forwards I will make sure my sub branches are pushed too, making the diagram more clear. The </a:t>
            </a:r>
            <a:r>
              <a:rPr lang="en-GB" dirty="0" err="1"/>
              <a:t>Github</a:t>
            </a:r>
            <a:r>
              <a:rPr lang="en-GB" dirty="0"/>
              <a:t> work flow on this project, combined with a Kanban board, not only helped me gauge progress over the course of the project, but also keep myself on track. </a:t>
            </a:r>
          </a:p>
        </p:txBody>
      </p:sp>
      <p:pic>
        <p:nvPicPr>
          <p:cNvPr id="4" name="Picture 3">
            <a:extLst>
              <a:ext uri="{FF2B5EF4-FFF2-40B4-BE49-F238E27FC236}">
                <a16:creationId xmlns:a16="http://schemas.microsoft.com/office/drawing/2014/main" id="{52E53B58-E0A4-4CCA-8909-AF85F95B713B}"/>
              </a:ext>
            </a:extLst>
          </p:cNvPr>
          <p:cNvPicPr>
            <a:picLocks noChangeAspect="1"/>
          </p:cNvPicPr>
          <p:nvPr/>
        </p:nvPicPr>
        <p:blipFill rotWithShape="1">
          <a:blip r:embed="rId2"/>
          <a:srcRect l="32859" t="42105" r="36376" b="35439"/>
          <a:stretch/>
        </p:blipFill>
        <p:spPr>
          <a:xfrm>
            <a:off x="80211" y="1152983"/>
            <a:ext cx="5644752" cy="2636964"/>
          </a:xfrm>
          <a:prstGeom prst="rect">
            <a:avLst/>
          </a:prstGeom>
        </p:spPr>
      </p:pic>
    </p:spTree>
    <p:extLst>
      <p:ext uri="{BB962C8B-B14F-4D97-AF65-F5344CB8AC3E}">
        <p14:creationId xmlns:p14="http://schemas.microsoft.com/office/powerpoint/2010/main" val="172361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F304-6AFB-43DA-A52D-9653C87A49AC}"/>
              </a:ext>
            </a:extLst>
          </p:cNvPr>
          <p:cNvSpPr>
            <a:spLocks noGrp="1"/>
          </p:cNvSpPr>
          <p:nvPr>
            <p:ph type="title"/>
          </p:nvPr>
        </p:nvSpPr>
        <p:spPr/>
        <p:txBody>
          <a:bodyPr/>
          <a:lstStyle/>
          <a:p>
            <a:r>
              <a:rPr lang="en-GB" dirty="0"/>
              <a:t>A review </a:t>
            </a:r>
          </a:p>
        </p:txBody>
      </p:sp>
      <p:sp>
        <p:nvSpPr>
          <p:cNvPr id="3" name="Content Placeholder 2">
            <a:extLst>
              <a:ext uri="{FF2B5EF4-FFF2-40B4-BE49-F238E27FC236}">
                <a16:creationId xmlns:a16="http://schemas.microsoft.com/office/drawing/2014/main" id="{1E393CEB-055C-49C4-A2C3-96482E7C5230}"/>
              </a:ext>
            </a:extLst>
          </p:cNvPr>
          <p:cNvSpPr>
            <a:spLocks noGrp="1"/>
          </p:cNvSpPr>
          <p:nvPr>
            <p:ph idx="1"/>
          </p:nvPr>
        </p:nvSpPr>
        <p:spPr>
          <a:xfrm>
            <a:off x="0" y="1270746"/>
            <a:ext cx="7014411" cy="5454906"/>
          </a:xfrm>
        </p:spPr>
        <p:txBody>
          <a:bodyPr/>
          <a:lstStyle/>
          <a:p>
            <a:r>
              <a:rPr lang="en-GB" dirty="0"/>
              <a:t>SQL schema functioning with dependencies</a:t>
            </a:r>
          </a:p>
          <a:p>
            <a:r>
              <a:rPr lang="en-GB" dirty="0"/>
              <a:t>SQL Table on line working with remote access </a:t>
            </a:r>
          </a:p>
          <a:p>
            <a:r>
              <a:rPr lang="en-GB" dirty="0"/>
              <a:t>Git project </a:t>
            </a:r>
          </a:p>
          <a:p>
            <a:r>
              <a:rPr lang="en-GB" dirty="0"/>
              <a:t>Barebones test driven development</a:t>
            </a:r>
          </a:p>
          <a:p>
            <a:r>
              <a:rPr lang="en-GB" dirty="0"/>
              <a:t>CI pipeline </a:t>
            </a:r>
          </a:p>
          <a:p>
            <a:r>
              <a:rPr lang="en-GB" dirty="0"/>
              <a:t>Java code for basic CRUD functionality </a:t>
            </a:r>
          </a:p>
          <a:p>
            <a:r>
              <a:rPr lang="en-GB" dirty="0"/>
              <a:t>Kanban board (browse to the right)</a:t>
            </a:r>
          </a:p>
          <a:p>
            <a:r>
              <a:rPr lang="en-GB" dirty="0"/>
              <a:t>Git workflow </a:t>
            </a:r>
          </a:p>
        </p:txBody>
      </p:sp>
      <p:pic>
        <p:nvPicPr>
          <p:cNvPr id="4" name="Picture 3">
            <a:extLst>
              <a:ext uri="{FF2B5EF4-FFF2-40B4-BE49-F238E27FC236}">
                <a16:creationId xmlns:a16="http://schemas.microsoft.com/office/drawing/2014/main" id="{E92DECBD-2AB1-4821-8742-D009FB8DB5AA}"/>
              </a:ext>
            </a:extLst>
          </p:cNvPr>
          <p:cNvPicPr>
            <a:picLocks noChangeAspect="1"/>
          </p:cNvPicPr>
          <p:nvPr/>
        </p:nvPicPr>
        <p:blipFill rotWithShape="1">
          <a:blip r:embed="rId2"/>
          <a:srcRect l="52059" t="33860" r="25148" b="6601"/>
          <a:stretch/>
        </p:blipFill>
        <p:spPr>
          <a:xfrm>
            <a:off x="7098633" y="11323"/>
            <a:ext cx="4016260" cy="6714329"/>
          </a:xfrm>
          <a:prstGeom prst="rect">
            <a:avLst/>
          </a:prstGeom>
        </p:spPr>
      </p:pic>
    </p:spTree>
    <p:extLst>
      <p:ext uri="{BB962C8B-B14F-4D97-AF65-F5344CB8AC3E}">
        <p14:creationId xmlns:p14="http://schemas.microsoft.com/office/powerpoint/2010/main" val="79233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40DF-9F12-4F04-B503-F2F96CADA603}"/>
              </a:ext>
            </a:extLst>
          </p:cNvPr>
          <p:cNvSpPr>
            <a:spLocks noGrp="1"/>
          </p:cNvSpPr>
          <p:nvPr>
            <p:ph type="title"/>
          </p:nvPr>
        </p:nvSpPr>
        <p:spPr/>
        <p:txBody>
          <a:bodyPr/>
          <a:lstStyle/>
          <a:p>
            <a:r>
              <a:rPr lang="en-GB" dirty="0"/>
              <a:t>A retrospective</a:t>
            </a:r>
          </a:p>
        </p:txBody>
      </p:sp>
      <p:sp>
        <p:nvSpPr>
          <p:cNvPr id="3" name="Content Placeholder 2">
            <a:extLst>
              <a:ext uri="{FF2B5EF4-FFF2-40B4-BE49-F238E27FC236}">
                <a16:creationId xmlns:a16="http://schemas.microsoft.com/office/drawing/2014/main" id="{2CE93EFA-2ED6-453D-B4BC-EFF21A361AB7}"/>
              </a:ext>
            </a:extLst>
          </p:cNvPr>
          <p:cNvSpPr>
            <a:spLocks noGrp="1"/>
          </p:cNvSpPr>
          <p:nvPr>
            <p:ph idx="1"/>
          </p:nvPr>
        </p:nvSpPr>
        <p:spPr>
          <a:xfrm>
            <a:off x="333864" y="1331259"/>
            <a:ext cx="3614603" cy="4195481"/>
          </a:xfrm>
        </p:spPr>
        <p:txBody>
          <a:bodyPr>
            <a:normAutofit fontScale="92500" lnSpcReduction="20000"/>
          </a:bodyPr>
          <a:lstStyle/>
          <a:p>
            <a:r>
              <a:rPr lang="en-GB" dirty="0"/>
              <a:t>Things I could improve on:</a:t>
            </a:r>
          </a:p>
          <a:p>
            <a:pPr>
              <a:buFontTx/>
              <a:buChar char="-"/>
            </a:pPr>
            <a:r>
              <a:rPr lang="en-GB" dirty="0"/>
              <a:t>Handling illness better </a:t>
            </a:r>
          </a:p>
          <a:p>
            <a:pPr>
              <a:buFontTx/>
              <a:buChar char="-"/>
            </a:pPr>
            <a:r>
              <a:rPr lang="en-GB" dirty="0"/>
              <a:t>TDD – My test coverage was low, partly due to lack of tests and partly due to badly implemented tests falling down In front of Jenkins. </a:t>
            </a:r>
          </a:p>
          <a:p>
            <a:pPr>
              <a:buFontTx/>
              <a:buChar char="-"/>
            </a:pPr>
            <a:r>
              <a:rPr lang="en-GB" dirty="0"/>
              <a:t>More commits – my commit rate was low, partly due to features being quite straight forwards to implement, partly because features worked pretty fast on primary implementation! </a:t>
            </a:r>
          </a:p>
        </p:txBody>
      </p:sp>
      <p:sp>
        <p:nvSpPr>
          <p:cNvPr id="4" name="Content Placeholder 2">
            <a:extLst>
              <a:ext uri="{FF2B5EF4-FFF2-40B4-BE49-F238E27FC236}">
                <a16:creationId xmlns:a16="http://schemas.microsoft.com/office/drawing/2014/main" id="{E35A468E-3337-4335-8304-725CAB2C3CC7}"/>
              </a:ext>
            </a:extLst>
          </p:cNvPr>
          <p:cNvSpPr txBox="1">
            <a:spLocks/>
          </p:cNvSpPr>
          <p:nvPr/>
        </p:nvSpPr>
        <p:spPr>
          <a:xfrm>
            <a:off x="7654705" y="1431587"/>
            <a:ext cx="3614603" cy="419548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Features on the project:</a:t>
            </a:r>
          </a:p>
          <a:p>
            <a:pPr>
              <a:buFontTx/>
              <a:buChar char="-"/>
            </a:pPr>
            <a:r>
              <a:rPr lang="en-GB" dirty="0"/>
              <a:t>Implementation of users, using SHA2 encryption on passwords so not even DB owners can browse users passwords.</a:t>
            </a:r>
          </a:p>
          <a:p>
            <a:pPr>
              <a:buFontTx/>
              <a:buChar char="-"/>
            </a:pPr>
            <a:r>
              <a:rPr lang="en-GB" dirty="0"/>
              <a:t>Advanced Order functionality using INNER JOINS to calculate prices of the table instead of user manually inputting them.</a:t>
            </a:r>
          </a:p>
          <a:p>
            <a:pPr>
              <a:buFontTx/>
              <a:buChar char="-"/>
            </a:pPr>
            <a:r>
              <a:rPr lang="en-GB" dirty="0"/>
              <a:t>More test cases! My initial approach was not quite in depth enough, and could have benefitted to referring back to </a:t>
            </a:r>
            <a:r>
              <a:rPr lang="en-GB" dirty="0" err="1"/>
              <a:t>sonarqube</a:t>
            </a:r>
            <a:r>
              <a:rPr lang="en-GB" dirty="0"/>
              <a:t> more often, which, going forwards, will be a regular thing.</a:t>
            </a:r>
          </a:p>
          <a:p>
            <a:pPr>
              <a:buFontTx/>
              <a:buChar char="-"/>
            </a:pPr>
            <a:r>
              <a:rPr lang="en-GB" dirty="0"/>
              <a:t>While loop on runtime to keep application running after instructions  </a:t>
            </a:r>
          </a:p>
        </p:txBody>
      </p:sp>
    </p:spTree>
    <p:extLst>
      <p:ext uri="{BB962C8B-B14F-4D97-AF65-F5344CB8AC3E}">
        <p14:creationId xmlns:p14="http://schemas.microsoft.com/office/powerpoint/2010/main" val="85462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94D1-E68E-4560-A4BC-D81921196D0B}"/>
              </a:ext>
            </a:extLst>
          </p:cNvPr>
          <p:cNvSpPr>
            <a:spLocks noGrp="1"/>
          </p:cNvSpPr>
          <p:nvPr>
            <p:ph type="title"/>
          </p:nvPr>
        </p:nvSpPr>
        <p:spPr/>
        <p:txBody>
          <a:bodyPr/>
          <a:lstStyle/>
          <a:p>
            <a:r>
              <a:rPr lang="en-GB" dirty="0"/>
              <a:t>Project Specification</a:t>
            </a:r>
          </a:p>
        </p:txBody>
      </p:sp>
      <p:sp>
        <p:nvSpPr>
          <p:cNvPr id="3" name="Content Placeholder 2">
            <a:extLst>
              <a:ext uri="{FF2B5EF4-FFF2-40B4-BE49-F238E27FC236}">
                <a16:creationId xmlns:a16="http://schemas.microsoft.com/office/drawing/2014/main" id="{916A31AF-7F90-49B7-AC63-69382B04FD46}"/>
              </a:ext>
            </a:extLst>
          </p:cNvPr>
          <p:cNvSpPr>
            <a:spLocks noGrp="1"/>
          </p:cNvSpPr>
          <p:nvPr>
            <p:ph idx="1"/>
          </p:nvPr>
        </p:nvSpPr>
        <p:spPr/>
        <p:txBody>
          <a:bodyPr/>
          <a:lstStyle/>
          <a:p>
            <a:r>
              <a:rPr lang="en-GB" dirty="0"/>
              <a:t>This project aims to provide an inventory management system for games workshop. The service will provide a list of customers, items they can purchase, and orders by customers of items. </a:t>
            </a:r>
          </a:p>
          <a:p>
            <a:r>
              <a:rPr lang="en-GB" dirty="0"/>
              <a:t>This project relies on a Java command line style application to provide the interactivity between the SQL Database and the user.</a:t>
            </a:r>
          </a:p>
        </p:txBody>
      </p:sp>
      <p:pic>
        <p:nvPicPr>
          <p:cNvPr id="4" name="Picture 3">
            <a:extLst>
              <a:ext uri="{FF2B5EF4-FFF2-40B4-BE49-F238E27FC236}">
                <a16:creationId xmlns:a16="http://schemas.microsoft.com/office/drawing/2014/main" id="{19C6493D-E32A-4D42-9CD0-C495D9E7B1CB}"/>
              </a:ext>
            </a:extLst>
          </p:cNvPr>
          <p:cNvPicPr>
            <a:picLocks noChangeAspect="1"/>
          </p:cNvPicPr>
          <p:nvPr/>
        </p:nvPicPr>
        <p:blipFill rotWithShape="1">
          <a:blip r:embed="rId2"/>
          <a:srcRect l="1281" t="14042" r="45159" b="27023"/>
          <a:stretch/>
        </p:blipFill>
        <p:spPr>
          <a:xfrm>
            <a:off x="0" y="4202349"/>
            <a:ext cx="5739321" cy="2655651"/>
          </a:xfrm>
          <a:prstGeom prst="rect">
            <a:avLst/>
          </a:prstGeom>
        </p:spPr>
      </p:pic>
    </p:spTree>
    <p:extLst>
      <p:ext uri="{BB962C8B-B14F-4D97-AF65-F5344CB8AC3E}">
        <p14:creationId xmlns:p14="http://schemas.microsoft.com/office/powerpoint/2010/main" val="167676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FAAD4-03EB-4BFD-8F52-333F287F73AE}"/>
              </a:ext>
            </a:extLst>
          </p:cNvPr>
          <p:cNvSpPr>
            <a:spLocks noGrp="1"/>
          </p:cNvSpPr>
          <p:nvPr>
            <p:ph type="title"/>
          </p:nvPr>
        </p:nvSpPr>
        <p:spPr>
          <a:xfrm>
            <a:off x="648931" y="629266"/>
            <a:ext cx="4166510" cy="1622321"/>
          </a:xfrm>
        </p:spPr>
        <p:txBody>
          <a:bodyPr>
            <a:normAutofit/>
          </a:bodyPr>
          <a:lstStyle/>
          <a:p>
            <a:r>
              <a:rPr lang="en-GB">
                <a:solidFill>
                  <a:srgbClr val="EBEBEB"/>
                </a:solidFill>
              </a:rPr>
              <a:t>Initial plan	</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descr="A screenshot of a computer screen&#10;&#10;Description automatically generated">
            <a:extLst>
              <a:ext uri="{FF2B5EF4-FFF2-40B4-BE49-F238E27FC236}">
                <a16:creationId xmlns:a16="http://schemas.microsoft.com/office/drawing/2014/main" id="{F5B3E892-FE50-4AAF-AE2D-FC9FBA2BE8A1}"/>
              </a:ext>
            </a:extLst>
          </p:cNvPr>
          <p:cNvPicPr>
            <a:picLocks noChangeAspect="1"/>
          </p:cNvPicPr>
          <p:nvPr/>
        </p:nvPicPr>
        <p:blipFill rotWithShape="1">
          <a:blip r:embed="rId2"/>
          <a:srcRect l="970" t="34561" r="74664" b="9825"/>
          <a:stretch/>
        </p:blipFill>
        <p:spPr>
          <a:xfrm>
            <a:off x="6914932" y="647698"/>
            <a:ext cx="3808009" cy="556260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5DC9E35D-34F9-4A5E-A848-E936678C3F90}"/>
              </a:ext>
            </a:extLst>
          </p:cNvPr>
          <p:cNvSpPr>
            <a:spLocks noGrp="1"/>
          </p:cNvSpPr>
          <p:nvPr>
            <p:ph idx="1"/>
          </p:nvPr>
        </p:nvSpPr>
        <p:spPr>
          <a:xfrm>
            <a:off x="648931" y="2438400"/>
            <a:ext cx="4166509" cy="3785419"/>
          </a:xfrm>
        </p:spPr>
        <p:txBody>
          <a:bodyPr>
            <a:normAutofit/>
          </a:bodyPr>
          <a:lstStyle/>
          <a:p>
            <a:r>
              <a:rPr lang="en-GB">
                <a:solidFill>
                  <a:srgbClr val="EBEBEB"/>
                </a:solidFill>
              </a:rPr>
              <a:t>The initial plan for this project was to first create an SQL prototype on GCP, then create an SQL schema for this that is run by the Java application. Following that, once the database is up, the plan from there was to then create all objects required, and then implement their associate CRUD functionality. </a:t>
            </a:r>
          </a:p>
        </p:txBody>
      </p:sp>
    </p:spTree>
    <p:extLst>
      <p:ext uri="{BB962C8B-B14F-4D97-AF65-F5344CB8AC3E}">
        <p14:creationId xmlns:p14="http://schemas.microsoft.com/office/powerpoint/2010/main" val="40534355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D918-6557-468E-95E4-7837C6A7A13A}"/>
              </a:ext>
            </a:extLst>
          </p:cNvPr>
          <p:cNvSpPr>
            <a:spLocks noGrp="1"/>
          </p:cNvSpPr>
          <p:nvPr>
            <p:ph type="title"/>
          </p:nvPr>
        </p:nvSpPr>
        <p:spPr/>
        <p:txBody>
          <a:bodyPr/>
          <a:lstStyle/>
          <a:p>
            <a:r>
              <a:rPr lang="en-GB" dirty="0"/>
              <a:t>System ERD</a:t>
            </a:r>
          </a:p>
        </p:txBody>
      </p:sp>
      <p:pic>
        <p:nvPicPr>
          <p:cNvPr id="4" name="Picture 3">
            <a:extLst>
              <a:ext uri="{FF2B5EF4-FFF2-40B4-BE49-F238E27FC236}">
                <a16:creationId xmlns:a16="http://schemas.microsoft.com/office/drawing/2014/main" id="{417A9B77-40BA-4F60-96F7-3953D02467AF}"/>
              </a:ext>
            </a:extLst>
          </p:cNvPr>
          <p:cNvPicPr>
            <a:picLocks noChangeAspect="1"/>
          </p:cNvPicPr>
          <p:nvPr/>
        </p:nvPicPr>
        <p:blipFill rotWithShape="1">
          <a:blip r:embed="rId2"/>
          <a:srcRect l="30613" t="28596" r="31211" b="29123"/>
          <a:stretch/>
        </p:blipFill>
        <p:spPr>
          <a:xfrm>
            <a:off x="-1" y="1152982"/>
            <a:ext cx="12031579" cy="5756583"/>
          </a:xfrm>
          <a:prstGeom prst="rect">
            <a:avLst/>
          </a:prstGeom>
        </p:spPr>
      </p:pic>
    </p:spTree>
    <p:extLst>
      <p:ext uri="{BB962C8B-B14F-4D97-AF65-F5344CB8AC3E}">
        <p14:creationId xmlns:p14="http://schemas.microsoft.com/office/powerpoint/2010/main" val="73937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CB274-1EEA-4884-A111-B4D301AE4F30}"/>
              </a:ext>
            </a:extLst>
          </p:cNvPr>
          <p:cNvSpPr>
            <a:spLocks noGrp="1"/>
          </p:cNvSpPr>
          <p:nvPr>
            <p:ph type="title"/>
          </p:nvPr>
        </p:nvSpPr>
        <p:spPr>
          <a:xfrm>
            <a:off x="648930" y="629266"/>
            <a:ext cx="6188190" cy="1622321"/>
          </a:xfrm>
        </p:spPr>
        <p:txBody>
          <a:bodyPr>
            <a:normAutofit/>
          </a:bodyPr>
          <a:lstStyle/>
          <a:p>
            <a:r>
              <a:rPr lang="en-GB">
                <a:solidFill>
                  <a:srgbClr val="EBEBEB"/>
                </a:solidFill>
              </a:rPr>
              <a:t>My Journey as a Consultant</a:t>
            </a:r>
          </a:p>
        </p:txBody>
      </p:sp>
      <p:sp>
        <p:nvSpPr>
          <p:cNvPr id="3" name="Content Placeholder 2">
            <a:extLst>
              <a:ext uri="{FF2B5EF4-FFF2-40B4-BE49-F238E27FC236}">
                <a16:creationId xmlns:a16="http://schemas.microsoft.com/office/drawing/2014/main" id="{E659FA00-CC77-4007-B15B-8D947878E9E7}"/>
              </a:ext>
            </a:extLst>
          </p:cNvPr>
          <p:cNvSpPr>
            <a:spLocks noGrp="1"/>
          </p:cNvSpPr>
          <p:nvPr>
            <p:ph idx="1"/>
          </p:nvPr>
        </p:nvSpPr>
        <p:spPr>
          <a:xfrm>
            <a:off x="648930" y="2438400"/>
            <a:ext cx="6188189" cy="3785419"/>
          </a:xfrm>
        </p:spPr>
        <p:txBody>
          <a:bodyPr>
            <a:normAutofit/>
          </a:bodyPr>
          <a:lstStyle/>
          <a:p>
            <a:pPr>
              <a:lnSpc>
                <a:spcPct val="90000"/>
              </a:lnSpc>
            </a:pPr>
            <a:r>
              <a:rPr lang="en-GB" sz="1900" dirty="0">
                <a:solidFill>
                  <a:srgbClr val="FFFFFF"/>
                </a:solidFill>
              </a:rPr>
              <a:t>Graduate university in November – some programming under my belt, without confidence</a:t>
            </a:r>
          </a:p>
          <a:p>
            <a:pPr>
              <a:lnSpc>
                <a:spcPct val="90000"/>
              </a:lnSpc>
            </a:pPr>
            <a:r>
              <a:rPr lang="en-GB" sz="1900" dirty="0">
                <a:solidFill>
                  <a:srgbClr val="FFFFFF"/>
                </a:solidFill>
              </a:rPr>
              <a:t>Join QA consultancy in the March cohort:</a:t>
            </a:r>
          </a:p>
          <a:p>
            <a:pPr>
              <a:lnSpc>
                <a:spcPct val="90000"/>
              </a:lnSpc>
            </a:pPr>
            <a:r>
              <a:rPr lang="en-GB" sz="1900" dirty="0">
                <a:solidFill>
                  <a:srgbClr val="FFFFFF"/>
                </a:solidFill>
              </a:rPr>
              <a:t>- learnt how to use git workflow</a:t>
            </a:r>
          </a:p>
          <a:p>
            <a:pPr>
              <a:lnSpc>
                <a:spcPct val="90000"/>
              </a:lnSpc>
            </a:pPr>
            <a:r>
              <a:rPr lang="en-GB" sz="1900" dirty="0">
                <a:solidFill>
                  <a:srgbClr val="FFFFFF"/>
                </a:solidFill>
              </a:rPr>
              <a:t>- learn about CI pipeline and how to implement and use</a:t>
            </a:r>
          </a:p>
          <a:p>
            <a:pPr>
              <a:lnSpc>
                <a:spcPct val="90000"/>
              </a:lnSpc>
            </a:pPr>
            <a:r>
              <a:rPr lang="en-GB" sz="1900" dirty="0">
                <a:solidFill>
                  <a:srgbClr val="FFFFFF"/>
                </a:solidFill>
              </a:rPr>
              <a:t>- affirmed java knowledge, and learnt more. </a:t>
            </a:r>
          </a:p>
          <a:p>
            <a:pPr>
              <a:lnSpc>
                <a:spcPct val="90000"/>
              </a:lnSpc>
            </a:pPr>
            <a:r>
              <a:rPr lang="en-GB" sz="1900" dirty="0">
                <a:solidFill>
                  <a:srgbClr val="FFFFFF"/>
                </a:solidFill>
              </a:rPr>
              <a:t>- become more proficient at writing java on a whole</a:t>
            </a:r>
          </a:p>
          <a:p>
            <a:pPr>
              <a:lnSpc>
                <a:spcPct val="90000"/>
              </a:lnSpc>
            </a:pPr>
            <a:r>
              <a:rPr lang="en-GB" sz="1900" dirty="0">
                <a:solidFill>
                  <a:srgbClr val="FFFFFF"/>
                </a:solidFill>
              </a:rPr>
              <a:t>- gotten better at SQL.</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e going on my journey&#10;">
            <a:extLst>
              <a:ext uri="{FF2B5EF4-FFF2-40B4-BE49-F238E27FC236}">
                <a16:creationId xmlns:a16="http://schemas.microsoft.com/office/drawing/2014/main" id="{0203FBA0-BC94-4D50-B4E9-5A74AE22314F}"/>
              </a:ext>
            </a:extLst>
          </p:cNvPr>
          <p:cNvPicPr>
            <a:picLocks noChangeAspect="1"/>
          </p:cNvPicPr>
          <p:nvPr/>
        </p:nvPicPr>
        <p:blipFill rotWithShape="1">
          <a:blip r:embed="rId3"/>
          <a:srcRect l="26202" r="28566"/>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98097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8CF-B2AC-468C-9C4A-FAAA29B80900}"/>
              </a:ext>
            </a:extLst>
          </p:cNvPr>
          <p:cNvSpPr>
            <a:spLocks noGrp="1"/>
          </p:cNvSpPr>
          <p:nvPr>
            <p:ph type="title"/>
          </p:nvPr>
        </p:nvSpPr>
        <p:spPr/>
        <p:txBody>
          <a:bodyPr/>
          <a:lstStyle/>
          <a:p>
            <a:r>
              <a:rPr lang="en-GB" dirty="0"/>
              <a:t>Continuous integration</a:t>
            </a:r>
          </a:p>
        </p:txBody>
      </p:sp>
      <p:sp>
        <p:nvSpPr>
          <p:cNvPr id="3" name="Content Placeholder 2">
            <a:extLst>
              <a:ext uri="{FF2B5EF4-FFF2-40B4-BE49-F238E27FC236}">
                <a16:creationId xmlns:a16="http://schemas.microsoft.com/office/drawing/2014/main" id="{A8C1939A-00AF-4948-B772-93A1E217D9C9}"/>
              </a:ext>
            </a:extLst>
          </p:cNvPr>
          <p:cNvSpPr>
            <a:spLocks noGrp="1"/>
          </p:cNvSpPr>
          <p:nvPr>
            <p:ph idx="1"/>
          </p:nvPr>
        </p:nvSpPr>
        <p:spPr/>
        <p:txBody>
          <a:bodyPr/>
          <a:lstStyle/>
          <a:p>
            <a:r>
              <a:rPr lang="en-GB" dirty="0"/>
              <a:t>Core component of a good CI pipeline is </a:t>
            </a:r>
            <a:r>
              <a:rPr lang="en-GB" dirty="0" err="1"/>
              <a:t>contiunuous</a:t>
            </a:r>
            <a:r>
              <a:rPr lang="en-GB" dirty="0"/>
              <a:t> integration! Setting up the integration of all components of the project build/deployment phase saves dev time by the bucketload!</a:t>
            </a:r>
          </a:p>
        </p:txBody>
      </p:sp>
    </p:spTree>
    <p:extLst>
      <p:ext uri="{BB962C8B-B14F-4D97-AF65-F5344CB8AC3E}">
        <p14:creationId xmlns:p14="http://schemas.microsoft.com/office/powerpoint/2010/main" val="66027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EBAAE35-2B1E-49C7-B1FD-03ADAA5CF99E}"/>
              </a:ext>
            </a:extLst>
          </p:cNvPr>
          <p:cNvPicPr>
            <a:picLocks noChangeAspect="1"/>
          </p:cNvPicPr>
          <p:nvPr/>
        </p:nvPicPr>
        <p:blipFill rotWithShape="1">
          <a:blip r:embed="rId3"/>
          <a:srcRect l="14480" r="14967"/>
          <a:stretch/>
        </p:blipFill>
        <p:spPr>
          <a:xfrm>
            <a:off x="4634680" y="10"/>
            <a:ext cx="7560130" cy="6857990"/>
          </a:xfrm>
          <a:prstGeom prst="rect">
            <a:avLst/>
          </a:prstGeom>
        </p:spPr>
      </p:pic>
      <p:sp>
        <p:nvSpPr>
          <p:cNvPr id="10"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09CCF505-7E6D-4DE5-91BA-DDA19E96AC35}"/>
              </a:ext>
            </a:extLst>
          </p:cNvPr>
          <p:cNvSpPr>
            <a:spLocks noGrp="1"/>
          </p:cNvSpPr>
          <p:nvPr>
            <p:ph idx="1"/>
          </p:nvPr>
        </p:nvSpPr>
        <p:spPr>
          <a:xfrm>
            <a:off x="650669" y="2438400"/>
            <a:ext cx="3330328" cy="3809999"/>
          </a:xfrm>
        </p:spPr>
        <p:txBody>
          <a:bodyPr>
            <a:normAutofit/>
          </a:bodyPr>
          <a:lstStyle/>
          <a:p>
            <a:r>
              <a:rPr lang="en-GB" dirty="0"/>
              <a:t>Grab project from </a:t>
            </a:r>
            <a:r>
              <a:rPr lang="en-GB" dirty="0" err="1"/>
              <a:t>github</a:t>
            </a:r>
            <a:endParaRPr lang="en-GB" dirty="0"/>
          </a:p>
          <a:p>
            <a:r>
              <a:rPr lang="en-GB" dirty="0"/>
              <a:t>Run a build of this every hour!</a:t>
            </a:r>
          </a:p>
        </p:txBody>
      </p:sp>
    </p:spTree>
    <p:extLst>
      <p:ext uri="{BB962C8B-B14F-4D97-AF65-F5344CB8AC3E}">
        <p14:creationId xmlns:p14="http://schemas.microsoft.com/office/powerpoint/2010/main" val="128659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5CFC7A-1C29-4A25-863C-AB69212CFB0B}"/>
              </a:ext>
            </a:extLst>
          </p:cNvPr>
          <p:cNvPicPr>
            <a:picLocks noChangeAspect="1"/>
          </p:cNvPicPr>
          <p:nvPr/>
        </p:nvPicPr>
        <p:blipFill rotWithShape="1">
          <a:blip r:embed="rId2"/>
          <a:srcRect l="19946" t="18946" r="22005" b="13685"/>
          <a:stretch/>
        </p:blipFill>
        <p:spPr>
          <a:xfrm>
            <a:off x="0" y="0"/>
            <a:ext cx="9233297" cy="6858000"/>
          </a:xfrm>
          <a:prstGeom prst="rect">
            <a:avLst/>
          </a:prstGeom>
        </p:spPr>
      </p:pic>
      <p:sp>
        <p:nvSpPr>
          <p:cNvPr id="5" name="Content Placeholder 2">
            <a:extLst>
              <a:ext uri="{FF2B5EF4-FFF2-40B4-BE49-F238E27FC236}">
                <a16:creationId xmlns:a16="http://schemas.microsoft.com/office/drawing/2014/main" id="{489DAD1D-C7F6-4A7E-B98B-F3D1D007914F}"/>
              </a:ext>
            </a:extLst>
          </p:cNvPr>
          <p:cNvSpPr>
            <a:spLocks noGrp="1"/>
          </p:cNvSpPr>
          <p:nvPr>
            <p:ph idx="1"/>
          </p:nvPr>
        </p:nvSpPr>
        <p:spPr>
          <a:xfrm>
            <a:off x="9233296" y="1355558"/>
            <a:ext cx="3061521" cy="5502442"/>
          </a:xfrm>
        </p:spPr>
        <p:txBody>
          <a:bodyPr>
            <a:normAutofit/>
          </a:bodyPr>
          <a:lstStyle/>
          <a:p>
            <a:r>
              <a:rPr lang="en-GB" dirty="0"/>
              <a:t>Maven build command</a:t>
            </a:r>
          </a:p>
          <a:p>
            <a:r>
              <a:rPr lang="en-GB" dirty="0" err="1"/>
              <a:t>Sonarqube</a:t>
            </a:r>
            <a:r>
              <a:rPr lang="en-GB" dirty="0"/>
              <a:t> to me and to you!</a:t>
            </a:r>
          </a:p>
        </p:txBody>
      </p:sp>
    </p:spTree>
    <p:extLst>
      <p:ext uri="{BB962C8B-B14F-4D97-AF65-F5344CB8AC3E}">
        <p14:creationId xmlns:p14="http://schemas.microsoft.com/office/powerpoint/2010/main" val="300050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B834-110B-46B4-8D1F-2DEB04019F7D}"/>
              </a:ext>
            </a:extLst>
          </p:cNvPr>
          <p:cNvSpPr>
            <a:spLocks noGrp="1"/>
          </p:cNvSpPr>
          <p:nvPr>
            <p:ph type="title"/>
          </p:nvPr>
        </p:nvSpPr>
        <p:spPr/>
        <p:txBody>
          <a:bodyPr/>
          <a:lstStyle/>
          <a:p>
            <a:r>
              <a:rPr lang="en-GB" dirty="0" err="1"/>
              <a:t>Sonarqube</a:t>
            </a:r>
            <a:endParaRPr lang="en-GB" dirty="0"/>
          </a:p>
        </p:txBody>
      </p:sp>
      <p:pic>
        <p:nvPicPr>
          <p:cNvPr id="4" name="Picture 3">
            <a:extLst>
              <a:ext uri="{FF2B5EF4-FFF2-40B4-BE49-F238E27FC236}">
                <a16:creationId xmlns:a16="http://schemas.microsoft.com/office/drawing/2014/main" id="{2F353409-36FA-4009-A6EB-C00E5B49ED56}"/>
              </a:ext>
            </a:extLst>
          </p:cNvPr>
          <p:cNvPicPr>
            <a:picLocks noChangeAspect="1"/>
          </p:cNvPicPr>
          <p:nvPr/>
        </p:nvPicPr>
        <p:blipFill rotWithShape="1">
          <a:blip r:embed="rId2"/>
          <a:srcRect l="27469" t="19473" r="10889" b="66492"/>
          <a:stretch/>
        </p:blipFill>
        <p:spPr>
          <a:xfrm>
            <a:off x="0" y="1213526"/>
            <a:ext cx="12067674" cy="1758498"/>
          </a:xfrm>
          <a:prstGeom prst="rect">
            <a:avLst/>
          </a:prstGeom>
        </p:spPr>
      </p:pic>
      <p:sp>
        <p:nvSpPr>
          <p:cNvPr id="5" name="Content Placeholder 2">
            <a:extLst>
              <a:ext uri="{FF2B5EF4-FFF2-40B4-BE49-F238E27FC236}">
                <a16:creationId xmlns:a16="http://schemas.microsoft.com/office/drawing/2014/main" id="{65E07755-3B40-47FC-A281-5587F40B42C5}"/>
              </a:ext>
            </a:extLst>
          </p:cNvPr>
          <p:cNvSpPr>
            <a:spLocks noGrp="1"/>
          </p:cNvSpPr>
          <p:nvPr>
            <p:ph idx="1"/>
          </p:nvPr>
        </p:nvSpPr>
        <p:spPr>
          <a:xfrm>
            <a:off x="0" y="2972024"/>
            <a:ext cx="12192000" cy="3809999"/>
          </a:xfrm>
        </p:spPr>
        <p:txBody>
          <a:bodyPr>
            <a:normAutofit/>
          </a:bodyPr>
          <a:lstStyle/>
          <a:p>
            <a:r>
              <a:rPr lang="en-GB" dirty="0"/>
              <a:t>Soak in the “Failed”, as that is the last that will ever been seen.</a:t>
            </a:r>
          </a:p>
          <a:p>
            <a:r>
              <a:rPr lang="en-GB" dirty="0"/>
              <a:t>Reason: a lot of my test cases fell over due to me not updating them as I went along, then things breaking last minute. Lesson learned. </a:t>
            </a:r>
          </a:p>
          <a:p>
            <a:r>
              <a:rPr lang="en-GB" dirty="0"/>
              <a:t>Why this occurred: While working, I started to rely on old style testing of “create actor, actor interact with system, examine result”. This was bad practice and I will not let this happen again. Test based development is still quite new to me but I understand how to do it much better after this project. Test coverage is low, due to me only testing core components. To improve on this I would test ALL get/set, as well as “moving parts methods”. Moving parts methods is a term I use for methods that in some way change/move forwards to program in some way, and like the moving parts in a machine, these are potential breaking points. A good test set up would have covered this, however I have learnt  from this. </a:t>
            </a:r>
          </a:p>
        </p:txBody>
      </p:sp>
    </p:spTree>
    <p:extLst>
      <p:ext uri="{BB962C8B-B14F-4D97-AF65-F5344CB8AC3E}">
        <p14:creationId xmlns:p14="http://schemas.microsoft.com/office/powerpoint/2010/main" val="1036974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162</TotalTime>
  <Words>822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(I)nventory (M)anagement (S)ystem</vt:lpstr>
      <vt:lpstr>Project Specification</vt:lpstr>
      <vt:lpstr>Initial plan </vt:lpstr>
      <vt:lpstr>System ERD</vt:lpstr>
      <vt:lpstr>My Journey as a Consultant</vt:lpstr>
      <vt:lpstr>Continuous integration</vt:lpstr>
      <vt:lpstr>PowerPoint Presentation</vt:lpstr>
      <vt:lpstr>PowerPoint Presentation</vt:lpstr>
      <vt:lpstr>Sonarqube</vt:lpstr>
      <vt:lpstr>The Fat Jar and the Nexus Repo</vt:lpstr>
      <vt:lpstr>The Github workflow</vt:lpstr>
      <vt:lpstr>A review </vt:lpstr>
      <vt:lpstr>A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BEAST</dc:creator>
  <cp:lastModifiedBy>BEAST</cp:lastModifiedBy>
  <cp:revision>13</cp:revision>
  <dcterms:created xsi:type="dcterms:W3CDTF">2020-04-20T12:46:05Z</dcterms:created>
  <dcterms:modified xsi:type="dcterms:W3CDTF">2020-04-20T15:28:21Z</dcterms:modified>
</cp:coreProperties>
</file>