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58" r:id="rId5"/>
    <p:sldId id="259" r:id="rId6"/>
    <p:sldId id="269" r:id="rId7"/>
    <p:sldId id="273" r:id="rId8"/>
    <p:sldId id="272" r:id="rId9"/>
    <p:sldId id="271" r:id="rId10"/>
    <p:sldId id="260" r:id="rId11"/>
    <p:sldId id="261" r:id="rId12"/>
    <p:sldId id="262" r:id="rId13"/>
    <p:sldId id="263"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60"/>
  </p:normalViewPr>
  <p:slideViewPr>
    <p:cSldViewPr snapToGrid="0">
      <p:cViewPr varScale="1">
        <p:scale>
          <a:sx n="98" d="100"/>
          <a:sy n="98"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8A3F-FB17-4D5B-88D5-8F48DE39BAB1}"/>
              </a:ext>
            </a:extLst>
          </p:cNvPr>
          <p:cNvSpPr>
            <a:spLocks noGrp="1"/>
          </p:cNvSpPr>
          <p:nvPr>
            <p:ph type="ctrTitle"/>
          </p:nvPr>
        </p:nvSpPr>
        <p:spPr/>
        <p:txBody>
          <a:bodyPr/>
          <a:lstStyle/>
          <a:p>
            <a:r>
              <a:rPr lang="en-GB" dirty="0"/>
              <a:t>PRO TEAMS</a:t>
            </a:r>
          </a:p>
        </p:txBody>
      </p:sp>
      <p:sp>
        <p:nvSpPr>
          <p:cNvPr id="3" name="Subtitle 2">
            <a:extLst>
              <a:ext uri="{FF2B5EF4-FFF2-40B4-BE49-F238E27FC236}">
                <a16:creationId xmlns:a16="http://schemas.microsoft.com/office/drawing/2014/main" id="{3B55E89F-64EE-448E-8074-D58977E7AA53}"/>
              </a:ext>
            </a:extLst>
          </p:cNvPr>
          <p:cNvSpPr>
            <a:spLocks noGrp="1"/>
          </p:cNvSpPr>
          <p:nvPr>
            <p:ph type="subTitle" idx="1"/>
          </p:nvPr>
        </p:nvSpPr>
        <p:spPr/>
        <p:txBody>
          <a:bodyPr/>
          <a:lstStyle/>
          <a:p>
            <a:r>
              <a:rPr lang="en-GB" dirty="0"/>
              <a:t>By Matthew </a:t>
            </a:r>
            <a:r>
              <a:rPr lang="en-GB" dirty="0" err="1"/>
              <a:t>burt</a:t>
            </a:r>
            <a:endParaRPr lang="en-GB" dirty="0"/>
          </a:p>
        </p:txBody>
      </p:sp>
    </p:spTree>
    <p:extLst>
      <p:ext uri="{BB962C8B-B14F-4D97-AF65-F5344CB8AC3E}">
        <p14:creationId xmlns:p14="http://schemas.microsoft.com/office/powerpoint/2010/main" val="796269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B274-1EEA-4884-A111-B4D301AE4F30}"/>
              </a:ext>
            </a:extLst>
          </p:cNvPr>
          <p:cNvSpPr>
            <a:spLocks noGrp="1"/>
          </p:cNvSpPr>
          <p:nvPr>
            <p:ph type="title"/>
          </p:nvPr>
        </p:nvSpPr>
        <p:spPr>
          <a:xfrm>
            <a:off x="650669" y="629266"/>
            <a:ext cx="3330328" cy="1641986"/>
          </a:xfrm>
        </p:spPr>
        <p:txBody>
          <a:bodyPr>
            <a:normAutofit/>
          </a:bodyPr>
          <a:lstStyle/>
          <a:p>
            <a:pPr>
              <a:lnSpc>
                <a:spcPct val="90000"/>
              </a:lnSpc>
            </a:pPr>
            <a:r>
              <a:rPr lang="en-GB" sz="3600"/>
              <a:t>My Journey as a Consultant</a:t>
            </a:r>
          </a:p>
        </p:txBody>
      </p:sp>
      <p:pic>
        <p:nvPicPr>
          <p:cNvPr id="6" name="Picture 5" descr="A person standing in front of a mountain&#10;&#10;Description automatically generated">
            <a:extLst>
              <a:ext uri="{FF2B5EF4-FFF2-40B4-BE49-F238E27FC236}">
                <a16:creationId xmlns:a16="http://schemas.microsoft.com/office/drawing/2014/main" id="{23E39426-DF2A-4A6E-9AA2-1D610BFEE2A8}"/>
              </a:ext>
            </a:extLst>
          </p:cNvPr>
          <p:cNvPicPr>
            <a:picLocks noChangeAspect="1"/>
          </p:cNvPicPr>
          <p:nvPr/>
        </p:nvPicPr>
        <p:blipFill rotWithShape="1">
          <a:blip r:embed="rId3"/>
          <a:srcRect l="12021" r="22387"/>
          <a:stretch/>
        </p:blipFill>
        <p:spPr>
          <a:xfrm>
            <a:off x="4634680" y="10"/>
            <a:ext cx="7560130" cy="6857990"/>
          </a:xfrm>
          <a:prstGeom prst="rect">
            <a:avLst/>
          </a:prstGeom>
        </p:spPr>
      </p:pic>
      <p:sp>
        <p:nvSpPr>
          <p:cNvPr id="17" name="Rectangle 16">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659FA00-CC77-4007-B15B-8D947878E9E7}"/>
              </a:ext>
            </a:extLst>
          </p:cNvPr>
          <p:cNvSpPr>
            <a:spLocks noGrp="1"/>
          </p:cNvSpPr>
          <p:nvPr>
            <p:ph idx="1"/>
          </p:nvPr>
        </p:nvSpPr>
        <p:spPr>
          <a:xfrm>
            <a:off x="650669" y="2438400"/>
            <a:ext cx="3330328" cy="3809999"/>
          </a:xfrm>
        </p:spPr>
        <p:txBody>
          <a:bodyPr>
            <a:normAutofit/>
          </a:bodyPr>
          <a:lstStyle/>
          <a:p>
            <a:pPr>
              <a:lnSpc>
                <a:spcPct val="90000"/>
              </a:lnSpc>
            </a:pPr>
            <a:r>
              <a:rPr lang="en-GB" sz="1900" dirty="0"/>
              <a:t>Done my second assignment as of now</a:t>
            </a:r>
          </a:p>
          <a:p>
            <a:pPr>
              <a:lnSpc>
                <a:spcPct val="90000"/>
              </a:lnSpc>
            </a:pPr>
            <a:r>
              <a:rPr lang="en-GB" sz="1900" dirty="0"/>
              <a:t>Learnt how to use Spring, set up API calls, build a front end, and how to test my work better. </a:t>
            </a:r>
          </a:p>
          <a:p>
            <a:pPr>
              <a:lnSpc>
                <a:spcPct val="90000"/>
              </a:lnSpc>
            </a:pPr>
            <a:r>
              <a:rPr lang="en-GB" sz="1900" dirty="0"/>
              <a:t>Learnt how to use selenium testing, which, if I had a second opportunity with a working front end, I would use. Heavily. </a:t>
            </a:r>
          </a:p>
          <a:p>
            <a:pPr>
              <a:lnSpc>
                <a:spcPct val="90000"/>
              </a:lnSpc>
            </a:pPr>
            <a:endParaRPr lang="en-GB" sz="1900" dirty="0"/>
          </a:p>
        </p:txBody>
      </p:sp>
    </p:spTree>
    <p:extLst>
      <p:ext uri="{BB962C8B-B14F-4D97-AF65-F5344CB8AC3E}">
        <p14:creationId xmlns:p14="http://schemas.microsoft.com/office/powerpoint/2010/main" val="3980972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88CF-B2AC-468C-9C4A-FAAA29B80900}"/>
              </a:ext>
            </a:extLst>
          </p:cNvPr>
          <p:cNvSpPr>
            <a:spLocks noGrp="1"/>
          </p:cNvSpPr>
          <p:nvPr>
            <p:ph type="title"/>
          </p:nvPr>
        </p:nvSpPr>
        <p:spPr/>
        <p:txBody>
          <a:bodyPr/>
          <a:lstStyle/>
          <a:p>
            <a:r>
              <a:rPr lang="en-GB" dirty="0"/>
              <a:t>Continuous integration</a:t>
            </a:r>
          </a:p>
        </p:txBody>
      </p:sp>
      <p:sp>
        <p:nvSpPr>
          <p:cNvPr id="3" name="Content Placeholder 2">
            <a:extLst>
              <a:ext uri="{FF2B5EF4-FFF2-40B4-BE49-F238E27FC236}">
                <a16:creationId xmlns:a16="http://schemas.microsoft.com/office/drawing/2014/main" id="{A8C1939A-00AF-4948-B772-93A1E217D9C9}"/>
              </a:ext>
            </a:extLst>
          </p:cNvPr>
          <p:cNvSpPr>
            <a:spLocks noGrp="1"/>
          </p:cNvSpPr>
          <p:nvPr>
            <p:ph idx="1"/>
          </p:nvPr>
        </p:nvSpPr>
        <p:spPr/>
        <p:txBody>
          <a:bodyPr/>
          <a:lstStyle/>
          <a:p>
            <a:r>
              <a:rPr lang="en-GB" dirty="0"/>
              <a:t>Core component of a good CI pipeline is </a:t>
            </a:r>
            <a:r>
              <a:rPr lang="en-GB" dirty="0" err="1"/>
              <a:t>contiunuous</a:t>
            </a:r>
            <a:r>
              <a:rPr lang="en-GB" dirty="0"/>
              <a:t> integration! Setting up the integration of all components of the project build/deployment phase saves dev time by the bucketload!</a:t>
            </a:r>
          </a:p>
          <a:p>
            <a:endParaRPr lang="en-GB" dirty="0"/>
          </a:p>
          <a:p>
            <a:r>
              <a:rPr lang="en-GB" dirty="0"/>
              <a:t>This projects CI PIPELINE had major issues for me, due to no access to SonarQube, and no GCP database, due to running out of google credit. </a:t>
            </a:r>
          </a:p>
        </p:txBody>
      </p:sp>
    </p:spTree>
    <p:extLst>
      <p:ext uri="{BB962C8B-B14F-4D97-AF65-F5344CB8AC3E}">
        <p14:creationId xmlns:p14="http://schemas.microsoft.com/office/powerpoint/2010/main" val="660272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2">
            <a:extLst>
              <a:ext uri="{FF2B5EF4-FFF2-40B4-BE49-F238E27FC236}">
                <a16:creationId xmlns:a16="http://schemas.microsoft.com/office/drawing/2014/main" id="{09CCF505-7E6D-4DE5-91BA-DDA19E96AC35}"/>
              </a:ext>
            </a:extLst>
          </p:cNvPr>
          <p:cNvSpPr>
            <a:spLocks noGrp="1"/>
          </p:cNvSpPr>
          <p:nvPr>
            <p:ph idx="1"/>
          </p:nvPr>
        </p:nvSpPr>
        <p:spPr>
          <a:xfrm>
            <a:off x="233154" y="753979"/>
            <a:ext cx="3330328" cy="3809999"/>
          </a:xfrm>
        </p:spPr>
        <p:txBody>
          <a:bodyPr>
            <a:normAutofit/>
          </a:bodyPr>
          <a:lstStyle/>
          <a:p>
            <a:r>
              <a:rPr lang="en-GB" dirty="0"/>
              <a:t>Grab project from </a:t>
            </a:r>
            <a:r>
              <a:rPr lang="en-GB" dirty="0" err="1"/>
              <a:t>github</a:t>
            </a:r>
            <a:r>
              <a:rPr lang="en-GB" dirty="0"/>
              <a:t> and give the CI a description! </a:t>
            </a:r>
          </a:p>
        </p:txBody>
      </p:sp>
      <p:pic>
        <p:nvPicPr>
          <p:cNvPr id="2" name="Picture 1">
            <a:extLst>
              <a:ext uri="{FF2B5EF4-FFF2-40B4-BE49-F238E27FC236}">
                <a16:creationId xmlns:a16="http://schemas.microsoft.com/office/drawing/2014/main" id="{D79C660A-9477-49C3-8D62-A62A8407E883}"/>
              </a:ext>
            </a:extLst>
          </p:cNvPr>
          <p:cNvPicPr>
            <a:picLocks noChangeAspect="1"/>
          </p:cNvPicPr>
          <p:nvPr/>
        </p:nvPicPr>
        <p:blipFill rotWithShape="1">
          <a:blip r:embed="rId3"/>
          <a:srcRect l="20395" t="16666" r="20770" b="9474"/>
          <a:stretch/>
        </p:blipFill>
        <p:spPr>
          <a:xfrm>
            <a:off x="3720616" y="132347"/>
            <a:ext cx="8371121" cy="6725653"/>
          </a:xfrm>
          <a:prstGeom prst="rect">
            <a:avLst/>
          </a:prstGeom>
        </p:spPr>
      </p:pic>
    </p:spTree>
    <p:extLst>
      <p:ext uri="{BB962C8B-B14F-4D97-AF65-F5344CB8AC3E}">
        <p14:creationId xmlns:p14="http://schemas.microsoft.com/office/powerpoint/2010/main" val="128659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5CFC7A-1C29-4A25-863C-AB69212CFB0B}"/>
              </a:ext>
            </a:extLst>
          </p:cNvPr>
          <p:cNvPicPr>
            <a:picLocks noChangeAspect="1"/>
          </p:cNvPicPr>
          <p:nvPr/>
        </p:nvPicPr>
        <p:blipFill rotWithShape="1">
          <a:blip r:embed="rId2"/>
          <a:srcRect l="19946" t="18946" r="22005" b="52806"/>
          <a:stretch/>
        </p:blipFill>
        <p:spPr>
          <a:xfrm>
            <a:off x="0" y="0"/>
            <a:ext cx="9233297" cy="2875547"/>
          </a:xfrm>
          <a:prstGeom prst="rect">
            <a:avLst/>
          </a:prstGeom>
        </p:spPr>
      </p:pic>
      <p:sp>
        <p:nvSpPr>
          <p:cNvPr id="5" name="Content Placeholder 2">
            <a:extLst>
              <a:ext uri="{FF2B5EF4-FFF2-40B4-BE49-F238E27FC236}">
                <a16:creationId xmlns:a16="http://schemas.microsoft.com/office/drawing/2014/main" id="{489DAD1D-C7F6-4A7E-B98B-F3D1D007914F}"/>
              </a:ext>
            </a:extLst>
          </p:cNvPr>
          <p:cNvSpPr>
            <a:spLocks noGrp="1"/>
          </p:cNvSpPr>
          <p:nvPr>
            <p:ph idx="1"/>
          </p:nvPr>
        </p:nvSpPr>
        <p:spPr>
          <a:xfrm>
            <a:off x="0" y="3076073"/>
            <a:ext cx="12296274" cy="5502442"/>
          </a:xfrm>
        </p:spPr>
        <p:txBody>
          <a:bodyPr>
            <a:normAutofit/>
          </a:bodyPr>
          <a:lstStyle/>
          <a:p>
            <a:r>
              <a:rPr lang="en-GB" dirty="0"/>
              <a:t>Maven build command</a:t>
            </a:r>
          </a:p>
          <a:p>
            <a:r>
              <a:rPr lang="en-GB" dirty="0"/>
              <a:t>This is pretty much the current CI pipeline due to Nexus being weird and no SonarQube due to google credit </a:t>
            </a:r>
          </a:p>
          <a:p>
            <a:r>
              <a:rPr lang="en-GB" dirty="0"/>
              <a:t>Worth mentioning that the deployment of this kind of application uses is WAR format and called to run by another program!</a:t>
            </a:r>
          </a:p>
        </p:txBody>
      </p:sp>
    </p:spTree>
    <p:extLst>
      <p:ext uri="{BB962C8B-B14F-4D97-AF65-F5344CB8AC3E}">
        <p14:creationId xmlns:p14="http://schemas.microsoft.com/office/powerpoint/2010/main" val="3000509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5BAE-FB5C-4E39-9742-CF8FF24282B3}"/>
              </a:ext>
            </a:extLst>
          </p:cNvPr>
          <p:cNvSpPr>
            <a:spLocks noGrp="1"/>
          </p:cNvSpPr>
          <p:nvPr>
            <p:ph type="title"/>
          </p:nvPr>
        </p:nvSpPr>
        <p:spPr/>
        <p:txBody>
          <a:bodyPr/>
          <a:lstStyle/>
          <a:p>
            <a:r>
              <a:rPr lang="en-GB" dirty="0"/>
              <a:t>The </a:t>
            </a:r>
            <a:r>
              <a:rPr lang="en-GB" dirty="0" err="1"/>
              <a:t>Github</a:t>
            </a:r>
            <a:r>
              <a:rPr lang="en-GB" dirty="0"/>
              <a:t> workflow</a:t>
            </a:r>
          </a:p>
        </p:txBody>
      </p:sp>
      <p:pic>
        <p:nvPicPr>
          <p:cNvPr id="5" name="Picture 4">
            <a:extLst>
              <a:ext uri="{FF2B5EF4-FFF2-40B4-BE49-F238E27FC236}">
                <a16:creationId xmlns:a16="http://schemas.microsoft.com/office/drawing/2014/main" id="{87B03847-E689-4DA7-BB5B-246EE314EE23}"/>
              </a:ext>
            </a:extLst>
          </p:cNvPr>
          <p:cNvPicPr>
            <a:picLocks noChangeAspect="1"/>
          </p:cNvPicPr>
          <p:nvPr/>
        </p:nvPicPr>
        <p:blipFill rotWithShape="1">
          <a:blip r:embed="rId2"/>
          <a:srcRect l="27918" t="40527" r="7633" b="25263"/>
          <a:stretch/>
        </p:blipFill>
        <p:spPr>
          <a:xfrm>
            <a:off x="252663" y="1082842"/>
            <a:ext cx="6906127" cy="2346158"/>
          </a:xfrm>
          <a:prstGeom prst="rect">
            <a:avLst/>
          </a:prstGeom>
        </p:spPr>
      </p:pic>
      <p:sp>
        <p:nvSpPr>
          <p:cNvPr id="6" name="Content Placeholder 2">
            <a:extLst>
              <a:ext uri="{FF2B5EF4-FFF2-40B4-BE49-F238E27FC236}">
                <a16:creationId xmlns:a16="http://schemas.microsoft.com/office/drawing/2014/main" id="{C1C4C203-62E9-4641-B609-0098C83BF067}"/>
              </a:ext>
            </a:extLst>
          </p:cNvPr>
          <p:cNvSpPr>
            <a:spLocks noGrp="1"/>
          </p:cNvSpPr>
          <p:nvPr>
            <p:ph idx="1"/>
          </p:nvPr>
        </p:nvSpPr>
        <p:spPr>
          <a:xfrm>
            <a:off x="-52137" y="3654061"/>
            <a:ext cx="12296274" cy="5502442"/>
          </a:xfrm>
        </p:spPr>
        <p:txBody>
          <a:bodyPr>
            <a:normAutofit/>
          </a:bodyPr>
          <a:lstStyle/>
          <a:p>
            <a:r>
              <a:rPr lang="en-GB" dirty="0"/>
              <a:t>See how </a:t>
            </a:r>
            <a:r>
              <a:rPr lang="en-GB" dirty="0" err="1"/>
              <a:t>theres</a:t>
            </a:r>
            <a:r>
              <a:rPr lang="en-GB" dirty="0"/>
              <a:t> one line? I merged before creating this slide. Probably shouldn’t have but it is what it is. So, we have one long line, and you can see the points in time where branches were merged back into master! Usual model was used, a master branch, dev branch then features off the dev. Sadly, due to this being the second attempt on the project, the sheer length of time spent is not shown fully here. </a:t>
            </a:r>
          </a:p>
        </p:txBody>
      </p:sp>
    </p:spTree>
    <p:extLst>
      <p:ext uri="{BB962C8B-B14F-4D97-AF65-F5344CB8AC3E}">
        <p14:creationId xmlns:p14="http://schemas.microsoft.com/office/powerpoint/2010/main" val="1723618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F304-6AFB-43DA-A52D-9653C87A49AC}"/>
              </a:ext>
            </a:extLst>
          </p:cNvPr>
          <p:cNvSpPr>
            <a:spLocks noGrp="1"/>
          </p:cNvSpPr>
          <p:nvPr>
            <p:ph type="title"/>
          </p:nvPr>
        </p:nvSpPr>
        <p:spPr/>
        <p:txBody>
          <a:bodyPr/>
          <a:lstStyle/>
          <a:p>
            <a:r>
              <a:rPr lang="en-GB" dirty="0"/>
              <a:t>A review </a:t>
            </a:r>
          </a:p>
        </p:txBody>
      </p:sp>
      <p:sp>
        <p:nvSpPr>
          <p:cNvPr id="3" name="Content Placeholder 2">
            <a:extLst>
              <a:ext uri="{FF2B5EF4-FFF2-40B4-BE49-F238E27FC236}">
                <a16:creationId xmlns:a16="http://schemas.microsoft.com/office/drawing/2014/main" id="{1E393CEB-055C-49C4-A2C3-96482E7C5230}"/>
              </a:ext>
            </a:extLst>
          </p:cNvPr>
          <p:cNvSpPr>
            <a:spLocks noGrp="1"/>
          </p:cNvSpPr>
          <p:nvPr>
            <p:ph idx="1"/>
          </p:nvPr>
        </p:nvSpPr>
        <p:spPr>
          <a:xfrm>
            <a:off x="0" y="1270746"/>
            <a:ext cx="7014411" cy="5454906"/>
          </a:xfrm>
        </p:spPr>
        <p:txBody>
          <a:bodyPr/>
          <a:lstStyle/>
          <a:p>
            <a:r>
              <a:rPr lang="en-GB" dirty="0"/>
              <a:t>Overall, I learnt a lot from this project!</a:t>
            </a:r>
          </a:p>
          <a:p>
            <a:r>
              <a:rPr lang="en-GB" dirty="0"/>
              <a:t>Also found much more to improve on!</a:t>
            </a:r>
          </a:p>
          <a:p>
            <a:r>
              <a:rPr lang="en-GB" dirty="0"/>
              <a:t>Things to take note of: my testing coverage from this project and my last project</a:t>
            </a:r>
          </a:p>
        </p:txBody>
      </p:sp>
    </p:spTree>
    <p:extLst>
      <p:ext uri="{BB962C8B-B14F-4D97-AF65-F5344CB8AC3E}">
        <p14:creationId xmlns:p14="http://schemas.microsoft.com/office/powerpoint/2010/main" val="792338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40DF-9F12-4F04-B503-F2F96CADA603}"/>
              </a:ext>
            </a:extLst>
          </p:cNvPr>
          <p:cNvSpPr>
            <a:spLocks noGrp="1"/>
          </p:cNvSpPr>
          <p:nvPr>
            <p:ph type="title"/>
          </p:nvPr>
        </p:nvSpPr>
        <p:spPr/>
        <p:txBody>
          <a:bodyPr/>
          <a:lstStyle/>
          <a:p>
            <a:r>
              <a:rPr lang="en-GB" dirty="0"/>
              <a:t>A retrospective</a:t>
            </a:r>
          </a:p>
        </p:txBody>
      </p:sp>
      <p:sp>
        <p:nvSpPr>
          <p:cNvPr id="3" name="Content Placeholder 2">
            <a:extLst>
              <a:ext uri="{FF2B5EF4-FFF2-40B4-BE49-F238E27FC236}">
                <a16:creationId xmlns:a16="http://schemas.microsoft.com/office/drawing/2014/main" id="{2CE93EFA-2ED6-453D-B4BC-EFF21A361AB7}"/>
              </a:ext>
            </a:extLst>
          </p:cNvPr>
          <p:cNvSpPr>
            <a:spLocks noGrp="1"/>
          </p:cNvSpPr>
          <p:nvPr>
            <p:ph idx="1"/>
          </p:nvPr>
        </p:nvSpPr>
        <p:spPr>
          <a:xfrm>
            <a:off x="333864" y="1331259"/>
            <a:ext cx="3614603" cy="4195481"/>
          </a:xfrm>
        </p:spPr>
        <p:txBody>
          <a:bodyPr>
            <a:normAutofit/>
          </a:bodyPr>
          <a:lstStyle/>
          <a:p>
            <a:r>
              <a:rPr lang="en-GB" dirty="0"/>
              <a:t>Things I could improve on:</a:t>
            </a:r>
          </a:p>
          <a:p>
            <a:pPr>
              <a:buFontTx/>
              <a:buChar char="-"/>
            </a:pPr>
            <a:r>
              <a:rPr lang="en-GB" dirty="0"/>
              <a:t>Handle stress better when the project collapses! </a:t>
            </a:r>
          </a:p>
        </p:txBody>
      </p:sp>
      <p:sp>
        <p:nvSpPr>
          <p:cNvPr id="4" name="Content Placeholder 2">
            <a:extLst>
              <a:ext uri="{FF2B5EF4-FFF2-40B4-BE49-F238E27FC236}">
                <a16:creationId xmlns:a16="http://schemas.microsoft.com/office/drawing/2014/main" id="{E35A468E-3337-4335-8304-725CAB2C3CC7}"/>
              </a:ext>
            </a:extLst>
          </p:cNvPr>
          <p:cNvSpPr txBox="1">
            <a:spLocks/>
          </p:cNvSpPr>
          <p:nvPr/>
        </p:nvSpPr>
        <p:spPr>
          <a:xfrm>
            <a:off x="3636157" y="1331259"/>
            <a:ext cx="3614603" cy="419548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a:t>Features on the project:</a:t>
            </a:r>
          </a:p>
          <a:p>
            <a:pPr>
              <a:buFontTx/>
              <a:buChar char="-"/>
            </a:pPr>
            <a:r>
              <a:rPr lang="en-GB" dirty="0"/>
              <a:t>Basic </a:t>
            </a:r>
            <a:r>
              <a:rPr lang="en-GB" dirty="0" err="1"/>
              <a:t>basic</a:t>
            </a:r>
            <a:r>
              <a:rPr lang="en-GB" dirty="0"/>
              <a:t> front end features, create of both types, to prove back end touched by front end</a:t>
            </a:r>
          </a:p>
          <a:p>
            <a:pPr>
              <a:buFontTx/>
              <a:buChar char="-"/>
            </a:pPr>
            <a:r>
              <a:rPr lang="en-GB" dirty="0"/>
              <a:t>Mostly working back end!</a:t>
            </a:r>
          </a:p>
          <a:p>
            <a:pPr>
              <a:buFontTx/>
              <a:buChar char="-"/>
            </a:pPr>
            <a:r>
              <a:rPr lang="en-GB" dirty="0"/>
              <a:t>High test coverage (compared to before </a:t>
            </a:r>
            <a:r>
              <a:rPr lang="en-GB" dirty="0">
                <a:sym typeface="Wingdings" panose="05000000000000000000" pitchFamily="2" charset="2"/>
              </a:rPr>
              <a:t> ) </a:t>
            </a:r>
            <a:endParaRPr lang="en-GB" dirty="0"/>
          </a:p>
          <a:p>
            <a:pPr>
              <a:buFontTx/>
              <a:buChar char="-"/>
            </a:pPr>
            <a:r>
              <a:rPr lang="en-GB" dirty="0"/>
              <a:t> </a:t>
            </a:r>
          </a:p>
        </p:txBody>
      </p:sp>
      <p:sp>
        <p:nvSpPr>
          <p:cNvPr id="5" name="Content Placeholder 2">
            <a:extLst>
              <a:ext uri="{FF2B5EF4-FFF2-40B4-BE49-F238E27FC236}">
                <a16:creationId xmlns:a16="http://schemas.microsoft.com/office/drawing/2014/main" id="{9427E266-0A99-4BB4-B60F-2B7F7CB8934F}"/>
              </a:ext>
            </a:extLst>
          </p:cNvPr>
          <p:cNvSpPr txBox="1">
            <a:spLocks/>
          </p:cNvSpPr>
          <p:nvPr/>
        </p:nvSpPr>
        <p:spPr>
          <a:xfrm>
            <a:off x="7590536" y="1331258"/>
            <a:ext cx="3614603" cy="419548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a:t>Future features</a:t>
            </a:r>
          </a:p>
          <a:p>
            <a:pPr>
              <a:buFontTx/>
              <a:buChar char="-"/>
            </a:pPr>
            <a:r>
              <a:rPr lang="en-GB" dirty="0"/>
              <a:t>Fully implemented front end, using pure CSS/</a:t>
            </a:r>
            <a:r>
              <a:rPr lang="en-GB" dirty="0" err="1"/>
              <a:t>css</a:t>
            </a:r>
            <a:r>
              <a:rPr lang="en-GB" dirty="0"/>
              <a:t>/html/</a:t>
            </a:r>
            <a:r>
              <a:rPr lang="en-GB" dirty="0" err="1"/>
              <a:t>jscript</a:t>
            </a:r>
            <a:endParaRPr lang="en-GB" dirty="0"/>
          </a:p>
          <a:p>
            <a:pPr>
              <a:buFontTx/>
              <a:buChar char="-"/>
            </a:pPr>
            <a:r>
              <a:rPr lang="en-GB" dirty="0"/>
              <a:t>Fix problematic update methods</a:t>
            </a:r>
          </a:p>
          <a:p>
            <a:pPr>
              <a:buFontTx/>
              <a:buChar char="-"/>
            </a:pPr>
            <a:r>
              <a:rPr lang="en-GB" dirty="0"/>
              <a:t>Once previous step finished, test.</a:t>
            </a:r>
          </a:p>
          <a:p>
            <a:pPr>
              <a:buFontTx/>
              <a:buChar char="-"/>
            </a:pPr>
            <a:r>
              <a:rPr lang="en-GB" dirty="0"/>
              <a:t> Then finally, implement more! A user log in system using SHA to encrypt log in information as it enters table, so table owners can’t browse users passwords, as that would be really </a:t>
            </a:r>
            <a:r>
              <a:rPr lang="en-GB" dirty="0" err="1"/>
              <a:t>really</a:t>
            </a:r>
            <a:r>
              <a:rPr lang="en-GB" dirty="0"/>
              <a:t> </a:t>
            </a:r>
            <a:r>
              <a:rPr lang="en-GB" dirty="0" err="1"/>
              <a:t>really</a:t>
            </a:r>
            <a:r>
              <a:rPr lang="en-GB" dirty="0"/>
              <a:t> </a:t>
            </a:r>
            <a:r>
              <a:rPr lang="en-GB" dirty="0" err="1"/>
              <a:t>really</a:t>
            </a:r>
            <a:r>
              <a:rPr lang="en-GB" dirty="0"/>
              <a:t> sketchy! </a:t>
            </a:r>
          </a:p>
        </p:txBody>
      </p:sp>
    </p:spTree>
    <p:extLst>
      <p:ext uri="{BB962C8B-B14F-4D97-AF65-F5344CB8AC3E}">
        <p14:creationId xmlns:p14="http://schemas.microsoft.com/office/powerpoint/2010/main" val="85462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94D1-E68E-4560-A4BC-D81921196D0B}"/>
              </a:ext>
            </a:extLst>
          </p:cNvPr>
          <p:cNvSpPr>
            <a:spLocks noGrp="1"/>
          </p:cNvSpPr>
          <p:nvPr>
            <p:ph type="title"/>
          </p:nvPr>
        </p:nvSpPr>
        <p:spPr/>
        <p:txBody>
          <a:bodyPr/>
          <a:lstStyle/>
          <a:p>
            <a:r>
              <a:rPr lang="en-GB" dirty="0"/>
              <a:t>Project Specification</a:t>
            </a:r>
          </a:p>
        </p:txBody>
      </p:sp>
      <p:sp>
        <p:nvSpPr>
          <p:cNvPr id="3" name="Content Placeholder 2">
            <a:extLst>
              <a:ext uri="{FF2B5EF4-FFF2-40B4-BE49-F238E27FC236}">
                <a16:creationId xmlns:a16="http://schemas.microsoft.com/office/drawing/2014/main" id="{916A31AF-7F90-49B7-AC63-69382B04FD46}"/>
              </a:ext>
            </a:extLst>
          </p:cNvPr>
          <p:cNvSpPr>
            <a:spLocks noGrp="1"/>
          </p:cNvSpPr>
          <p:nvPr>
            <p:ph idx="1"/>
          </p:nvPr>
        </p:nvSpPr>
        <p:spPr/>
        <p:txBody>
          <a:bodyPr/>
          <a:lstStyle/>
          <a:p>
            <a:r>
              <a:rPr lang="en-GB" dirty="0"/>
              <a:t>This project is a hobby-</a:t>
            </a:r>
            <a:r>
              <a:rPr lang="en-GB" dirty="0" err="1"/>
              <a:t>esque</a:t>
            </a:r>
            <a:r>
              <a:rPr lang="en-GB" dirty="0"/>
              <a:t> project of producing a back end, front end and database for holding information passed from front to back</a:t>
            </a:r>
          </a:p>
          <a:p>
            <a:r>
              <a:rPr lang="en-GB" dirty="0"/>
              <a:t>This project uses a mixture of technologies and languages. For the front end, HTML/CSS/JSCRIPT and the back end is written in Java using SPRING</a:t>
            </a:r>
          </a:p>
        </p:txBody>
      </p:sp>
      <p:pic>
        <p:nvPicPr>
          <p:cNvPr id="5" name="Picture 4">
            <a:extLst>
              <a:ext uri="{FF2B5EF4-FFF2-40B4-BE49-F238E27FC236}">
                <a16:creationId xmlns:a16="http://schemas.microsoft.com/office/drawing/2014/main" id="{B501032E-B645-45AF-82E7-89297D9D27EA}"/>
              </a:ext>
            </a:extLst>
          </p:cNvPr>
          <p:cNvPicPr>
            <a:picLocks noChangeAspect="1"/>
          </p:cNvPicPr>
          <p:nvPr/>
        </p:nvPicPr>
        <p:blipFill rotWithShape="1">
          <a:blip r:embed="rId2"/>
          <a:srcRect l="1870" t="40877" r="53780" b="45088"/>
          <a:stretch/>
        </p:blipFill>
        <p:spPr>
          <a:xfrm>
            <a:off x="0" y="5883442"/>
            <a:ext cx="4752475" cy="962526"/>
          </a:xfrm>
          <a:prstGeom prst="rect">
            <a:avLst/>
          </a:prstGeom>
        </p:spPr>
      </p:pic>
    </p:spTree>
    <p:extLst>
      <p:ext uri="{BB962C8B-B14F-4D97-AF65-F5344CB8AC3E}">
        <p14:creationId xmlns:p14="http://schemas.microsoft.com/office/powerpoint/2010/main" val="167676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85AE-A2D1-42F2-9F1A-D6AD299B47B5}"/>
              </a:ext>
            </a:extLst>
          </p:cNvPr>
          <p:cNvSpPr>
            <a:spLocks noGrp="1"/>
          </p:cNvSpPr>
          <p:nvPr>
            <p:ph type="title"/>
          </p:nvPr>
        </p:nvSpPr>
        <p:spPr/>
        <p:txBody>
          <a:bodyPr/>
          <a:lstStyle/>
          <a:p>
            <a:r>
              <a:rPr lang="en-GB" dirty="0"/>
              <a:t>Risk Assessment</a:t>
            </a:r>
          </a:p>
        </p:txBody>
      </p:sp>
    </p:spTree>
    <p:extLst>
      <p:ext uri="{BB962C8B-B14F-4D97-AF65-F5344CB8AC3E}">
        <p14:creationId xmlns:p14="http://schemas.microsoft.com/office/powerpoint/2010/main" val="269786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FAAD4-03EB-4BFD-8F52-333F287F73AE}"/>
              </a:ext>
            </a:extLst>
          </p:cNvPr>
          <p:cNvSpPr>
            <a:spLocks noGrp="1"/>
          </p:cNvSpPr>
          <p:nvPr>
            <p:ph type="title"/>
          </p:nvPr>
        </p:nvSpPr>
        <p:spPr>
          <a:xfrm>
            <a:off x="648931" y="629266"/>
            <a:ext cx="4166510" cy="1622321"/>
          </a:xfrm>
        </p:spPr>
        <p:txBody>
          <a:bodyPr>
            <a:normAutofit/>
          </a:bodyPr>
          <a:lstStyle/>
          <a:p>
            <a:r>
              <a:rPr lang="en-GB">
                <a:solidFill>
                  <a:srgbClr val="EBEBEB"/>
                </a:solidFill>
              </a:rPr>
              <a:t>Initial plan	</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2">
            <a:extLst>
              <a:ext uri="{FF2B5EF4-FFF2-40B4-BE49-F238E27FC236}">
                <a16:creationId xmlns:a16="http://schemas.microsoft.com/office/drawing/2014/main" id="{5DC9E35D-34F9-4A5E-A848-E936678C3F90}"/>
              </a:ext>
            </a:extLst>
          </p:cNvPr>
          <p:cNvSpPr>
            <a:spLocks noGrp="1"/>
          </p:cNvSpPr>
          <p:nvPr>
            <p:ph idx="1"/>
          </p:nvPr>
        </p:nvSpPr>
        <p:spPr>
          <a:xfrm>
            <a:off x="307156" y="1854820"/>
            <a:ext cx="4166509" cy="3785419"/>
          </a:xfrm>
        </p:spPr>
        <p:txBody>
          <a:bodyPr>
            <a:normAutofit/>
          </a:bodyPr>
          <a:lstStyle/>
          <a:p>
            <a:r>
              <a:rPr lang="en-GB" dirty="0">
                <a:solidFill>
                  <a:srgbClr val="EBEBEB"/>
                </a:solidFill>
              </a:rPr>
              <a:t>The initial workflow of this project, was to first get back end functionality, then connect to the cloud, and implement a front end to access the cloud. </a:t>
            </a:r>
          </a:p>
        </p:txBody>
      </p:sp>
      <p:pic>
        <p:nvPicPr>
          <p:cNvPr id="6" name="Picture 5">
            <a:extLst>
              <a:ext uri="{FF2B5EF4-FFF2-40B4-BE49-F238E27FC236}">
                <a16:creationId xmlns:a16="http://schemas.microsoft.com/office/drawing/2014/main" id="{2E9BCFC3-6FEC-4B8F-AF22-A55166846759}"/>
              </a:ext>
            </a:extLst>
          </p:cNvPr>
          <p:cNvPicPr>
            <a:picLocks noChangeAspect="1"/>
          </p:cNvPicPr>
          <p:nvPr/>
        </p:nvPicPr>
        <p:blipFill rotWithShape="1">
          <a:blip r:embed="rId2"/>
          <a:srcRect t="36491" r="76236" b="9176"/>
          <a:stretch/>
        </p:blipFill>
        <p:spPr>
          <a:xfrm>
            <a:off x="5451536" y="144377"/>
            <a:ext cx="4486548" cy="6565111"/>
          </a:xfrm>
          <a:prstGeom prst="rect">
            <a:avLst/>
          </a:prstGeom>
        </p:spPr>
      </p:pic>
    </p:spTree>
    <p:extLst>
      <p:ext uri="{BB962C8B-B14F-4D97-AF65-F5344CB8AC3E}">
        <p14:creationId xmlns:p14="http://schemas.microsoft.com/office/powerpoint/2010/main" val="40534355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D918-6557-468E-95E4-7837C6A7A13A}"/>
              </a:ext>
            </a:extLst>
          </p:cNvPr>
          <p:cNvSpPr>
            <a:spLocks noGrp="1"/>
          </p:cNvSpPr>
          <p:nvPr>
            <p:ph type="title"/>
          </p:nvPr>
        </p:nvSpPr>
        <p:spPr/>
        <p:txBody>
          <a:bodyPr/>
          <a:lstStyle/>
          <a:p>
            <a:r>
              <a:rPr lang="en-GB" dirty="0"/>
              <a:t>System UML Model</a:t>
            </a:r>
          </a:p>
        </p:txBody>
      </p:sp>
      <p:pic>
        <p:nvPicPr>
          <p:cNvPr id="5" name="Picture 4" descr="A screenshot of a computer screen&#10;&#10;Description automatically generated">
            <a:extLst>
              <a:ext uri="{FF2B5EF4-FFF2-40B4-BE49-F238E27FC236}">
                <a16:creationId xmlns:a16="http://schemas.microsoft.com/office/drawing/2014/main" id="{6DEA087C-5BB3-487F-8CFF-0AD90FAE5865}"/>
              </a:ext>
            </a:extLst>
          </p:cNvPr>
          <p:cNvPicPr>
            <a:picLocks noChangeAspect="1"/>
          </p:cNvPicPr>
          <p:nvPr/>
        </p:nvPicPr>
        <p:blipFill rotWithShape="1">
          <a:blip r:embed="rId2"/>
          <a:srcRect l="7932" t="5263" r="51647" b="6601"/>
          <a:stretch/>
        </p:blipFill>
        <p:spPr>
          <a:xfrm>
            <a:off x="1" y="0"/>
            <a:ext cx="12192000" cy="6858000"/>
          </a:xfrm>
          <a:prstGeom prst="rect">
            <a:avLst/>
          </a:prstGeom>
        </p:spPr>
      </p:pic>
    </p:spTree>
    <p:extLst>
      <p:ext uri="{BB962C8B-B14F-4D97-AF65-F5344CB8AC3E}">
        <p14:creationId xmlns:p14="http://schemas.microsoft.com/office/powerpoint/2010/main" val="73937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AE93-DAC0-4812-B500-FE96E6E5477B}"/>
              </a:ext>
            </a:extLst>
          </p:cNvPr>
          <p:cNvSpPr>
            <a:spLocks noGrp="1"/>
          </p:cNvSpPr>
          <p:nvPr>
            <p:ph type="title"/>
          </p:nvPr>
        </p:nvSpPr>
        <p:spPr/>
        <p:txBody>
          <a:bodyPr/>
          <a:lstStyle/>
          <a:p>
            <a:r>
              <a:rPr lang="en-GB" dirty="0"/>
              <a:t>ERD</a:t>
            </a:r>
          </a:p>
        </p:txBody>
      </p:sp>
      <p:sp>
        <p:nvSpPr>
          <p:cNvPr id="5" name="Content Placeholder 2">
            <a:extLst>
              <a:ext uri="{FF2B5EF4-FFF2-40B4-BE49-F238E27FC236}">
                <a16:creationId xmlns:a16="http://schemas.microsoft.com/office/drawing/2014/main" id="{6A2FA8FA-66DF-4F1C-A476-A8DD05219DF1}"/>
              </a:ext>
            </a:extLst>
          </p:cNvPr>
          <p:cNvSpPr>
            <a:spLocks noGrp="1"/>
          </p:cNvSpPr>
          <p:nvPr>
            <p:ph idx="1"/>
          </p:nvPr>
        </p:nvSpPr>
        <p:spPr>
          <a:xfrm>
            <a:off x="5884325" y="1299602"/>
            <a:ext cx="4166509" cy="3785419"/>
          </a:xfrm>
        </p:spPr>
        <p:txBody>
          <a:bodyPr>
            <a:normAutofit lnSpcReduction="10000"/>
          </a:bodyPr>
          <a:lstStyle/>
          <a:p>
            <a:r>
              <a:rPr lang="en-GB" dirty="0">
                <a:solidFill>
                  <a:srgbClr val="EBEBEB"/>
                </a:solidFill>
              </a:rPr>
              <a:t>This ERD displays the two repo’s, Team and Programmer. An additional feature that was to be implemented was a log in system using a user table that holds name and password as well as an ID. This could be encrypted during sign up via PHP to make sure product owners cannot see the users passwords, as is safe practice.</a:t>
            </a:r>
          </a:p>
        </p:txBody>
      </p:sp>
      <p:pic>
        <p:nvPicPr>
          <p:cNvPr id="7" name="Picture 6">
            <a:extLst>
              <a:ext uri="{FF2B5EF4-FFF2-40B4-BE49-F238E27FC236}">
                <a16:creationId xmlns:a16="http://schemas.microsoft.com/office/drawing/2014/main" id="{8068A9A3-F06E-488A-8024-AF0DD9A4F103}"/>
              </a:ext>
            </a:extLst>
          </p:cNvPr>
          <p:cNvPicPr>
            <a:picLocks noChangeAspect="1"/>
          </p:cNvPicPr>
          <p:nvPr/>
        </p:nvPicPr>
        <p:blipFill rotWithShape="1">
          <a:blip r:embed="rId2"/>
          <a:srcRect l="27806" t="27023" r="34692" b="11228"/>
          <a:stretch/>
        </p:blipFill>
        <p:spPr>
          <a:xfrm>
            <a:off x="0" y="1152983"/>
            <a:ext cx="5413775" cy="5705017"/>
          </a:xfrm>
          <a:prstGeom prst="rect">
            <a:avLst/>
          </a:prstGeom>
        </p:spPr>
      </p:pic>
    </p:spTree>
    <p:extLst>
      <p:ext uri="{BB962C8B-B14F-4D97-AF65-F5344CB8AC3E}">
        <p14:creationId xmlns:p14="http://schemas.microsoft.com/office/powerpoint/2010/main" val="2800487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9DFC-A417-4A15-A156-887DC9936011}"/>
              </a:ext>
            </a:extLst>
          </p:cNvPr>
          <p:cNvSpPr>
            <a:spLocks noGrp="1"/>
          </p:cNvSpPr>
          <p:nvPr>
            <p:ph type="title"/>
          </p:nvPr>
        </p:nvSpPr>
        <p:spPr/>
        <p:txBody>
          <a:bodyPr/>
          <a:lstStyle/>
          <a:p>
            <a:r>
              <a:rPr lang="en-GB" dirty="0"/>
              <a:t>General layout wireframe</a:t>
            </a:r>
          </a:p>
        </p:txBody>
      </p:sp>
      <p:sp>
        <p:nvSpPr>
          <p:cNvPr id="3" name="Content Placeholder 2">
            <a:extLst>
              <a:ext uri="{FF2B5EF4-FFF2-40B4-BE49-F238E27FC236}">
                <a16:creationId xmlns:a16="http://schemas.microsoft.com/office/drawing/2014/main" id="{10D729CF-0E31-4E3A-9AEE-5DE974E142A6}"/>
              </a:ext>
            </a:extLst>
          </p:cNvPr>
          <p:cNvSpPr>
            <a:spLocks noGrp="1"/>
          </p:cNvSpPr>
          <p:nvPr>
            <p:ph idx="1"/>
          </p:nvPr>
        </p:nvSpPr>
        <p:spPr>
          <a:xfrm>
            <a:off x="500197" y="1152983"/>
            <a:ext cx="8946541" cy="4195481"/>
          </a:xfrm>
        </p:spPr>
        <p:txBody>
          <a:bodyPr/>
          <a:lstStyle/>
          <a:p>
            <a:r>
              <a:rPr lang="en-GB" dirty="0"/>
              <a:t>Use of PureCSS splits pages into grids, with buttons handled by bootstrap. The two play well together, and PureCSS makes layout much </a:t>
            </a:r>
            <a:r>
              <a:rPr lang="en-GB" dirty="0" err="1"/>
              <a:t>much</a:t>
            </a:r>
            <a:r>
              <a:rPr lang="en-GB" dirty="0"/>
              <a:t> easier. With this design, I had the idea of parallax scrolling for each CRUD functionality (scroll shows a new page essentially. Bold design choice)</a:t>
            </a:r>
          </a:p>
        </p:txBody>
      </p:sp>
      <p:pic>
        <p:nvPicPr>
          <p:cNvPr id="5" name="Picture 4" descr="A screenshot of a cell phone&#10;&#10;Description automatically generated">
            <a:extLst>
              <a:ext uri="{FF2B5EF4-FFF2-40B4-BE49-F238E27FC236}">
                <a16:creationId xmlns:a16="http://schemas.microsoft.com/office/drawing/2014/main" id="{43B57E07-C54C-480C-92A0-83E3886633C3}"/>
              </a:ext>
            </a:extLst>
          </p:cNvPr>
          <p:cNvPicPr>
            <a:picLocks noChangeAspect="1"/>
          </p:cNvPicPr>
          <p:nvPr/>
        </p:nvPicPr>
        <p:blipFill>
          <a:blip r:embed="rId2"/>
          <a:stretch>
            <a:fillRect/>
          </a:stretch>
        </p:blipFill>
        <p:spPr>
          <a:xfrm>
            <a:off x="797288" y="3130216"/>
            <a:ext cx="5298712" cy="2428374"/>
          </a:xfrm>
          <a:prstGeom prst="rect">
            <a:avLst/>
          </a:prstGeom>
        </p:spPr>
      </p:pic>
    </p:spTree>
    <p:extLst>
      <p:ext uri="{BB962C8B-B14F-4D97-AF65-F5344CB8AC3E}">
        <p14:creationId xmlns:p14="http://schemas.microsoft.com/office/powerpoint/2010/main" val="421558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615E-3AD3-4B0A-A1DB-0C0FEF5E31E6}"/>
              </a:ext>
            </a:extLst>
          </p:cNvPr>
          <p:cNvSpPr>
            <a:spLocks noGrp="1"/>
          </p:cNvSpPr>
          <p:nvPr>
            <p:ph type="title"/>
          </p:nvPr>
        </p:nvSpPr>
        <p:spPr/>
        <p:txBody>
          <a:bodyPr/>
          <a:lstStyle/>
          <a:p>
            <a:r>
              <a:rPr lang="en-GB" dirty="0"/>
              <a:t>Test Coverage</a:t>
            </a:r>
          </a:p>
        </p:txBody>
      </p:sp>
      <p:pic>
        <p:nvPicPr>
          <p:cNvPr id="5" name="Content Placeholder 4" descr="A picture containing screenshot, outdoor, ready, large&#10;&#10;Description automatically generated">
            <a:extLst>
              <a:ext uri="{FF2B5EF4-FFF2-40B4-BE49-F238E27FC236}">
                <a16:creationId xmlns:a16="http://schemas.microsoft.com/office/drawing/2014/main" id="{EB1E8DEE-7C98-45D4-A1A4-5644FB00EAF5}"/>
              </a:ext>
            </a:extLst>
          </p:cNvPr>
          <p:cNvPicPr>
            <a:picLocks noGrp="1" noChangeAspect="1"/>
          </p:cNvPicPr>
          <p:nvPr>
            <p:ph idx="1"/>
          </p:nvPr>
        </p:nvPicPr>
        <p:blipFill>
          <a:blip r:embed="rId2"/>
          <a:stretch>
            <a:fillRect/>
          </a:stretch>
        </p:blipFill>
        <p:spPr>
          <a:xfrm>
            <a:off x="348916" y="1398146"/>
            <a:ext cx="8862356" cy="4665770"/>
          </a:xfrm>
        </p:spPr>
      </p:pic>
      <p:sp>
        <p:nvSpPr>
          <p:cNvPr id="6" name="Content Placeholder 2">
            <a:extLst>
              <a:ext uri="{FF2B5EF4-FFF2-40B4-BE49-F238E27FC236}">
                <a16:creationId xmlns:a16="http://schemas.microsoft.com/office/drawing/2014/main" id="{A8F3864B-D8C2-43A4-A4BB-7AA1E3AFDD3D}"/>
              </a:ext>
            </a:extLst>
          </p:cNvPr>
          <p:cNvSpPr txBox="1">
            <a:spLocks/>
          </p:cNvSpPr>
          <p:nvPr/>
        </p:nvSpPr>
        <p:spPr>
          <a:xfrm>
            <a:off x="228600" y="5782708"/>
            <a:ext cx="10335127"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a:t>Missing percentage: Some getters and setters. And, the method for update not working </a:t>
            </a:r>
          </a:p>
        </p:txBody>
      </p:sp>
    </p:spTree>
    <p:extLst>
      <p:ext uri="{BB962C8B-B14F-4D97-AF65-F5344CB8AC3E}">
        <p14:creationId xmlns:p14="http://schemas.microsoft.com/office/powerpoint/2010/main" val="338131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B326-5690-464D-87B6-9428C242AF4F}"/>
              </a:ext>
            </a:extLst>
          </p:cNvPr>
          <p:cNvSpPr>
            <a:spLocks noGrp="1"/>
          </p:cNvSpPr>
          <p:nvPr>
            <p:ph type="title"/>
          </p:nvPr>
        </p:nvSpPr>
        <p:spPr>
          <a:xfrm>
            <a:off x="648930" y="629266"/>
            <a:ext cx="3322912" cy="1641987"/>
          </a:xfrm>
        </p:spPr>
        <p:txBody>
          <a:bodyPr>
            <a:normAutofit/>
          </a:bodyPr>
          <a:lstStyle/>
          <a:p>
            <a:r>
              <a:rPr lang="en-GB" dirty="0"/>
              <a:t>Project Problems</a:t>
            </a:r>
          </a:p>
        </p:txBody>
      </p:sp>
      <p:pic>
        <p:nvPicPr>
          <p:cNvPr id="5" name="Picture 4" descr="A close up of text on a black background&#10;&#10;Description automatically generated">
            <a:extLst>
              <a:ext uri="{FF2B5EF4-FFF2-40B4-BE49-F238E27FC236}">
                <a16:creationId xmlns:a16="http://schemas.microsoft.com/office/drawing/2014/main" id="{1138BA5E-E12D-4249-B6C8-17EFD3F37EBA}"/>
              </a:ext>
            </a:extLst>
          </p:cNvPr>
          <p:cNvPicPr>
            <a:picLocks noChangeAspect="1"/>
          </p:cNvPicPr>
          <p:nvPr/>
        </p:nvPicPr>
        <p:blipFill rotWithShape="1">
          <a:blip r:embed="rId3"/>
          <a:srcRect l="6361" r="1" b="1"/>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15" name="Rectangle 14">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C94CCFE-5F98-4620-A754-EAA75251E4EC}"/>
              </a:ext>
            </a:extLst>
          </p:cNvPr>
          <p:cNvSpPr>
            <a:spLocks noGrp="1"/>
          </p:cNvSpPr>
          <p:nvPr>
            <p:ph idx="1"/>
          </p:nvPr>
        </p:nvSpPr>
        <p:spPr>
          <a:xfrm>
            <a:off x="647701" y="2438401"/>
            <a:ext cx="3324141" cy="3809998"/>
          </a:xfrm>
        </p:spPr>
        <p:txBody>
          <a:bodyPr>
            <a:normAutofit/>
          </a:bodyPr>
          <a:lstStyle/>
          <a:p>
            <a:pPr>
              <a:lnSpc>
                <a:spcPct val="90000"/>
              </a:lnSpc>
            </a:pPr>
            <a:r>
              <a:rPr lang="en-GB" sz="1900"/>
              <a:t>First iteration of front end did not work, solution not found to problem for a great deal of time</a:t>
            </a:r>
          </a:p>
          <a:p>
            <a:pPr>
              <a:lnSpc>
                <a:spcPct val="90000"/>
              </a:lnSpc>
            </a:pPr>
            <a:r>
              <a:rPr lang="en-GB" sz="1900"/>
              <a:t>Front end file structure was non-functional until this morning, causing the front end to be lacking. </a:t>
            </a:r>
          </a:p>
          <a:p>
            <a:pPr>
              <a:lnSpc>
                <a:spcPct val="90000"/>
              </a:lnSpc>
            </a:pPr>
            <a:r>
              <a:rPr lang="en-GB" sz="1900"/>
              <a:t>Look at that image, it’s a  good representation of the project issues.</a:t>
            </a:r>
          </a:p>
        </p:txBody>
      </p:sp>
    </p:spTree>
    <p:extLst>
      <p:ext uri="{BB962C8B-B14F-4D97-AF65-F5344CB8AC3E}">
        <p14:creationId xmlns:p14="http://schemas.microsoft.com/office/powerpoint/2010/main" val="2490944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56</TotalTime>
  <Words>729</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PRO TEAMS</vt:lpstr>
      <vt:lpstr>Project Specification</vt:lpstr>
      <vt:lpstr>Risk Assessment</vt:lpstr>
      <vt:lpstr>Initial plan </vt:lpstr>
      <vt:lpstr>System UML Model</vt:lpstr>
      <vt:lpstr>ERD</vt:lpstr>
      <vt:lpstr>General layout wireframe</vt:lpstr>
      <vt:lpstr>Test Coverage</vt:lpstr>
      <vt:lpstr>Project Problems</vt:lpstr>
      <vt:lpstr>My Journey as a Consultant</vt:lpstr>
      <vt:lpstr>Continuous integration</vt:lpstr>
      <vt:lpstr>PowerPoint Presentation</vt:lpstr>
      <vt:lpstr>PowerPoint Presentation</vt:lpstr>
      <vt:lpstr>The Github workflow</vt:lpstr>
      <vt:lpstr>A review </vt:lpstr>
      <vt:lpstr>A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 TEAMS</dc:title>
  <dc:creator>BEAST</dc:creator>
  <cp:lastModifiedBy>BEAST</cp:lastModifiedBy>
  <cp:revision>2</cp:revision>
  <dcterms:created xsi:type="dcterms:W3CDTF">2020-05-20T15:13:17Z</dcterms:created>
  <dcterms:modified xsi:type="dcterms:W3CDTF">2020-05-20T16:09:51Z</dcterms:modified>
</cp:coreProperties>
</file>