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60" r:id="rId4"/>
    <p:sldId id="267" r:id="rId5"/>
    <p:sldId id="261" r:id="rId6"/>
    <p:sldId id="262" r:id="rId7"/>
    <p:sldId id="264" r:id="rId8"/>
    <p:sldId id="263" r:id="rId9"/>
    <p:sldId id="259" r:id="rId10"/>
    <p:sldId id="265" r:id="rId11"/>
    <p:sldId id="266" r:id="rId12"/>
    <p:sldId id="258" r:id="rId1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4"/>
    <p:restoredTop sz="94650"/>
  </p:normalViewPr>
  <p:slideViewPr>
    <p:cSldViewPr snapToGrid="0">
      <p:cViewPr>
        <p:scale>
          <a:sx n="93" d="100"/>
          <a:sy n="93" d="100"/>
        </p:scale>
        <p:origin x="33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3A03F1-84A2-4D01-84CB-89914BD00C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5DA7BD1-08F8-4E7C-A40F-6B2E9657DB60}">
      <dgm:prSet/>
      <dgm:spPr/>
      <dgm:t>
        <a:bodyPr/>
        <a:lstStyle/>
        <a:p>
          <a:r>
            <a:rPr lang="en-US" dirty="0"/>
            <a:t>Apply the research to US scale</a:t>
          </a:r>
        </a:p>
      </dgm:t>
    </dgm:pt>
    <dgm:pt modelId="{51243D48-1520-4C84-BDD5-B16DA68535D8}" type="parTrans" cxnId="{8AB8CD6C-C583-4F62-BA5F-713DAB74DF13}">
      <dgm:prSet/>
      <dgm:spPr/>
      <dgm:t>
        <a:bodyPr/>
        <a:lstStyle/>
        <a:p>
          <a:endParaRPr lang="en-US"/>
        </a:p>
      </dgm:t>
    </dgm:pt>
    <dgm:pt modelId="{3AF89A33-3A6C-4A42-939D-0F5E2E025B0B}" type="sibTrans" cxnId="{8AB8CD6C-C583-4F62-BA5F-713DAB74DF13}">
      <dgm:prSet/>
      <dgm:spPr/>
      <dgm:t>
        <a:bodyPr/>
        <a:lstStyle/>
        <a:p>
          <a:endParaRPr lang="en-US"/>
        </a:p>
      </dgm:t>
    </dgm:pt>
    <dgm:pt modelId="{8F1B35DB-1557-4B50-AFE8-0D3D1B3CBF8C}">
      <dgm:prSet/>
      <dgm:spPr/>
      <dgm:t>
        <a:bodyPr/>
        <a:lstStyle/>
        <a:p>
          <a:r>
            <a:rPr lang="en-US"/>
            <a:t>Qualitative analysis on Covid, house prices and potential other infleuncing factors</a:t>
          </a:r>
        </a:p>
      </dgm:t>
    </dgm:pt>
    <dgm:pt modelId="{D5D13E5C-045C-472E-A070-AF60A6085079}" type="parTrans" cxnId="{D6376FE3-BED0-4FFC-85A2-BE9F4078B4F8}">
      <dgm:prSet/>
      <dgm:spPr/>
      <dgm:t>
        <a:bodyPr/>
        <a:lstStyle/>
        <a:p>
          <a:endParaRPr lang="en-US"/>
        </a:p>
      </dgm:t>
    </dgm:pt>
    <dgm:pt modelId="{1ACD804F-7CC3-4699-AA6C-61B693A32991}" type="sibTrans" cxnId="{D6376FE3-BED0-4FFC-85A2-BE9F4078B4F8}">
      <dgm:prSet/>
      <dgm:spPr/>
      <dgm:t>
        <a:bodyPr/>
        <a:lstStyle/>
        <a:p>
          <a:endParaRPr lang="en-US"/>
        </a:p>
      </dgm:t>
    </dgm:pt>
    <dgm:pt modelId="{FB9F4680-1CC8-4F24-9863-1C95F4A2C8E2}">
      <dgm:prSet/>
      <dgm:spPr/>
      <dgm:t>
        <a:bodyPr/>
        <a:lstStyle/>
        <a:p>
          <a:r>
            <a:rPr lang="en-US" dirty="0"/>
            <a:t>Investigate on the derivatives/second derivatives of the two variables (rate of change) </a:t>
          </a:r>
        </a:p>
      </dgm:t>
    </dgm:pt>
    <dgm:pt modelId="{51E6B188-D5CF-48DE-8779-A380E1792E82}" type="parTrans" cxnId="{BDEF7C88-F2AF-433C-9C1D-7CF6A49AC0A7}">
      <dgm:prSet/>
      <dgm:spPr/>
      <dgm:t>
        <a:bodyPr/>
        <a:lstStyle/>
        <a:p>
          <a:endParaRPr lang="en-US"/>
        </a:p>
      </dgm:t>
    </dgm:pt>
    <dgm:pt modelId="{DF72F10A-EC68-41BA-B646-31CFB5818850}" type="sibTrans" cxnId="{BDEF7C88-F2AF-433C-9C1D-7CF6A49AC0A7}">
      <dgm:prSet/>
      <dgm:spPr/>
      <dgm:t>
        <a:bodyPr/>
        <a:lstStyle/>
        <a:p>
          <a:endParaRPr lang="en-US"/>
        </a:p>
      </dgm:t>
    </dgm:pt>
    <dgm:pt modelId="{24AC44F4-66EF-47AF-B7B7-DAC1D5A44ACD}" type="pres">
      <dgm:prSet presAssocID="{B53A03F1-84A2-4D01-84CB-89914BD00C0F}" presName="root" presStyleCnt="0">
        <dgm:presLayoutVars>
          <dgm:dir/>
          <dgm:resizeHandles val="exact"/>
        </dgm:presLayoutVars>
      </dgm:prSet>
      <dgm:spPr/>
    </dgm:pt>
    <dgm:pt modelId="{150970A8-2A50-48E9-A076-9B543135A5B3}" type="pres">
      <dgm:prSet presAssocID="{55DA7BD1-08F8-4E7C-A40F-6B2E9657DB60}" presName="compNode" presStyleCnt="0"/>
      <dgm:spPr/>
    </dgm:pt>
    <dgm:pt modelId="{2C7FD052-834C-49B8-AD90-90945BD44931}" type="pres">
      <dgm:prSet presAssocID="{55DA7BD1-08F8-4E7C-A40F-6B2E9657DB60}" presName="bgRect" presStyleLbl="bgShp" presStyleIdx="0" presStyleCnt="3"/>
      <dgm:spPr/>
    </dgm:pt>
    <dgm:pt modelId="{514D2A96-3CE9-47ED-9276-AEB939599CAE}" type="pres">
      <dgm:prSet presAssocID="{55DA7BD1-08F8-4E7C-A40F-6B2E9657DB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B3C09F0-E888-4C40-AEEB-CCCAFDD4347F}" type="pres">
      <dgm:prSet presAssocID="{55DA7BD1-08F8-4E7C-A40F-6B2E9657DB60}" presName="spaceRect" presStyleCnt="0"/>
      <dgm:spPr/>
    </dgm:pt>
    <dgm:pt modelId="{47A4D059-FAF7-4EE7-830A-06CB09E22AF6}" type="pres">
      <dgm:prSet presAssocID="{55DA7BD1-08F8-4E7C-A40F-6B2E9657DB60}" presName="parTx" presStyleLbl="revTx" presStyleIdx="0" presStyleCnt="3">
        <dgm:presLayoutVars>
          <dgm:chMax val="0"/>
          <dgm:chPref val="0"/>
        </dgm:presLayoutVars>
      </dgm:prSet>
      <dgm:spPr/>
    </dgm:pt>
    <dgm:pt modelId="{AF2FCDBD-C7E7-4E4F-AE28-2745F4F80E09}" type="pres">
      <dgm:prSet presAssocID="{3AF89A33-3A6C-4A42-939D-0F5E2E025B0B}" presName="sibTrans" presStyleCnt="0"/>
      <dgm:spPr/>
    </dgm:pt>
    <dgm:pt modelId="{281D5EE3-45EC-4FE6-BD91-6F958777FA84}" type="pres">
      <dgm:prSet presAssocID="{8F1B35DB-1557-4B50-AFE8-0D3D1B3CBF8C}" presName="compNode" presStyleCnt="0"/>
      <dgm:spPr/>
    </dgm:pt>
    <dgm:pt modelId="{478C7BD8-F83E-425F-BD2A-563035DDCADC}" type="pres">
      <dgm:prSet presAssocID="{8F1B35DB-1557-4B50-AFE8-0D3D1B3CBF8C}" presName="bgRect" presStyleLbl="bgShp" presStyleIdx="1" presStyleCnt="3"/>
      <dgm:spPr/>
    </dgm:pt>
    <dgm:pt modelId="{BEBE0385-2A44-479B-8171-6C1C0A93C09E}" type="pres">
      <dgm:prSet presAssocID="{8F1B35DB-1557-4B50-AFE8-0D3D1B3CBF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B2A7F84-5CBB-4F55-960E-E28B288D7D0E}" type="pres">
      <dgm:prSet presAssocID="{8F1B35DB-1557-4B50-AFE8-0D3D1B3CBF8C}" presName="spaceRect" presStyleCnt="0"/>
      <dgm:spPr/>
    </dgm:pt>
    <dgm:pt modelId="{E1A5F61F-E0B1-4EDA-809A-1243269E4B13}" type="pres">
      <dgm:prSet presAssocID="{8F1B35DB-1557-4B50-AFE8-0D3D1B3CBF8C}" presName="parTx" presStyleLbl="revTx" presStyleIdx="1" presStyleCnt="3">
        <dgm:presLayoutVars>
          <dgm:chMax val="0"/>
          <dgm:chPref val="0"/>
        </dgm:presLayoutVars>
      </dgm:prSet>
      <dgm:spPr/>
    </dgm:pt>
    <dgm:pt modelId="{84797167-9522-420D-AB50-17CDD6FD08E1}" type="pres">
      <dgm:prSet presAssocID="{1ACD804F-7CC3-4699-AA6C-61B693A32991}" presName="sibTrans" presStyleCnt="0"/>
      <dgm:spPr/>
    </dgm:pt>
    <dgm:pt modelId="{E0E2099E-6DBC-454D-BBD1-9BEB5CB84952}" type="pres">
      <dgm:prSet presAssocID="{FB9F4680-1CC8-4F24-9863-1C95F4A2C8E2}" presName="compNode" presStyleCnt="0"/>
      <dgm:spPr/>
    </dgm:pt>
    <dgm:pt modelId="{D6DFC33A-03D8-4DE7-9915-02FFF211828D}" type="pres">
      <dgm:prSet presAssocID="{FB9F4680-1CC8-4F24-9863-1C95F4A2C8E2}" presName="bgRect" presStyleLbl="bgShp" presStyleIdx="2" presStyleCnt="3"/>
      <dgm:spPr/>
    </dgm:pt>
    <dgm:pt modelId="{5A5063F5-ABF2-4C69-B6E4-17ECF57D6E78}" type="pres">
      <dgm:prSet presAssocID="{FB9F4680-1CC8-4F24-9863-1C95F4A2C8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33817C4E-CA25-406A-833F-B9599D495A57}" type="pres">
      <dgm:prSet presAssocID="{FB9F4680-1CC8-4F24-9863-1C95F4A2C8E2}" presName="spaceRect" presStyleCnt="0"/>
      <dgm:spPr/>
    </dgm:pt>
    <dgm:pt modelId="{ECDECB42-6D35-4B3F-A71E-21D7B55492C5}" type="pres">
      <dgm:prSet presAssocID="{FB9F4680-1CC8-4F24-9863-1C95F4A2C8E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205820-8059-4BC8-86E4-6522476938FD}" type="presOf" srcId="{8F1B35DB-1557-4B50-AFE8-0D3D1B3CBF8C}" destId="{E1A5F61F-E0B1-4EDA-809A-1243269E4B13}" srcOrd="0" destOrd="0" presId="urn:microsoft.com/office/officeart/2018/2/layout/IconVerticalSolidList"/>
    <dgm:cxn modelId="{8AB8CD6C-C583-4F62-BA5F-713DAB74DF13}" srcId="{B53A03F1-84A2-4D01-84CB-89914BD00C0F}" destId="{55DA7BD1-08F8-4E7C-A40F-6B2E9657DB60}" srcOrd="0" destOrd="0" parTransId="{51243D48-1520-4C84-BDD5-B16DA68535D8}" sibTransId="{3AF89A33-3A6C-4A42-939D-0F5E2E025B0B}"/>
    <dgm:cxn modelId="{BDEF7C88-F2AF-433C-9C1D-7CF6A49AC0A7}" srcId="{B53A03F1-84A2-4D01-84CB-89914BD00C0F}" destId="{FB9F4680-1CC8-4F24-9863-1C95F4A2C8E2}" srcOrd="2" destOrd="0" parTransId="{51E6B188-D5CF-48DE-8779-A380E1792E82}" sibTransId="{DF72F10A-EC68-41BA-B646-31CFB5818850}"/>
    <dgm:cxn modelId="{009B809E-AA52-4667-B8EF-D73F0009EEE0}" type="presOf" srcId="{FB9F4680-1CC8-4F24-9863-1C95F4A2C8E2}" destId="{ECDECB42-6D35-4B3F-A71E-21D7B55492C5}" srcOrd="0" destOrd="0" presId="urn:microsoft.com/office/officeart/2018/2/layout/IconVerticalSolidList"/>
    <dgm:cxn modelId="{40444FC9-93A4-4BCD-84DA-1E398362CE74}" type="presOf" srcId="{B53A03F1-84A2-4D01-84CB-89914BD00C0F}" destId="{24AC44F4-66EF-47AF-B7B7-DAC1D5A44ACD}" srcOrd="0" destOrd="0" presId="urn:microsoft.com/office/officeart/2018/2/layout/IconVerticalSolidList"/>
    <dgm:cxn modelId="{D6376FE3-BED0-4FFC-85A2-BE9F4078B4F8}" srcId="{B53A03F1-84A2-4D01-84CB-89914BD00C0F}" destId="{8F1B35DB-1557-4B50-AFE8-0D3D1B3CBF8C}" srcOrd="1" destOrd="0" parTransId="{D5D13E5C-045C-472E-A070-AF60A6085079}" sibTransId="{1ACD804F-7CC3-4699-AA6C-61B693A32991}"/>
    <dgm:cxn modelId="{B5CBB9EB-9E91-4294-BCFC-1D0BFCD89B80}" type="presOf" srcId="{55DA7BD1-08F8-4E7C-A40F-6B2E9657DB60}" destId="{47A4D059-FAF7-4EE7-830A-06CB09E22AF6}" srcOrd="0" destOrd="0" presId="urn:microsoft.com/office/officeart/2018/2/layout/IconVerticalSolidList"/>
    <dgm:cxn modelId="{74D6FCDE-91DA-4CCB-8FB1-DC174D5793FD}" type="presParOf" srcId="{24AC44F4-66EF-47AF-B7B7-DAC1D5A44ACD}" destId="{150970A8-2A50-48E9-A076-9B543135A5B3}" srcOrd="0" destOrd="0" presId="urn:microsoft.com/office/officeart/2018/2/layout/IconVerticalSolidList"/>
    <dgm:cxn modelId="{99861E42-92B9-4EEB-A867-9D435B3502D9}" type="presParOf" srcId="{150970A8-2A50-48E9-A076-9B543135A5B3}" destId="{2C7FD052-834C-49B8-AD90-90945BD44931}" srcOrd="0" destOrd="0" presId="urn:microsoft.com/office/officeart/2018/2/layout/IconVerticalSolidList"/>
    <dgm:cxn modelId="{E9693464-F588-4E5B-8493-EFEAD4996578}" type="presParOf" srcId="{150970A8-2A50-48E9-A076-9B543135A5B3}" destId="{514D2A96-3CE9-47ED-9276-AEB939599CAE}" srcOrd="1" destOrd="0" presId="urn:microsoft.com/office/officeart/2018/2/layout/IconVerticalSolidList"/>
    <dgm:cxn modelId="{72A4FE16-729C-4572-A300-7D5C362B1CA4}" type="presParOf" srcId="{150970A8-2A50-48E9-A076-9B543135A5B3}" destId="{CB3C09F0-E888-4C40-AEEB-CCCAFDD4347F}" srcOrd="2" destOrd="0" presId="urn:microsoft.com/office/officeart/2018/2/layout/IconVerticalSolidList"/>
    <dgm:cxn modelId="{4E8B0DE8-9C86-4EA8-89D9-1C3CFD4375B7}" type="presParOf" srcId="{150970A8-2A50-48E9-A076-9B543135A5B3}" destId="{47A4D059-FAF7-4EE7-830A-06CB09E22AF6}" srcOrd="3" destOrd="0" presId="urn:microsoft.com/office/officeart/2018/2/layout/IconVerticalSolidList"/>
    <dgm:cxn modelId="{5482ED59-AC6C-4F77-8480-0CC70AF3ED17}" type="presParOf" srcId="{24AC44F4-66EF-47AF-B7B7-DAC1D5A44ACD}" destId="{AF2FCDBD-C7E7-4E4F-AE28-2745F4F80E09}" srcOrd="1" destOrd="0" presId="urn:microsoft.com/office/officeart/2018/2/layout/IconVerticalSolidList"/>
    <dgm:cxn modelId="{12423AEB-1CDE-45D9-8B8C-BA4363D100A1}" type="presParOf" srcId="{24AC44F4-66EF-47AF-B7B7-DAC1D5A44ACD}" destId="{281D5EE3-45EC-4FE6-BD91-6F958777FA84}" srcOrd="2" destOrd="0" presId="urn:microsoft.com/office/officeart/2018/2/layout/IconVerticalSolidList"/>
    <dgm:cxn modelId="{A5EB1C16-2EBF-492C-B113-0B4CE743563C}" type="presParOf" srcId="{281D5EE3-45EC-4FE6-BD91-6F958777FA84}" destId="{478C7BD8-F83E-425F-BD2A-563035DDCADC}" srcOrd="0" destOrd="0" presId="urn:microsoft.com/office/officeart/2018/2/layout/IconVerticalSolidList"/>
    <dgm:cxn modelId="{775C40B6-322F-4417-A5AA-EE8F4D9776EB}" type="presParOf" srcId="{281D5EE3-45EC-4FE6-BD91-6F958777FA84}" destId="{BEBE0385-2A44-479B-8171-6C1C0A93C09E}" srcOrd="1" destOrd="0" presId="urn:microsoft.com/office/officeart/2018/2/layout/IconVerticalSolidList"/>
    <dgm:cxn modelId="{BE45A5A3-E227-4A1F-8A88-000416E23AB6}" type="presParOf" srcId="{281D5EE3-45EC-4FE6-BD91-6F958777FA84}" destId="{BB2A7F84-5CBB-4F55-960E-E28B288D7D0E}" srcOrd="2" destOrd="0" presId="urn:microsoft.com/office/officeart/2018/2/layout/IconVerticalSolidList"/>
    <dgm:cxn modelId="{9024B9DC-F3F3-4F7D-BE3B-C796BDB9E9CF}" type="presParOf" srcId="{281D5EE3-45EC-4FE6-BD91-6F958777FA84}" destId="{E1A5F61F-E0B1-4EDA-809A-1243269E4B13}" srcOrd="3" destOrd="0" presId="urn:microsoft.com/office/officeart/2018/2/layout/IconVerticalSolidList"/>
    <dgm:cxn modelId="{A652E37A-9CA3-4AD0-9C40-4651EE4A6E34}" type="presParOf" srcId="{24AC44F4-66EF-47AF-B7B7-DAC1D5A44ACD}" destId="{84797167-9522-420D-AB50-17CDD6FD08E1}" srcOrd="3" destOrd="0" presId="urn:microsoft.com/office/officeart/2018/2/layout/IconVerticalSolidList"/>
    <dgm:cxn modelId="{AFD6E399-9571-4755-B9CA-1A5A17D751D2}" type="presParOf" srcId="{24AC44F4-66EF-47AF-B7B7-DAC1D5A44ACD}" destId="{E0E2099E-6DBC-454D-BBD1-9BEB5CB84952}" srcOrd="4" destOrd="0" presId="urn:microsoft.com/office/officeart/2018/2/layout/IconVerticalSolidList"/>
    <dgm:cxn modelId="{0C235468-6199-471D-B8E7-A3E37AD72D30}" type="presParOf" srcId="{E0E2099E-6DBC-454D-BBD1-9BEB5CB84952}" destId="{D6DFC33A-03D8-4DE7-9915-02FFF211828D}" srcOrd="0" destOrd="0" presId="urn:microsoft.com/office/officeart/2018/2/layout/IconVerticalSolidList"/>
    <dgm:cxn modelId="{5A8C56F0-72AF-45EE-A8F9-B1FC41F03E48}" type="presParOf" srcId="{E0E2099E-6DBC-454D-BBD1-9BEB5CB84952}" destId="{5A5063F5-ABF2-4C69-B6E4-17ECF57D6E78}" srcOrd="1" destOrd="0" presId="urn:microsoft.com/office/officeart/2018/2/layout/IconVerticalSolidList"/>
    <dgm:cxn modelId="{4A0323CC-29EB-4BB4-A491-154579622E87}" type="presParOf" srcId="{E0E2099E-6DBC-454D-BBD1-9BEB5CB84952}" destId="{33817C4E-CA25-406A-833F-B9599D495A57}" srcOrd="2" destOrd="0" presId="urn:microsoft.com/office/officeart/2018/2/layout/IconVerticalSolidList"/>
    <dgm:cxn modelId="{7545B8F5-37F2-4EE4-9703-BE992527D557}" type="presParOf" srcId="{E0E2099E-6DBC-454D-BBD1-9BEB5CB84952}" destId="{ECDECB42-6D35-4B3F-A71E-21D7B55492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FD052-834C-49B8-AD90-90945BD44931}">
      <dsp:nvSpPr>
        <dsp:cNvPr id="0" name=""/>
        <dsp:cNvSpPr/>
      </dsp:nvSpPr>
      <dsp:spPr>
        <a:xfrm>
          <a:off x="0" y="743"/>
          <a:ext cx="6790298" cy="1740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D2A96-3CE9-47ED-9276-AEB939599CAE}">
      <dsp:nvSpPr>
        <dsp:cNvPr id="0" name=""/>
        <dsp:cNvSpPr/>
      </dsp:nvSpPr>
      <dsp:spPr>
        <a:xfrm>
          <a:off x="526441" y="392311"/>
          <a:ext cx="957166" cy="9571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4D059-FAF7-4EE7-830A-06CB09E22AF6}">
      <dsp:nvSpPr>
        <dsp:cNvPr id="0" name=""/>
        <dsp:cNvSpPr/>
      </dsp:nvSpPr>
      <dsp:spPr>
        <a:xfrm>
          <a:off x="2010050" y="743"/>
          <a:ext cx="4780247" cy="1740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82" tIns="184182" rIns="184182" bIns="18418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Apply the research to US scale</a:t>
          </a:r>
        </a:p>
      </dsp:txBody>
      <dsp:txXfrm>
        <a:off x="2010050" y="743"/>
        <a:ext cx="4780247" cy="1740303"/>
      </dsp:txXfrm>
    </dsp:sp>
    <dsp:sp modelId="{478C7BD8-F83E-425F-BD2A-563035DDCADC}">
      <dsp:nvSpPr>
        <dsp:cNvPr id="0" name=""/>
        <dsp:cNvSpPr/>
      </dsp:nvSpPr>
      <dsp:spPr>
        <a:xfrm>
          <a:off x="0" y="2176122"/>
          <a:ext cx="6790298" cy="1740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E0385-2A44-479B-8171-6C1C0A93C09E}">
      <dsp:nvSpPr>
        <dsp:cNvPr id="0" name=""/>
        <dsp:cNvSpPr/>
      </dsp:nvSpPr>
      <dsp:spPr>
        <a:xfrm>
          <a:off x="526441" y="2567691"/>
          <a:ext cx="957166" cy="9571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5F61F-E0B1-4EDA-809A-1243269E4B13}">
      <dsp:nvSpPr>
        <dsp:cNvPr id="0" name=""/>
        <dsp:cNvSpPr/>
      </dsp:nvSpPr>
      <dsp:spPr>
        <a:xfrm>
          <a:off x="2010050" y="2176122"/>
          <a:ext cx="4780247" cy="1740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82" tIns="184182" rIns="184182" bIns="18418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Qualitative analysis on Covid, house prices and potential other infleuncing factors</a:t>
          </a:r>
        </a:p>
      </dsp:txBody>
      <dsp:txXfrm>
        <a:off x="2010050" y="2176122"/>
        <a:ext cx="4780247" cy="1740303"/>
      </dsp:txXfrm>
    </dsp:sp>
    <dsp:sp modelId="{D6DFC33A-03D8-4DE7-9915-02FFF211828D}">
      <dsp:nvSpPr>
        <dsp:cNvPr id="0" name=""/>
        <dsp:cNvSpPr/>
      </dsp:nvSpPr>
      <dsp:spPr>
        <a:xfrm>
          <a:off x="0" y="4351501"/>
          <a:ext cx="6790298" cy="1740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063F5-ABF2-4C69-B6E4-17ECF57D6E78}">
      <dsp:nvSpPr>
        <dsp:cNvPr id="0" name=""/>
        <dsp:cNvSpPr/>
      </dsp:nvSpPr>
      <dsp:spPr>
        <a:xfrm>
          <a:off x="526441" y="4743070"/>
          <a:ext cx="957166" cy="9571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ECB42-6D35-4B3F-A71E-21D7B55492C5}">
      <dsp:nvSpPr>
        <dsp:cNvPr id="0" name=""/>
        <dsp:cNvSpPr/>
      </dsp:nvSpPr>
      <dsp:spPr>
        <a:xfrm>
          <a:off x="2010050" y="4351501"/>
          <a:ext cx="4780247" cy="1740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82" tIns="184182" rIns="184182" bIns="18418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Investigate on the derivatives/second derivatives of the two variables (rate of change) </a:t>
          </a:r>
        </a:p>
      </dsp:txBody>
      <dsp:txXfrm>
        <a:off x="2010050" y="4351501"/>
        <a:ext cx="4780247" cy="1740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2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7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8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7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9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0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0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6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8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8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12/5/22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30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787D83-6E2E-719E-0176-A4D6B51E6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859916" cy="2784496"/>
          </a:xfrm>
        </p:spPr>
        <p:txBody>
          <a:bodyPr>
            <a:normAutofit/>
          </a:bodyPr>
          <a:lstStyle/>
          <a:p>
            <a:pPr algn="l"/>
            <a:r>
              <a:rPr lang="en-CN" sz="2800" b="1" dirty="0">
                <a:solidFill>
                  <a:schemeClr val="tx2">
                    <a:alpha val="80000"/>
                  </a:schemeClr>
                </a:solidFill>
                <a:latin typeface="+mn-lt"/>
              </a:rPr>
              <a:t>Investigating on the relationship of House prices and Covid 19 confirmed cases in Polk, Florida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4A174-6250-DADB-5FD3-8FE3CA939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CN" sz="18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CN" sz="1800" dirty="0">
                <a:solidFill>
                  <a:schemeClr val="tx2">
                    <a:alpha val="80000"/>
                  </a:schemeClr>
                </a:solidFill>
              </a:rPr>
              <a:t>DATA512 Project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CN" sz="1800" dirty="0">
                <a:solidFill>
                  <a:schemeClr val="tx2">
                    <a:alpha val="80000"/>
                  </a:schemeClr>
                </a:solidFill>
              </a:rPr>
              <a:t>Matthew Chau</a:t>
            </a:r>
          </a:p>
        </p:txBody>
      </p:sp>
      <p:pic>
        <p:nvPicPr>
          <p:cNvPr id="56" name="Picture 3" descr="Colorful leaf patterns">
            <a:extLst>
              <a:ext uri="{FF2B5EF4-FFF2-40B4-BE49-F238E27FC236}">
                <a16:creationId xmlns:a16="http://schemas.microsoft.com/office/drawing/2014/main" id="{FC131558-7EAA-5E29-77D5-944552D8E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15" r="24347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53961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2" name="Rectangle 9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3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03D58F-FCFD-CD42-1612-CB52D670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9721243" cy="728904"/>
          </a:xfrm>
        </p:spPr>
        <p:txBody>
          <a:bodyPr anchor="t">
            <a:norm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Interpolation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and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Correlation</a:t>
            </a:r>
            <a:endParaRPr lang="en-CN" dirty="0">
              <a:solidFill>
                <a:schemeClr val="tx2"/>
              </a:solidFill>
            </a:endParaRP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2F475C4A-5570-DAB3-44FD-E5A3A131B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5932" y="1937836"/>
            <a:ext cx="6325792" cy="3924996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71F68A-664D-1C03-47E9-BF53A19049B2}"/>
              </a:ext>
            </a:extLst>
          </p:cNvPr>
          <p:cNvSpPr txBox="1">
            <a:spLocks/>
          </p:cNvSpPr>
          <p:nvPr/>
        </p:nvSpPr>
        <p:spPr>
          <a:xfrm>
            <a:off x="457202" y="1962594"/>
            <a:ext cx="4260982" cy="3847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>
                <a:solidFill>
                  <a:schemeClr val="tx2"/>
                </a:solidFill>
              </a:rPr>
              <a:t>Interpolation</a:t>
            </a:r>
          </a:p>
          <a:p>
            <a:r>
              <a:rPr lang="en-US" altLang="zh-CN" sz="1800" dirty="0">
                <a:solidFill>
                  <a:schemeClr val="tx2"/>
                </a:solidFill>
              </a:rPr>
              <a:t>The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housing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prices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of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Polk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and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the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Covid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Confirmed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Cases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achieves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the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highest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point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at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lag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0,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where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the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coefficient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almost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got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to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1.0</a:t>
            </a:r>
          </a:p>
          <a:p>
            <a:r>
              <a:rPr lang="en-US" altLang="zh-CN" sz="1800" dirty="0">
                <a:solidFill>
                  <a:schemeClr val="tx2"/>
                </a:solidFill>
              </a:rPr>
              <a:t>The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Correlation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decreases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as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the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lag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increases,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and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appears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to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be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almost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perfectly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linear</a:t>
            </a:r>
          </a:p>
          <a:p>
            <a:endParaRPr lang="en-US" altLang="zh-CN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43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1AE7-1F61-AB5A-13BC-F6F2CE8E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Conclusion</a:t>
            </a:r>
            <a:r>
              <a:rPr lang="zh-CN" altLang="en-US" sz="4000" dirty="0"/>
              <a:t> </a:t>
            </a:r>
            <a:r>
              <a:rPr lang="en-US" altLang="zh-CN" sz="4000" dirty="0"/>
              <a:t>and</a:t>
            </a:r>
            <a:r>
              <a:rPr lang="zh-CN" altLang="en-US" sz="4000" dirty="0"/>
              <a:t> </a:t>
            </a:r>
            <a:r>
              <a:rPr lang="en-US" altLang="zh-CN" sz="4000" dirty="0"/>
              <a:t>Significance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Results</a:t>
            </a:r>
            <a:endParaRPr lang="en-C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248BE-4F97-BD13-343D-1F879725B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4984230" cy="4351338"/>
          </a:xfrm>
        </p:spPr>
        <p:txBody>
          <a:bodyPr/>
          <a:lstStyle/>
          <a:p>
            <a:r>
              <a:rPr lang="en-US" altLang="zh-CN" dirty="0"/>
              <a:t>Conclusion</a:t>
            </a:r>
          </a:p>
          <a:p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increase</a:t>
            </a:r>
            <a:r>
              <a:rPr lang="zh-CN" altLang="en-US" sz="1600" dirty="0"/>
              <a:t> </a:t>
            </a:r>
            <a:r>
              <a:rPr lang="en-US" altLang="zh-CN" sz="1600" dirty="0"/>
              <a:t>rate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housing</a:t>
            </a:r>
            <a:r>
              <a:rPr lang="zh-CN" altLang="en-US" sz="1600" dirty="0"/>
              <a:t> </a:t>
            </a:r>
            <a:r>
              <a:rPr lang="en-US" altLang="zh-CN" sz="1600" dirty="0"/>
              <a:t>prices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Polk</a:t>
            </a:r>
            <a:r>
              <a:rPr lang="zh-CN" altLang="en-US" sz="1600" dirty="0"/>
              <a:t> </a:t>
            </a:r>
            <a:r>
              <a:rPr lang="en-US" altLang="zh-CN" sz="1600" dirty="0"/>
              <a:t>does</a:t>
            </a:r>
            <a:r>
              <a:rPr lang="zh-CN" altLang="en-US" sz="1600" dirty="0"/>
              <a:t> </a:t>
            </a:r>
            <a:r>
              <a:rPr lang="en-US" altLang="zh-CN" sz="1600" dirty="0"/>
              <a:t>have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statistically</a:t>
            </a:r>
            <a:r>
              <a:rPr lang="zh-CN" altLang="en-US" sz="1600" dirty="0"/>
              <a:t> </a:t>
            </a:r>
            <a:r>
              <a:rPr lang="en-US" altLang="zh-CN" sz="1600" dirty="0"/>
              <a:t>significant</a:t>
            </a:r>
            <a:r>
              <a:rPr lang="zh-CN" altLang="en-US" sz="1600" dirty="0"/>
              <a:t> </a:t>
            </a:r>
            <a:r>
              <a:rPr lang="en-US" altLang="zh-CN" sz="1600" dirty="0"/>
              <a:t>difference</a:t>
            </a:r>
            <a:r>
              <a:rPr lang="zh-CN" altLang="en-US" sz="1600" dirty="0"/>
              <a:t> </a:t>
            </a:r>
            <a:r>
              <a:rPr lang="en-US" altLang="zh-CN" sz="1600" dirty="0"/>
              <a:t>between</a:t>
            </a:r>
            <a:r>
              <a:rPr lang="zh-CN" altLang="en-US" sz="1600" dirty="0"/>
              <a:t> </a:t>
            </a:r>
            <a:r>
              <a:rPr lang="en-US" altLang="zh-CN" sz="1600" dirty="0"/>
              <a:t>Covid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after</a:t>
            </a:r>
            <a:r>
              <a:rPr lang="zh-CN" altLang="en-US" sz="1600" dirty="0"/>
              <a:t> </a:t>
            </a:r>
            <a:r>
              <a:rPr lang="en-US" altLang="zh-CN" sz="1600" dirty="0"/>
              <a:t>Covid.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change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housing</a:t>
            </a:r>
            <a:r>
              <a:rPr lang="zh-CN" altLang="en-US" sz="1600" dirty="0"/>
              <a:t> </a:t>
            </a:r>
            <a:r>
              <a:rPr lang="en-US" altLang="zh-CN" sz="1600" dirty="0"/>
              <a:t>prices</a:t>
            </a:r>
            <a:r>
              <a:rPr lang="zh-CN" altLang="en-US" sz="1600" dirty="0"/>
              <a:t> </a:t>
            </a:r>
            <a:r>
              <a:rPr lang="en-US" altLang="zh-CN" sz="1600" dirty="0"/>
              <a:t>have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very</a:t>
            </a:r>
            <a:r>
              <a:rPr lang="zh-CN" altLang="en-US" sz="1600" dirty="0"/>
              <a:t> </a:t>
            </a:r>
            <a:r>
              <a:rPr lang="en-US" altLang="zh-CN" sz="1600" dirty="0"/>
              <a:t>strong</a:t>
            </a:r>
            <a:r>
              <a:rPr lang="zh-CN" altLang="en-US" sz="1600" dirty="0"/>
              <a:t> </a:t>
            </a:r>
            <a:r>
              <a:rPr lang="en-US" altLang="zh-CN" sz="1600" dirty="0"/>
              <a:t>correlation</a:t>
            </a:r>
            <a:r>
              <a:rPr lang="zh-CN" altLang="en-US" sz="1600" dirty="0"/>
              <a:t>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Covid</a:t>
            </a:r>
            <a:r>
              <a:rPr lang="zh-CN" altLang="en-US" sz="1600" dirty="0"/>
              <a:t> </a:t>
            </a:r>
            <a:r>
              <a:rPr lang="en-US" altLang="zh-CN" sz="1600" dirty="0"/>
              <a:t>Confirmed</a:t>
            </a:r>
            <a:r>
              <a:rPr lang="zh-CN" altLang="en-US" sz="1600" dirty="0"/>
              <a:t> </a:t>
            </a:r>
            <a:r>
              <a:rPr lang="en-US" altLang="zh-CN" sz="1600" dirty="0"/>
              <a:t>cases</a:t>
            </a:r>
            <a:r>
              <a:rPr lang="zh-CN" altLang="en-US" sz="1600" dirty="0"/>
              <a:t> </a:t>
            </a:r>
            <a:r>
              <a:rPr lang="en-US" altLang="zh-CN" sz="1600" dirty="0"/>
              <a:t>change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Polk,</a:t>
            </a:r>
            <a:r>
              <a:rPr lang="zh-CN" altLang="en-US" sz="1600" dirty="0"/>
              <a:t> </a:t>
            </a:r>
            <a:r>
              <a:rPr lang="en-US" altLang="zh-CN" sz="1600" dirty="0"/>
              <a:t>Florida,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correlation</a:t>
            </a:r>
            <a:r>
              <a:rPr lang="zh-CN" altLang="en-US" sz="1600" dirty="0"/>
              <a:t> </a:t>
            </a:r>
            <a:r>
              <a:rPr lang="en-US" altLang="zh-CN" sz="1600" dirty="0"/>
              <a:t>decreases</a:t>
            </a:r>
            <a:r>
              <a:rPr lang="zh-CN" altLang="en-US" sz="1600" dirty="0"/>
              <a:t> </a:t>
            </a:r>
            <a:r>
              <a:rPr lang="en-US" altLang="zh-CN" sz="1600" dirty="0"/>
              <a:t>as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time</a:t>
            </a:r>
            <a:r>
              <a:rPr lang="zh-CN" altLang="en-US" sz="1600" dirty="0"/>
              <a:t> </a:t>
            </a:r>
            <a:r>
              <a:rPr lang="en-US" altLang="zh-CN" sz="1600" dirty="0"/>
              <a:t>lag</a:t>
            </a:r>
            <a:r>
              <a:rPr lang="zh-CN" altLang="en-US" sz="1600" dirty="0"/>
              <a:t> </a:t>
            </a:r>
            <a:r>
              <a:rPr lang="en-US" altLang="zh-CN" sz="1600" dirty="0"/>
              <a:t>decreases.</a:t>
            </a:r>
            <a:endParaRPr lang="en-CN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49F6EC-5FB6-EE1B-2E63-0AAB5BC1C487}"/>
              </a:ext>
            </a:extLst>
          </p:cNvPr>
          <p:cNvSpPr txBox="1">
            <a:spLocks/>
          </p:cNvSpPr>
          <p:nvPr/>
        </p:nvSpPr>
        <p:spPr>
          <a:xfrm>
            <a:off x="6195902" y="1825625"/>
            <a:ext cx="49842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Significance</a:t>
            </a:r>
          </a:p>
          <a:p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results</a:t>
            </a:r>
            <a:r>
              <a:rPr lang="zh-CN" altLang="en-US" sz="1600" dirty="0"/>
              <a:t> </a:t>
            </a:r>
            <a:r>
              <a:rPr lang="en-US" altLang="zh-CN" sz="1600" dirty="0"/>
              <a:t>suggest</a:t>
            </a:r>
            <a:r>
              <a:rPr lang="zh-CN" altLang="en-US" sz="1600" dirty="0"/>
              <a:t> </a:t>
            </a:r>
            <a:r>
              <a:rPr lang="en-US" altLang="zh-CN" sz="1600" dirty="0"/>
              <a:t>that</a:t>
            </a:r>
            <a:r>
              <a:rPr lang="zh-CN" altLang="en-US" sz="1600" dirty="0"/>
              <a:t> </a:t>
            </a:r>
            <a:r>
              <a:rPr lang="en-US" altLang="zh-CN" sz="1600" dirty="0"/>
              <a:t>there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high</a:t>
            </a:r>
            <a:r>
              <a:rPr lang="zh-CN" altLang="en-US" sz="1600" dirty="0"/>
              <a:t> </a:t>
            </a:r>
            <a:r>
              <a:rPr lang="en-US" altLang="zh-CN" sz="1600" dirty="0"/>
              <a:t>chance</a:t>
            </a:r>
            <a:r>
              <a:rPr lang="zh-CN" altLang="en-US" sz="1600" dirty="0"/>
              <a:t> </a:t>
            </a:r>
            <a:r>
              <a:rPr lang="en-US" altLang="zh-CN" sz="1600" dirty="0"/>
              <a:t>that</a:t>
            </a:r>
            <a:r>
              <a:rPr lang="zh-CN" altLang="en-US" sz="1600" dirty="0"/>
              <a:t> </a:t>
            </a:r>
            <a:r>
              <a:rPr lang="en-US" altLang="zh-CN" sz="1600" dirty="0"/>
              <a:t>COVID</a:t>
            </a:r>
            <a:r>
              <a:rPr lang="zh-CN" altLang="en-US" sz="1600" dirty="0"/>
              <a:t> </a:t>
            </a:r>
            <a:r>
              <a:rPr lang="en-US" altLang="zh-CN" sz="1600" dirty="0"/>
              <a:t>19,</a:t>
            </a:r>
            <a:r>
              <a:rPr lang="zh-CN" altLang="en-US" sz="1600" dirty="0"/>
              <a:t> </a:t>
            </a:r>
            <a:r>
              <a:rPr lang="en-US" altLang="zh-CN" sz="1600" dirty="0"/>
              <a:t>although</a:t>
            </a:r>
            <a:r>
              <a:rPr lang="zh-CN" altLang="en-US" sz="1600" dirty="0"/>
              <a:t> </a:t>
            </a:r>
            <a:r>
              <a:rPr lang="en-US" altLang="zh-CN" sz="1600" dirty="0"/>
              <a:t>might</a:t>
            </a:r>
            <a:r>
              <a:rPr lang="zh-CN" altLang="en-US" sz="1600" dirty="0"/>
              <a:t> </a:t>
            </a:r>
            <a:r>
              <a:rPr lang="en-US" altLang="zh-CN" sz="1600" dirty="0"/>
              <a:t>not</a:t>
            </a:r>
            <a:r>
              <a:rPr lang="zh-CN" altLang="en-US" sz="1600" dirty="0"/>
              <a:t> </a:t>
            </a:r>
            <a:r>
              <a:rPr lang="en-US" altLang="zh-CN" sz="1600" dirty="0"/>
              <a:t>be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primary</a:t>
            </a:r>
            <a:r>
              <a:rPr lang="zh-CN" altLang="en-US" sz="1600" dirty="0"/>
              <a:t> </a:t>
            </a:r>
            <a:r>
              <a:rPr lang="en-US" altLang="zh-CN" sz="1600" dirty="0"/>
              <a:t>one,</a:t>
            </a:r>
            <a:r>
              <a:rPr lang="zh-CN" altLang="en-US" sz="1600" dirty="0"/>
              <a:t> </a:t>
            </a:r>
            <a:r>
              <a:rPr lang="en-US" altLang="zh-CN" sz="1600" dirty="0"/>
              <a:t>could</a:t>
            </a:r>
            <a:r>
              <a:rPr lang="zh-CN" altLang="en-US" sz="1600" dirty="0"/>
              <a:t> </a:t>
            </a:r>
            <a:r>
              <a:rPr lang="en-US" altLang="zh-CN" sz="1600" dirty="0"/>
              <a:t>be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trigger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surge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house</a:t>
            </a:r>
            <a:r>
              <a:rPr lang="zh-CN" altLang="en-US" sz="1600" dirty="0"/>
              <a:t> </a:t>
            </a:r>
            <a:r>
              <a:rPr lang="en-US" altLang="zh-CN" sz="1600" dirty="0"/>
              <a:t>prices.</a:t>
            </a:r>
            <a:r>
              <a:rPr lang="zh-CN" altLang="en-US" sz="1600" dirty="0"/>
              <a:t> </a:t>
            </a:r>
            <a:r>
              <a:rPr lang="en-US" altLang="zh-CN" sz="1600" dirty="0"/>
              <a:t>If</a:t>
            </a:r>
            <a:r>
              <a:rPr lang="zh-CN" altLang="en-US" sz="1600" dirty="0"/>
              <a:t> </a:t>
            </a:r>
            <a:r>
              <a:rPr lang="en-US" altLang="zh-CN" sz="1600" dirty="0"/>
              <a:t>further</a:t>
            </a:r>
            <a:r>
              <a:rPr lang="zh-CN" altLang="en-US" sz="1600" dirty="0"/>
              <a:t> </a:t>
            </a:r>
            <a:r>
              <a:rPr lang="en-US" altLang="zh-CN" sz="1600" dirty="0"/>
              <a:t>analysis</a:t>
            </a:r>
            <a:r>
              <a:rPr lang="zh-CN" altLang="en-US" sz="1600" dirty="0"/>
              <a:t> </a:t>
            </a:r>
            <a:r>
              <a:rPr lang="en-US" altLang="zh-CN" sz="1600" dirty="0"/>
              <a:t>show</a:t>
            </a:r>
            <a:r>
              <a:rPr lang="zh-CN" altLang="en-US" sz="1600" dirty="0"/>
              <a:t> </a:t>
            </a:r>
            <a:r>
              <a:rPr lang="en-US" altLang="zh-CN" sz="1600" dirty="0"/>
              <a:t>that</a:t>
            </a:r>
            <a:r>
              <a:rPr lang="zh-CN" altLang="en-US" sz="1600" dirty="0"/>
              <a:t> </a:t>
            </a:r>
            <a:r>
              <a:rPr lang="en-US" altLang="zh-CN" sz="1600" dirty="0"/>
              <a:t>this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main</a:t>
            </a:r>
            <a:r>
              <a:rPr lang="zh-CN" altLang="en-US" sz="1600" dirty="0"/>
              <a:t> </a:t>
            </a:r>
            <a:r>
              <a:rPr lang="en-US" altLang="zh-CN" sz="1600" dirty="0"/>
              <a:t>cause,</a:t>
            </a:r>
            <a:r>
              <a:rPr lang="zh-CN" altLang="en-US" sz="1600" dirty="0"/>
              <a:t> </a:t>
            </a:r>
            <a:r>
              <a:rPr lang="en-US" altLang="zh-CN" sz="1600" dirty="0"/>
              <a:t>it</a:t>
            </a:r>
            <a:r>
              <a:rPr lang="zh-CN" altLang="en-US" sz="1600" dirty="0"/>
              <a:t> </a:t>
            </a:r>
            <a:r>
              <a:rPr lang="en-US" altLang="zh-CN" sz="1600" dirty="0"/>
              <a:t>could</a:t>
            </a:r>
            <a:r>
              <a:rPr lang="zh-CN" altLang="en-US" sz="1600" dirty="0"/>
              <a:t> </a:t>
            </a:r>
            <a:r>
              <a:rPr lang="en-US" altLang="zh-CN" sz="1600" dirty="0"/>
              <a:t>imply</a:t>
            </a:r>
            <a:r>
              <a:rPr lang="zh-CN" altLang="en-US" sz="1600" dirty="0"/>
              <a:t> </a:t>
            </a:r>
            <a:r>
              <a:rPr lang="en-US" altLang="zh-CN" sz="1600" dirty="0"/>
              <a:t>that</a:t>
            </a:r>
            <a:r>
              <a:rPr lang="zh-CN" altLang="en-US" sz="1600" dirty="0"/>
              <a:t> </a:t>
            </a:r>
            <a:r>
              <a:rPr lang="en-US" altLang="zh-CN" sz="1600" dirty="0"/>
              <a:t>similar</a:t>
            </a:r>
            <a:r>
              <a:rPr lang="zh-CN" altLang="en-US" sz="1600" dirty="0"/>
              <a:t> </a:t>
            </a:r>
            <a:r>
              <a:rPr lang="en-US" altLang="zh-CN" sz="1600" dirty="0"/>
              <a:t>pandemics</a:t>
            </a:r>
            <a:r>
              <a:rPr lang="zh-CN" altLang="en-US" sz="1600" dirty="0"/>
              <a:t> </a:t>
            </a:r>
            <a:r>
              <a:rPr lang="en-US" altLang="zh-CN" sz="1600" dirty="0"/>
              <a:t>could</a:t>
            </a:r>
            <a:r>
              <a:rPr lang="zh-CN" altLang="en-US" sz="1600" dirty="0"/>
              <a:t> </a:t>
            </a:r>
            <a:r>
              <a:rPr lang="en-US" altLang="zh-CN" sz="1600" dirty="0"/>
              <a:t>have</a:t>
            </a:r>
            <a:r>
              <a:rPr lang="zh-CN" altLang="en-US" sz="1600" dirty="0"/>
              <a:t> </a:t>
            </a:r>
            <a:r>
              <a:rPr lang="en-US" altLang="zh-CN" sz="1600" dirty="0"/>
              <a:t>similar</a:t>
            </a:r>
            <a:r>
              <a:rPr lang="zh-CN" altLang="en-US" sz="1600" dirty="0"/>
              <a:t> </a:t>
            </a:r>
            <a:r>
              <a:rPr lang="en-US" altLang="zh-CN" sz="1600" dirty="0"/>
              <a:t>impacts</a:t>
            </a:r>
            <a:r>
              <a:rPr lang="zh-CN" altLang="en-US" sz="1600" dirty="0"/>
              <a:t> </a:t>
            </a:r>
            <a:r>
              <a:rPr lang="en-US" altLang="zh-CN" sz="1600" dirty="0"/>
              <a:t>on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house</a:t>
            </a:r>
            <a:r>
              <a:rPr lang="zh-CN" altLang="en-US" sz="1600" dirty="0"/>
              <a:t> </a:t>
            </a:r>
            <a:r>
              <a:rPr lang="en-US" altLang="zh-CN" sz="1600" dirty="0"/>
              <a:t>prices</a:t>
            </a:r>
            <a:r>
              <a:rPr lang="zh-CN" altLang="en-US" sz="1600" dirty="0"/>
              <a:t> </a:t>
            </a:r>
            <a:r>
              <a:rPr lang="en-US" altLang="zh-CN" sz="1600" dirty="0"/>
              <a:t>as</a:t>
            </a:r>
            <a:r>
              <a:rPr lang="zh-CN" altLang="en-US" sz="1600" dirty="0"/>
              <a:t> </a:t>
            </a:r>
            <a:r>
              <a:rPr lang="en-US" altLang="zh-CN" sz="1600" dirty="0"/>
              <a:t>well.</a:t>
            </a:r>
          </a:p>
          <a:p>
            <a:r>
              <a:rPr lang="en-US" altLang="zh-CN" sz="1600" dirty="0"/>
              <a:t>This</a:t>
            </a:r>
            <a:r>
              <a:rPr lang="zh-CN" altLang="en-US" sz="1600" dirty="0"/>
              <a:t> </a:t>
            </a:r>
            <a:r>
              <a:rPr lang="en-US" altLang="zh-CN" sz="1600" dirty="0"/>
              <a:t>brings</a:t>
            </a:r>
            <a:r>
              <a:rPr lang="zh-CN" altLang="en-US" sz="1600" dirty="0"/>
              <a:t> </a:t>
            </a:r>
            <a:r>
              <a:rPr lang="en-US" altLang="zh-CN" sz="1600" dirty="0"/>
              <a:t>insights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investors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house</a:t>
            </a:r>
            <a:r>
              <a:rPr lang="zh-CN" altLang="en-US" sz="1600" dirty="0"/>
              <a:t> </a:t>
            </a:r>
            <a:r>
              <a:rPr lang="en-US" altLang="zh-CN" sz="1600" dirty="0"/>
              <a:t>owners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Polk,</a:t>
            </a:r>
            <a:r>
              <a:rPr lang="zh-CN" altLang="en-US" sz="1600" dirty="0"/>
              <a:t> </a:t>
            </a:r>
            <a:r>
              <a:rPr lang="en-US" altLang="zh-CN" sz="1600" dirty="0"/>
              <a:t>since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strong</a:t>
            </a:r>
            <a:r>
              <a:rPr lang="zh-CN" altLang="en-US" sz="1600" dirty="0"/>
              <a:t> </a:t>
            </a:r>
            <a:r>
              <a:rPr lang="en-US" altLang="zh-CN" sz="1600" dirty="0"/>
              <a:t>correlation</a:t>
            </a:r>
            <a:r>
              <a:rPr lang="zh-CN" altLang="en-US" sz="1600" dirty="0"/>
              <a:t> </a:t>
            </a:r>
            <a:r>
              <a:rPr lang="en-US" altLang="zh-CN" sz="1600" dirty="0"/>
              <a:t>could</a:t>
            </a:r>
            <a:r>
              <a:rPr lang="zh-CN" altLang="en-US" sz="1600" dirty="0"/>
              <a:t> </a:t>
            </a:r>
            <a:r>
              <a:rPr lang="en-US" altLang="zh-CN" sz="1600" dirty="0"/>
              <a:t>imply</a:t>
            </a:r>
            <a:r>
              <a:rPr lang="zh-CN" altLang="en-US" sz="1600" dirty="0"/>
              <a:t> </a:t>
            </a:r>
            <a:r>
              <a:rPr lang="en-US" altLang="zh-CN" sz="1600" dirty="0"/>
              <a:t>that</a:t>
            </a:r>
            <a:r>
              <a:rPr lang="zh-CN" altLang="en-US" sz="1600" dirty="0"/>
              <a:t> </a:t>
            </a:r>
            <a:r>
              <a:rPr lang="en-US" altLang="zh-CN" sz="1600" dirty="0"/>
              <a:t>there’s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high</a:t>
            </a:r>
            <a:r>
              <a:rPr lang="zh-CN" altLang="en-US" sz="1600" dirty="0"/>
              <a:t> </a:t>
            </a:r>
            <a:r>
              <a:rPr lang="en-US" altLang="zh-CN" sz="1600" dirty="0"/>
              <a:t>possibility</a:t>
            </a:r>
            <a:r>
              <a:rPr lang="zh-CN" altLang="en-US" sz="1600" dirty="0"/>
              <a:t> </a:t>
            </a:r>
            <a:r>
              <a:rPr lang="en-US" altLang="zh-CN" sz="1600" dirty="0"/>
              <a:t>that</a:t>
            </a:r>
            <a:r>
              <a:rPr lang="zh-CN" altLang="en-US" sz="1600" dirty="0"/>
              <a:t> </a:t>
            </a:r>
            <a:r>
              <a:rPr lang="en-US" altLang="zh-CN" sz="1600" dirty="0"/>
              <a:t>when</a:t>
            </a:r>
            <a:r>
              <a:rPr lang="zh-CN" altLang="en-US" sz="1600" dirty="0"/>
              <a:t> </a:t>
            </a:r>
            <a:r>
              <a:rPr lang="en-US" altLang="zh-CN" sz="1600" dirty="0"/>
              <a:t>confirmed</a:t>
            </a:r>
            <a:r>
              <a:rPr lang="zh-CN" altLang="en-US" sz="1600" dirty="0"/>
              <a:t> </a:t>
            </a:r>
            <a:r>
              <a:rPr lang="en-US" altLang="zh-CN" sz="1600" dirty="0"/>
              <a:t>cases</a:t>
            </a:r>
            <a:r>
              <a:rPr lang="zh-CN" altLang="en-US" sz="1600" dirty="0"/>
              <a:t> </a:t>
            </a:r>
            <a:r>
              <a:rPr lang="en-US" altLang="zh-CN" sz="1600" dirty="0"/>
              <a:t>increase</a:t>
            </a:r>
            <a:r>
              <a:rPr lang="zh-CN" altLang="en-US" sz="1600" dirty="0"/>
              <a:t> </a:t>
            </a:r>
            <a:r>
              <a:rPr lang="en-US" altLang="zh-CN" sz="1600" dirty="0"/>
              <a:t>rate</a:t>
            </a:r>
            <a:r>
              <a:rPr lang="zh-CN" altLang="en-US" sz="1600" dirty="0"/>
              <a:t> </a:t>
            </a:r>
            <a:r>
              <a:rPr lang="en-US" altLang="zh-CN" sz="1600" dirty="0"/>
              <a:t>decreases,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house</a:t>
            </a:r>
            <a:r>
              <a:rPr lang="zh-CN" altLang="en-US" sz="1600" dirty="0"/>
              <a:t> </a:t>
            </a:r>
            <a:r>
              <a:rPr lang="en-US" altLang="zh-CN" sz="1600" dirty="0"/>
              <a:t>prices</a:t>
            </a:r>
            <a:r>
              <a:rPr lang="zh-CN" altLang="en-US" sz="1600" dirty="0"/>
              <a:t> </a:t>
            </a:r>
            <a:r>
              <a:rPr lang="en-US" altLang="zh-CN" sz="1600" dirty="0"/>
              <a:t>would</a:t>
            </a:r>
            <a:r>
              <a:rPr lang="zh-CN" altLang="en-US" sz="1600" dirty="0"/>
              <a:t> </a:t>
            </a:r>
            <a:r>
              <a:rPr lang="en-US" altLang="zh-CN" sz="1600" dirty="0"/>
              <a:t>have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lower</a:t>
            </a:r>
            <a:r>
              <a:rPr lang="zh-CN" altLang="en-US" sz="1600" dirty="0"/>
              <a:t> </a:t>
            </a:r>
            <a:r>
              <a:rPr lang="en-US" altLang="zh-CN" sz="1600" dirty="0"/>
              <a:t>increase</a:t>
            </a:r>
            <a:r>
              <a:rPr lang="zh-CN" altLang="en-US" sz="1600" dirty="0"/>
              <a:t> </a:t>
            </a:r>
            <a:r>
              <a:rPr lang="en-US" altLang="zh-CN" sz="1600" dirty="0"/>
              <a:t>rate</a:t>
            </a:r>
            <a:r>
              <a:rPr lang="zh-CN" altLang="en-US" sz="1600" dirty="0"/>
              <a:t> </a:t>
            </a:r>
            <a:r>
              <a:rPr lang="en-US" altLang="zh-CN" sz="1600" dirty="0"/>
              <a:t>or</a:t>
            </a:r>
            <a:r>
              <a:rPr lang="zh-CN" altLang="en-US" sz="1600" dirty="0"/>
              <a:t> </a:t>
            </a:r>
            <a:r>
              <a:rPr lang="en-US" altLang="zh-CN" sz="1600" dirty="0"/>
              <a:t>even</a:t>
            </a:r>
            <a:r>
              <a:rPr lang="zh-CN" altLang="en-US" sz="1600" dirty="0"/>
              <a:t> </a:t>
            </a:r>
            <a:r>
              <a:rPr lang="en-US" altLang="zh-CN" sz="1600" dirty="0"/>
              <a:t>decrease.</a:t>
            </a:r>
            <a:endParaRPr lang="en-CN" sz="1400" dirty="0"/>
          </a:p>
        </p:txBody>
      </p:sp>
    </p:spTree>
    <p:extLst>
      <p:ext uri="{BB962C8B-B14F-4D97-AF65-F5344CB8AC3E}">
        <p14:creationId xmlns:p14="http://schemas.microsoft.com/office/powerpoint/2010/main" val="82993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54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5" name="Rectangle 56">
            <a:extLst>
              <a:ext uri="{FF2B5EF4-FFF2-40B4-BE49-F238E27FC236}">
                <a16:creationId xmlns:a16="http://schemas.microsoft.com/office/drawing/2014/main" id="{7FBED9C4-BC33-43BE-B249-F24C980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6" name="Right Triangle 58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60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825419-2D6B-8778-4331-356E9253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5553737" cy="5531079"/>
          </a:xfrm>
        </p:spPr>
        <p:txBody>
          <a:bodyPr>
            <a:normAutofit/>
          </a:bodyPr>
          <a:lstStyle/>
          <a:p>
            <a:r>
              <a:rPr lang="en-CN">
                <a:solidFill>
                  <a:schemeClr val="tx2">
                    <a:alpha val="80000"/>
                  </a:schemeClr>
                </a:solidFill>
              </a:rPr>
              <a:t>Future Improvements</a:t>
            </a:r>
          </a:p>
        </p:txBody>
      </p:sp>
      <p:sp>
        <p:nvSpPr>
          <p:cNvPr id="98" name="Rectangle 91">
            <a:extLst>
              <a:ext uri="{FF2B5EF4-FFF2-40B4-BE49-F238E27FC236}">
                <a16:creationId xmlns:a16="http://schemas.microsoft.com/office/drawing/2014/main" id="{57C32FE0-E14A-4F1C-B5CD-173456FE4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9156" y="168275"/>
            <a:ext cx="5821785" cy="6076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3C8C0974-9A76-5F5D-EEF7-345E4E27B2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786743"/>
              </p:ext>
            </p:extLst>
          </p:nvPr>
        </p:nvGraphicFramePr>
        <p:xfrm>
          <a:off x="5206332" y="152400"/>
          <a:ext cx="6790298" cy="6092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258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C7D55A-BD3D-CD6E-837C-220DCE82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4952999" cy="2244176"/>
          </a:xfrm>
        </p:spPr>
        <p:txBody>
          <a:bodyPr>
            <a:normAutofit/>
          </a:bodyPr>
          <a:lstStyle/>
          <a:p>
            <a:r>
              <a:rPr lang="en-CN">
                <a:solidFill>
                  <a:schemeClr val="tx2"/>
                </a:solidFill>
              </a:rPr>
              <a:t>Motivation</a:t>
            </a:r>
            <a:endParaRPr lang="en-CN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FF58-96E1-5FEC-3CC4-3BE516DF5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chemeClr val="tx2"/>
                </a:solidFill>
              </a:rPr>
              <a:t>Confused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by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the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decreasing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rent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of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my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apartment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and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some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of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my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friend’s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apartments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during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COVID</a:t>
            </a:r>
          </a:p>
          <a:p>
            <a:r>
              <a:rPr lang="en-US" altLang="zh-CN" sz="1800" dirty="0">
                <a:solidFill>
                  <a:schemeClr val="tx2"/>
                </a:solidFill>
              </a:rPr>
              <a:t>Seeking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to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find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the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relationship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between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the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economy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and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the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COVID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19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cases,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house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prices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could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be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a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good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indicator</a:t>
            </a:r>
          </a:p>
          <a:p>
            <a:endParaRPr lang="en-CN" sz="1800" dirty="0">
              <a:solidFill>
                <a:schemeClr val="tx2"/>
              </a:solidFill>
            </a:endParaRPr>
          </a:p>
        </p:txBody>
      </p:sp>
      <p:pic>
        <p:nvPicPr>
          <p:cNvPr id="48" name="Picture 46" descr="Puzzle pieces">
            <a:extLst>
              <a:ext uri="{FF2B5EF4-FFF2-40B4-BE49-F238E27FC236}">
                <a16:creationId xmlns:a16="http://schemas.microsoft.com/office/drawing/2014/main" id="{E51C9BE8-C988-AA4D-7378-409AB2B18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24" r="17607" b="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1195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78ED39-DFF5-1D0C-64D3-C28C730F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10754527" cy="814416"/>
          </a:xfrm>
        </p:spPr>
        <p:txBody>
          <a:bodyPr anchor="b">
            <a:normAutofit/>
          </a:bodyPr>
          <a:lstStyle/>
          <a:p>
            <a:r>
              <a:rPr lang="en-CN" dirty="0">
                <a:solidFill>
                  <a:schemeClr val="tx2"/>
                </a:solidFill>
              </a:rPr>
              <a:t>Problem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Statement</a:t>
            </a:r>
            <a:endParaRPr lang="en-CN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CB08C-E441-DFFF-067B-253EC15ED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945238"/>
            <a:ext cx="9745506" cy="3865281"/>
          </a:xfrm>
        </p:spPr>
        <p:txBody>
          <a:bodyPr anchor="t">
            <a:normAutofit/>
          </a:bodyPr>
          <a:lstStyle/>
          <a:p>
            <a:r>
              <a:rPr lang="en-US" altLang="zh-CN" sz="1800" b="1" dirty="0">
                <a:solidFill>
                  <a:schemeClr val="tx2"/>
                </a:solidFill>
              </a:rPr>
              <a:t>Research</a:t>
            </a:r>
            <a:r>
              <a:rPr lang="zh-CN" altLang="en-US" sz="1800" b="1" dirty="0">
                <a:solidFill>
                  <a:schemeClr val="tx2"/>
                </a:solidFill>
              </a:rPr>
              <a:t> </a:t>
            </a:r>
            <a:r>
              <a:rPr lang="en-US" altLang="zh-CN" sz="1800" b="1" dirty="0">
                <a:solidFill>
                  <a:schemeClr val="tx2"/>
                </a:solidFill>
              </a:rPr>
              <a:t>Question:</a:t>
            </a:r>
          </a:p>
          <a:p>
            <a:r>
              <a:rPr lang="en-US" sz="1800" dirty="0">
                <a:solidFill>
                  <a:schemeClr val="tx2"/>
                </a:solidFill>
              </a:rPr>
              <a:t>Does the pandemic have an impact on the housing prices of Polk, Florida? If so, how was the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local housing prices influenced by the pandemic?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b="1" dirty="0">
                <a:solidFill>
                  <a:schemeClr val="tx2"/>
                </a:solidFill>
              </a:rPr>
              <a:t>Methodology:</a:t>
            </a:r>
          </a:p>
          <a:p>
            <a:r>
              <a:rPr lang="en-US" sz="1800" dirty="0">
                <a:solidFill>
                  <a:schemeClr val="tx2"/>
                </a:solidFill>
              </a:rPr>
              <a:t>Linear Regression for house prices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T-test comparing the slope of house prices before/after Covid</a:t>
            </a:r>
          </a:p>
          <a:p>
            <a:r>
              <a:rPr lang="en-US" sz="1800" dirty="0">
                <a:solidFill>
                  <a:schemeClr val="tx2"/>
                </a:solidFill>
              </a:rPr>
              <a:t>Cross correlation of House prices and Covid confirmed cases</a:t>
            </a:r>
          </a:p>
        </p:txBody>
      </p:sp>
    </p:spTree>
    <p:extLst>
      <p:ext uri="{BB962C8B-B14F-4D97-AF65-F5344CB8AC3E}">
        <p14:creationId xmlns:p14="http://schemas.microsoft.com/office/powerpoint/2010/main" val="1983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7B5FAD-7A57-ACDE-14E8-6540C554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10754527" cy="1269440"/>
          </a:xfrm>
        </p:spPr>
        <p:txBody>
          <a:bodyPr anchor="b">
            <a:normAutofit fontScale="90000"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House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Prices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and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Human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Centered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Data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Science</a:t>
            </a:r>
            <a:endParaRPr lang="en-CN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3733D-69B6-6CBB-F7B8-13EC6C46C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228764"/>
            <a:ext cx="9745506" cy="3581755"/>
          </a:xfrm>
        </p:spPr>
        <p:txBody>
          <a:bodyPr anchor="t">
            <a:normAutofit/>
          </a:bodyPr>
          <a:lstStyle/>
          <a:p>
            <a:r>
              <a:rPr lang="en-CN" sz="2000" b="1" dirty="0">
                <a:solidFill>
                  <a:schemeClr val="tx2"/>
                </a:solidFill>
              </a:rPr>
              <a:t>Bias in data collection:</a:t>
            </a:r>
            <a:endParaRPr lang="en-CN" sz="1050" b="1" dirty="0">
              <a:solidFill>
                <a:schemeClr val="tx2"/>
              </a:solidFill>
            </a:endParaRPr>
          </a:p>
          <a:p>
            <a:r>
              <a:rPr lang="en-CN" sz="1600" dirty="0">
                <a:solidFill>
                  <a:schemeClr val="tx2"/>
                </a:solidFill>
              </a:rPr>
              <a:t>Did not consider the attributes of the houses</a:t>
            </a:r>
          </a:p>
          <a:p>
            <a:r>
              <a:rPr lang="en-CN" sz="1600" dirty="0">
                <a:solidFill>
                  <a:schemeClr val="tx2"/>
                </a:solidFill>
              </a:rPr>
              <a:t>Did not consider the newly built houses</a:t>
            </a:r>
          </a:p>
          <a:p>
            <a:r>
              <a:rPr lang="en-CN" sz="1600" dirty="0">
                <a:solidFill>
                  <a:schemeClr val="tx2"/>
                </a:solidFill>
              </a:rPr>
              <a:t>Covid data might be biased due to political reasons (US tend to report a falsely higher number whereas some other countries report a falsely lower number than actual)</a:t>
            </a:r>
          </a:p>
          <a:p>
            <a:r>
              <a:rPr lang="en-CN" sz="2000" b="1" dirty="0">
                <a:solidFill>
                  <a:schemeClr val="tx2"/>
                </a:solidFill>
              </a:rPr>
              <a:t>Requires support from Qualitative research:</a:t>
            </a:r>
          </a:p>
          <a:p>
            <a:r>
              <a:rPr lang="en-US" altLang="zh-CN" sz="1600" dirty="0">
                <a:solidFill>
                  <a:schemeClr val="tx2"/>
                </a:solidFill>
              </a:rPr>
              <a:t>Correlation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vs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Causation – quantitative approaches could not justify this is a causational relationship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altLang="zh-CN" sz="1600" dirty="0">
                <a:solidFill>
                  <a:schemeClr val="tx2"/>
                </a:solidFill>
              </a:rPr>
              <a:t>Pandemic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might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not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be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the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only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trigger – need to consider impact of other factors</a:t>
            </a:r>
            <a:endParaRPr lang="en-CN" sz="1600" dirty="0">
              <a:solidFill>
                <a:schemeClr val="tx2"/>
              </a:solidFill>
            </a:endParaRPr>
          </a:p>
          <a:p>
            <a:endParaRPr lang="en-CN" sz="1400" dirty="0">
              <a:solidFill>
                <a:schemeClr val="tx2"/>
              </a:solidFill>
            </a:endParaRPr>
          </a:p>
          <a:p>
            <a:endParaRPr lang="en-CN" sz="1400" dirty="0">
              <a:solidFill>
                <a:schemeClr val="tx2"/>
              </a:solidFill>
            </a:endParaRPr>
          </a:p>
          <a:p>
            <a:endParaRPr lang="en-CN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65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40B5B8B-1859-452F-A82A-CDD8D2518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5" name="Right Triangle 104">
            <a:extLst>
              <a:ext uri="{FF2B5EF4-FFF2-40B4-BE49-F238E27FC236}">
                <a16:creationId xmlns:a16="http://schemas.microsoft.com/office/drawing/2014/main" id="{65BF84F9-3CC3-492E-BF19-8E32FBB3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Document 106">
            <a:extLst>
              <a:ext uri="{FF2B5EF4-FFF2-40B4-BE49-F238E27FC236}">
                <a16:creationId xmlns:a16="http://schemas.microsoft.com/office/drawing/2014/main" id="{0CCF3E0C-EF46-4FD7-8134-966F9FE8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837" y="-76200"/>
            <a:ext cx="12214827" cy="6858000"/>
            <a:chOff x="-6214" y="-1"/>
            <a:chExt cx="12214827" cy="6858000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78ED39-DFF5-1D0C-64D3-C28C730F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5"/>
            <a:ext cx="4952999" cy="2244178"/>
          </a:xfrm>
        </p:spPr>
        <p:txBody>
          <a:bodyPr>
            <a:normAutofit/>
          </a:bodyPr>
          <a:lstStyle/>
          <a:p>
            <a:r>
              <a:rPr lang="en-CN" dirty="0">
                <a:solidFill>
                  <a:schemeClr val="tx2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CB08C-E441-DFFF-067B-253EC15ED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76600"/>
            <a:ext cx="4952999" cy="27448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700" b="1" dirty="0">
                <a:solidFill>
                  <a:schemeClr val="tx2"/>
                </a:solidFill>
              </a:rPr>
              <a:t>Zillow</a:t>
            </a:r>
            <a:r>
              <a:rPr lang="zh-CN" altLang="en-US" sz="1700" b="1" dirty="0">
                <a:solidFill>
                  <a:schemeClr val="tx2"/>
                </a:solidFill>
              </a:rPr>
              <a:t> </a:t>
            </a:r>
            <a:r>
              <a:rPr lang="en-US" altLang="zh-CN" sz="1700" b="1" dirty="0">
                <a:solidFill>
                  <a:schemeClr val="tx2"/>
                </a:solidFill>
              </a:rPr>
              <a:t>Home</a:t>
            </a:r>
            <a:r>
              <a:rPr lang="zh-CN" altLang="en-US" sz="1700" b="1" dirty="0">
                <a:solidFill>
                  <a:schemeClr val="tx2"/>
                </a:solidFill>
              </a:rPr>
              <a:t> </a:t>
            </a:r>
            <a:r>
              <a:rPr lang="en-US" altLang="zh-CN" sz="1700" b="1" dirty="0">
                <a:solidFill>
                  <a:schemeClr val="tx2"/>
                </a:solidFill>
              </a:rPr>
              <a:t>Valued</a:t>
            </a:r>
            <a:r>
              <a:rPr lang="zh-CN" altLang="en-US" sz="1700" b="1" dirty="0">
                <a:solidFill>
                  <a:schemeClr val="tx2"/>
                </a:solidFill>
              </a:rPr>
              <a:t> </a:t>
            </a:r>
            <a:r>
              <a:rPr lang="en-US" altLang="zh-CN" sz="1700" b="1" dirty="0">
                <a:solidFill>
                  <a:schemeClr val="tx2"/>
                </a:solidFill>
              </a:rPr>
              <a:t>Index</a:t>
            </a:r>
          </a:p>
          <a:p>
            <a:pPr>
              <a:lnSpc>
                <a:spcPct val="100000"/>
              </a:lnSpc>
            </a:pPr>
            <a:r>
              <a:rPr lang="en-US" sz="1700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A smoothed, seasonally adjusted measure of the typical home value and market changes across a given region and housing type.</a:t>
            </a: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Contains</a:t>
            </a: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monthly</a:t>
            </a: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averaged</a:t>
            </a: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house</a:t>
            </a: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prices</a:t>
            </a: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lang="en-US" altLang="zh-CN" sz="1700" dirty="0">
                <a:solidFill>
                  <a:schemeClr val="tx2"/>
                </a:solidFill>
                <a:latin typeface="Open Sans" panose="020B0606030504020204" pitchFamily="34" charset="0"/>
              </a:rPr>
              <a:t>across</a:t>
            </a:r>
            <a:r>
              <a:rPr lang="zh-CN" altLang="en-US" sz="1700" dirty="0">
                <a:solidFill>
                  <a:schemeClr val="tx2"/>
                </a:solidFill>
                <a:latin typeface="Open Sans" panose="020B0606030504020204" pitchFamily="34" charset="0"/>
              </a:rPr>
              <a:t> </a:t>
            </a:r>
            <a:r>
              <a:rPr lang="en-US" altLang="zh-CN" sz="1700" dirty="0">
                <a:solidFill>
                  <a:schemeClr val="tx2"/>
                </a:solidFill>
                <a:latin typeface="Open Sans" panose="020B0606030504020204" pitchFamily="34" charset="0"/>
              </a:rPr>
              <a:t>regions</a:t>
            </a:r>
            <a:r>
              <a:rPr lang="zh-CN" altLang="en-US" sz="1700" dirty="0">
                <a:solidFill>
                  <a:schemeClr val="tx2"/>
                </a:solidFill>
                <a:latin typeface="Open Sans" panose="020B0606030504020204" pitchFamily="34" charset="0"/>
              </a:rPr>
              <a:t> </a:t>
            </a:r>
            <a:r>
              <a:rPr lang="en-US" altLang="zh-CN" sz="1700" dirty="0">
                <a:solidFill>
                  <a:schemeClr val="tx2"/>
                </a:solidFill>
                <a:latin typeface="Open Sans" panose="020B0606030504020204" pitchFamily="34" charset="0"/>
              </a:rPr>
              <a:t>up</a:t>
            </a:r>
            <a:r>
              <a:rPr lang="zh-CN" altLang="en-US" sz="1700" dirty="0">
                <a:solidFill>
                  <a:schemeClr val="tx2"/>
                </a:solidFill>
                <a:latin typeface="Open Sans" panose="020B0606030504020204" pitchFamily="34" charset="0"/>
              </a:rPr>
              <a:t> </a:t>
            </a:r>
            <a:r>
              <a:rPr lang="en-US" altLang="zh-CN" sz="1700" dirty="0">
                <a:solidFill>
                  <a:schemeClr val="tx2"/>
                </a:solidFill>
                <a:latin typeface="Open Sans" panose="020B0606030504020204" pitchFamily="34" charset="0"/>
              </a:rPr>
              <a:t>to</a:t>
            </a:r>
            <a:r>
              <a:rPr lang="zh-CN" altLang="en-US" sz="1700" dirty="0">
                <a:solidFill>
                  <a:schemeClr val="tx2"/>
                </a:solidFill>
                <a:latin typeface="Open Sans" panose="020B0606030504020204" pitchFamily="34" charset="0"/>
              </a:rPr>
              <a:t> </a:t>
            </a:r>
            <a:r>
              <a:rPr lang="en-US" altLang="zh-CN" sz="1700" dirty="0">
                <a:solidFill>
                  <a:schemeClr val="tx2"/>
                </a:solidFill>
                <a:latin typeface="Open Sans" panose="020B0606030504020204" pitchFamily="34" charset="0"/>
              </a:rPr>
              <a:t>a</a:t>
            </a:r>
            <a:r>
              <a:rPr lang="zh-CN" altLang="en-US" sz="1700" dirty="0">
                <a:solidFill>
                  <a:schemeClr val="tx2"/>
                </a:solidFill>
                <a:latin typeface="Open Sans" panose="020B0606030504020204" pitchFamily="34" charset="0"/>
              </a:rPr>
              <a:t> </a:t>
            </a:r>
            <a:r>
              <a:rPr lang="en-US" altLang="zh-CN" sz="1700" dirty="0">
                <a:solidFill>
                  <a:schemeClr val="tx2"/>
                </a:solidFill>
                <a:latin typeface="Open Sans" panose="020B0606030504020204" pitchFamily="34" charset="0"/>
              </a:rPr>
              <a:t>neighborhood</a:t>
            </a:r>
            <a:r>
              <a:rPr lang="zh-CN" altLang="en-US" sz="1700" dirty="0">
                <a:solidFill>
                  <a:schemeClr val="tx2"/>
                </a:solidFill>
                <a:latin typeface="Open Sans" panose="020B0606030504020204" pitchFamily="34" charset="0"/>
              </a:rPr>
              <a:t> </a:t>
            </a:r>
            <a:r>
              <a:rPr lang="en-US" altLang="zh-CN" sz="1700" dirty="0">
                <a:solidFill>
                  <a:schemeClr val="tx2"/>
                </a:solidFill>
                <a:latin typeface="Open Sans" panose="020B0606030504020204" pitchFamily="34" charset="0"/>
              </a:rPr>
              <a:t>granularity</a:t>
            </a:r>
            <a:r>
              <a:rPr lang="zh-CN" altLang="en-US" sz="1700" dirty="0">
                <a:solidFill>
                  <a:schemeClr val="tx2"/>
                </a:solidFill>
                <a:latin typeface="Open Sans" panose="020B0606030504020204" pitchFamily="34" charset="0"/>
              </a:rPr>
              <a:t> </a:t>
            </a:r>
            <a:r>
              <a:rPr lang="en-US" altLang="zh-CN" sz="1700" dirty="0">
                <a:solidFill>
                  <a:schemeClr val="tx2"/>
                </a:solidFill>
                <a:latin typeface="Open Sans" panose="020B0606030504020204" pitchFamily="34" charset="0"/>
              </a:rPr>
              <a:t>level.</a:t>
            </a:r>
            <a:r>
              <a:rPr lang="zh-CN" altLang="en-US" sz="1700" dirty="0">
                <a:solidFill>
                  <a:schemeClr val="tx2"/>
                </a:solidFill>
                <a:latin typeface="Open Sans" panose="020B0606030504020204" pitchFamily="34" charset="0"/>
              </a:rPr>
              <a:t> </a:t>
            </a:r>
            <a:r>
              <a:rPr lang="en-US" altLang="zh-CN" sz="1700" dirty="0">
                <a:solidFill>
                  <a:schemeClr val="tx2"/>
                </a:solidFill>
                <a:latin typeface="Open Sans" panose="020B0606030504020204" pitchFamily="34" charset="0"/>
              </a:rPr>
              <a:t>County</a:t>
            </a:r>
            <a:r>
              <a:rPr lang="zh-CN" altLang="en-US" sz="1700" dirty="0">
                <a:solidFill>
                  <a:schemeClr val="tx2"/>
                </a:solidFill>
                <a:latin typeface="Open Sans" panose="020B0606030504020204" pitchFamily="34" charset="0"/>
              </a:rPr>
              <a:t> </a:t>
            </a:r>
            <a:r>
              <a:rPr lang="en-US" altLang="zh-CN" sz="1700" dirty="0">
                <a:solidFill>
                  <a:schemeClr val="tx2"/>
                </a:solidFill>
                <a:latin typeface="Open Sans" panose="020B0606030504020204" pitchFamily="34" charset="0"/>
              </a:rPr>
              <a:t>level</a:t>
            </a:r>
            <a:r>
              <a:rPr lang="zh-CN" altLang="en-US" sz="1700" dirty="0">
                <a:solidFill>
                  <a:schemeClr val="tx2"/>
                </a:solidFill>
                <a:latin typeface="Open Sans" panose="020B0606030504020204" pitchFamily="34" charset="0"/>
              </a:rPr>
              <a:t> </a:t>
            </a:r>
            <a:r>
              <a:rPr lang="en-US" altLang="zh-CN" sz="1700" dirty="0">
                <a:solidFill>
                  <a:schemeClr val="tx2"/>
                </a:solidFill>
                <a:latin typeface="Open Sans" panose="020B0606030504020204" pitchFamily="34" charset="0"/>
              </a:rPr>
              <a:t>is</a:t>
            </a:r>
            <a:r>
              <a:rPr lang="zh-CN" altLang="en-US" sz="1700" dirty="0">
                <a:solidFill>
                  <a:schemeClr val="tx2"/>
                </a:solidFill>
                <a:latin typeface="Open Sans" panose="020B0606030504020204" pitchFamily="34" charset="0"/>
              </a:rPr>
              <a:t> </a:t>
            </a:r>
            <a:r>
              <a:rPr lang="en-US" altLang="zh-CN" sz="1700" dirty="0">
                <a:solidFill>
                  <a:schemeClr val="tx2"/>
                </a:solidFill>
                <a:latin typeface="Open Sans" panose="020B0606030504020204" pitchFamily="34" charset="0"/>
              </a:rPr>
              <a:t>chosen</a:t>
            </a:r>
            <a:r>
              <a:rPr lang="zh-CN" altLang="en-US" sz="1700" dirty="0">
                <a:solidFill>
                  <a:schemeClr val="tx2"/>
                </a:solidFill>
                <a:latin typeface="Open Sans" panose="020B0606030504020204" pitchFamily="34" charset="0"/>
              </a:rPr>
              <a:t> </a:t>
            </a:r>
            <a:r>
              <a:rPr lang="en-US" altLang="zh-CN" sz="1700" dirty="0">
                <a:solidFill>
                  <a:schemeClr val="tx2"/>
                </a:solidFill>
                <a:latin typeface="Open Sans" panose="020B0606030504020204" pitchFamily="34" charset="0"/>
              </a:rPr>
              <a:t>for</a:t>
            </a:r>
            <a:r>
              <a:rPr lang="zh-CN" altLang="en-US" sz="1700" dirty="0">
                <a:solidFill>
                  <a:schemeClr val="tx2"/>
                </a:solidFill>
                <a:latin typeface="Open Sans" panose="020B0606030504020204" pitchFamily="34" charset="0"/>
              </a:rPr>
              <a:t> </a:t>
            </a:r>
            <a:r>
              <a:rPr lang="en-US" altLang="zh-CN" sz="1700" dirty="0">
                <a:solidFill>
                  <a:schemeClr val="tx2"/>
                </a:solidFill>
                <a:latin typeface="Open Sans" panose="020B0606030504020204" pitchFamily="34" charset="0"/>
              </a:rPr>
              <a:t>this</a:t>
            </a:r>
            <a:r>
              <a:rPr lang="zh-CN" altLang="en-US" sz="1700" dirty="0">
                <a:solidFill>
                  <a:schemeClr val="tx2"/>
                </a:solidFill>
                <a:latin typeface="Open Sans" panose="020B0606030504020204" pitchFamily="34" charset="0"/>
              </a:rPr>
              <a:t> </a:t>
            </a:r>
            <a:r>
              <a:rPr lang="en-US" altLang="zh-CN" sz="1700" dirty="0">
                <a:solidFill>
                  <a:schemeClr val="tx2"/>
                </a:solidFill>
                <a:latin typeface="Open Sans" panose="020B0606030504020204" pitchFamily="34" charset="0"/>
              </a:rPr>
              <a:t>project,</a:t>
            </a:r>
            <a:r>
              <a:rPr lang="zh-CN" altLang="en-US" sz="1700" dirty="0">
                <a:solidFill>
                  <a:schemeClr val="tx2"/>
                </a:solidFill>
                <a:latin typeface="Open Sans" panose="020B0606030504020204" pitchFamily="34" charset="0"/>
              </a:rPr>
              <a:t> </a:t>
            </a:r>
            <a:r>
              <a:rPr lang="en-US" altLang="zh-CN" sz="1700" dirty="0">
                <a:solidFill>
                  <a:schemeClr val="tx2"/>
                </a:solidFill>
                <a:latin typeface="Open Sans" panose="020B0606030504020204" pitchFamily="34" charset="0"/>
              </a:rPr>
              <a:t>and</a:t>
            </a:r>
            <a:r>
              <a:rPr lang="zh-CN" altLang="en-US" sz="1700" dirty="0">
                <a:solidFill>
                  <a:schemeClr val="tx2"/>
                </a:solidFill>
                <a:latin typeface="Open Sans" panose="020B0606030504020204" pitchFamily="34" charset="0"/>
              </a:rPr>
              <a:t> </a:t>
            </a:r>
            <a:r>
              <a:rPr lang="en-US" altLang="zh-CN" sz="1700" dirty="0">
                <a:solidFill>
                  <a:schemeClr val="tx2"/>
                </a:solidFill>
                <a:latin typeface="Open Sans" panose="020B0606030504020204" pitchFamily="34" charset="0"/>
              </a:rPr>
              <a:t>house</a:t>
            </a:r>
            <a:r>
              <a:rPr lang="zh-CN" altLang="en-US" sz="1700" dirty="0">
                <a:solidFill>
                  <a:schemeClr val="tx2"/>
                </a:solidFill>
                <a:latin typeface="Open Sans" panose="020B0606030504020204" pitchFamily="34" charset="0"/>
              </a:rPr>
              <a:t> </a:t>
            </a:r>
            <a:r>
              <a:rPr lang="en-US" altLang="zh-CN" sz="1700" dirty="0">
                <a:solidFill>
                  <a:schemeClr val="tx2"/>
                </a:solidFill>
                <a:latin typeface="Open Sans" panose="020B0606030504020204" pitchFamily="34" charset="0"/>
              </a:rPr>
              <a:t>prices</a:t>
            </a:r>
            <a:r>
              <a:rPr lang="zh-CN" altLang="en-US" sz="1700" dirty="0">
                <a:solidFill>
                  <a:schemeClr val="tx2"/>
                </a:solidFill>
                <a:latin typeface="Open Sans" panose="020B0606030504020204" pitchFamily="34" charset="0"/>
              </a:rPr>
              <a:t> </a:t>
            </a:r>
            <a:r>
              <a:rPr lang="en-US" altLang="zh-CN" sz="1700" dirty="0">
                <a:solidFill>
                  <a:schemeClr val="tx2"/>
                </a:solidFill>
                <a:latin typeface="Open Sans" panose="020B0606030504020204" pitchFamily="34" charset="0"/>
              </a:rPr>
              <a:t>of</a:t>
            </a:r>
            <a:r>
              <a:rPr lang="zh-CN" altLang="en-US" sz="1700" dirty="0">
                <a:solidFill>
                  <a:schemeClr val="tx2"/>
                </a:solidFill>
                <a:latin typeface="Open Sans" panose="020B0606030504020204" pitchFamily="34" charset="0"/>
              </a:rPr>
              <a:t> </a:t>
            </a:r>
            <a:r>
              <a:rPr lang="en-US" altLang="zh-CN" sz="1700" dirty="0">
                <a:solidFill>
                  <a:schemeClr val="tx2"/>
                </a:solidFill>
                <a:latin typeface="Open Sans" panose="020B0606030504020204" pitchFamily="34" charset="0"/>
              </a:rPr>
              <a:t>Polk,</a:t>
            </a:r>
            <a:r>
              <a:rPr lang="zh-CN" altLang="en-US" sz="1700" dirty="0">
                <a:solidFill>
                  <a:schemeClr val="tx2"/>
                </a:solidFill>
                <a:latin typeface="Open Sans" panose="020B0606030504020204" pitchFamily="34" charset="0"/>
              </a:rPr>
              <a:t> </a:t>
            </a:r>
            <a:r>
              <a:rPr lang="en-US" altLang="zh-CN" sz="1700" dirty="0">
                <a:solidFill>
                  <a:schemeClr val="tx2"/>
                </a:solidFill>
                <a:latin typeface="Open Sans" panose="020B0606030504020204" pitchFamily="34" charset="0"/>
              </a:rPr>
              <a:t>Florida</a:t>
            </a:r>
            <a:r>
              <a:rPr lang="zh-CN" altLang="en-US" sz="1700" dirty="0">
                <a:solidFill>
                  <a:schemeClr val="tx2"/>
                </a:solidFill>
                <a:latin typeface="Open Sans" panose="020B0606030504020204" pitchFamily="34" charset="0"/>
              </a:rPr>
              <a:t> </a:t>
            </a:r>
            <a:r>
              <a:rPr lang="en-US" altLang="zh-CN" sz="1700" dirty="0">
                <a:solidFill>
                  <a:schemeClr val="tx2"/>
                </a:solidFill>
                <a:latin typeface="Open Sans" panose="020B0606030504020204" pitchFamily="34" charset="0"/>
              </a:rPr>
              <a:t>is</a:t>
            </a:r>
            <a:r>
              <a:rPr lang="zh-CN" altLang="en-US" sz="1700" dirty="0">
                <a:solidFill>
                  <a:schemeClr val="tx2"/>
                </a:solidFill>
                <a:latin typeface="Open Sans" panose="020B0606030504020204" pitchFamily="34" charset="0"/>
              </a:rPr>
              <a:t> </a:t>
            </a:r>
            <a:r>
              <a:rPr lang="en-US" altLang="zh-CN" sz="1700" dirty="0">
                <a:solidFill>
                  <a:schemeClr val="tx2"/>
                </a:solidFill>
                <a:latin typeface="Open Sans" panose="020B0606030504020204" pitchFamily="34" charset="0"/>
              </a:rPr>
              <a:t>selected</a:t>
            </a:r>
            <a:r>
              <a:rPr lang="zh-CN" altLang="en-US" sz="1700" dirty="0">
                <a:solidFill>
                  <a:schemeClr val="tx2"/>
                </a:solidFill>
                <a:latin typeface="Open Sans" panose="020B0606030504020204" pitchFamily="34" charset="0"/>
              </a:rPr>
              <a:t> </a:t>
            </a:r>
            <a:r>
              <a:rPr lang="en-US" altLang="zh-CN" sz="1700" dirty="0">
                <a:solidFill>
                  <a:schemeClr val="tx2"/>
                </a:solidFill>
                <a:latin typeface="Open Sans" panose="020B0606030504020204" pitchFamily="34" charset="0"/>
              </a:rPr>
              <a:t>from</a:t>
            </a:r>
            <a:r>
              <a:rPr lang="zh-CN" altLang="en-US" sz="1700" dirty="0">
                <a:solidFill>
                  <a:schemeClr val="tx2"/>
                </a:solidFill>
                <a:latin typeface="Open Sans" panose="020B0606030504020204" pitchFamily="34" charset="0"/>
              </a:rPr>
              <a:t> </a:t>
            </a:r>
            <a:r>
              <a:rPr lang="en-US" altLang="zh-CN" sz="1700" dirty="0">
                <a:solidFill>
                  <a:schemeClr val="tx2"/>
                </a:solidFill>
                <a:latin typeface="Open Sans" panose="020B0606030504020204" pitchFamily="34" charset="0"/>
              </a:rPr>
              <a:t>entire</a:t>
            </a:r>
            <a:r>
              <a:rPr lang="zh-CN" altLang="en-US" sz="1700" dirty="0">
                <a:solidFill>
                  <a:schemeClr val="tx2"/>
                </a:solidFill>
                <a:latin typeface="Open Sans" panose="020B0606030504020204" pitchFamily="34" charset="0"/>
              </a:rPr>
              <a:t> </a:t>
            </a:r>
            <a:r>
              <a:rPr lang="en-US" altLang="zh-CN" sz="1700" dirty="0">
                <a:solidFill>
                  <a:schemeClr val="tx2"/>
                </a:solidFill>
                <a:latin typeface="Open Sans" panose="020B0606030504020204" pitchFamily="34" charset="0"/>
              </a:rPr>
              <a:t>US</a:t>
            </a:r>
            <a:r>
              <a:rPr lang="zh-CN" altLang="en-US" sz="1700" dirty="0">
                <a:solidFill>
                  <a:schemeClr val="tx2"/>
                </a:solidFill>
                <a:latin typeface="Open Sans" panose="020B0606030504020204" pitchFamily="34" charset="0"/>
              </a:rPr>
              <a:t> </a:t>
            </a:r>
            <a:r>
              <a:rPr lang="en-US" altLang="zh-CN" sz="1700" dirty="0">
                <a:solidFill>
                  <a:schemeClr val="tx2"/>
                </a:solidFill>
                <a:latin typeface="Open Sans" panose="020B0606030504020204" pitchFamily="34" charset="0"/>
              </a:rPr>
              <a:t>data.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endParaRPr lang="en-CN" sz="1700" dirty="0">
              <a:solidFill>
                <a:schemeClr val="tx2"/>
              </a:solidFill>
            </a:endParaRP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B6F98333-793C-9C8F-1032-0A9021E55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184"/>
          <a:stretch/>
        </p:blipFill>
        <p:spPr>
          <a:xfrm>
            <a:off x="5791200" y="669256"/>
            <a:ext cx="5320206" cy="55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0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101D72-FA83-A772-41B3-3A4E3FCB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10754527" cy="978414"/>
          </a:xfrm>
        </p:spPr>
        <p:txBody>
          <a:bodyPr anchor="b">
            <a:normAutofit/>
          </a:bodyPr>
          <a:lstStyle/>
          <a:p>
            <a:r>
              <a:rPr lang="en-CN" dirty="0">
                <a:solidFill>
                  <a:schemeClr val="tx2"/>
                </a:solidFill>
              </a:rPr>
              <a:t>Quick Glance into Data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C7AAFD8-A4B5-68DD-7A6E-4506FABBF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880" y="1996793"/>
            <a:ext cx="5873490" cy="4150507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D044BC2-0904-8F49-2C6D-81BEF30CC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418" y="1996793"/>
            <a:ext cx="5875251" cy="415175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FE5FE4-E9B7-41C0-AE30-AE8D51A3E4B4}"/>
              </a:ext>
            </a:extLst>
          </p:cNvPr>
          <p:cNvCxnSpPr>
            <a:cxnSpLocks/>
          </p:cNvCxnSpPr>
          <p:nvPr/>
        </p:nvCxnSpPr>
        <p:spPr>
          <a:xfrm>
            <a:off x="4608095" y="2502568"/>
            <a:ext cx="0" cy="313048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9B9FE8-E199-A892-5B52-79DDFC24813E}"/>
              </a:ext>
            </a:extLst>
          </p:cNvPr>
          <p:cNvCxnSpPr>
            <a:cxnSpLocks/>
          </p:cNvCxnSpPr>
          <p:nvPr/>
        </p:nvCxnSpPr>
        <p:spPr>
          <a:xfrm>
            <a:off x="7419428" y="2502568"/>
            <a:ext cx="0" cy="313048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8F6145-1108-CBE0-390D-005347034A24}"/>
              </a:ext>
            </a:extLst>
          </p:cNvPr>
          <p:cNvCxnSpPr>
            <a:cxnSpLocks/>
          </p:cNvCxnSpPr>
          <p:nvPr/>
        </p:nvCxnSpPr>
        <p:spPr>
          <a:xfrm>
            <a:off x="3595929" y="2502568"/>
            <a:ext cx="0" cy="313048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ED31440-B974-5F57-209E-FC3F05E293B4}"/>
              </a:ext>
            </a:extLst>
          </p:cNvPr>
          <p:cNvSpPr txBox="1"/>
          <p:nvPr/>
        </p:nvSpPr>
        <p:spPr>
          <a:xfrm>
            <a:off x="3589876" y="294617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>
                <a:solidFill>
                  <a:srgbClr val="FF0000"/>
                </a:solidFill>
              </a:rPr>
              <a:t>Before Covid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8EB558-58EB-A1BF-4203-66DF70F95AB8}"/>
              </a:ext>
            </a:extLst>
          </p:cNvPr>
          <p:cNvSpPr txBox="1"/>
          <p:nvPr/>
        </p:nvSpPr>
        <p:spPr>
          <a:xfrm>
            <a:off x="4620927" y="4515418"/>
            <a:ext cx="918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>
                <a:solidFill>
                  <a:srgbClr val="FF0000"/>
                </a:solidFill>
              </a:rPr>
              <a:t>After Covid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DA6AD-76A9-BB54-81A4-F83B3464F02D}"/>
              </a:ext>
            </a:extLst>
          </p:cNvPr>
          <p:cNvSpPr txBox="1"/>
          <p:nvPr/>
        </p:nvSpPr>
        <p:spPr>
          <a:xfrm>
            <a:off x="6903611" y="2223973"/>
            <a:ext cx="1274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>
                <a:solidFill>
                  <a:srgbClr val="FF0000"/>
                </a:solidFill>
              </a:rPr>
              <a:t>First Case in Polk</a:t>
            </a:r>
          </a:p>
        </p:txBody>
      </p:sp>
    </p:spTree>
    <p:extLst>
      <p:ext uri="{BB962C8B-B14F-4D97-AF65-F5344CB8AC3E}">
        <p14:creationId xmlns:p14="http://schemas.microsoft.com/office/powerpoint/2010/main" val="57224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1743148-CD08-47B2-BAA4-1406F152B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9892" y="-271110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bg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209208" y="1858597"/>
            <a:ext cx="6858000" cy="3140811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33218A-8A78-350E-2C57-0122AB19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>
            <a:normAutofit/>
          </a:bodyPr>
          <a:lstStyle/>
          <a:p>
            <a:r>
              <a:rPr lang="en-CN" sz="2800" dirty="0">
                <a:solidFill>
                  <a:schemeClr val="tx2"/>
                </a:solidFill>
              </a:rPr>
              <a:t>Testing Growth difference before and after Covid Outbreak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4FC5-6697-6662-9EFE-32A7A2B8E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6159160" cy="754803"/>
          </a:xfrm>
        </p:spPr>
        <p:txBody>
          <a:bodyPr>
            <a:normAutofit/>
          </a:bodyPr>
          <a:lstStyle/>
          <a:p>
            <a:r>
              <a:rPr lang="en-CN" sz="1800" dirty="0">
                <a:solidFill>
                  <a:schemeClr val="tx2"/>
                </a:solidFill>
              </a:rPr>
              <a:t>Fitted Linear Regression on house prices data both before and after Covid Outbreak</a:t>
            </a:r>
          </a:p>
          <a:p>
            <a:endParaRPr lang="en-CN" sz="1800" dirty="0">
              <a:solidFill>
                <a:schemeClr val="tx2"/>
              </a:solidFill>
            </a:endParaRPr>
          </a:p>
          <a:p>
            <a:endParaRPr lang="en-CN" sz="1800" dirty="0">
              <a:solidFill>
                <a:schemeClr val="tx2"/>
              </a:solidFill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8810AAE-9123-AAC8-389E-2E74835A9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980" y="102991"/>
            <a:ext cx="3176869" cy="3304675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C235E6C-C7E4-CA5D-FD17-4D74C8672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981" y="3561815"/>
            <a:ext cx="3140811" cy="32671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A69EF10-A643-B98A-18F4-6AA78B2A2537}"/>
              </a:ext>
            </a:extLst>
          </p:cNvPr>
          <p:cNvSpPr/>
          <p:nvPr/>
        </p:nvSpPr>
        <p:spPr>
          <a:xfrm>
            <a:off x="694036" y="4143492"/>
            <a:ext cx="2695545" cy="205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b="1" dirty="0"/>
              <a:t>Before Covid:</a:t>
            </a:r>
          </a:p>
          <a:p>
            <a:pPr algn="ctr">
              <a:lnSpc>
                <a:spcPct val="150000"/>
              </a:lnSpc>
            </a:pPr>
            <a:r>
              <a:rPr lang="en-CN" sz="1600" dirty="0">
                <a:latin typeface="Avenir Next Ultra Light" panose="020B0203020202020204" pitchFamily="34" charset="77"/>
              </a:rPr>
              <a:t>Slope: 33.91</a:t>
            </a:r>
          </a:p>
          <a:p>
            <a:pPr algn="ctr">
              <a:lnSpc>
                <a:spcPct val="150000"/>
              </a:lnSpc>
            </a:pPr>
            <a:r>
              <a:rPr lang="en-CN" sz="1600" dirty="0">
                <a:latin typeface="Avenir Next Ultra Light" panose="020B0203020202020204" pitchFamily="34" charset="77"/>
              </a:rPr>
              <a:t>Y-intercept: 168003.41</a:t>
            </a:r>
          </a:p>
          <a:p>
            <a:pPr algn="ctr">
              <a:lnSpc>
                <a:spcPct val="150000"/>
              </a:lnSpc>
            </a:pPr>
            <a:r>
              <a:rPr lang="en-CN" sz="1600" dirty="0">
                <a:latin typeface="Avenir Next Ultra Light" panose="020B0203020202020204" pitchFamily="34" charset="77"/>
              </a:rPr>
              <a:t>R2: 0.96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78D130-AD0B-F598-0F9D-44F29DA47779}"/>
              </a:ext>
            </a:extLst>
          </p:cNvPr>
          <p:cNvSpPr/>
          <p:nvPr/>
        </p:nvSpPr>
        <p:spPr>
          <a:xfrm>
            <a:off x="4003968" y="4143492"/>
            <a:ext cx="2695545" cy="205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b="1" dirty="0"/>
              <a:t>After Covid:</a:t>
            </a:r>
          </a:p>
          <a:p>
            <a:pPr algn="ctr">
              <a:lnSpc>
                <a:spcPct val="150000"/>
              </a:lnSpc>
            </a:pPr>
            <a:r>
              <a:rPr lang="en-CN" sz="1600" dirty="0">
                <a:latin typeface="Avenir Next Ultra Light" panose="020B0203020202020204" pitchFamily="34" charset="77"/>
              </a:rPr>
              <a:t>Slope: 151.56</a:t>
            </a:r>
          </a:p>
          <a:p>
            <a:pPr algn="ctr">
              <a:lnSpc>
                <a:spcPct val="150000"/>
              </a:lnSpc>
            </a:pPr>
            <a:r>
              <a:rPr lang="en-CN" sz="1600" dirty="0">
                <a:latin typeface="Avenir Next Ultra Light" panose="020B0203020202020204" pitchFamily="34" charset="77"/>
              </a:rPr>
              <a:t>Y-intercept: 177446.25</a:t>
            </a:r>
          </a:p>
          <a:p>
            <a:pPr algn="ctr">
              <a:lnSpc>
                <a:spcPct val="150000"/>
              </a:lnSpc>
            </a:pPr>
            <a:r>
              <a:rPr lang="en-CN" sz="1600" dirty="0">
                <a:latin typeface="Avenir Next Ultra Light" panose="020B0203020202020204" pitchFamily="34" charset="77"/>
              </a:rPr>
              <a:t>R2: 0.94</a:t>
            </a:r>
          </a:p>
        </p:txBody>
      </p:sp>
    </p:spTree>
    <p:extLst>
      <p:ext uri="{BB962C8B-B14F-4D97-AF65-F5344CB8AC3E}">
        <p14:creationId xmlns:p14="http://schemas.microsoft.com/office/powerpoint/2010/main" val="63159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8AAA39-85FD-63A1-4500-6610B501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CN" sz="4400" dirty="0">
                <a:solidFill>
                  <a:schemeClr val="tx2"/>
                </a:solidFill>
              </a:rPr>
              <a:t>Testing Growth difference before and after Covid Outbreak</a:t>
            </a:r>
            <a:endParaRPr lang="en-CN" dirty="0">
              <a:solidFill>
                <a:schemeClr val="tx2"/>
              </a:solidFill>
            </a:endParaRPr>
          </a:p>
        </p:txBody>
      </p:sp>
      <p:pic>
        <p:nvPicPr>
          <p:cNvPr id="15" name="Content Placeholder 1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14C76CA-E750-A517-9F47-9C0D5BF49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3052" y="3895613"/>
            <a:ext cx="6846091" cy="1250334"/>
          </a:xfr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6889422-BBD0-9BC8-D111-9AC3F5221396}"/>
              </a:ext>
            </a:extLst>
          </p:cNvPr>
          <p:cNvSpPr txBox="1"/>
          <p:nvPr/>
        </p:nvSpPr>
        <p:spPr>
          <a:xfrm>
            <a:off x="955077" y="3655279"/>
            <a:ext cx="2928538" cy="170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Test Statistics</a:t>
            </a:r>
          </a:p>
          <a:p>
            <a:pPr>
              <a:lnSpc>
                <a:spcPct val="150000"/>
              </a:lnSpc>
            </a:pPr>
            <a:r>
              <a:rPr lang="en-US" dirty="0"/>
              <a:t>t-Value:	2.66</a:t>
            </a:r>
          </a:p>
          <a:p>
            <a:pPr>
              <a:lnSpc>
                <a:spcPct val="150000"/>
              </a:lnSpc>
            </a:pPr>
            <a:r>
              <a:rPr lang="en-US" dirty="0"/>
              <a:t>Degrees of freedom:  57</a:t>
            </a:r>
          </a:p>
          <a:p>
            <a:pPr>
              <a:lnSpc>
                <a:spcPct val="150000"/>
              </a:lnSpc>
            </a:pPr>
            <a:r>
              <a:rPr lang="en-US" dirty="0"/>
              <a:t>Probability:  0.0101</a:t>
            </a:r>
          </a:p>
        </p:txBody>
      </p:sp>
    </p:spTree>
    <p:extLst>
      <p:ext uri="{BB962C8B-B14F-4D97-AF65-F5344CB8AC3E}">
        <p14:creationId xmlns:p14="http://schemas.microsoft.com/office/powerpoint/2010/main" val="1928355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9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E6E9A9-9984-3593-0EA8-73D72BCA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10754527" cy="1371606"/>
          </a:xfrm>
        </p:spPr>
        <p:txBody>
          <a:bodyPr anchor="b">
            <a:norm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Finding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the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correlation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between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the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House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prices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and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Covid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Confirm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Cases</a:t>
            </a:r>
            <a:endParaRPr lang="en-CN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6DE1A-D19F-D2F5-107C-6E2BAF499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348071"/>
            <a:ext cx="5254045" cy="3462448"/>
          </a:xfrm>
        </p:spPr>
        <p:txBody>
          <a:bodyPr anchor="t">
            <a:normAutofit fontScale="92500" lnSpcReduction="10000"/>
          </a:bodyPr>
          <a:lstStyle/>
          <a:p>
            <a:r>
              <a:rPr lang="en-US" altLang="zh-CN" sz="1800" b="1" dirty="0">
                <a:solidFill>
                  <a:schemeClr val="tx2"/>
                </a:solidFill>
              </a:rPr>
              <a:t>Interpolation</a:t>
            </a:r>
          </a:p>
          <a:p>
            <a:r>
              <a:rPr lang="en-US" altLang="zh-CN" sz="1800" dirty="0">
                <a:solidFill>
                  <a:schemeClr val="tx2"/>
                </a:solidFill>
              </a:rPr>
              <a:t>Since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the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house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prices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are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collected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on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a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monthly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basis,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and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the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covid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confirmed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cases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is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daily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data,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we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need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to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make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sure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they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are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on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the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same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scale.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endParaRPr lang="en-US" altLang="zh-CN" sz="1800" dirty="0">
              <a:solidFill>
                <a:schemeClr val="tx2"/>
              </a:solidFill>
            </a:endParaRPr>
          </a:p>
          <a:p>
            <a:r>
              <a:rPr lang="en-US" altLang="zh-CN" sz="1800" dirty="0">
                <a:solidFill>
                  <a:schemeClr val="tx2"/>
                </a:solidFill>
              </a:rPr>
              <a:t>The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Interpolation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method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is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used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instead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of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linear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regression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is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because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it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would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result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in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a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lower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error.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Day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15’s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housing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prices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is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very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likely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to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lie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between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day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1’s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price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and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day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30’s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price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since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the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change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in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house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prices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are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very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gradual.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A0FC03A-21F7-D5A6-BE78-708CA1FC1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46" y="2204096"/>
            <a:ext cx="6203827" cy="392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7352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2E6E8"/>
      </a:lt2>
      <a:accent1>
        <a:srgbClr val="D59164"/>
      </a:accent1>
      <a:accent2>
        <a:srgbClr val="DC8081"/>
      </a:accent2>
      <a:accent3>
        <a:srgbClr val="AFA266"/>
      </a:accent3>
      <a:accent4>
        <a:srgbClr val="52AFAF"/>
      </a:accent4>
      <a:accent5>
        <a:srgbClr val="69A8D6"/>
      </a:accent5>
      <a:accent6>
        <a:srgbClr val="6476D5"/>
      </a:accent6>
      <a:hlink>
        <a:srgbClr val="5986A5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686</Words>
  <Application>Microsoft Macintosh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Avenir Next Ultra Light</vt:lpstr>
      <vt:lpstr>Open Sans</vt:lpstr>
      <vt:lpstr>Posterama</vt:lpstr>
      <vt:lpstr>SineVTI</vt:lpstr>
      <vt:lpstr>Investigating on the relationship of House prices and Covid 19 confirmed cases in Polk, Florida</vt:lpstr>
      <vt:lpstr>Motivation</vt:lpstr>
      <vt:lpstr>Problem Statement</vt:lpstr>
      <vt:lpstr>House Prices and Human Centered Data Science</vt:lpstr>
      <vt:lpstr>Data</vt:lpstr>
      <vt:lpstr>Quick Glance into Data</vt:lpstr>
      <vt:lpstr>Testing Growth difference before and after Covid Outbreak</vt:lpstr>
      <vt:lpstr>Testing Growth difference before and after Covid Outbreak</vt:lpstr>
      <vt:lpstr>Finding the correlation between the House prices and Covid Confirm Cases</vt:lpstr>
      <vt:lpstr>Interpolation and Correlation</vt:lpstr>
      <vt:lpstr>Conclusion and Significance of the Results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on the relationship of House prices and Covid 19 confirmed cases in Polk, Florida</dc:title>
  <dc:creator>mmchau</dc:creator>
  <cp:lastModifiedBy>mmchau</cp:lastModifiedBy>
  <cp:revision>2</cp:revision>
  <dcterms:created xsi:type="dcterms:W3CDTF">2022-12-05T23:37:13Z</dcterms:created>
  <dcterms:modified xsi:type="dcterms:W3CDTF">2022-12-06T04:41:04Z</dcterms:modified>
</cp:coreProperties>
</file>