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62E85-DB47-45FA-B927-186CB0BA773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51F0D-3D11-4D75-BDA0-EB9340C5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5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51F0D-3D11-4D75-BDA0-EB9340C57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B843-A2CC-466A-BE4D-D9679B074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5A6A9-359B-491A-A128-59B3F66EB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29FA-E060-45DD-8592-9BAC312B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18C98-DA40-48F9-9E4E-222740B0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A487-4092-4B6E-AD94-836F8DE4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1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919F-4FC6-4F6D-8296-670B9AD3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39E6C-76B0-475F-9D94-E129E74A1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86A64-C04D-4C1D-8D7F-B2A1060D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694E-DEBA-4FEB-A674-FCF5F19A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0E726-780E-41AE-95D9-652F6517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90284-85FC-4209-BE8D-D813F53E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A7A62-934F-444B-ADE3-DDB6717AB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D09C-F7A1-4569-9141-89F6BE42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DBD5-CD01-40C2-9E79-51C12AD3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A38B8-47BE-40AE-8629-F5BDAC4F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6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5D8E-FB10-4048-9343-426614F9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3B95-706E-49BC-BFA9-D54AAF350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0D28-C6B7-4412-B865-7AC1A0E3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A037-4324-4A07-A7EE-2780E9F1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797D2-0C22-457D-9629-EB298C6E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3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17A4-66F2-42F0-8E95-A2AA1D8F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EAFA-71CF-47A5-A0B7-5C06B363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43510-2D69-41CC-80EB-B8FCC04B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7B83-CE65-4A3F-A048-EA195A1C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FD74E-052C-4311-8877-444751F7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7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32A-CC85-445D-91A9-00870F52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CAA6-D597-421D-B56F-FAE6B4EB6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BD7C8-A20E-41A7-A9A5-072D692F1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0B59-FA05-49E7-9625-1EBD47FD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4C0CE-0216-40D7-A8B7-7421B2B3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5A566-2471-4860-92CB-8E63E005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1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064C-DC02-4AF8-B96A-936FF31A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D8F10-5358-4746-9849-45078961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5402D-D0F7-495E-B762-1315F1E5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C65A1-DA8F-4E90-B145-C1AFC7057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C3898-C9E9-4084-8C98-8113A5182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D2E23-3674-4DC6-9DD6-968D1716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E71ED-45F4-4951-B720-E2DC9511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35131-3444-4C2C-9A64-4AD37842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3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5F05-5046-4277-9181-40031A61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DABC6-230D-417C-B05F-28D5A3A1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0C112-13E9-4E71-87E3-220E0DAE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20E74-0A73-4723-89DE-EF037651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51FFD-8915-4050-BB11-FE2E2BAA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97A9B-7AA6-455A-A61D-AEB6CB86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C242-CD6B-482A-847A-9BF820B1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AA3D-EC7F-4B2E-84D8-6C624234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E72A-EE6A-416E-88C7-B9134F0D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0B8FF-6646-4D42-970D-BDC199C18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02FD9-6061-4026-91C4-E24E54A7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9EEB8-98E8-4461-ACF1-71E12E90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5A5C9-4CB9-4207-8935-41D44658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9378-CBFA-4A0B-87B7-091491C5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27A37-0FED-49B1-85AD-50A765D02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E5BF3-40F9-494B-A714-5552DAEBB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304CC-662D-4B52-8E18-8AD7FCAE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4E65B-F7C2-4791-B6EE-51F78F6B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5A9D7-C222-4BD2-9390-6258EF0C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AD7F9-8EF0-478E-AD1F-D82AB86B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C5843-8EF8-4EE2-9D01-9C3E4D63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BE7E-BB4C-4B02-9F8F-268737001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88561-B850-4902-B3B0-7171AFA2262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40B9-6FB3-4A55-85D7-133AE3098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7D59-8FF1-43F3-912E-6D1AAA79E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2D82-7A15-482F-8EB6-10A0D926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F11-07E9-4B37-AA16-6AB87F5CB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9192"/>
          </a:xfrm>
        </p:spPr>
        <p:txBody>
          <a:bodyPr/>
          <a:lstStyle/>
          <a:p>
            <a:r>
              <a:rPr lang="en-US" dirty="0"/>
              <a:t>Dataception 😎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263C7-E043-4058-A899-390996D56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1157"/>
            <a:ext cx="9144000" cy="466528"/>
          </a:xfrm>
        </p:spPr>
        <p:txBody>
          <a:bodyPr>
            <a:normAutofit/>
          </a:bodyPr>
          <a:lstStyle/>
          <a:p>
            <a:r>
              <a:rPr lang="en-US" dirty="0"/>
              <a:t>Investigating the Varying Qualities of Data Science Jobs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044EC-02F1-42E3-92E2-80CC49E7672D}"/>
              </a:ext>
            </a:extLst>
          </p:cNvPr>
          <p:cNvSpPr txBox="1"/>
          <p:nvPr/>
        </p:nvSpPr>
        <p:spPr>
          <a:xfrm>
            <a:off x="5124323" y="3941086"/>
            <a:ext cx="194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Andy De La Fuente</a:t>
            </a:r>
          </a:p>
          <a:p>
            <a:pPr algn="ctr"/>
            <a:r>
              <a:rPr lang="en-US" dirty="0"/>
              <a:t>Matthew Rhodes</a:t>
            </a:r>
          </a:p>
          <a:p>
            <a:pPr algn="ctr"/>
            <a:r>
              <a:rPr lang="en-US" dirty="0"/>
              <a:t>Juan Solorio</a:t>
            </a:r>
          </a:p>
          <a:p>
            <a:pPr algn="ctr"/>
            <a:r>
              <a:rPr lang="en-US" dirty="0"/>
              <a:t>Anmol Srivastava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1CEA407-FD48-4A58-BCE4-D9D7C847300E}"/>
              </a:ext>
            </a:extLst>
          </p:cNvPr>
          <p:cNvSpPr txBox="1">
            <a:spLocks/>
          </p:cNvSpPr>
          <p:nvPr/>
        </p:nvSpPr>
        <p:spPr>
          <a:xfrm>
            <a:off x="-943511" y="348962"/>
            <a:ext cx="9144000" cy="210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RED HEADER </a:t>
            </a:r>
            <a:r>
              <a:rPr lang="en-US" dirty="0"/>
              <a:t>– ADDITIONS NEEDED</a:t>
            </a:r>
          </a:p>
          <a:p>
            <a:r>
              <a:rPr lang="en-US" dirty="0">
                <a:solidFill>
                  <a:schemeClr val="accent1"/>
                </a:solidFill>
              </a:rPr>
              <a:t>BLUE HEADER </a:t>
            </a:r>
            <a:r>
              <a:rPr lang="en-US" dirty="0"/>
              <a:t>– DONE BUT REVIEW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1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Visualizing Findings for [Q2]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AE00-E6E0-4018-A611-A142E7DB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15554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Visualizing Findings for [Q3]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AE00-E6E0-4018-A611-A142E7DB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97025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8B46-542F-4295-9C80-3C1BCFC5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Results Can Be Formalized and Interpreted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161D-86B2-4722-97BE-CD6C3D64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the discussion section, what test results mean </a:t>
            </a:r>
          </a:p>
          <a:p>
            <a:r>
              <a:rPr lang="en-US" dirty="0"/>
              <a:t>Poo </a:t>
            </a:r>
          </a:p>
        </p:txBody>
      </p:sp>
    </p:spTree>
    <p:extLst>
      <p:ext uri="{BB962C8B-B14F-4D97-AF65-F5344CB8AC3E}">
        <p14:creationId xmlns:p14="http://schemas.microsoft.com/office/powerpoint/2010/main" val="1311785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4B18-2814-4770-B492-A9E33C89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Several Limitations Affect These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A6C9B-ADAD-4C7E-A303-05FB96716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for q1</a:t>
            </a:r>
          </a:p>
          <a:p>
            <a:r>
              <a:rPr lang="en-US" dirty="0"/>
              <a:t>Some for q2</a:t>
            </a:r>
          </a:p>
          <a:p>
            <a:r>
              <a:rPr lang="en-US" dirty="0"/>
              <a:t>Some for q3</a:t>
            </a:r>
          </a:p>
          <a:p>
            <a:r>
              <a:rPr lang="en-US" dirty="0"/>
              <a:t>Any in general related to data/assumptions</a:t>
            </a:r>
          </a:p>
          <a:p>
            <a:r>
              <a:rPr lang="en-US" dirty="0"/>
              <a:t>Any related to stat modeling we did </a:t>
            </a:r>
          </a:p>
        </p:txBody>
      </p:sp>
    </p:spTree>
    <p:extLst>
      <p:ext uri="{BB962C8B-B14F-4D97-AF65-F5344CB8AC3E}">
        <p14:creationId xmlns:p14="http://schemas.microsoft.com/office/powerpoint/2010/main" val="384024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89CB-4E6F-48F5-9E96-33510CE8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Ongoing Research Explores Similar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471C-BA18-4423-9E65-FADAFA99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a couple of papers or articles that have studied similar stats</a:t>
            </a:r>
          </a:p>
          <a:p>
            <a:r>
              <a:rPr lang="en-US" dirty="0"/>
              <a:t>Also could just not do this and ignore the slide, but we can keep this brief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2D82-1E85-4373-86F0-37486D50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Industry Experiences Can Inform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Prospective Data Scientists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1E21-CD38-45AB-9E9A-894C01A7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Exploring high-volume data related to data science positions around the world enables us to:</a:t>
            </a:r>
          </a:p>
          <a:p>
            <a:pPr lvl="1"/>
            <a:r>
              <a:rPr lang="en-US" dirty="0"/>
              <a:t>Identify factors that significantly affect benefits </a:t>
            </a:r>
          </a:p>
          <a:p>
            <a:pPr lvl="1"/>
            <a:r>
              <a:rPr lang="en-US" dirty="0"/>
              <a:t>Distinguish between the common skills and tools used in different roles </a:t>
            </a:r>
          </a:p>
        </p:txBody>
      </p:sp>
    </p:spTree>
    <p:extLst>
      <p:ext uri="{BB962C8B-B14F-4D97-AF65-F5344CB8AC3E}">
        <p14:creationId xmlns:p14="http://schemas.microsoft.com/office/powerpoint/2010/main" val="100110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A887-BA45-4CF2-AE06-8EC43159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Suitable Data Available Via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E9AC-CE2E-4284-98FD-6F52041DE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hosted an industry-wide survey to collect data regarding:</a:t>
            </a:r>
          </a:p>
          <a:p>
            <a:pPr lvl="1"/>
            <a:r>
              <a:rPr lang="en-US" dirty="0"/>
              <a:t>The career and academic backgrounds of current data scientists</a:t>
            </a:r>
          </a:p>
          <a:p>
            <a:pPr lvl="1"/>
            <a:r>
              <a:rPr lang="en-US" dirty="0"/>
              <a:t>In-demand skills and tools for data science employees</a:t>
            </a:r>
          </a:p>
          <a:p>
            <a:pPr lvl="1"/>
            <a:r>
              <a:rPr lang="en-US" dirty="0"/>
              <a:t>Real-world advice and compensation comparisons from workers</a:t>
            </a:r>
          </a:p>
          <a:p>
            <a:r>
              <a:rPr lang="en-US" dirty="0"/>
              <a:t>The UN / World Bank Group’s 2019 ‘Population Prospects’ also offer: </a:t>
            </a:r>
          </a:p>
          <a:p>
            <a:pPr lvl="1"/>
            <a:r>
              <a:rPr lang="en-US" dirty="0"/>
              <a:t>Summary data regarding global population densities in major cities </a:t>
            </a:r>
          </a:p>
        </p:txBody>
      </p:sp>
    </p:spTree>
    <p:extLst>
      <p:ext uri="{BB962C8B-B14F-4D97-AF65-F5344CB8AC3E}">
        <p14:creationId xmlns:p14="http://schemas.microsoft.com/office/powerpoint/2010/main" val="11584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128-6CC9-450A-B2BA-18102A27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Is Robust But Issue-Prone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4CEF-420F-486F-B636-CD04617E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Valuable features include:</a:t>
            </a:r>
          </a:p>
          <a:p>
            <a:pPr lvl="1"/>
            <a:r>
              <a:rPr lang="en-US" dirty="0"/>
              <a:t>Salary</a:t>
            </a:r>
          </a:p>
          <a:p>
            <a:pPr lvl="1"/>
            <a:r>
              <a:rPr lang="en-US" dirty="0"/>
              <a:t>Recommended programming languages </a:t>
            </a:r>
          </a:p>
          <a:p>
            <a:pPr lvl="1"/>
            <a:r>
              <a:rPr lang="en-US" dirty="0"/>
              <a:t>Job location </a:t>
            </a:r>
          </a:p>
          <a:p>
            <a:pPr lvl="1"/>
            <a:r>
              <a:rPr lang="en-US" dirty="0"/>
              <a:t>Employee level of education</a:t>
            </a:r>
          </a:p>
          <a:p>
            <a:r>
              <a:rPr lang="en-US" dirty="0"/>
              <a:t>Several attributes hinder analysis, however: </a:t>
            </a:r>
          </a:p>
          <a:p>
            <a:pPr lvl="1"/>
            <a:r>
              <a:rPr lang="en-US" dirty="0"/>
              <a:t>Several features are sparsely populated and missing data</a:t>
            </a:r>
          </a:p>
          <a:p>
            <a:pPr lvl="1"/>
            <a:r>
              <a:rPr lang="en-US" dirty="0"/>
              <a:t>Salaries vs. commissioned compensation </a:t>
            </a:r>
          </a:p>
          <a:p>
            <a:pPr lvl="1"/>
            <a:r>
              <a:rPr lang="en-US" dirty="0"/>
              <a:t>Free-response answers are hard to incorporate </a:t>
            </a:r>
          </a:p>
        </p:txBody>
      </p:sp>
    </p:spTree>
    <p:extLst>
      <p:ext uri="{BB962C8B-B14F-4D97-AF65-F5344CB8AC3E}">
        <p14:creationId xmlns:p14="http://schemas.microsoft.com/office/powerpoint/2010/main" val="73466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128-6CC9-450A-B2BA-18102A27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Is Robust But Issue-Prone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4CEF-420F-486F-B636-CD04617E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initial data-cleaning steps were prudent:</a:t>
            </a:r>
          </a:p>
          <a:p>
            <a:pPr lvl="1"/>
            <a:r>
              <a:rPr lang="en-US" dirty="0"/>
              <a:t>I don’t actually know what to put here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3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4928-2ACF-47FE-932D-0DF3CC2B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Questions Focus On Pay &amp; Job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73DA-568A-453C-A144-01C15D23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Compensation is a useful metric for asking: </a:t>
            </a:r>
          </a:p>
          <a:p>
            <a:pPr lvl="1"/>
            <a:r>
              <a:rPr lang="en-US" dirty="0"/>
              <a:t>Is a data scientist’s pay affected by their physical job location? In particular, do employees in high-density environments (like urban cities) see different pay than those in sparsely-populated areas? </a:t>
            </a:r>
          </a:p>
          <a:p>
            <a:pPr lvl="1"/>
            <a:r>
              <a:rPr lang="en-US" dirty="0"/>
              <a:t>What is the relationship between a data scientist’s income and the tools they use on the job? Specifically, do the programming languages they indicate as ‘valuable’ reflect the level of their salary or commission? </a:t>
            </a:r>
          </a:p>
          <a:p>
            <a:pPr lvl="1"/>
            <a:r>
              <a:rPr lang="en-US" dirty="0"/>
              <a:t>Does education level play a significant role in compensation? How so? What differences in pay do we see among differently-accoladed employees?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1AD-594F-42F9-957B-F579EB50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Arriving at Suitable Analyses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67CA-1274-497F-BAE8-60C97912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Q1 (_ vs. _)</a:t>
            </a:r>
          </a:p>
          <a:p>
            <a:r>
              <a:rPr lang="en-US" dirty="0"/>
              <a:t>Method for Q2 (_ vs. _) </a:t>
            </a:r>
          </a:p>
          <a:p>
            <a:r>
              <a:rPr lang="en-US" dirty="0"/>
              <a:t>Method for Q3 (_ vs. _) </a:t>
            </a:r>
          </a:p>
          <a:p>
            <a:pPr lvl="1"/>
            <a:r>
              <a:rPr lang="en-US" dirty="0"/>
              <a:t>Why appropriate</a:t>
            </a:r>
          </a:p>
          <a:p>
            <a:pPr lvl="1"/>
            <a:r>
              <a:rPr lang="en-US" dirty="0"/>
              <a:t>Brief review of method (</a:t>
            </a:r>
            <a:r>
              <a:rPr lang="en-US" dirty="0" err="1"/>
              <a:t>brieeeeef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Data Columns Involved (+ any additional data wrangling steps)</a:t>
            </a:r>
          </a:p>
          <a:p>
            <a:pPr lvl="1"/>
            <a:r>
              <a:rPr lang="en-US" dirty="0"/>
              <a:t>Assumptions for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4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1AD-594F-42F9-957B-F579EB50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Arriving at Suitable Analyses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67CA-1274-497F-BAE8-60C97912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calculations and stuff like </a:t>
            </a:r>
            <a:r>
              <a:rPr lang="en-US" dirty="0" err="1"/>
              <a:t>dat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2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7200-64BB-455A-BBB3-A8E8231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Visualizing Findings for [Q1]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AE00-E6E0-4018-A611-A142E7DB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Relevant plot</a:t>
            </a:r>
          </a:p>
          <a:p>
            <a:r>
              <a:rPr lang="en-US" dirty="0"/>
              <a:t>Relevant table</a:t>
            </a:r>
          </a:p>
          <a:p>
            <a:r>
              <a:rPr lang="en-US" dirty="0"/>
              <a:t>Relevant test stat. and p-value </a:t>
            </a:r>
          </a:p>
          <a:p>
            <a:r>
              <a:rPr lang="en-US" dirty="0"/>
              <a:t>What we do for the null h</a:t>
            </a:r>
          </a:p>
        </p:txBody>
      </p:sp>
    </p:spTree>
    <p:extLst>
      <p:ext uri="{BB962C8B-B14F-4D97-AF65-F5344CB8AC3E}">
        <p14:creationId xmlns:p14="http://schemas.microsoft.com/office/powerpoint/2010/main" val="74980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485</Words>
  <Application>Microsoft Office PowerPoint</Application>
  <PresentationFormat>Widescreen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Dataception 😎</vt:lpstr>
      <vt:lpstr>Industry Experiences Can Inform  Prospective Data Scientists</vt:lpstr>
      <vt:lpstr>Suitable Data Available Via Kaggle</vt:lpstr>
      <vt:lpstr>Data Is Robust But Issue-Prone</vt:lpstr>
      <vt:lpstr>Data Is Robust But Issue-Prone</vt:lpstr>
      <vt:lpstr>Questions Focus On Pay &amp; Job Attributes</vt:lpstr>
      <vt:lpstr>Arriving at Suitable Analyses </vt:lpstr>
      <vt:lpstr>Arriving at Suitable Analyses </vt:lpstr>
      <vt:lpstr>Visualizing Findings for [Q1]</vt:lpstr>
      <vt:lpstr>Visualizing Findings for [Q2]</vt:lpstr>
      <vt:lpstr>Visualizing Findings for [Q3]</vt:lpstr>
      <vt:lpstr>Results Can Be Formalized and Interpreted </vt:lpstr>
      <vt:lpstr>Several Limitations Affect These Analyses</vt:lpstr>
      <vt:lpstr>Ongoing Research Explores Similar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Dataception</dc:title>
  <dc:creator>Anmol Srivastava</dc:creator>
  <cp:lastModifiedBy>Anmol Srivastava</cp:lastModifiedBy>
  <cp:revision>32</cp:revision>
  <dcterms:created xsi:type="dcterms:W3CDTF">2020-03-07T22:34:57Z</dcterms:created>
  <dcterms:modified xsi:type="dcterms:W3CDTF">2020-03-08T00:12:29Z</dcterms:modified>
</cp:coreProperties>
</file>