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8" r:id="rId9"/>
    <p:sldId id="262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2E85-DB47-45FA-B927-186CB0BA773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51F0D-3D11-4D75-BDA0-EB9340C5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1F0D-3D11-4D75-BDA0-EB9340C57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areeroutlook/2015/article/wage-differences.htm" TargetMode="External"/><Relationship Id="rId2" Type="http://schemas.openxmlformats.org/officeDocument/2006/relationships/hyperlink" Target="https://businessoverbroadway.com/2016/03/14/when-does-education-level-matter-in-data-sci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>
            <a:normAutofit/>
          </a:bodyPr>
          <a:lstStyle/>
          <a:p>
            <a:r>
              <a:rPr lang="en-US" dirty="0"/>
              <a:t>Investigating the Varying Qualities of Data Science Jobs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CEA407-FD48-4A58-BCE4-D9D7C847300E}"/>
              </a:ext>
            </a:extLst>
          </p:cNvPr>
          <p:cNvSpPr txBox="1">
            <a:spLocks/>
          </p:cNvSpPr>
          <p:nvPr/>
        </p:nvSpPr>
        <p:spPr>
          <a:xfrm>
            <a:off x="-943511" y="348962"/>
            <a:ext cx="9144000" cy="21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RED HEADER </a:t>
            </a:r>
            <a:r>
              <a:rPr lang="en-US" dirty="0"/>
              <a:t>– ADDITIONS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BLUE HEADER </a:t>
            </a:r>
            <a:r>
              <a:rPr lang="en-US" dirty="0"/>
              <a:t>– DONE BUT REVIEW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015E-2A35-464F-B746-5DA9A204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49882-66D8-43E2-8E05-BBF9E98E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1" y="1690688"/>
            <a:ext cx="4351338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5B97EE-918D-48D1-966B-4E2873A0B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39" y="1649571"/>
            <a:ext cx="4572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7D91C-1B62-4333-A613-E4CA439E13C3}"/>
              </a:ext>
            </a:extLst>
          </p:cNvPr>
          <p:cNvSpPr txBox="1"/>
          <p:nvPr/>
        </p:nvSpPr>
        <p:spPr>
          <a:xfrm>
            <a:off x="184826" y="1690688"/>
            <a:ext cx="123541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value:</a:t>
            </a:r>
          </a:p>
          <a:p>
            <a:r>
              <a:rPr lang="en-US" dirty="0"/>
              <a:t>2.2e-16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Null: There is no difference in the mean salary between for high and low density.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E492-7AD6-47AF-A585-C933E3DE7E44}"/>
              </a:ext>
            </a:extLst>
          </p:cNvPr>
          <p:cNvSpPr/>
          <p:nvPr/>
        </p:nvSpPr>
        <p:spPr>
          <a:xfrm>
            <a:off x="3171217" y="1690688"/>
            <a:ext cx="8069060" cy="48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B75B6-61ED-4D1E-98CB-E76C30DA43B8}"/>
              </a:ext>
            </a:extLst>
          </p:cNvPr>
          <p:cNvSpPr txBox="1"/>
          <p:nvPr/>
        </p:nvSpPr>
        <p:spPr>
          <a:xfrm>
            <a:off x="3303373" y="1804086"/>
            <a:ext cx="8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High Density				Low Density</a:t>
            </a:r>
          </a:p>
          <a:p>
            <a:r>
              <a:rPr lang="en-US" dirty="0"/>
              <a:t>	    Salary					    Salary</a:t>
            </a:r>
          </a:p>
        </p:txBody>
      </p:sp>
    </p:spTree>
    <p:extLst>
      <p:ext uri="{BB962C8B-B14F-4D97-AF65-F5344CB8AC3E}">
        <p14:creationId xmlns:p14="http://schemas.microsoft.com/office/powerpoint/2010/main" val="330786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1555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7025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46-542F-4295-9C80-3C1BCFC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Results, Formalized and Interpreted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61D-86B2-4722-97BE-CD6C3D6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we can conclude that there is a statistically significant difference between the mean compensation of people that live in densely populated areas vs. sparsely populated areas. (For both densely and non-densely populated areas)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B18-2814-4770-B492-A9E33C89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Several Limitations Affect These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C9B-ADAD-4C7E-A303-05FB9671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Variances were not equal</a:t>
            </a:r>
          </a:p>
          <a:p>
            <a:r>
              <a:rPr lang="en-US" dirty="0"/>
              <a:t>Some for q2</a:t>
            </a:r>
          </a:p>
          <a:p>
            <a:r>
              <a:rPr lang="en-US" dirty="0"/>
              <a:t>Some for q3</a:t>
            </a:r>
          </a:p>
          <a:p>
            <a:r>
              <a:rPr lang="en-US" dirty="0"/>
              <a:t>Normality assumptions? Unequal group variances for </a:t>
            </a:r>
            <a:r>
              <a:rPr lang="en-US" dirty="0" err="1"/>
              <a:t>Anova</a:t>
            </a:r>
            <a:r>
              <a:rPr lang="en-US" dirty="0"/>
              <a:t>? Sparseness? (Did our assumptions hold?)</a:t>
            </a:r>
          </a:p>
        </p:txBody>
      </p:sp>
    </p:spTree>
    <p:extLst>
      <p:ext uri="{BB962C8B-B14F-4D97-AF65-F5344CB8AC3E}">
        <p14:creationId xmlns:p14="http://schemas.microsoft.com/office/powerpoint/2010/main" val="384024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9CB-4E6F-48F5-9E96-33510CE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Ongoing Research Explores Similar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71C-BA18-4423-9E65-FADAFA9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When Does Education Level Matter In Data Science? </a:t>
            </a:r>
            <a:endParaRPr lang="en-US" dirty="0"/>
          </a:p>
          <a:p>
            <a:pPr lvl="1"/>
            <a:r>
              <a:rPr lang="en-US" dirty="0"/>
              <a:t>An insightful project by Bob Hayes of Business Broadway shows that while skill proficiency is strongly explained by degree attainment, the same is not necessarily true for salary.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Same Occupation, Different Pay: How Wages Vary</a:t>
            </a:r>
            <a:endParaRPr lang="en-US" dirty="0"/>
          </a:p>
          <a:p>
            <a:pPr lvl="1"/>
            <a:r>
              <a:rPr lang="en-US" dirty="0"/>
              <a:t>A useful corollary investigation by </a:t>
            </a:r>
            <a:r>
              <a:rPr lang="en-US" dirty="0" err="1"/>
              <a:t>Elka</a:t>
            </a:r>
            <a:r>
              <a:rPr lang="en-US" dirty="0"/>
              <a:t> </a:t>
            </a:r>
            <a:r>
              <a:rPr lang="en-US" dirty="0" err="1"/>
              <a:t>Torpey</a:t>
            </a:r>
            <a:r>
              <a:rPr lang="en-US" dirty="0"/>
              <a:t> of the U.S. Bureau of Labor Statistics, regarding how location (and associated costs of living) can often be the greatest determining factors in level of pay, for nearly identical positions.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Industry Experiences Can Inform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high-volume data related to data science positions around the world enables us to:</a:t>
            </a:r>
          </a:p>
          <a:p>
            <a:pPr lvl="1"/>
            <a:r>
              <a:rPr lang="en-US" dirty="0"/>
              <a:t>Identify factors that significantly affect benefits </a:t>
            </a:r>
          </a:p>
          <a:p>
            <a:pPr lvl="1"/>
            <a:r>
              <a:rPr lang="en-US" dirty="0"/>
              <a:t>Distinguish between the common skills and tools used in different roles 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hosted an industry-wide survey to collect data regarding:</a:t>
            </a:r>
          </a:p>
          <a:p>
            <a:pPr lvl="1"/>
            <a:r>
              <a:rPr lang="en-US" dirty="0"/>
              <a:t>The career and academic backgrounds of current data scientists</a:t>
            </a:r>
          </a:p>
          <a:p>
            <a:pPr lvl="1"/>
            <a:r>
              <a:rPr lang="en-US" dirty="0"/>
              <a:t>In-demand skills and tools for data science employees</a:t>
            </a:r>
          </a:p>
          <a:p>
            <a:pPr lvl="1"/>
            <a:r>
              <a:rPr lang="en-US" dirty="0"/>
              <a:t>Real-world advice and compensation comparisons from workers</a:t>
            </a:r>
          </a:p>
          <a:p>
            <a:pPr lvl="1"/>
            <a:r>
              <a:rPr lang="en-US" dirty="0"/>
              <a:t>Data points were both free-response and multiple choice</a:t>
            </a:r>
          </a:p>
          <a:p>
            <a:r>
              <a:rPr lang="en-US" dirty="0"/>
              <a:t>The UN / World Bank Group’s 2019 ‘Population Prospects’ also offer: </a:t>
            </a:r>
          </a:p>
          <a:p>
            <a:pPr lvl="1"/>
            <a:r>
              <a:rPr lang="en-US" dirty="0"/>
              <a:t>Summary data regarding global population densities in major cities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features include: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Recommended programming languages </a:t>
            </a:r>
          </a:p>
          <a:p>
            <a:pPr lvl="1"/>
            <a:r>
              <a:rPr lang="en-US" dirty="0"/>
              <a:t>Job location </a:t>
            </a:r>
          </a:p>
          <a:p>
            <a:pPr lvl="1"/>
            <a:r>
              <a:rPr lang="en-US" dirty="0"/>
              <a:t>Employee level of education</a:t>
            </a:r>
          </a:p>
          <a:p>
            <a:r>
              <a:rPr lang="en-US" dirty="0"/>
              <a:t>Several attributes hinder analysis, however: </a:t>
            </a:r>
          </a:p>
          <a:p>
            <a:pPr lvl="1"/>
            <a:r>
              <a:rPr lang="en-US" dirty="0"/>
              <a:t>Several features are sparsely populated and missing data</a:t>
            </a:r>
          </a:p>
          <a:p>
            <a:pPr lvl="1"/>
            <a:r>
              <a:rPr lang="en-US" dirty="0"/>
              <a:t>Salaries vs. commissioned compensation </a:t>
            </a:r>
          </a:p>
          <a:p>
            <a:pPr lvl="1"/>
            <a:r>
              <a:rPr lang="en-US" dirty="0"/>
              <a:t>Free-response answers are hard to incorporate </a:t>
            </a:r>
          </a:p>
        </p:txBody>
      </p:sp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initial data-cleaning steps were prudent:</a:t>
            </a:r>
          </a:p>
          <a:p>
            <a:pPr lvl="1"/>
            <a:r>
              <a:rPr lang="en-US" dirty="0"/>
              <a:t>Initial dimensions 16k x 228</a:t>
            </a:r>
          </a:p>
          <a:p>
            <a:pPr lvl="1"/>
            <a:r>
              <a:rPr lang="en-US" dirty="0"/>
              <a:t>New dimensions after filtering  16k x 21</a:t>
            </a:r>
          </a:p>
          <a:p>
            <a:pPr lvl="1"/>
            <a:r>
              <a:rPr lang="en-US" dirty="0"/>
              <a:t>Removed NA values</a:t>
            </a:r>
          </a:p>
          <a:p>
            <a:pPr lvl="1"/>
            <a:r>
              <a:rPr lang="en-US" dirty="0"/>
              <a:t>Only considered multiple choice responses</a:t>
            </a:r>
          </a:p>
          <a:p>
            <a:pPr lvl="1"/>
            <a:r>
              <a:rPr lang="en-US" dirty="0"/>
              <a:t>Removed 0s from Compensation to only analyze people who are employed</a:t>
            </a:r>
          </a:p>
          <a:p>
            <a:pPr lvl="1"/>
            <a:r>
              <a:rPr lang="en-US" dirty="0"/>
              <a:t>Split Compensation into Salary and Commission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928-2ACF-47FE-932D-0DF3CC2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 Focus On Pay &amp; Job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73DA-568A-453C-A144-01C15D23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Compensation is a useful metric for asking: </a:t>
            </a:r>
          </a:p>
          <a:p>
            <a:pPr lvl="1"/>
            <a:r>
              <a:rPr lang="en-US" dirty="0"/>
              <a:t>Is a data scientist’s pay affected by their physical job location? In particular, do employees in high-density environments (like urban cities) see different pay than those in sparsely-populated areas? </a:t>
            </a:r>
          </a:p>
          <a:p>
            <a:pPr lvl="1"/>
            <a:r>
              <a:rPr lang="en-US" dirty="0"/>
              <a:t>What is the relationship between a data scientist’s income and the tools they use on the job? Specifically, do the programming languages they indicate as ‘valuable’ reflect the level of their salary or commission? </a:t>
            </a:r>
          </a:p>
          <a:p>
            <a:pPr lvl="1"/>
            <a:r>
              <a:rPr lang="en-US" dirty="0"/>
              <a:t>Does education level play a significant role in compensation? How so? What differences in pay do we see among differently-accoladed employees?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Q1: </a:t>
            </a:r>
            <a:r>
              <a:rPr lang="en-US" dirty="0" err="1"/>
              <a:t>Anova</a:t>
            </a:r>
            <a:r>
              <a:rPr lang="en-US" dirty="0"/>
              <a:t>, Linear Regression, Welch </a:t>
            </a:r>
            <a:r>
              <a:rPr lang="en-US" dirty="0" err="1"/>
              <a:t>T.Test</a:t>
            </a:r>
            <a:endParaRPr lang="en-US" dirty="0"/>
          </a:p>
          <a:p>
            <a:pPr lvl="1"/>
            <a:r>
              <a:rPr lang="en-US" dirty="0"/>
              <a:t>Unequal variance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CompensationYearUSD</a:t>
            </a:r>
            <a:r>
              <a:rPr lang="en-US" dirty="0"/>
              <a:t>, Density</a:t>
            </a:r>
          </a:p>
          <a:p>
            <a:pPr lvl="1"/>
            <a:r>
              <a:rPr lang="en-US" dirty="0"/>
              <a:t>All data points are independent</a:t>
            </a:r>
          </a:p>
          <a:p>
            <a:r>
              <a:rPr lang="en-US" dirty="0"/>
              <a:t>Method for Q2 (_ vs. _) </a:t>
            </a:r>
          </a:p>
          <a:p>
            <a:r>
              <a:rPr lang="en-US" dirty="0"/>
              <a:t>Method for Q3 (_ vs. _) </a:t>
            </a:r>
          </a:p>
          <a:p>
            <a:pPr lvl="1"/>
            <a:r>
              <a:rPr lang="en-US" dirty="0"/>
              <a:t>Why appropriate</a:t>
            </a:r>
          </a:p>
          <a:p>
            <a:pPr lvl="1"/>
            <a:r>
              <a:rPr lang="en-US" dirty="0"/>
              <a:t>Brief review of method (</a:t>
            </a:r>
            <a:r>
              <a:rPr lang="en-US" dirty="0" err="1"/>
              <a:t>brieeeeef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Columns Involved (+ any additional data wrangling steps)</a:t>
            </a:r>
          </a:p>
          <a:p>
            <a:pPr lvl="1"/>
            <a:r>
              <a:rPr lang="en-US" dirty="0"/>
              <a:t>Assumptions for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calculations </a:t>
            </a:r>
          </a:p>
          <a:p>
            <a:pPr lvl="1"/>
            <a:r>
              <a:rPr lang="en-US" dirty="0"/>
              <a:t>Given the sample sizes of the various groups we calculated the following power for each test.</a:t>
            </a:r>
          </a:p>
          <a:p>
            <a:pPr lvl="2"/>
            <a:r>
              <a:rPr lang="en-US" dirty="0"/>
              <a:t>Pay vs Population density         at least .97</a:t>
            </a:r>
          </a:p>
          <a:p>
            <a:pPr lvl="2"/>
            <a:r>
              <a:rPr lang="en-US" dirty="0"/>
              <a:t>Pay vs Programming language at least</a:t>
            </a:r>
          </a:p>
          <a:p>
            <a:pPr lvl="2"/>
            <a:r>
              <a:rPr lang="en-US" dirty="0"/>
              <a:t>Pay vs Education                         at least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 value: </a:t>
            </a:r>
          </a:p>
          <a:p>
            <a:r>
              <a:rPr lang="en-US" dirty="0"/>
              <a:t>2.765e-5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Null: There is no difference in the mean commission between for high and low density.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14069-43DF-4292-9E02-33B221AA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741" y="1690688"/>
            <a:ext cx="4572000" cy="4572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456D2-281C-487A-A633-F6855A7D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46" y="1690688"/>
            <a:ext cx="4572000" cy="457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AC1F2D-5014-409A-A8C4-70138C3A9D55}"/>
              </a:ext>
            </a:extLst>
          </p:cNvPr>
          <p:cNvSpPr/>
          <p:nvPr/>
        </p:nvSpPr>
        <p:spPr>
          <a:xfrm>
            <a:off x="3184187" y="1825625"/>
            <a:ext cx="8307421" cy="479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786FE-EB42-4E53-BDAE-BDCF47525215}"/>
              </a:ext>
            </a:extLst>
          </p:cNvPr>
          <p:cNvSpPr txBox="1"/>
          <p:nvPr/>
        </p:nvSpPr>
        <p:spPr>
          <a:xfrm>
            <a:off x="3097427" y="1456291"/>
            <a:ext cx="83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High Density				         Low Density</a:t>
            </a:r>
          </a:p>
          <a:p>
            <a:r>
              <a:rPr lang="en-US" dirty="0"/>
              <a:t>	      commission				          commission</a:t>
            </a:r>
          </a:p>
        </p:txBody>
      </p:sp>
    </p:spTree>
    <p:extLst>
      <p:ext uri="{BB962C8B-B14F-4D97-AF65-F5344CB8AC3E}">
        <p14:creationId xmlns:p14="http://schemas.microsoft.com/office/powerpoint/2010/main" val="7498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735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Dataception 😎</vt:lpstr>
      <vt:lpstr>Industry Experiences Can Inform  Prospective Data Scientists</vt:lpstr>
      <vt:lpstr>Suitable Data Available Via Kaggle</vt:lpstr>
      <vt:lpstr>Data Is Robust But Issue-Prone</vt:lpstr>
      <vt:lpstr>Data Is Robust But Issue-Prone</vt:lpstr>
      <vt:lpstr>Questions Focus On Pay &amp; Job Attributes</vt:lpstr>
      <vt:lpstr>Arriving at Suitable Analyses </vt:lpstr>
      <vt:lpstr>Arriving at Suitable Analyses </vt:lpstr>
      <vt:lpstr>Visualizing Findings for Q1</vt:lpstr>
      <vt:lpstr>Visualizing Findings for Q1</vt:lpstr>
      <vt:lpstr>Visualizing Findings for [Q2]</vt:lpstr>
      <vt:lpstr>Visualizing Findings for [Q3]</vt:lpstr>
      <vt:lpstr>Results, Formalized and Interpreted </vt:lpstr>
      <vt:lpstr>Several Limitations Affect These Analyses</vt:lpstr>
      <vt:lpstr>Ongoing Research Explores Similar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</dc:title>
  <dc:creator>Anmol Srivastava</dc:creator>
  <cp:lastModifiedBy>Matthew Rhodes</cp:lastModifiedBy>
  <cp:revision>47</cp:revision>
  <dcterms:created xsi:type="dcterms:W3CDTF">2020-03-07T22:34:57Z</dcterms:created>
  <dcterms:modified xsi:type="dcterms:W3CDTF">2020-03-08T22:56:51Z</dcterms:modified>
</cp:coreProperties>
</file>